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20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23eb11097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23eb11097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23eb11097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23eb11097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23eb11097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23eb11097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23eb11097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23eb11097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23eb11097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23eb11097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23eb11097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23eb11097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23eb11097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23eb11097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23eb11097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23eb11097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23eb11097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23eb11097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3eb11097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3eb11097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23eb1109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23eb1109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23eb11097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23eb11097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3eb11097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3eb11097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3eb11097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23eb11097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eb11097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eb11097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23eb11097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23eb11097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23eb11097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23eb11097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23eb11097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23eb11097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23eb11097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23eb11097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kaggle.com/kbanta11/nfl-combine" TargetMode="External"/><Relationship Id="rId4" Type="http://schemas.openxmlformats.org/officeDocument/2006/relationships/hyperlink" Target="https://www.pro-football-reference.com/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pro-football-reference.com/play-index/draft-finder.cgi?request=1&amp;year_min=1936&amp;year_max=2019&amp;type=&amp;round_min=1&amp;round_max=30&amp;slot_min=1&amp;slot_max=500&amp;league_id=&amp;team_id=&amp;pos%5B%5D=WR&amp;college_id=all&amp;conference=any&amp;show=all" TargetMode="External"/><Relationship Id="rId4" Type="http://schemas.openxmlformats.org/officeDocument/2006/relationships/hyperlink" Target="https://www.sports-reference.com/cfb/players" TargetMode="External"/><Relationship Id="rId5" Type="http://schemas.openxmlformats.org/officeDocument/2006/relationships/hyperlink" Target="https://www.kaggle.com/kbanta11/nfl-combin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sports-reference.com/cfb/players" TargetMode="External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07375" y="673463"/>
            <a:ext cx="50970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Predicting Wide Receivers Performance in the NFL</a:t>
            </a:r>
            <a:endParaRPr sz="3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 Science Capstone Project 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766375" y="4028225"/>
            <a:ext cx="29298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Adrien Saremi</a:t>
            </a:r>
            <a:endParaRPr i="1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188" y="631675"/>
            <a:ext cx="2518175" cy="16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834400" y="445025"/>
            <a:ext cx="707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Other Issues - There’s no ‘Receiving and Rushing’ table due to lack of games</a:t>
            </a:r>
            <a:endParaRPr sz="2400"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388" y="1670801"/>
            <a:ext cx="7475225" cy="30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4)   The combine table</a:t>
            </a:r>
            <a:endParaRPr b="1"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85206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Download the combine table from the </a:t>
            </a:r>
            <a:r>
              <a:rPr lang="en" u="sng">
                <a:solidFill>
                  <a:srgbClr val="0000FF"/>
                </a:solidFill>
                <a:hlinkClick r:id="rId3"/>
              </a:rPr>
              <a:t>Kaggle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website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2850050"/>
            <a:ext cx="85206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Search on 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u="sng">
                <a:solidFill>
                  <a:srgbClr val="0000FF"/>
                </a:solidFill>
                <a:hlinkClick r:id="rId4"/>
              </a:rPr>
              <a:t>Pro-football-reference</a:t>
            </a:r>
            <a:r>
              <a:rPr lang="en">
                <a:solidFill>
                  <a:schemeClr val="accent2"/>
                </a:solidFill>
              </a:rPr>
              <a:t> the </a:t>
            </a:r>
            <a:r>
              <a:rPr lang="en">
                <a:solidFill>
                  <a:schemeClr val="accent2"/>
                </a:solidFill>
              </a:rPr>
              <a:t>combine data of each player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665438"/>
            <a:ext cx="8839201" cy="1075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400" y="3388875"/>
            <a:ext cx="4434501" cy="8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6370100" y="3376400"/>
            <a:ext cx="2462100" cy="1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Requires: </a:t>
            </a:r>
            <a:endParaRPr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>
                <a:solidFill>
                  <a:schemeClr val="accent2"/>
                </a:solidFill>
              </a:rPr>
              <a:t>webdrive.Chrome </a:t>
            </a:r>
            <a:endParaRPr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>
                <a:solidFill>
                  <a:schemeClr val="accent2"/>
                </a:solidFill>
              </a:rPr>
              <a:t>data formatting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4 - 5) Merging and Cleaning</a:t>
            </a:r>
            <a:endParaRPr b="1"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Merging by year and name or by year and draft’s position.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Re-organizing the csv file (renaming columns, changing order of columns)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Replacing error messages with np.nan entries for missing data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Replacing with the value ‘0’ (eg player with no rushing stats)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Catch leftover errors via automated functions or manually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Carefully convert all numerical values to floats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29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997850"/>
            <a:ext cx="6202800" cy="16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393 data points</a:t>
            </a:r>
            <a:endParaRPr>
              <a:solidFill>
                <a:schemeClr val="accent2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○"/>
            </a:pPr>
            <a:r>
              <a:rPr lang="en" sz="1700">
                <a:solidFill>
                  <a:schemeClr val="accent2"/>
                </a:solidFill>
              </a:rPr>
              <a:t>300 with complete CFB, combine data</a:t>
            </a:r>
            <a:endParaRPr sz="1700">
              <a:solidFill>
                <a:schemeClr val="accent2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○"/>
            </a:pPr>
            <a:r>
              <a:rPr lang="en" sz="1700">
                <a:solidFill>
                  <a:schemeClr val="accent2"/>
                </a:solidFill>
              </a:rPr>
              <a:t>71 with either cfb or combine data only</a:t>
            </a:r>
            <a:endParaRPr sz="1700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35 NFL stats to choose our target from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24 cfb/combine input variables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800" y="2780825"/>
            <a:ext cx="6510864" cy="20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Story - Exploratory phase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100925"/>
            <a:ext cx="56667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Q: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i="1" lang="en">
                <a:solidFill>
                  <a:schemeClr val="accent2"/>
                </a:solidFill>
              </a:rPr>
              <a:t>What variables should we focus our analysis on?</a:t>
            </a:r>
            <a:endParaRPr i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A</a:t>
            </a:r>
            <a:r>
              <a:rPr b="1" lang="en">
                <a:solidFill>
                  <a:schemeClr val="accent2"/>
                </a:solidFill>
              </a:rPr>
              <a:t>:</a:t>
            </a:r>
            <a:r>
              <a:rPr lang="en">
                <a:solidFill>
                  <a:schemeClr val="accent2"/>
                </a:solidFill>
              </a:rPr>
              <a:t> Let’s start with evident data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7122550" y="1267825"/>
            <a:ext cx="17832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Turns out a lot of players are little to not used at all!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638" y="2098125"/>
            <a:ext cx="7702724" cy="27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Story - Exploratory phase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100925"/>
            <a:ext cx="85206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Q: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i="1" lang="en">
                <a:solidFill>
                  <a:schemeClr val="accent2"/>
                </a:solidFill>
              </a:rPr>
              <a:t>Is there correlation between cfb and nfl data?</a:t>
            </a:r>
            <a:endParaRPr i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A: </a:t>
            </a:r>
            <a:r>
              <a:rPr lang="en">
                <a:solidFill>
                  <a:schemeClr val="accent2"/>
                </a:solidFill>
              </a:rPr>
              <a:t>Seems to be. Data is hard to interpret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300" y="2140075"/>
            <a:ext cx="7815394" cy="27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Story - Exploratory phase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100925"/>
            <a:ext cx="85206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Q: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i="1" lang="en">
                <a:solidFill>
                  <a:schemeClr val="accent2"/>
                </a:solidFill>
              </a:rPr>
              <a:t>Is there correlation between combine and nfl data?</a:t>
            </a:r>
            <a:endParaRPr i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A: </a:t>
            </a:r>
            <a:r>
              <a:rPr lang="en">
                <a:solidFill>
                  <a:schemeClr val="accent2"/>
                </a:solidFill>
              </a:rPr>
              <a:t>Seems to be. Data is hard to interpret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300" y="2098125"/>
            <a:ext cx="7815394" cy="27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more useful data to GM’s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1152475"/>
            <a:ext cx="62028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The number of seasons with yards above a threshold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The number of receiving yards during the first 5 season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63" y="1987125"/>
            <a:ext cx="7892868" cy="28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152475"/>
            <a:ext cx="3790800" cy="3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Derive the correlation factor between:</a:t>
            </a:r>
            <a:endParaRPr>
              <a:solidFill>
                <a:schemeClr val="accent2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</a:pPr>
            <a:r>
              <a:rPr lang="en" sz="1700">
                <a:solidFill>
                  <a:schemeClr val="accent2"/>
                </a:solidFill>
              </a:rPr>
              <a:t>37 possible targets and </a:t>
            </a:r>
            <a:endParaRPr sz="1700">
              <a:solidFill>
                <a:schemeClr val="accent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</a:pPr>
            <a:r>
              <a:rPr lang="en" sz="1700">
                <a:solidFill>
                  <a:schemeClr val="accent2"/>
                </a:solidFill>
              </a:rPr>
              <a:t>22 input numerical variables</a:t>
            </a:r>
            <a:endParaRPr sz="17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Pick 3 metrics with highest aggregate correlation factor</a:t>
            </a:r>
            <a:endParaRPr>
              <a:solidFill>
                <a:schemeClr val="accent2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</a:pPr>
            <a:r>
              <a:rPr lang="en" sz="1700">
                <a:solidFill>
                  <a:schemeClr val="accent2"/>
                </a:solidFill>
              </a:rPr>
              <a:t>n</a:t>
            </a:r>
            <a:r>
              <a:rPr lang="en" sz="1700">
                <a:solidFill>
                  <a:schemeClr val="accent2"/>
                </a:solidFill>
              </a:rPr>
              <a:t>fl receptions / game</a:t>
            </a:r>
            <a:endParaRPr sz="1700">
              <a:solidFill>
                <a:schemeClr val="accent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</a:pPr>
            <a:r>
              <a:rPr lang="en" sz="1700">
                <a:solidFill>
                  <a:schemeClr val="accent2"/>
                </a:solidFill>
              </a:rPr>
              <a:t>n</a:t>
            </a:r>
            <a:r>
              <a:rPr lang="en" sz="1700">
                <a:solidFill>
                  <a:schemeClr val="accent2"/>
                </a:solidFill>
              </a:rPr>
              <a:t>fl rec yards / game</a:t>
            </a:r>
            <a:endParaRPr sz="1700">
              <a:solidFill>
                <a:schemeClr val="accent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</a:pPr>
            <a:r>
              <a:rPr lang="en" sz="1700">
                <a:solidFill>
                  <a:schemeClr val="accent2"/>
                </a:solidFill>
              </a:rPr>
              <a:t>y</a:t>
            </a:r>
            <a:r>
              <a:rPr lang="en" sz="1700">
                <a:solidFill>
                  <a:schemeClr val="accent2"/>
                </a:solidFill>
              </a:rPr>
              <a:t>ards during first 5 seasons</a:t>
            </a:r>
            <a:endParaRPr sz="1700">
              <a:solidFill>
                <a:schemeClr val="accent2"/>
              </a:solidFill>
            </a:endParaRPr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800" y="966850"/>
            <a:ext cx="4771500" cy="37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15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numerical Data (e.g. CFB conference)</a:t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100" y="729100"/>
            <a:ext cx="6361999" cy="42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Motivations 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2"/>
                </a:solidFill>
              </a:rPr>
              <a:t>What is the NFL Draft? </a:t>
            </a:r>
            <a:endParaRPr u="sng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 yearly event, where each team recruits among recent college athletes who declared to play professional.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The General Manager (GM) has a pool of players to choose in order to satisfy the team’s needs.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2"/>
                </a:solidFill>
              </a:rPr>
              <a:t>The Wide Receiver (WR) role </a:t>
            </a:r>
            <a:r>
              <a:rPr lang="en">
                <a:solidFill>
                  <a:schemeClr val="accent2"/>
                </a:solidFill>
              </a:rPr>
              <a:t>is among the most important positions in football and GM’s always </a:t>
            </a:r>
            <a:r>
              <a:rPr lang="en">
                <a:solidFill>
                  <a:schemeClr val="accent2"/>
                </a:solidFill>
              </a:rPr>
              <a:t>allocate</a:t>
            </a:r>
            <a:r>
              <a:rPr lang="en">
                <a:solidFill>
                  <a:schemeClr val="accent2"/>
                </a:solidFill>
              </a:rPr>
              <a:t> resources in recruiting receivers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19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Analysis - Inferential Tests 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425050" y="1006700"/>
            <a:ext cx="3914400" cy="502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Our target:  </a:t>
            </a:r>
            <a:r>
              <a:rPr b="1" lang="en">
                <a:solidFill>
                  <a:schemeClr val="accent2"/>
                </a:solidFill>
              </a:rPr>
              <a:t>X=’yards first 5 seasons’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4474775" y="828800"/>
            <a:ext cx="37404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(t</a:t>
            </a:r>
            <a:r>
              <a:rPr lang="en" sz="16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he choice of an overall aggregate nfl career metric instead would disadvantage players recently drafted)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270450" y="1745550"/>
            <a:ext cx="54813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SEC vs Big12</a:t>
            </a: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i="1"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Bootstrap Inference</a:t>
            </a:r>
            <a:endParaRPr i="1"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311700" y="2098275"/>
            <a:ext cx="548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Null hypothesis: the sec and big12 samples are from the same distribution with respect to the mean of X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270450" y="2764675"/>
            <a:ext cx="54813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cfb rush attempts</a:t>
            </a: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i="1"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Scipy Test</a:t>
            </a:r>
            <a:endParaRPr i="1"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311700" y="3117400"/>
            <a:ext cx="693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roup1, group2: subgroups of players with cfb rush attempts below, above median.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test for the independence of the two samples with respect to the target X</a:t>
            </a:r>
            <a:endParaRPr/>
          </a:p>
        </p:txBody>
      </p:sp>
      <p:sp>
        <p:nvSpPr>
          <p:cNvPr id="213" name="Google Shape;213;p32"/>
          <p:cNvSpPr txBox="1"/>
          <p:nvPr/>
        </p:nvSpPr>
        <p:spPr>
          <a:xfrm>
            <a:off x="5854700" y="2729575"/>
            <a:ext cx="213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p = 0.3569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4" name="Google Shape;214;p32"/>
          <p:cNvSpPr txBox="1"/>
          <p:nvPr/>
        </p:nvSpPr>
        <p:spPr>
          <a:xfrm>
            <a:off x="270450" y="3783800"/>
            <a:ext cx="54813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cfb receiving touchdowns</a:t>
            </a: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i="1"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Scipy Test</a:t>
            </a:r>
            <a:endParaRPr i="1"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311700" y="4136525"/>
            <a:ext cx="693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group1, group2: subgroups of players with cfb receiving td below, above median.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test for the independence of the two samples with respect to the target X</a:t>
            </a:r>
            <a:endParaRPr/>
          </a:p>
        </p:txBody>
      </p:sp>
      <p:sp>
        <p:nvSpPr>
          <p:cNvPr id="216" name="Google Shape;216;p32"/>
          <p:cNvSpPr txBox="1"/>
          <p:nvPr/>
        </p:nvSpPr>
        <p:spPr>
          <a:xfrm>
            <a:off x="5854700" y="3748700"/>
            <a:ext cx="213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p = 6.0 x 10</a:t>
            </a:r>
            <a:r>
              <a:rPr baseline="30000"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-8</a:t>
            </a: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5854700" y="1921988"/>
            <a:ext cx="213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p = 00213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Motivations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Q: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i="1" lang="en">
                <a:solidFill>
                  <a:schemeClr val="accent2"/>
                </a:solidFill>
              </a:rPr>
              <a:t>Do performances as a college athlete carry over in the professional league?</a:t>
            </a:r>
            <a:endParaRPr i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Q: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i="1" lang="en">
                <a:solidFill>
                  <a:schemeClr val="accent2"/>
                </a:solidFill>
              </a:rPr>
              <a:t>Does the NFL combine really have an impact on a WR’s recruitment?</a:t>
            </a:r>
            <a:endParaRPr i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A: </a:t>
            </a:r>
            <a:r>
              <a:rPr lang="en">
                <a:solidFill>
                  <a:schemeClr val="accent2"/>
                </a:solidFill>
              </a:rPr>
              <a:t>It’s not as easy as pie! Many factors come into play: player’s conference of origin, class status upon entry of draft, number of games played at college level...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Recruiters need </a:t>
            </a:r>
            <a:r>
              <a:rPr b="1" lang="en" u="sng">
                <a:solidFill>
                  <a:schemeClr val="accent2"/>
                </a:solidFill>
              </a:rPr>
              <a:t>extensive data</a:t>
            </a:r>
            <a:r>
              <a:rPr lang="en">
                <a:solidFill>
                  <a:schemeClr val="accent2"/>
                </a:solidFill>
              </a:rPr>
              <a:t> in order to recruit WR’s during the NFL draft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objective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GM’s are interested in recruits’ performance during first contract (≈ 5 years)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accent2"/>
                </a:solidFill>
              </a:rPr>
              <a:t>-&gt;</a:t>
            </a:r>
            <a:r>
              <a:rPr i="1" lang="en">
                <a:solidFill>
                  <a:schemeClr val="accent2"/>
                </a:solidFill>
              </a:rPr>
              <a:t> </a:t>
            </a:r>
            <a:r>
              <a:rPr b="1" i="1" lang="en">
                <a:solidFill>
                  <a:schemeClr val="accent2"/>
                </a:solidFill>
              </a:rPr>
              <a:t>How many yards will a drafted WR catch during its first 5 years?</a:t>
            </a:r>
            <a:endParaRPr b="1" i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2"/>
                </a:solidFill>
              </a:rPr>
              <a:t>Our steps:</a:t>
            </a:r>
            <a:endParaRPr u="sng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Capture reliable data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Find correlation and run statistical tests between collegiate performances and our target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Build a Machine Learning based model to predict our target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">
                <a:solidFill>
                  <a:schemeClr val="accent2"/>
                </a:solidFill>
              </a:rPr>
              <a:t>Use BeautifulSoup to scrape </a:t>
            </a:r>
            <a:r>
              <a:rPr lang="en" u="sng">
                <a:solidFill>
                  <a:srgbClr val="0000FF"/>
                </a:solidFill>
                <a:hlinkClick r:id="rId3"/>
              </a:rPr>
              <a:t>pro-football-reference</a:t>
            </a:r>
            <a:r>
              <a:rPr lang="en">
                <a:solidFill>
                  <a:schemeClr val="accent2"/>
                </a:solidFill>
              </a:rPr>
              <a:t> and </a:t>
            </a:r>
            <a:r>
              <a:rPr lang="en" u="sng">
                <a:solidFill>
                  <a:srgbClr val="0000FF"/>
                </a:solidFill>
                <a:hlinkClick r:id="rId4"/>
              </a:rPr>
              <a:t>sports-reference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">
                <a:solidFill>
                  <a:schemeClr val="accent2"/>
                </a:solidFill>
              </a:rPr>
              <a:t>Collect the NFL and CFB data for WR’s drafted between 2000 and 2011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">
                <a:solidFill>
                  <a:schemeClr val="accent2"/>
                </a:solidFill>
              </a:rPr>
              <a:t>Download the combine file from </a:t>
            </a:r>
            <a:r>
              <a:rPr lang="en" u="sng">
                <a:solidFill>
                  <a:srgbClr val="0000FF"/>
                </a:solidFill>
                <a:hlinkClick r:id="rId5"/>
              </a:rPr>
              <a:t>Kaggle</a:t>
            </a:r>
            <a:r>
              <a:rPr lang="en">
                <a:solidFill>
                  <a:schemeClr val="accent2"/>
                </a:solidFill>
              </a:rPr>
              <a:t> and save the data of WR only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">
                <a:solidFill>
                  <a:schemeClr val="accent2"/>
                </a:solidFill>
              </a:rPr>
              <a:t>Merge the two by draft’s year and pick or by name.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">
                <a:solidFill>
                  <a:schemeClr val="accent2"/>
                </a:solidFill>
              </a:rPr>
              <a:t>Clean the data.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42075" y="135800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arenR"/>
            </a:pPr>
            <a:r>
              <a:rPr b="1" lang="en"/>
              <a:t>BeautifoulSoup and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u="sng">
                <a:solidFill>
                  <a:srgbClr val="0000FF"/>
                </a:solidFill>
                <a:hlinkClick r:id="rId3"/>
              </a:rPr>
              <a:t>sports-reference</a:t>
            </a:r>
            <a:r>
              <a:rPr b="1" lang="en"/>
              <a:t> </a:t>
            </a:r>
            <a:endParaRPr b="1"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b="0" l="0" r="0" t="35620"/>
          <a:stretch/>
        </p:blipFill>
        <p:spPr>
          <a:xfrm>
            <a:off x="242075" y="2242550"/>
            <a:ext cx="8381349" cy="245992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443225" y="902550"/>
            <a:ext cx="19482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a) </a:t>
            </a: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Scrape Table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43225" y="1398275"/>
            <a:ext cx="2504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b) Capture NFL url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180400" y="902550"/>
            <a:ext cx="2241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) Capture CFB url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180400" y="1398275"/>
            <a:ext cx="47976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Exceptions:</a:t>
            </a: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fill in empty entries with np.nan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242075" y="2531150"/>
            <a:ext cx="8313300" cy="217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7782275" y="2891950"/>
            <a:ext cx="773100" cy="237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1309025" y="2891950"/>
            <a:ext cx="773100" cy="237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7782275" y="3085575"/>
            <a:ext cx="773100" cy="237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221475" y="393475"/>
            <a:ext cx="65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2)    CFB page</a:t>
            </a:r>
            <a:endParaRPr b="1"/>
          </a:p>
        </p:txBody>
      </p:sp>
      <p:sp>
        <p:nvSpPr>
          <p:cNvPr id="106" name="Google Shape;106;p19"/>
          <p:cNvSpPr txBox="1"/>
          <p:nvPr/>
        </p:nvSpPr>
        <p:spPr>
          <a:xfrm>
            <a:off x="422625" y="1160225"/>
            <a:ext cx="19482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a) Scrape Table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422625" y="1655950"/>
            <a:ext cx="2504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b) Capture overall row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3108250" y="1088950"/>
            <a:ext cx="57255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Issues</a:t>
            </a:r>
            <a:r>
              <a:rPr i="1"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i="1"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Receiving and Rushing stats are switched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There are multiple schools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426" y="2531150"/>
            <a:ext cx="6513130" cy="21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927675" y="3009825"/>
            <a:ext cx="6277200" cy="178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927675" y="4305475"/>
            <a:ext cx="6277200" cy="319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21013" y="383175"/>
            <a:ext cx="65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3)   NFL</a:t>
            </a:r>
            <a:r>
              <a:rPr b="1" lang="en"/>
              <a:t> page </a:t>
            </a:r>
            <a:endParaRPr b="1"/>
          </a:p>
        </p:txBody>
      </p:sp>
      <p:sp>
        <p:nvSpPr>
          <p:cNvPr id="117" name="Google Shape;117;p20"/>
          <p:cNvSpPr txBox="1"/>
          <p:nvPr/>
        </p:nvSpPr>
        <p:spPr>
          <a:xfrm>
            <a:off x="522163" y="1149925"/>
            <a:ext cx="19482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a) Scrape Table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522163" y="1645650"/>
            <a:ext cx="2504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b) Capture overall row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3207788" y="1078650"/>
            <a:ext cx="57255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Issues:</a:t>
            </a:r>
            <a:endParaRPr i="1"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Receiving and Rushing stats are switched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There are multiple teams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88550"/>
            <a:ext cx="8839201" cy="183282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/>
          <p:nvPr/>
        </p:nvSpPr>
        <p:spPr>
          <a:xfrm>
            <a:off x="152400" y="2788850"/>
            <a:ext cx="8702100" cy="1473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152400" y="3623775"/>
            <a:ext cx="8702100" cy="29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Other Issues - Table is hidden in the page</a:t>
            </a:r>
            <a:endParaRPr sz="2400"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3" cy="364170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6408500" y="1926400"/>
            <a:ext cx="2423700" cy="13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Use the </a:t>
            </a:r>
            <a:r>
              <a:rPr b="1" i="1" lang="en" sz="1800">
                <a:solidFill>
                  <a:schemeClr val="accent2"/>
                </a:solidFill>
              </a:rPr>
              <a:t>webdriver.Chrome</a:t>
            </a:r>
            <a:r>
              <a:rPr lang="en" sz="1800">
                <a:solidFill>
                  <a:schemeClr val="accent2"/>
                </a:solidFill>
              </a:rPr>
              <a:t> package!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185525" y="3793200"/>
            <a:ext cx="8627400" cy="969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000000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