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84" r:id="rId5"/>
    <p:sldId id="285" r:id="rId6"/>
    <p:sldId id="286" r:id="rId7"/>
    <p:sldId id="287" r:id="rId8"/>
    <p:sldId id="283" r:id="rId9"/>
    <p:sldId id="258" r:id="rId10"/>
    <p:sldId id="288" r:id="rId11"/>
    <p:sldId id="262" r:id="rId12"/>
    <p:sldId id="272" r:id="rId13"/>
    <p:sldId id="289" r:id="rId14"/>
    <p:sldId id="263" r:id="rId15"/>
    <p:sldId id="290" r:id="rId16"/>
    <p:sldId id="292" r:id="rId17"/>
    <p:sldId id="293" r:id="rId18"/>
    <p:sldId id="266" r:id="rId19"/>
    <p:sldId id="267" r:id="rId20"/>
    <p:sldId id="294" r:id="rId21"/>
    <p:sldId id="277" r:id="rId22"/>
    <p:sldId id="295" r:id="rId23"/>
    <p:sldId id="296" r:id="rId24"/>
    <p:sldId id="270" r:id="rId25"/>
    <p:sldId id="271" r:id="rId26"/>
    <p:sldId id="297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f Wuthrich" initials="RW" lastIdx="37" clrIdx="0">
    <p:extLst>
      <p:ext uri="{19B8F6BF-5375-455C-9EA6-DF929625EA0E}">
        <p15:presenceInfo xmlns:p15="http://schemas.microsoft.com/office/powerpoint/2012/main" userId="7d06a1cad2d09dca" providerId="Windows Live"/>
      </p:ext>
    </p:extLst>
  </p:cmAuthor>
  <p:cmAuthor id="2" name="zhaohan1" initials="z" lastIdx="3" clrIdx="1">
    <p:extLst>
      <p:ext uri="{19B8F6BF-5375-455C-9EA6-DF929625EA0E}">
        <p15:presenceInfo xmlns:p15="http://schemas.microsoft.com/office/powerpoint/2012/main" userId="zhaohan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5"/>
    <a:srgbClr val="FFE8D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660"/>
  </p:normalViewPr>
  <p:slideViewPr>
    <p:cSldViewPr snapToGrid="0">
      <p:cViewPr>
        <p:scale>
          <a:sx n="45" d="100"/>
          <a:sy n="45" d="100"/>
        </p:scale>
        <p:origin x="6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91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35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3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9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51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5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7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2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47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9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61C2DC-BC3B-4C5A-B951-2FD09D25029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45D69A-A050-4238-A5F2-E153BB1B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8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F475F-F888-4594-916F-408DA33B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Tutorial 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1662EC1-EA6E-4FE5-ADEC-1012E0FF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20673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4DD44-A73E-4B9A-A41B-51AC85FF8837}"/>
              </a:ext>
            </a:extLst>
          </p:cNvPr>
          <p:cNvSpPr txBox="1"/>
          <p:nvPr/>
        </p:nvSpPr>
        <p:spPr>
          <a:xfrm>
            <a:off x="914865" y="308185"/>
            <a:ext cx="7808141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40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Notes: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both of the bounds moving this approach will converge as long as the root begins within the range defined by the brackets.</a:t>
            </a: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approach with well defined error makes for as quick to use this method.</a:t>
            </a: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Convergence by ½ the range at each iteration means that the number of terms required to get a high precision will be large, i.e. large number of iterations required.</a:t>
            </a: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defTabSz="914400">
              <a:lnSpc>
                <a:spcPct val="85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Stable reliable method.</a:t>
            </a:r>
          </a:p>
        </p:txBody>
      </p:sp>
    </p:spTree>
    <p:extLst>
      <p:ext uri="{BB962C8B-B14F-4D97-AF65-F5344CB8AC3E}">
        <p14:creationId xmlns:p14="http://schemas.microsoft.com/office/powerpoint/2010/main" val="427476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6A572-2A8C-4A74-9373-B85A9B77D492}"/>
                  </a:ext>
                </a:extLst>
              </p:cNvPr>
              <p:cNvSpPr txBox="1"/>
              <p:nvPr/>
            </p:nvSpPr>
            <p:spPr>
              <a:xfrm>
                <a:off x="1025087" y="1675590"/>
                <a:ext cx="10733526" cy="4453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Determine the smallest positive root between (0,2) of the given equation using Bisection method with an absolute error less than 0.02.</a:t>
                </a:r>
              </a:p>
              <a:p>
                <a:pPr lvl="0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2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0" algn="ctr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800" b="0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800" b="0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0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6A572-2A8C-4A74-9373-B85A9B77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87" y="1675590"/>
                <a:ext cx="10733526" cy="4453748"/>
              </a:xfrm>
              <a:prstGeom prst="rect">
                <a:avLst/>
              </a:prstGeom>
              <a:blipFill>
                <a:blip r:embed="rId2"/>
                <a:stretch>
                  <a:fillRect l="-1136" t="-2740" r="-1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DAE7AC2-39C9-4658-8276-AC6F34E8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5" y="58723"/>
            <a:ext cx="2797726" cy="926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/>
              <a:t>Extra Problem</a:t>
            </a:r>
          </a:p>
        </p:txBody>
      </p:sp>
    </p:spTree>
    <p:extLst>
      <p:ext uri="{BB962C8B-B14F-4D97-AF65-F5344CB8AC3E}">
        <p14:creationId xmlns:p14="http://schemas.microsoft.com/office/powerpoint/2010/main" val="225781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F15ED-DD27-4F4C-829E-8BEA4C2D8275}"/>
              </a:ext>
            </a:extLst>
          </p:cNvPr>
          <p:cNvSpPr txBox="1"/>
          <p:nvPr/>
        </p:nvSpPr>
        <p:spPr>
          <a:xfrm>
            <a:off x="1299674" y="-189093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dirty="0"/>
          </a:p>
          <a:p>
            <a:pPr lvl="0"/>
            <a:r>
              <a:rPr lang="en-US" sz="2800" dirty="0"/>
              <a:t>Apply incremental search to narrow down the search range: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Because of the sign change of f(x), a root lies between 1 and 2</a:t>
            </a:r>
          </a:p>
          <a:p>
            <a:pPr lvl="0"/>
            <a:r>
              <a:rPr lang="en-US" sz="2800" dirty="0"/>
              <a:t>Therefore: </a:t>
            </a:r>
          </a:p>
          <a:p>
            <a:r>
              <a:rPr lang="en-US" sz="2800" dirty="0"/>
              <a:t>	</a:t>
            </a:r>
            <a:r>
              <a:rPr lang="en-US" sz="2400" dirty="0"/>
              <a:t>a = 1 , b = 2</a:t>
            </a:r>
          </a:p>
          <a:p>
            <a:r>
              <a:rPr lang="en-US" sz="2400" dirty="0"/>
              <a:t>	f(a) = 0.540302,  f(b)= -0.76272,  f(c) = -0.19957</a:t>
            </a:r>
          </a:p>
          <a:p>
            <a:r>
              <a:rPr lang="en-US" sz="2400" dirty="0"/>
              <a:t>	f(a)*f(c) &lt; 0 (root in this range)</a:t>
            </a:r>
          </a:p>
          <a:p>
            <a:r>
              <a:rPr lang="en-US" sz="2400" dirty="0"/>
              <a:t>	f(c)*f(b) &gt; 0</a:t>
            </a:r>
          </a:p>
          <a:p>
            <a:pPr lvl="0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94DD9F-2B18-4E2A-9761-129E6061D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77628"/>
              </p:ext>
            </p:extLst>
          </p:nvPr>
        </p:nvGraphicFramePr>
        <p:xfrm>
          <a:off x="3517094" y="771326"/>
          <a:ext cx="6080760" cy="593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924781378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650936448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439123953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485418815"/>
                    </a:ext>
                  </a:extLst>
                </a:gridCol>
              </a:tblGrid>
              <a:tr h="1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x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70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f(x)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 +INF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0.540302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-0.76272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675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4D372B-CDBF-4780-95E8-88000F90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57895"/>
              </p:ext>
            </p:extLst>
          </p:nvPr>
        </p:nvGraphicFramePr>
        <p:xfrm>
          <a:off x="1508474" y="4029940"/>
          <a:ext cx="9835195" cy="2065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204">
                  <a:extLst>
                    <a:ext uri="{9D8B030D-6E8A-4147-A177-3AD203B41FA5}">
                      <a16:colId xmlns:a16="http://schemas.microsoft.com/office/drawing/2014/main" val="844497623"/>
                    </a:ext>
                  </a:extLst>
                </a:gridCol>
                <a:gridCol w="1212204">
                  <a:extLst>
                    <a:ext uri="{9D8B030D-6E8A-4147-A177-3AD203B41FA5}">
                      <a16:colId xmlns:a16="http://schemas.microsoft.com/office/drawing/2014/main" val="3497688802"/>
                    </a:ext>
                  </a:extLst>
                </a:gridCol>
                <a:gridCol w="1212204">
                  <a:extLst>
                    <a:ext uri="{9D8B030D-6E8A-4147-A177-3AD203B41FA5}">
                      <a16:colId xmlns:a16="http://schemas.microsoft.com/office/drawing/2014/main" val="4182992055"/>
                    </a:ext>
                  </a:extLst>
                </a:gridCol>
                <a:gridCol w="1212204">
                  <a:extLst>
                    <a:ext uri="{9D8B030D-6E8A-4147-A177-3AD203B41FA5}">
                      <a16:colId xmlns:a16="http://schemas.microsoft.com/office/drawing/2014/main" val="449334323"/>
                    </a:ext>
                  </a:extLst>
                </a:gridCol>
                <a:gridCol w="1212204">
                  <a:extLst>
                    <a:ext uri="{9D8B030D-6E8A-4147-A177-3AD203B41FA5}">
                      <a16:colId xmlns:a16="http://schemas.microsoft.com/office/drawing/2014/main" val="1770213188"/>
                    </a:ext>
                  </a:extLst>
                </a:gridCol>
                <a:gridCol w="1212204">
                  <a:extLst>
                    <a:ext uri="{9D8B030D-6E8A-4147-A177-3AD203B41FA5}">
                      <a16:colId xmlns:a16="http://schemas.microsoft.com/office/drawing/2014/main" val="631861590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1133547180"/>
                    </a:ext>
                  </a:extLst>
                </a:gridCol>
                <a:gridCol w="1504061">
                  <a:extLst>
                    <a:ext uri="{9D8B030D-6E8A-4147-A177-3AD203B41FA5}">
                      <a16:colId xmlns:a16="http://schemas.microsoft.com/office/drawing/2014/main" val="209042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 err="1"/>
                        <a:t>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b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c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f(a)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f(b)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f(c)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Abs error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30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0.540302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-0.76272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-0.19957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03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2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1.25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0.540302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-0.19957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0.136808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112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3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1.25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1.375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0.136808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-0.19957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-0.03706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0.125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1725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4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1.25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1.375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1.3125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0.136808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-0.03706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0.048246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0.0625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928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1.3125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1.375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1.34375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0.048246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/>
                        <a:t>-0.03706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0.00522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0.03125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1.34375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1.375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1.359375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0.00522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-0.03706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/>
                        <a:t>-0.01601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/>
                        <a:t>0.015625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75441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FDF7E4C-A39C-40F1-AC4A-EED42ED5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012" y="32339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0279E-0C93-42B8-89D2-0940FA36CD29}"/>
              </a:ext>
            </a:extLst>
          </p:cNvPr>
          <p:cNvSpPr/>
          <p:nvPr/>
        </p:nvSpPr>
        <p:spPr>
          <a:xfrm>
            <a:off x="1508474" y="6206593"/>
            <a:ext cx="989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Root estimation with an absolute error less than 0.02 = 1.36 ± 0.02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8766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7F9-70DA-47FF-AFAA-703FFC9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Root Finding Method: False Position Method</a:t>
            </a:r>
            <a:r>
              <a:rPr lang="en-US" sz="4600" dirty="0">
                <a:solidFill>
                  <a:srgbClr val="FFFFFF"/>
                </a:solidFill>
              </a:rPr>
              <a:t>.</a:t>
            </a:r>
            <a:endParaRPr lang="en-US" sz="4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/>
              <p:nvPr/>
            </p:nvSpPr>
            <p:spPr>
              <a:xfrm>
                <a:off x="643467" y="2723945"/>
                <a:ext cx="11548533" cy="3152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the function: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 the False position method to obtain the root between 0 &lt; x &lt; 1.5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with a maximum relative error of 0.35.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this problem, use the relative error estimated by: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𝐴𝑏𝑠𝑜𝑙𝑢𝑡𝑒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𝑅𝑜𝑜𝑡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process is functionally similar to that of bisection with the exception that new value of X is chosen using: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723945"/>
                <a:ext cx="11548533" cy="3152468"/>
              </a:xfrm>
              <a:prstGeom prst="rect">
                <a:avLst/>
              </a:prstGeom>
              <a:blipFill>
                <a:blip r:embed="rId2"/>
                <a:stretch>
                  <a:fillRect l="-845" t="-3288" r="-739" b="-23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6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6E55F0-1F15-47EC-B9AE-84EF9E55DAB3}"/>
                  </a:ext>
                </a:extLst>
              </p:cNvPr>
              <p:cNvSpPr txBox="1"/>
              <p:nvPr/>
            </p:nvSpPr>
            <p:spPr>
              <a:xfrm>
                <a:off x="923166" y="0"/>
                <a:ext cx="11469792" cy="56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2800" dirty="0"/>
                  <a:t>In this case, the range has been determined  (0 &lt; x &lt; 1.5)</a:t>
                </a:r>
              </a:p>
              <a:p>
                <a:r>
                  <a:rPr lang="en-US" sz="2000" dirty="0"/>
                  <a:t>	</a:t>
                </a:r>
                <a:r>
                  <a:rPr lang="en-US" sz="2800" dirty="0"/>
                  <a:t>a = 0 , b = 1.5</a:t>
                </a:r>
              </a:p>
              <a:p>
                <a:r>
                  <a:rPr lang="en-US" sz="2800" dirty="0"/>
                  <a:t>	f(a) = -0.632 , f(b)= 0.648</a:t>
                </a:r>
              </a:p>
              <a:p>
                <a:r>
                  <a:rPr lang="en-US" sz="2800" dirty="0"/>
                  <a:t>2) Compute next point c 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0∗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0.648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−1.5∗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−0.632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0.648−(−0.632)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=0.741	</a:t>
                </a:r>
              </a:p>
              <a:p>
                <a:r>
                  <a:rPr lang="en-US" sz="2800" dirty="0"/>
                  <a:t>	f(c) = -0.228</a:t>
                </a:r>
              </a:p>
              <a:p>
                <a:r>
                  <a:rPr lang="en-US" sz="2800" dirty="0"/>
                  <a:t>3) Determine which old point to replace </a:t>
                </a:r>
              </a:p>
              <a:p>
                <a:r>
                  <a:rPr lang="en-US" sz="2800" dirty="0"/>
                  <a:t>	f(a)*f(c) &gt; 0                f(c)*f(b) &lt; 0 (root in this range)</a:t>
                </a:r>
              </a:p>
              <a:p>
                <a:r>
                  <a:rPr lang="en-US" sz="2800" dirty="0"/>
                  <a:t>4) Estimate the error</a:t>
                </a:r>
              </a:p>
              <a:p>
                <a:r>
                  <a:rPr lang="en-US" sz="2800" dirty="0"/>
                  <a:t>		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𝐴𝑏𝑠𝑜𝑙𝑢𝑡𝑒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𝑅𝑜𝑜𝑡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6E55F0-1F15-47EC-B9AE-84EF9E55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66" y="0"/>
                <a:ext cx="11469792" cy="5667514"/>
              </a:xfrm>
              <a:prstGeom prst="rect">
                <a:avLst/>
              </a:prstGeom>
              <a:blipFill>
                <a:blip r:embed="rId2"/>
                <a:stretch>
                  <a:fillRect l="-1116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36">
            <a:extLst>
              <a:ext uri="{FF2B5EF4-FFF2-40B4-BE49-F238E27FC236}">
                <a16:creationId xmlns:a16="http://schemas.microsoft.com/office/drawing/2014/main" id="{C5683370-FB78-46D2-AE6E-423D90566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49229"/>
              </p:ext>
            </p:extLst>
          </p:nvPr>
        </p:nvGraphicFramePr>
        <p:xfrm>
          <a:off x="2594062" y="489136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05101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071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87886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6718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92257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1121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21821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581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8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131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37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0.938548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0.648721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66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6A572-2A8C-4A74-9373-B85A9B77D492}"/>
              </a:ext>
            </a:extLst>
          </p:cNvPr>
          <p:cNvSpPr txBox="1"/>
          <p:nvPr/>
        </p:nvSpPr>
        <p:spPr>
          <a:xfrm>
            <a:off x="1025087" y="1545907"/>
            <a:ext cx="101418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Determine the smallest positive root between (1,2) of the given equation using </a:t>
            </a:r>
            <a:r>
              <a:rPr lang="en-US" sz="2800" dirty="0"/>
              <a:t>Regula Falsi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with a</a:t>
            </a:r>
            <a:r>
              <a:rPr kumimoji="0" lang="en-IN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relative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error less than 0.14.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E7AC2-39C9-4658-8276-AC6F34E8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520117"/>
            <a:ext cx="2948729" cy="724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/>
              <a:t>Extra Problem</a:t>
            </a:r>
          </a:p>
        </p:txBody>
      </p:sp>
    </p:spTree>
    <p:extLst>
      <p:ext uri="{BB962C8B-B14F-4D97-AF65-F5344CB8AC3E}">
        <p14:creationId xmlns:p14="http://schemas.microsoft.com/office/powerpoint/2010/main" val="398897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0CC792-37F7-465A-BD79-9E1F632A0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68972"/>
              </p:ext>
            </p:extLst>
          </p:nvPr>
        </p:nvGraphicFramePr>
        <p:xfrm>
          <a:off x="1123786" y="4854406"/>
          <a:ext cx="9604475" cy="1299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750">
                  <a:extLst>
                    <a:ext uri="{9D8B030D-6E8A-4147-A177-3AD203B41FA5}">
                      <a16:colId xmlns:a16="http://schemas.microsoft.com/office/drawing/2014/main" val="844497623"/>
                    </a:ext>
                  </a:extLst>
                </a:gridCol>
                <a:gridCol w="1154750">
                  <a:extLst>
                    <a:ext uri="{9D8B030D-6E8A-4147-A177-3AD203B41FA5}">
                      <a16:colId xmlns:a16="http://schemas.microsoft.com/office/drawing/2014/main" val="3497688802"/>
                    </a:ext>
                  </a:extLst>
                </a:gridCol>
                <a:gridCol w="1154750">
                  <a:extLst>
                    <a:ext uri="{9D8B030D-6E8A-4147-A177-3AD203B41FA5}">
                      <a16:colId xmlns:a16="http://schemas.microsoft.com/office/drawing/2014/main" val="4182992055"/>
                    </a:ext>
                  </a:extLst>
                </a:gridCol>
                <a:gridCol w="1154750">
                  <a:extLst>
                    <a:ext uri="{9D8B030D-6E8A-4147-A177-3AD203B41FA5}">
                      <a16:colId xmlns:a16="http://schemas.microsoft.com/office/drawing/2014/main" val="449334323"/>
                    </a:ext>
                  </a:extLst>
                </a:gridCol>
                <a:gridCol w="1154750">
                  <a:extLst>
                    <a:ext uri="{9D8B030D-6E8A-4147-A177-3AD203B41FA5}">
                      <a16:colId xmlns:a16="http://schemas.microsoft.com/office/drawing/2014/main" val="1770213188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631861590"/>
                    </a:ext>
                  </a:extLst>
                </a:gridCol>
                <a:gridCol w="1294650">
                  <a:extLst>
                    <a:ext uri="{9D8B030D-6E8A-4147-A177-3AD203B41FA5}">
                      <a16:colId xmlns:a16="http://schemas.microsoft.com/office/drawing/2014/main" val="1133547180"/>
                    </a:ext>
                  </a:extLst>
                </a:gridCol>
                <a:gridCol w="1294650">
                  <a:extLst>
                    <a:ext uri="{9D8B030D-6E8A-4147-A177-3AD203B41FA5}">
                      <a16:colId xmlns:a16="http://schemas.microsoft.com/office/drawing/2014/main" val="209042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 err="1"/>
                        <a:t>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b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c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f(a)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f(b)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f(c)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Rel error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30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/>
                        <a:t>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1.4147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0.5403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-0.7627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-0.0897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0.3534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03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1.4147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1.3556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0.5403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-0.0897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-0.0109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0.1529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13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1.3556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1.3486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0.5403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-0.0109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-0.0014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0.1318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9795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95636FB-697C-4E97-BEDE-2757A25B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335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8004-186F-42CE-95F0-32C5BD6F5DF3}"/>
                  </a:ext>
                </a:extLst>
              </p:cNvPr>
              <p:cNvSpPr txBox="1"/>
              <p:nvPr/>
            </p:nvSpPr>
            <p:spPr>
              <a:xfrm>
                <a:off x="1017884" y="0"/>
                <a:ext cx="11016394" cy="480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2800" dirty="0"/>
                  <a:t>In this case, the range has been determined (1 &lt; x &lt; 2)</a:t>
                </a:r>
              </a:p>
              <a:p>
                <a:r>
                  <a:rPr lang="en-US" sz="2000" dirty="0"/>
                  <a:t>	</a:t>
                </a:r>
                <a:r>
                  <a:rPr lang="en-US" sz="2800" dirty="0"/>
                  <a:t>a = 1 , b = 2</a:t>
                </a:r>
              </a:p>
              <a:p>
                <a:r>
                  <a:rPr lang="en-US" sz="2800" dirty="0"/>
                  <a:t>	f(a) = 0.54 , f(b)= -0.763</a:t>
                </a:r>
              </a:p>
              <a:p>
                <a:r>
                  <a:rPr lang="en-US" sz="2800" dirty="0"/>
                  <a:t>2) Compute next point c 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/>
                  <a:t>1.415	</a:t>
                </a:r>
              </a:p>
              <a:p>
                <a:r>
                  <a:rPr lang="en-US" sz="2800" dirty="0"/>
                  <a:t>	f(c) = -0.0897</a:t>
                </a:r>
              </a:p>
              <a:p>
                <a:r>
                  <a:rPr lang="en-US" sz="2800" dirty="0"/>
                  <a:t>3) Determine which old point to replace </a:t>
                </a:r>
              </a:p>
              <a:p>
                <a:r>
                  <a:rPr lang="en-US" sz="2800" dirty="0"/>
                  <a:t>	f(a)*f(c) &lt; 0                f(c)*f(b) &gt; 0 (root in this range)</a:t>
                </a:r>
              </a:p>
              <a:p>
                <a:r>
                  <a:rPr lang="en-US" sz="2800" dirty="0"/>
                  <a:t>4) Estimate the error</a:t>
                </a:r>
              </a:p>
              <a:p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𝐴𝑏𝑠𝑜𝑙𝑢𝑡𝑒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𝑅𝑜𝑜𝑡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8004-186F-42CE-95F0-32C5BD6F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84" y="0"/>
                <a:ext cx="11016394" cy="4805739"/>
              </a:xfrm>
              <a:prstGeom prst="rect">
                <a:avLst/>
              </a:prstGeom>
              <a:blipFill>
                <a:blip r:embed="rId2"/>
                <a:stretch>
                  <a:fillRect l="-1162" t="-1396" b="-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8F365D0-6D6A-45B8-81D3-A88AB4C6B667}"/>
              </a:ext>
            </a:extLst>
          </p:cNvPr>
          <p:cNvSpPr/>
          <p:nvPr/>
        </p:nvSpPr>
        <p:spPr>
          <a:xfrm>
            <a:off x="1263712" y="6154378"/>
            <a:ext cx="966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Root estimation with a relative error less than 0.14:  1.35 ± 0.02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779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7F9-70DA-47FF-AFAA-703FFC9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Root Finding Method: Newton’s Method</a:t>
            </a:r>
            <a:r>
              <a:rPr lang="en-US" sz="5000">
                <a:solidFill>
                  <a:srgbClr val="FFFFFF"/>
                </a:solidFill>
              </a:rPr>
              <a:t>.</a:t>
            </a:r>
            <a:endParaRPr lang="en-US" sz="50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/>
              <p:nvPr/>
            </p:nvSpPr>
            <p:spPr>
              <a:xfrm>
                <a:off x="643468" y="2886681"/>
                <a:ext cx="10468612" cy="380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the function: </a:t>
                </a:r>
                <a14:m>
                  <m:oMath xmlns:m="http://schemas.openxmlformats.org/officeDocument/2006/math">
                    <m:r>
                      <a:rPr lang="en-US" sz="96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9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6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 the Newton’s Method to obtain the root with initial guess x = 0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with a maximum relative error of 0.01.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Iteration scheme: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96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96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96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9600" b="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relative error is estimated as: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9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𝐴𝑏𝑠𝑜𝑙𝑢𝑡𝑒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num>
                          <m:den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𝑅𝑜𝑜𝑡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𝑒𝑠𝑡𝑖𝑚𝑎𝑡𝑖𝑜𝑛</m:t>
                            </m:r>
                          </m:den>
                        </m:f>
                      </m:e>
                    </m:d>
                    <m:r>
                      <a:rPr lang="en-US" sz="9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886681"/>
                <a:ext cx="10468612" cy="3802877"/>
              </a:xfrm>
              <a:prstGeom prst="rect">
                <a:avLst/>
              </a:prstGeom>
              <a:blipFill>
                <a:blip r:embed="rId2"/>
                <a:stretch>
                  <a:fillRect l="-291" t="-41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7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4DD44-A73E-4B9A-A41B-51AC85FF8837}"/>
              </a:ext>
            </a:extLst>
          </p:cNvPr>
          <p:cNvSpPr txBox="1"/>
          <p:nvPr/>
        </p:nvSpPr>
        <p:spPr>
          <a:xfrm>
            <a:off x="965199" y="685689"/>
            <a:ext cx="104817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40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Steps to solve problems: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Give an initial guess for root (by plotting the function).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Use update relation to compute new estimate of root.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Check error for ending of process.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If error bound not met, repeat steps 2 and 3.</a:t>
            </a:r>
          </a:p>
        </p:txBody>
      </p:sp>
    </p:spTree>
    <p:extLst>
      <p:ext uri="{BB962C8B-B14F-4D97-AF65-F5344CB8AC3E}">
        <p14:creationId xmlns:p14="http://schemas.microsoft.com/office/powerpoint/2010/main" val="304422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9F8100-74B4-4AD2-999F-C86A02573A02}"/>
                  </a:ext>
                </a:extLst>
              </p:cNvPr>
              <p:cNvSpPr txBox="1"/>
              <p:nvPr/>
            </p:nvSpPr>
            <p:spPr>
              <a:xfrm>
                <a:off x="554199" y="131868"/>
                <a:ext cx="10880929" cy="4665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2800" dirty="0"/>
                  <a:t>In this case, initial guess has been determined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= 0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2) Compute next estimation: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0.6321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0.3679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=1.7182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3) Estimate the error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</m:oMath>
                </a14:m>
                <a:r>
                  <a:rPr lang="en-US" sz="28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1.7182−0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1.7182</m:t>
                        </m:r>
                      </m:den>
                    </m:f>
                  </m:oMath>
                </a14:m>
                <a:r>
                  <a:rPr lang="en-US" sz="2800" dirty="0"/>
                  <a:t> = 1</a:t>
                </a:r>
              </a:p>
              <a:p>
                <a:r>
                  <a:rPr lang="en-US" sz="2800" dirty="0"/>
                  <a:t>	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9F8100-74B4-4AD2-999F-C86A0257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9" y="131868"/>
                <a:ext cx="10880929" cy="4665893"/>
              </a:xfrm>
              <a:prstGeom prst="rect">
                <a:avLst/>
              </a:prstGeom>
              <a:blipFill>
                <a:blip r:embed="rId2"/>
                <a:stretch>
                  <a:fillRect l="-117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6">
                <a:extLst>
                  <a:ext uri="{FF2B5EF4-FFF2-40B4-BE49-F238E27FC236}">
                    <a16:creationId xmlns:a16="http://schemas.microsoft.com/office/drawing/2014/main" id="{047B866D-4FF7-4F7E-9A15-1FA281C117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3937" y="3482291"/>
              <a:ext cx="6247946" cy="2748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284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286718858"/>
                        </a:ext>
                      </a:extLst>
                    </a:gridCol>
                    <a:gridCol w="1335405">
                      <a:extLst>
                        <a:ext uri="{9D8B030D-6E8A-4147-A177-3AD203B41FA5}">
                          <a16:colId xmlns:a16="http://schemas.microsoft.com/office/drawing/2014/main" val="2699225733"/>
                        </a:ext>
                      </a:extLst>
                    </a:gridCol>
                    <a:gridCol w="1335405">
                      <a:extLst>
                        <a:ext uri="{9D8B030D-6E8A-4147-A177-3AD203B41FA5}">
                          <a16:colId xmlns:a16="http://schemas.microsoft.com/office/drawing/2014/main" val="2575813352"/>
                        </a:ext>
                      </a:extLst>
                    </a:gridCol>
                  </a:tblGrid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f’(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1.7182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1.7182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662456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314648"/>
                      </a:ext>
                    </a:extLst>
                  </a:tr>
                  <a:tr h="635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1.00000004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0.00019996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98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6">
                <a:extLst>
                  <a:ext uri="{FF2B5EF4-FFF2-40B4-BE49-F238E27FC236}">
                    <a16:creationId xmlns:a16="http://schemas.microsoft.com/office/drawing/2014/main" id="{047B866D-4FF7-4F7E-9A15-1FA281C117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3937" y="3482291"/>
              <a:ext cx="6247946" cy="2748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284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  <a:gridCol w="894284">
                      <a:extLst>
                        <a:ext uri="{9D8B030D-6E8A-4147-A177-3AD203B41FA5}">
                          <a16:colId xmlns:a16="http://schemas.microsoft.com/office/drawing/2014/main" val="2286718858"/>
                        </a:ext>
                      </a:extLst>
                    </a:gridCol>
                    <a:gridCol w="1335405">
                      <a:extLst>
                        <a:ext uri="{9D8B030D-6E8A-4147-A177-3AD203B41FA5}">
                          <a16:colId xmlns:a16="http://schemas.microsoft.com/office/drawing/2014/main" val="2699225733"/>
                        </a:ext>
                      </a:extLst>
                    </a:gridCol>
                    <a:gridCol w="1335405">
                      <a:extLst>
                        <a:ext uri="{9D8B030D-6E8A-4147-A177-3AD203B41FA5}">
                          <a16:colId xmlns:a16="http://schemas.microsoft.com/office/drawing/2014/main" val="2575813352"/>
                        </a:ext>
                      </a:extLst>
                    </a:gridCol>
                  </a:tblGrid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8197" r="-500680" b="-6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80" t="-8197" r="-400680" b="-6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40" t="-8197" r="-303425" b="-6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273" t="-8197" r="-101364" b="-6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1.7182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1.7182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68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6624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314648"/>
                      </a:ext>
                    </a:extLst>
                  </a:tr>
                  <a:tr h="635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1.00000004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0.00019996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98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49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7F9-70DA-47FF-AFAA-703FFC9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Taylor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40D0-55DC-4021-88BC-7CF64E4C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973313"/>
            <a:ext cx="10468612" cy="32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For a function f (x) it is known that f (1.8) = -1.1664 and f’(1.8) =3.8880.  Find the approximate value of x when f (x) = 0, using Taylor series expansion.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2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6A572-2A8C-4A74-9373-B85A9B77D492}"/>
                  </a:ext>
                </a:extLst>
              </p:cNvPr>
              <p:cNvSpPr txBox="1"/>
              <p:nvPr/>
            </p:nvSpPr>
            <p:spPr>
              <a:xfrm>
                <a:off x="937003" y="1642034"/>
                <a:ext cx="10317994" cy="3766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kumimoji="0" lang="en-US" sz="2800" b="0" i="0" u="none" strike="noStrike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</a:rPr>
                  <a:t>Find the smallest positive root of the following equation in the interval (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kumimoji="0" lang="en-US" sz="2800" b="0" i="0" u="none" strike="noStrike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</a:rPr>
                  <a:t>,8), with an accuracy of 5 digits. Initially locate the root roughly with increment search technique, and refine it using Newton’s Method. 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0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0" algn="ctr"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1−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US" sz="2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marR="0" lvl="0" indent="0" defTabSz="914400" fontAlgn="auto">
                  <a:lnSpc>
                    <a:spcPct val="8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 "/>
                  <a:tabLst/>
                  <a:defRPr/>
                </a:pPr>
                <a:endParaRPr kumimoji="0" lang="en-US" b="0" i="0" u="none" strike="noStrike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6A572-2A8C-4A74-9373-B85A9B77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3" y="1642034"/>
                <a:ext cx="10317994" cy="3766185"/>
              </a:xfrm>
              <a:prstGeom prst="rect">
                <a:avLst/>
              </a:prstGeom>
              <a:blipFill>
                <a:blip r:embed="rId2"/>
                <a:stretch>
                  <a:fillRect l="-1241" t="-3074" r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DAE7AC2-39C9-4658-8276-AC6F34E8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298167"/>
            <a:ext cx="3057786" cy="775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/>
              <a:t>Extra Problem</a:t>
            </a:r>
          </a:p>
        </p:txBody>
      </p:sp>
    </p:spTree>
    <p:extLst>
      <p:ext uri="{BB962C8B-B14F-4D97-AF65-F5344CB8AC3E}">
        <p14:creationId xmlns:p14="http://schemas.microsoft.com/office/powerpoint/2010/main" val="183940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A90862-904D-4882-888D-722FAA785F34}"/>
                  </a:ext>
                </a:extLst>
              </p:cNvPr>
              <p:cNvSpPr txBox="1"/>
              <p:nvPr/>
            </p:nvSpPr>
            <p:spPr>
              <a:xfrm>
                <a:off x="1237843" y="0"/>
                <a:ext cx="11684000" cy="467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800" dirty="0"/>
              </a:p>
              <a:p>
                <a:pPr lvl="0"/>
                <a:r>
                  <a:rPr lang="en-US" sz="2800" dirty="0"/>
                  <a:t>First, apply incremental search to narrow down the search range:</a:t>
                </a:r>
              </a:p>
              <a:p>
                <a:pPr lvl="0"/>
                <a:endParaRPr lang="en-US" sz="2800" dirty="0"/>
              </a:p>
              <a:p>
                <a:pPr lvl="0"/>
                <a:endParaRPr lang="en-US" sz="2800" dirty="0"/>
              </a:p>
              <a:p>
                <a:pPr lvl="0"/>
                <a:r>
                  <a:rPr lang="en-US" sz="2800" dirty="0"/>
                  <a:t>Since there is a sign change between 3 and 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3</a:t>
                </a:r>
              </a:p>
              <a:p>
                <a:pPr lvl="0"/>
                <a:r>
                  <a:rPr lang="en-US" sz="2800" dirty="0"/>
                  <a:t>Then    </a:t>
                </a:r>
                <a:r>
                  <a:rPr lang="en-IN" sz="2800" dirty="0"/>
                  <a:t>f’(x)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sz="28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80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IN" sz="28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IN" sz="2800">
                            <a:latin typeface="Cambria Math" panose="02040503050406030204" pitchFamily="18" charset="0"/>
                          </a:rPr>
                          <m:t>540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r>
                  <a:rPr lang="en-US" sz="28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=3 −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5040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nor/>
                            </m:rPr>
                            <a:rPr lang="en-IN" sz="2400" dirty="0"/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sz="2400" dirty="0"/>
                            <m:t> + 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sz="2400" dirty="0"/>
                            <m:t> 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540</m:t>
                              </m:r>
                            </m:den>
                          </m:f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3.078</m:t>
                      </m:r>
                    </m:oMath>
                  </m:oMathPara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A90862-904D-4882-888D-722FAA785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43" y="0"/>
                <a:ext cx="11684000" cy="4672176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1F3754-F066-4D6A-BAD6-42A3A0C8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43093"/>
              </p:ext>
            </p:extLst>
          </p:nvPr>
        </p:nvGraphicFramePr>
        <p:xfrm>
          <a:off x="3785462" y="960419"/>
          <a:ext cx="6080760" cy="552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2924781378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3151266429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1650936448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3439123953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1485418815"/>
                    </a:ext>
                  </a:extLst>
                </a:gridCol>
              </a:tblGrid>
              <a:tr h="16465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4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70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1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0.8415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0.4540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0.0304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-0.3460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675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EFDAF55-87CA-4EA8-B77E-E947173913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189566"/>
                  </p:ext>
                </p:extLst>
              </p:nvPr>
            </p:nvGraphicFramePr>
            <p:xfrm>
              <a:off x="3488536" y="4597047"/>
              <a:ext cx="6933812" cy="1202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9048">
                      <a:extLst>
                        <a:ext uri="{9D8B030D-6E8A-4147-A177-3AD203B41FA5}">
                          <a16:colId xmlns:a16="http://schemas.microsoft.com/office/drawing/2014/main" val="844497623"/>
                        </a:ext>
                      </a:extLst>
                    </a:gridCol>
                    <a:gridCol w="1057910">
                      <a:extLst>
                        <a:ext uri="{9D8B030D-6E8A-4147-A177-3AD203B41FA5}">
                          <a16:colId xmlns:a16="http://schemas.microsoft.com/office/drawing/2014/main" val="3497688802"/>
                        </a:ext>
                      </a:extLst>
                    </a:gridCol>
                    <a:gridCol w="1689672">
                      <a:extLst>
                        <a:ext uri="{9D8B030D-6E8A-4147-A177-3AD203B41FA5}">
                          <a16:colId xmlns:a16="http://schemas.microsoft.com/office/drawing/2014/main" val="4182992055"/>
                        </a:ext>
                      </a:extLst>
                    </a:gridCol>
                    <a:gridCol w="1127760">
                      <a:extLst>
                        <a:ext uri="{9D8B030D-6E8A-4147-A177-3AD203B41FA5}">
                          <a16:colId xmlns:a16="http://schemas.microsoft.com/office/drawing/2014/main" val="449334323"/>
                        </a:ext>
                      </a:extLst>
                    </a:gridCol>
                    <a:gridCol w="1173798">
                      <a:extLst>
                        <a:ext uri="{9D8B030D-6E8A-4147-A177-3AD203B41FA5}">
                          <a16:colId xmlns:a16="http://schemas.microsoft.com/office/drawing/2014/main" val="1770213188"/>
                        </a:ext>
                      </a:extLst>
                    </a:gridCol>
                    <a:gridCol w="1055624">
                      <a:extLst>
                        <a:ext uri="{9D8B030D-6E8A-4147-A177-3AD203B41FA5}">
                          <a16:colId xmlns:a16="http://schemas.microsoft.com/office/drawing/2014/main" val="988384651"/>
                        </a:ext>
                      </a:extLst>
                    </a:gridCol>
                  </a:tblGrid>
                  <a:tr h="350642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 err="1"/>
                            <a:t>i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f(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kern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kern="1200" dirty="0"/>
                            <a:t>)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f1(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kern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kern="120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IN" sz="1800" kern="1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kern="1200" dirty="0"/>
                            <a:t>)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IN" sz="1800" kern="12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/>
                            <a:t>Abs error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030986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0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0.030357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-0.389286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3.077981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0.077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203480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1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3.07781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2.53061x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8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-0.382860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3.08642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0.01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2511282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2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3.078642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1.165579x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-0.382808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3.0786423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0.0000003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71725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EFDAF55-87CA-4EA8-B77E-E947173913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189566"/>
                  </p:ext>
                </p:extLst>
              </p:nvPr>
            </p:nvGraphicFramePr>
            <p:xfrm>
              <a:off x="3488536" y="4597047"/>
              <a:ext cx="6933812" cy="1202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9048">
                      <a:extLst>
                        <a:ext uri="{9D8B030D-6E8A-4147-A177-3AD203B41FA5}">
                          <a16:colId xmlns:a16="http://schemas.microsoft.com/office/drawing/2014/main" val="844497623"/>
                        </a:ext>
                      </a:extLst>
                    </a:gridCol>
                    <a:gridCol w="1057910">
                      <a:extLst>
                        <a:ext uri="{9D8B030D-6E8A-4147-A177-3AD203B41FA5}">
                          <a16:colId xmlns:a16="http://schemas.microsoft.com/office/drawing/2014/main" val="3497688802"/>
                        </a:ext>
                      </a:extLst>
                    </a:gridCol>
                    <a:gridCol w="1689672">
                      <a:extLst>
                        <a:ext uri="{9D8B030D-6E8A-4147-A177-3AD203B41FA5}">
                          <a16:colId xmlns:a16="http://schemas.microsoft.com/office/drawing/2014/main" val="4182992055"/>
                        </a:ext>
                      </a:extLst>
                    </a:gridCol>
                    <a:gridCol w="1127760">
                      <a:extLst>
                        <a:ext uri="{9D8B030D-6E8A-4147-A177-3AD203B41FA5}">
                          <a16:colId xmlns:a16="http://schemas.microsoft.com/office/drawing/2014/main" val="449334323"/>
                        </a:ext>
                      </a:extLst>
                    </a:gridCol>
                    <a:gridCol w="1173798">
                      <a:extLst>
                        <a:ext uri="{9D8B030D-6E8A-4147-A177-3AD203B41FA5}">
                          <a16:colId xmlns:a16="http://schemas.microsoft.com/office/drawing/2014/main" val="1770213188"/>
                        </a:ext>
                      </a:extLst>
                    </a:gridCol>
                    <a:gridCol w="1055624">
                      <a:extLst>
                        <a:ext uri="{9D8B030D-6E8A-4147-A177-3AD203B41FA5}">
                          <a16:colId xmlns:a16="http://schemas.microsoft.com/office/drawing/2014/main" val="988384651"/>
                        </a:ext>
                      </a:extLst>
                    </a:gridCol>
                  </a:tblGrid>
                  <a:tr h="350642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 err="1"/>
                            <a:t>i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736" t="-24138" r="-478161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2274" t="-24138" r="-200361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7838" t="-24138" r="-200000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518" t="-24138" r="-91710" b="-2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/>
                            <a:t>Abs error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0309862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0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0.030357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-0.389286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3.077981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0.077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203480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1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3.07781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2274" t="-258696" r="-200361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-0.382860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3.08642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0.01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25112827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2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/>
                            <a:t>3.078642</a:t>
                          </a:r>
                          <a:endParaRPr lang="en-US" sz="18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2274" t="-351064" r="-200361" b="-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-0.382808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kern="1200" dirty="0"/>
                            <a:t>3.0786423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kern="1200" dirty="0"/>
                            <a:t>0.0000003</a:t>
                          </a:r>
                          <a:endParaRPr 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717251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47-239A-4E0F-86DE-4BD1081B3E13}"/>
              </a:ext>
            </a:extLst>
          </p:cNvPr>
          <p:cNvSpPr/>
          <p:nvPr/>
        </p:nvSpPr>
        <p:spPr>
          <a:xfrm>
            <a:off x="3609416" y="6219223"/>
            <a:ext cx="6432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</a:rPr>
              <a:t>Root with an accuracy of 5 digits = 3.0786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6612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29030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CA" sz="2800" dirty="0"/>
                  <a:t>Using the fixed-point method estimate the number of iterations required to approximate the root of the following function with an absolute error of less than 10</a:t>
                </a:r>
                <a:r>
                  <a:rPr lang="en-CA" sz="2800" baseline="30000" dirty="0"/>
                  <a:t>-3</a:t>
                </a:r>
                <a:r>
                  <a:rPr lang="en-CA" sz="2800" dirty="0"/>
                  <a:t>. (start with x</a:t>
                </a:r>
                <a:r>
                  <a:rPr lang="en-CA" sz="2800" baseline="-25000" dirty="0"/>
                  <a:t>0</a:t>
                </a:r>
                <a:r>
                  <a:rPr lang="en-CA" sz="2800" dirty="0"/>
                  <a:t>=0)</a:t>
                </a:r>
              </a:p>
              <a:p>
                <a:endParaRPr lang="en-CA" sz="2800" dirty="0"/>
              </a:p>
              <a:p>
                <a:r>
                  <a:rPr lang="en-CA" sz="28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CA" sz="2800" dirty="0"/>
              </a:p>
              <a:p>
                <a:endParaRPr lang="en-CA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2903099"/>
              </a:xfrm>
              <a:blipFill>
                <a:blip r:embed="rId2"/>
                <a:stretch>
                  <a:fillRect l="-364" t="-4202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95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13746" cy="6437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It was already mentioned in the lectures that the order of convergence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α</a:t>
                </a: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) and the asymptotic error constant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λ</a:t>
                </a: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for the fixed-point method are 1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  <m:sup>
                            <m: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respectively. Therefor: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</m:t>
                      </m:r>
                      <m:sSub>
                        <m:sSub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As you already know, in the fixed-point method we rearrange the function so that x is on the left side of the equation: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g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ra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ad>
                            <m:rad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(2</m:t>
                                  </m:r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−3)</m:t>
                                  </m:r>
                                </m:e>
                                <m:sup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13746" cy="6437981"/>
              </a:xfrm>
              <a:prstGeom prst="rect">
                <a:avLst/>
              </a:prstGeom>
              <a:blipFill>
                <a:blip r:embed="rId2"/>
                <a:stretch>
                  <a:fillRect l="-1954" t="-1705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13746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According to the graph it is obvious that </a:t>
                </a:r>
                <a14:m>
                  <m:oMath xmlns:m="http://schemas.openxmlformats.org/officeDocument/2006/math">
                    <m:r>
                      <a:rPr kumimoji="0" lang="en-CA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CA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≅−1.90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−1.9</m:t>
                          </m:r>
                        </m:e>
                      </m:d>
                      <m:r>
                        <a:rPr kumimoji="0" lang="en-CA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=0.1857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0−(−1.9)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=1.9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From the convergence law we can see that: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≅1.9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≅0.1857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≅0.3528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≅0.1857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≅0.0655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≅0.1857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≅0.0121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≅0.1857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≅0.0022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≅0.1857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≅0.0004</m:t>
                      </m:r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iterations are needed to reach the desired precision.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13746" cy="6247864"/>
              </a:xfrm>
              <a:prstGeom prst="rect">
                <a:avLst/>
              </a:prstGeom>
              <a:blipFill>
                <a:blip r:embed="rId2"/>
                <a:stretch>
                  <a:fillRect l="-1954" t="-1756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93D97B-4C03-45E0-B06B-F39E202521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97" y="1869281"/>
            <a:ext cx="5282882" cy="31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1909727-48B8-4CFE-A001-3A3E8AE95FB4}"/>
              </a:ext>
            </a:extLst>
          </p:cNvPr>
          <p:cNvSpPr/>
          <p:nvPr/>
        </p:nvSpPr>
        <p:spPr>
          <a:xfrm>
            <a:off x="8210550" y="3876675"/>
            <a:ext cx="28575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80F119-E1D7-4E3F-9C31-84B90D24B4BA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7648575" y="2838450"/>
            <a:ext cx="603822" cy="10828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CCA0E-F1CC-4481-9D23-C966EF07A1EE}"/>
                  </a:ext>
                </a:extLst>
              </p:cNvPr>
              <p:cNvSpPr txBox="1"/>
              <p:nvPr/>
            </p:nvSpPr>
            <p:spPr>
              <a:xfrm>
                <a:off x="7110096" y="2503646"/>
                <a:ext cx="17862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≅−1.90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CCA0E-F1CC-4481-9D23-C966EF07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2503646"/>
                <a:ext cx="17862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D69346-CDF6-41E9-9FED-7E72E980BF2D}"/>
                  </a:ext>
                </a:extLst>
              </p:cNvPr>
              <p:cNvSpPr txBox="1"/>
              <p:nvPr/>
            </p:nvSpPr>
            <p:spPr>
              <a:xfrm>
                <a:off x="9501125" y="4486275"/>
                <a:ext cx="256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−2</m:t>
                      </m:r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+3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D69346-CDF6-41E9-9FED-7E72E980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25" y="4486275"/>
                <a:ext cx="256705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70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and Backward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rmAutofit/>
              </a:bodyPr>
              <a:lstStyle/>
              <a:p>
                <a:r>
                  <a:rPr lang="en-CA" sz="2800" dirty="0"/>
                  <a:t>Using the newton method, we have estimated the root of the following function to be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800" i="1" dirty="0">
                        <a:latin typeface="Cambria Math" panose="02040503050406030204" pitchFamily="18" charset="0"/>
                      </a:rPr>
                      <m:t>=5.04</m:t>
                    </m:r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pPr algn="ctr"/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+30</m:t>
                    </m:r>
                  </m:oMath>
                </a14:m>
                <a:endParaRPr lang="en-CA" sz="2800" dirty="0"/>
              </a:p>
              <a:p>
                <a:pPr algn="just"/>
                <a:endParaRPr lang="en-CA" sz="2800" dirty="0"/>
              </a:p>
              <a:p>
                <a:r>
                  <a:rPr lang="en-CA" sz="2800" dirty="0"/>
                  <a:t>How far are we from the root of the function?</a:t>
                </a:r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36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2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13746" cy="6691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distance between the estimated root and the true roof of the function is called the absolute error of the approximation and can be calculated as follows: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Absolute error=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kumimoji="0" lang="en-CA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≅</m:t>
                    </m:r>
                    <m:f>
                      <m:fPr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fr-F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0" lang="en-CA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fr-FR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fr-F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  <m: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  <m:d>
                              <m:dPr>
                                <m:ctrlPr>
                                  <a:rPr kumimoji="0" lang="en-CA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fr-FR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</m:t>
                      </m:r>
                      <m:f>
                        <m:f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−11</m:t>
                              </m:r>
                              <m:sSub>
                                <m:sSub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+30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−11</m:t>
                              </m:r>
                            </m:e>
                          </m:d>
                        </m:den>
                      </m:f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0.9777</m:t>
                          </m:r>
                        </m:num>
                        <m:den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24.8848</m:t>
                          </m:r>
                        </m:den>
                      </m:f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=0.0393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=5.04±0.04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13746" cy="6691127"/>
              </a:xfrm>
              <a:prstGeom prst="rect">
                <a:avLst/>
              </a:prstGeom>
              <a:blipFill>
                <a:blip r:embed="rId2"/>
                <a:stretch>
                  <a:fillRect l="-1954" t="-1639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2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Root Multiplicity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rmAutofit/>
              </a:bodyPr>
              <a:lstStyle/>
              <a:p>
                <a:r>
                  <a:rPr lang="en-CA" sz="2800" b="1" dirty="0"/>
                  <a:t>Problem 3</a:t>
                </a:r>
                <a:endParaRPr lang="en-CA" sz="2800" dirty="0"/>
              </a:p>
              <a:p>
                <a:r>
                  <a:rPr lang="en-CA" sz="2800" dirty="0"/>
                  <a:t>Check the validity of our error estimation formula using the approximated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=−1.578125</m:t>
                    </m:r>
                  </m:oMath>
                </a14:m>
                <a:r>
                  <a:rPr lang="en-CA" sz="2800" dirty="0"/>
                  <a:t> for the following function:</a:t>
                </a:r>
              </a:p>
              <a:p>
                <a:endParaRPr lang="en-CA" sz="2800" dirty="0"/>
              </a:p>
              <a:p>
                <a:pPr algn="ctr"/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364" t="-35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9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077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We already know that -2 is the root of the function and the true error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CA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kumimoji="0" lang="en-CA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=0.4129</m:t>
                    </m:r>
                  </m:oMath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We estimate the error using the following formula to see if it matches the true error: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kumimoji="0" lang="fr-F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!∙</m:t>
                                  </m:r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fr-F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fr-F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1/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077882"/>
              </a:xfrm>
              <a:prstGeom prst="rect">
                <a:avLst/>
              </a:prstGeom>
              <a:blipFill>
                <a:blip r:embed="rId2"/>
                <a:stretch>
                  <a:fillRect l="-1944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143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-2 is a root of multiplicity 4. Because: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</m:sSup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=48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+2)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</m:t>
                      </m:r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=96(</m:t>
                      </m:r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+2)→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′′</m:t>
                      </m:r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𝐼𝑉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=96→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𝐼𝑉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  <m:r>
                        <a:rPr kumimoji="0" lang="en-CA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Therefor: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</m:t>
                      </m:r>
                      <m:sSup>
                        <m:sSupPr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CA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fr-F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4!∙</m:t>
                                  </m:r>
                                  <m:d>
                                    <m:dPr>
                                      <m:ctrlP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CA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kumimoji="0" lang="en-CA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CA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CA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−1.578125+2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CA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fr-F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≅0.42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Hence our approximation is valid.</a:t>
                </a: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143477"/>
              </a:xfrm>
              <a:prstGeom prst="rect">
                <a:avLst/>
              </a:prstGeom>
              <a:blipFill>
                <a:blip r:embed="rId2"/>
                <a:stretch>
                  <a:fillRect l="-1944" t="-1786" b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1488-402A-45FE-A67F-F90EFBD6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199" y="685689"/>
                <a:ext cx="10566401" cy="4918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  <a:r>
                  <a:rPr lang="en-IN" sz="2800" dirty="0"/>
                  <a:t>	</a:t>
                </a:r>
              </a:p>
              <a:p>
                <a:pPr marL="0" indent="0">
                  <a:buNone/>
                </a:pPr>
                <a:r>
                  <a:rPr lang="en-IN" sz="2800" dirty="0"/>
                  <a:t>f(x) = f(a) + (x-a)f’(a)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’’(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IN" sz="2800" dirty="0"/>
                  <a:t>.....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800" dirty="0"/>
                  <a:t>   </a:t>
                </a:r>
              </a:p>
              <a:p>
                <a:pPr marL="0" indent="0">
                  <a:buNone/>
                </a:pPr>
                <a:r>
                  <a:rPr lang="en-US" sz="2800" dirty="0"/>
                  <a:t>		(Expansion of Taylor series)</a:t>
                </a:r>
              </a:p>
              <a:p>
                <a:pPr marL="0" indent="0">
                  <a:buNone/>
                </a:pPr>
                <a:r>
                  <a:rPr lang="en-IN" sz="2800" dirty="0"/>
                  <a:t>		</a:t>
                </a:r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		f(x) = f(1.8) + (x-1.8) f’(1.8) = 0 (Plug in numbers)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IN" sz="2800" dirty="0"/>
                  <a:t>		      -1.1664 + 3.8880(x-1.8) = 0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IN" sz="2800" dirty="0"/>
                  <a:t>				                        x = 2.1</a:t>
                </a:r>
                <a:endParaRPr lang="en-US" sz="28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1488-402A-45FE-A67F-F90EFBD6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199" y="685689"/>
                <a:ext cx="10566401" cy="4918157"/>
              </a:xfrm>
              <a:blipFill>
                <a:blip r:embed="rId2"/>
                <a:stretch>
                  <a:fillRect l="-2018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7F9-70DA-47FF-AFAA-703FFC9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Finding Method: 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B40D0-55DC-4021-88BC-7CF64E4CE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723944"/>
                <a:ext cx="10040233" cy="41340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Find the root of the equation with fixed point method: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B40D0-55DC-4021-88BC-7CF64E4CE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723944"/>
                <a:ext cx="10040233" cy="4134055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5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DD7642-9E53-4B64-8E2F-EF2D590FD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1068"/>
                <a:ext cx="10515600" cy="5685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800" dirty="0"/>
                  <a:t>Find the root of the equation with fixed point method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Font typeface="Arial" pitchFamily="34" charset="0"/>
                  <a:buNone/>
                </a:pPr>
                <a:endParaRPr lang="en-US" sz="2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IN" sz="2800" dirty="0"/>
                  <a:t>Solution:	</a:t>
                </a:r>
                <a:r>
                  <a:rPr lang="en-US" sz="2800" dirty="0"/>
                  <a:t>1) Rearrange the function so that x is on the left side of the 		     equation. Here are three possible examples: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800" dirty="0"/>
                  <a:t>	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800" dirty="0"/>
                  <a:t>	 					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800" dirty="0"/>
                  <a:t> 	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/>
                  <a:t>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2800" dirty="0"/>
                  <a:t>	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DD7642-9E53-4B64-8E2F-EF2D590F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1068"/>
                <a:ext cx="10515600" cy="5685896"/>
              </a:xfrm>
              <a:prstGeom prst="rect">
                <a:avLst/>
              </a:prstGeom>
              <a:blipFill>
                <a:blip r:embed="rId2"/>
                <a:stretch>
                  <a:fillRect l="-1217" t="-2146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7FF11-A585-4945-9C4C-E4E76C099E96}"/>
              </a:ext>
            </a:extLst>
          </p:cNvPr>
          <p:cNvCxnSpPr>
            <a:cxnSpLocks/>
          </p:cNvCxnSpPr>
          <p:nvPr/>
        </p:nvCxnSpPr>
        <p:spPr>
          <a:xfrm flipH="1">
            <a:off x="2930029" y="3334015"/>
            <a:ext cx="1088299" cy="520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69F8E0-316E-4B12-B7B6-551E1787B88C}"/>
              </a:ext>
            </a:extLst>
          </p:cNvPr>
          <p:cNvCxnSpPr>
            <a:cxnSpLocks/>
          </p:cNvCxnSpPr>
          <p:nvPr/>
        </p:nvCxnSpPr>
        <p:spPr>
          <a:xfrm>
            <a:off x="4655890" y="3334016"/>
            <a:ext cx="880844" cy="520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4FD9-8FC7-4E87-B3A6-47FF5D4D2267}"/>
              </a:ext>
            </a:extLst>
          </p:cNvPr>
          <p:cNvSpPr/>
          <p:nvPr/>
        </p:nvSpPr>
        <p:spPr>
          <a:xfrm>
            <a:off x="2148018" y="3852742"/>
            <a:ext cx="1606143" cy="6962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15DA1-8919-4619-8536-9E4D9BED7BC7}"/>
              </a:ext>
            </a:extLst>
          </p:cNvPr>
          <p:cNvSpPr/>
          <p:nvPr/>
        </p:nvSpPr>
        <p:spPr>
          <a:xfrm>
            <a:off x="8111346" y="3852742"/>
            <a:ext cx="1606143" cy="6962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6BB4-8A26-4AFF-8667-6D7F5B65B03C}"/>
              </a:ext>
            </a:extLst>
          </p:cNvPr>
          <p:cNvSpPr/>
          <p:nvPr/>
        </p:nvSpPr>
        <p:spPr>
          <a:xfrm>
            <a:off x="4631513" y="3852742"/>
            <a:ext cx="1946246" cy="696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9313A-30D2-44B2-89A3-1095085887A7}"/>
              </a:ext>
            </a:extLst>
          </p:cNvPr>
          <p:cNvSpPr txBox="1"/>
          <p:nvPr/>
        </p:nvSpPr>
        <p:spPr>
          <a:xfrm>
            <a:off x="4471081" y="4762831"/>
            <a:ext cx="2580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still use this but try to avoid it because of the square root (troubles identifying the solutions). </a:t>
            </a:r>
          </a:p>
        </p:txBody>
      </p:sp>
    </p:spTree>
    <p:extLst>
      <p:ext uri="{BB962C8B-B14F-4D97-AF65-F5344CB8AC3E}">
        <p14:creationId xmlns:p14="http://schemas.microsoft.com/office/powerpoint/2010/main" val="26756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4173C-3702-428E-81C2-5C13217E97A1}"/>
                  </a:ext>
                </a:extLst>
              </p:cNvPr>
              <p:cNvSpPr txBox="1"/>
              <p:nvPr/>
            </p:nvSpPr>
            <p:spPr>
              <a:xfrm>
                <a:off x="611228" y="183496"/>
                <a:ext cx="530184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ts val="4200"/>
                  </a:lnSpc>
                </a:pPr>
                <a:r>
                  <a:rPr lang="pt-BR" dirty="0"/>
                  <a:t>Therefore: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ts val="4200"/>
                  </a:lnSpc>
                </a:pPr>
                <a:r>
                  <a:rPr lang="en-US" dirty="0"/>
                  <a:t>Take initial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(estimation just by eyes)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=1.5 	 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=0.333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den>
                    </m:f>
                  </m:oMath>
                </a14:m>
                <a:r>
                  <a:rPr lang="en-US" dirty="0"/>
                  <a:t> =1.667    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667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1.667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0.1002</a:t>
                </a:r>
              </a:p>
              <a:p>
                <a:pPr algn="ctr">
                  <a:lnSpc>
                    <a:spcPts val="3500"/>
                  </a:lnSpc>
                </a:pPr>
                <a:r>
                  <a:rPr lang="en-US" dirty="0"/>
                  <a:t> </a:t>
                </a:r>
              </a:p>
              <a:p>
                <a:pPr algn="ctr">
                  <a:lnSpc>
                    <a:spcPts val="35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4173C-3702-428E-81C2-5C13217E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8" y="183496"/>
                <a:ext cx="5301842" cy="4708981"/>
              </a:xfrm>
              <a:prstGeom prst="rect">
                <a:avLst/>
              </a:prstGeo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9703C2-5F45-47E6-88F1-6DFCC785E258}"/>
                  </a:ext>
                </a:extLst>
              </p:cNvPr>
              <p:cNvSpPr/>
              <p:nvPr/>
            </p:nvSpPr>
            <p:spPr>
              <a:xfrm>
                <a:off x="6427598" y="183496"/>
                <a:ext cx="5626216" cy="4139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ts val="4200"/>
                  </a:lnSpc>
                </a:pPr>
                <a:r>
                  <a:rPr lang="pt-BR" dirty="0"/>
                  <a:t>Therefore: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ts val="4200"/>
                  </a:lnSpc>
                </a:pPr>
                <a:r>
                  <a:rPr lang="en-US" dirty="0"/>
                  <a:t>Take initial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=1.6 </m:t>
                    </m:r>
                  </m:oMath>
                </a14:m>
                <a:r>
                  <a:rPr lang="en-US" dirty="0"/>
                  <a:t>(from previous result)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1.6−1</m:t>
                        </m:r>
                      </m:den>
                    </m:f>
                  </m:oMath>
                </a14:m>
                <a:r>
                  <a:rPr lang="en-US" dirty="0"/>
                  <a:t>=1.667 	 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1.667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−1.6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.667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=0.0402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1.6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=1.5</a:t>
                </a:r>
              </a:p>
              <a:p>
                <a:pPr algn="ctr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1.667−1.5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1.667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0.111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9703C2-5F45-47E6-88F1-6DFCC785E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8" y="183496"/>
                <a:ext cx="5626216" cy="4139595"/>
              </a:xfrm>
              <a:prstGeom prst="rect">
                <a:avLst/>
              </a:prstGeo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6">
                <a:extLst>
                  <a:ext uri="{FF2B5EF4-FFF2-40B4-BE49-F238E27FC236}">
                    <a16:creationId xmlns:a16="http://schemas.microsoft.com/office/drawing/2014/main" id="{50FD087F-6200-4D6A-8AAD-1D2709746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397049"/>
                  </p:ext>
                </p:extLst>
              </p:nvPr>
            </p:nvGraphicFramePr>
            <p:xfrm>
              <a:off x="1878370" y="4262120"/>
              <a:ext cx="444296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989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Rel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0.109556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68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0551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14355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-0.01234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1620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6">
                <a:extLst>
                  <a:ext uri="{FF2B5EF4-FFF2-40B4-BE49-F238E27FC236}">
                    <a16:creationId xmlns:a16="http://schemas.microsoft.com/office/drawing/2014/main" id="{50FD087F-6200-4D6A-8AAD-1D2709746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397049"/>
                  </p:ext>
                </p:extLst>
              </p:nvPr>
            </p:nvGraphicFramePr>
            <p:xfrm>
              <a:off x="1878370" y="4262120"/>
              <a:ext cx="444296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989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2" t="-8197" r="-202058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12" t="-8197" r="-102058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Rel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0.109556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68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0551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14355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-0.01234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16205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F64BC3-BF13-4C15-9D28-E311CB46D20F}"/>
              </a:ext>
            </a:extLst>
          </p:cNvPr>
          <p:cNvSpPr txBox="1"/>
          <p:nvPr/>
        </p:nvSpPr>
        <p:spPr>
          <a:xfrm>
            <a:off x="482600" y="5319732"/>
            <a:ext cx="130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Converging to 1.613</a:t>
            </a:r>
          </a:p>
          <a:p>
            <a:r>
              <a:rPr lang="en-US" dirty="0"/>
              <a:t>Root of the equation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2C72C58-8C92-49F3-B352-5574116F432E}"/>
              </a:ext>
            </a:extLst>
          </p:cNvPr>
          <p:cNvSpPr/>
          <p:nvPr/>
        </p:nvSpPr>
        <p:spPr>
          <a:xfrm rot="1848521">
            <a:off x="1422047" y="6490629"/>
            <a:ext cx="435031" cy="203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36">
                <a:extLst>
                  <a:ext uri="{FF2B5EF4-FFF2-40B4-BE49-F238E27FC236}">
                    <a16:creationId xmlns:a16="http://schemas.microsoft.com/office/drawing/2014/main" id="{AECEFA36-FA26-4117-9681-A7FAC2671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665886"/>
                  </p:ext>
                </p:extLst>
              </p:nvPr>
            </p:nvGraphicFramePr>
            <p:xfrm>
              <a:off x="7610846" y="4263628"/>
              <a:ext cx="444296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989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Rel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0.111889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68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0551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14355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36">
                <a:extLst>
                  <a:ext uri="{FF2B5EF4-FFF2-40B4-BE49-F238E27FC236}">
                    <a16:creationId xmlns:a16="http://schemas.microsoft.com/office/drawing/2014/main" id="{AECEFA36-FA26-4117-9681-A7FAC2671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665886"/>
                  </p:ext>
                </p:extLst>
              </p:nvPr>
            </p:nvGraphicFramePr>
            <p:xfrm>
              <a:off x="7610846" y="4263628"/>
              <a:ext cx="444296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989">
                      <a:extLst>
                        <a:ext uri="{9D8B030D-6E8A-4147-A177-3AD203B41FA5}">
                          <a16:colId xmlns:a16="http://schemas.microsoft.com/office/drawing/2014/main" val="3105101283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282071172"/>
                        </a:ext>
                      </a:extLst>
                    </a:gridCol>
                    <a:gridCol w="1480989">
                      <a:extLst>
                        <a:ext uri="{9D8B030D-6E8A-4147-A177-3AD203B41FA5}">
                          <a16:colId xmlns:a16="http://schemas.microsoft.com/office/drawing/2014/main" val="254878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2" t="-8197" r="-202058" b="-5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197" r="-101230" b="-5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Rel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380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1131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0.111889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55379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968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0551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14355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33976D4-EB01-48C7-860B-9AD62A3F5239}"/>
              </a:ext>
            </a:extLst>
          </p:cNvPr>
          <p:cNvSpPr txBox="1"/>
          <p:nvPr/>
        </p:nvSpPr>
        <p:spPr>
          <a:xfrm>
            <a:off x="8995246" y="6488668"/>
            <a:ext cx="16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converging</a:t>
            </a:r>
          </a:p>
        </p:txBody>
      </p:sp>
    </p:spTree>
    <p:extLst>
      <p:ext uri="{BB962C8B-B14F-4D97-AF65-F5344CB8AC3E}">
        <p14:creationId xmlns:p14="http://schemas.microsoft.com/office/powerpoint/2010/main" val="23984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7F9-70DA-47FF-AFAA-703FFC9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Root Finding Method: Bisection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/>
              <p:nvPr/>
            </p:nvSpPr>
            <p:spPr>
              <a:xfrm>
                <a:off x="720793" y="2723944"/>
                <a:ext cx="10742337" cy="3888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the function: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 the bisection method to obtain the root between 0 &lt; x &lt; 1.5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with a maximum error of 0.1.</a:t>
                </a: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Root estimation: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Absolute error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𝐴𝑏𝑠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b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defTabSz="914400">
                  <a:lnSpc>
                    <a:spcPct val="85000"/>
                  </a:lnSpc>
                  <a:spcAft>
                    <a:spcPts val="600"/>
                  </a:spcAft>
                  <a:buFont typeface="Arial" pitchFamily="34" charset="0"/>
                  <a:buChar char=" 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Relative error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𝑅𝑒𝑙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𝐴𝑏𝑠𝑜𝑙𝑢𝑡𝑒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𝑅𝑜𝑜𝑡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4DD44-A73E-4B9A-A41B-51AC85FF8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3" y="2723944"/>
                <a:ext cx="10742337" cy="3888607"/>
              </a:xfrm>
              <a:prstGeom prst="rect">
                <a:avLst/>
              </a:prstGeom>
              <a:blipFill>
                <a:blip r:embed="rId2"/>
                <a:stretch>
                  <a:fillRect l="-397" t="-3135" b="-3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4DD44-A73E-4B9A-A41B-51AC85FF8837}"/>
              </a:ext>
            </a:extLst>
          </p:cNvPr>
          <p:cNvSpPr txBox="1"/>
          <p:nvPr/>
        </p:nvSpPr>
        <p:spPr>
          <a:xfrm>
            <a:off x="965198" y="685689"/>
            <a:ext cx="10464802" cy="5185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40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Steps to solve problems: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routine follows: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Determine the range.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Compute the mid‐point of the range.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Determine which of the old points is replaced with the mid‐point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Check for end condition (tolerance or error measure)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5) If met then end else repeat 1‐4.</a:t>
            </a:r>
          </a:p>
        </p:txBody>
      </p:sp>
    </p:spTree>
    <p:extLst>
      <p:ext uri="{BB962C8B-B14F-4D97-AF65-F5344CB8AC3E}">
        <p14:creationId xmlns:p14="http://schemas.microsoft.com/office/powerpoint/2010/main" val="18132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731CC-4D50-4B6D-8D6D-6E4D97834FBF}"/>
                  </a:ext>
                </a:extLst>
              </p:cNvPr>
              <p:cNvSpPr txBox="1"/>
              <p:nvPr/>
            </p:nvSpPr>
            <p:spPr>
              <a:xfrm>
                <a:off x="718027" y="134224"/>
                <a:ext cx="7942786" cy="5397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2400" dirty="0"/>
                  <a:t>In this case, the range has been determined  (0 &lt; x &lt; 1.5)</a:t>
                </a:r>
              </a:p>
              <a:p>
                <a:r>
                  <a:rPr lang="en-US" sz="2400" dirty="0"/>
                  <a:t>	a = 0 , b = 1.5</a:t>
                </a:r>
              </a:p>
              <a:p>
                <a:r>
                  <a:rPr lang="en-US" sz="2400" dirty="0"/>
                  <a:t>	f(a) = -0.632 , f(b)= 0.648</a:t>
                </a:r>
              </a:p>
              <a:p>
                <a:r>
                  <a:rPr lang="en-US" sz="2400" dirty="0"/>
                  <a:t>2) Compute the midpoint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0.75</a:t>
                </a:r>
              </a:p>
              <a:p>
                <a:r>
                  <a:rPr lang="en-US" sz="2400" dirty="0"/>
                  <a:t>	f(c) = -0.221</a:t>
                </a:r>
              </a:p>
              <a:p>
                <a:r>
                  <a:rPr lang="en-US" sz="2400" dirty="0"/>
                  <a:t>3) Determine which old point to replace </a:t>
                </a:r>
              </a:p>
              <a:p>
                <a:r>
                  <a:rPr lang="en-US" sz="2400" dirty="0"/>
                  <a:t>	f(a)*f(c) &gt; 0</a:t>
                </a:r>
              </a:p>
              <a:p>
                <a:r>
                  <a:rPr lang="en-US" sz="2400" dirty="0"/>
                  <a:t>	f(c)*f(b) &lt; 0 (root in this range)</a:t>
                </a:r>
              </a:p>
              <a:p>
                <a:r>
                  <a:rPr lang="en-US" sz="2400" dirty="0"/>
                  <a:t>4) Estimate the error</a:t>
                </a:r>
              </a:p>
              <a:p>
                <a:r>
                  <a:rPr lang="en-US" sz="2400" dirty="0"/>
                  <a:t>	Abs error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1.5−0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0.75</a:t>
                </a:r>
              </a:p>
              <a:p>
                <a:r>
                  <a:rPr lang="en-US" sz="2800" dirty="0"/>
                  <a:t>	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731CC-4D50-4B6D-8D6D-6E4D97834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7" y="134224"/>
                <a:ext cx="7942786" cy="5397183"/>
              </a:xfrm>
              <a:prstGeom prst="rect">
                <a:avLst/>
              </a:prstGeom>
              <a:blipFill>
                <a:blip r:embed="rId2"/>
                <a:stretch>
                  <a:fillRect l="-1228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233C0F-47A4-4254-821F-47E11009EE5D}"/>
              </a:ext>
            </a:extLst>
          </p:cNvPr>
          <p:cNvGrpSpPr/>
          <p:nvPr/>
        </p:nvGrpSpPr>
        <p:grpSpPr>
          <a:xfrm>
            <a:off x="8116866" y="1366419"/>
            <a:ext cx="3841169" cy="2999631"/>
            <a:chOff x="7108391" y="2305794"/>
            <a:chExt cx="3841169" cy="29996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B5B1CD-4B7A-4585-86BE-2D06F2824C03}"/>
                </a:ext>
              </a:extLst>
            </p:cNvPr>
            <p:cNvGrpSpPr/>
            <p:nvPr/>
          </p:nvGrpSpPr>
          <p:grpSpPr>
            <a:xfrm>
              <a:off x="7108391" y="2305794"/>
              <a:ext cx="3841169" cy="2999631"/>
              <a:chOff x="1604459" y="2064870"/>
              <a:chExt cx="7400232" cy="577896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FE44CFB-88E3-4356-96EA-84DDDE526151}"/>
                  </a:ext>
                </a:extLst>
              </p:cNvPr>
              <p:cNvCxnSpPr/>
              <p:nvPr/>
            </p:nvCxnSpPr>
            <p:spPr>
              <a:xfrm>
                <a:off x="2373376" y="5753091"/>
                <a:ext cx="6631026" cy="1"/>
              </a:xfrm>
              <a:prstGeom prst="straightConnector1">
                <a:avLst/>
              </a:prstGeom>
              <a:ln w="25400">
                <a:solidFill>
                  <a:srgbClr val="48A6AD"/>
                </a:solidFill>
                <a:headEnd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E28CAC3-4AA9-4D78-8BE2-579931DB92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6110" y="2419584"/>
                <a:ext cx="8261" cy="5424247"/>
              </a:xfrm>
              <a:prstGeom prst="straightConnector1">
                <a:avLst/>
              </a:prstGeom>
              <a:ln w="25400">
                <a:solidFill>
                  <a:srgbClr val="48A6AD"/>
                </a:solidFill>
                <a:headEnd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2BCEC13-933C-4B21-9909-2DA4CD50C29D}"/>
                  </a:ext>
                </a:extLst>
              </p:cNvPr>
              <p:cNvGrpSpPr/>
              <p:nvPr/>
            </p:nvGrpSpPr>
            <p:grpSpPr>
              <a:xfrm>
                <a:off x="2951144" y="2064870"/>
                <a:ext cx="4887789" cy="5131027"/>
                <a:chOff x="468079" y="2330338"/>
                <a:chExt cx="5145992" cy="2911103"/>
              </a:xfrm>
            </p:grpSpPr>
            <p:sp>
              <p:nvSpPr>
                <p:cNvPr id="27" name="Freeform 66">
                  <a:extLst>
                    <a:ext uri="{FF2B5EF4-FFF2-40B4-BE49-F238E27FC236}">
                      <a16:creationId xmlns:a16="http://schemas.microsoft.com/office/drawing/2014/main" id="{B7B29A5F-28E0-4401-934A-AA44537DE352}"/>
                    </a:ext>
                  </a:extLst>
                </p:cNvPr>
                <p:cNvSpPr/>
                <p:nvPr/>
              </p:nvSpPr>
              <p:spPr>
                <a:xfrm>
                  <a:off x="468079" y="3352539"/>
                  <a:ext cx="4283784" cy="1888902"/>
                </a:xfrm>
                <a:custGeom>
                  <a:avLst/>
                  <a:gdLst>
                    <a:gd name="connsiteX0" fmla="*/ 0 w 4421529"/>
                    <a:gd name="connsiteY0" fmla="*/ 2060293 h 2060293"/>
                    <a:gd name="connsiteX1" fmla="*/ 891251 w 4421529"/>
                    <a:gd name="connsiteY1" fmla="*/ 1863524 h 2060293"/>
                    <a:gd name="connsiteX2" fmla="*/ 2372810 w 4421529"/>
                    <a:gd name="connsiteY2" fmla="*/ 1319514 h 2060293"/>
                    <a:gd name="connsiteX3" fmla="*/ 3692324 w 4421529"/>
                    <a:gd name="connsiteY3" fmla="*/ 567159 h 2060293"/>
                    <a:gd name="connsiteX4" fmla="*/ 4421529 w 4421529"/>
                    <a:gd name="connsiteY4" fmla="*/ 0 h 206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1529" h="2060293">
                      <a:moveTo>
                        <a:pt x="0" y="2060293"/>
                      </a:moveTo>
                      <a:cubicBezTo>
                        <a:pt x="247891" y="2023640"/>
                        <a:pt x="495783" y="1986987"/>
                        <a:pt x="891251" y="1863524"/>
                      </a:cubicBezTo>
                      <a:cubicBezTo>
                        <a:pt x="1286719" y="1740061"/>
                        <a:pt x="1905965" y="1535575"/>
                        <a:pt x="2372810" y="1319514"/>
                      </a:cubicBezTo>
                      <a:cubicBezTo>
                        <a:pt x="2839655" y="1103453"/>
                        <a:pt x="3350871" y="787078"/>
                        <a:pt x="3692324" y="567159"/>
                      </a:cubicBezTo>
                      <a:cubicBezTo>
                        <a:pt x="4033777" y="347240"/>
                        <a:pt x="4227653" y="173620"/>
                        <a:pt x="4421529" y="0"/>
                      </a:cubicBez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DC927B75-D133-4027-81EC-43F51008A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1430" y="2330338"/>
                      <a:ext cx="145264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48A6AD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DCFBBF0D-3875-40D1-81C8-EB92E70B64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1430" y="2330338"/>
                      <a:ext cx="145264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564" r="-97436" b="-289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AAFA666-442D-4CE4-8472-DE55BE2FBA94}"/>
                      </a:ext>
                    </a:extLst>
                  </p:cNvPr>
                  <p:cNvSpPr/>
                  <p:nvPr/>
                </p:nvSpPr>
                <p:spPr>
                  <a:xfrm>
                    <a:off x="8578292" y="5753091"/>
                    <a:ext cx="4263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3400B55-DBE0-4FD6-8DC5-174F35E185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292" y="5753091"/>
                    <a:ext cx="4263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8649" b="-717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90D1C7-F333-491A-BDD6-C55149D333A1}"/>
                  </a:ext>
                </a:extLst>
              </p:cNvPr>
              <p:cNvGrpSpPr/>
              <p:nvPr/>
            </p:nvGrpSpPr>
            <p:grpSpPr>
              <a:xfrm>
                <a:off x="5190896" y="5531235"/>
                <a:ext cx="406201" cy="461663"/>
                <a:chOff x="2739534" y="5346242"/>
                <a:chExt cx="406201" cy="46166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910CBAB-5E95-48E8-A44A-C78A619BB0AC}"/>
                    </a:ext>
                  </a:extLst>
                </p:cNvPr>
                <p:cNvSpPr/>
                <p:nvPr/>
              </p:nvSpPr>
              <p:spPr>
                <a:xfrm>
                  <a:off x="2915650" y="5513103"/>
                  <a:ext cx="109989" cy="109989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48A6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4C08A65-5B64-44CE-83C8-6F62B1BB5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9534" y="5346242"/>
                      <a:ext cx="406201" cy="4616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48A6AD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8630F8D6-56A4-4C74-994E-583D3D46175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9534" y="5346242"/>
                      <a:ext cx="406201" cy="46166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0000" b="-6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ED5612-6F32-4C66-A8D6-9F4632EB010B}"/>
                  </a:ext>
                </a:extLst>
              </p:cNvPr>
              <p:cNvCxnSpPr/>
              <p:nvPr/>
            </p:nvCxnSpPr>
            <p:spPr>
              <a:xfrm>
                <a:off x="7019986" y="3403277"/>
                <a:ext cx="0" cy="2396433"/>
              </a:xfrm>
              <a:prstGeom prst="line">
                <a:avLst/>
              </a:prstGeom>
              <a:ln>
                <a:solidFill>
                  <a:srgbClr val="48A6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DFCCE1-EEE9-42F5-A0A1-1CD070FF198D}"/>
                      </a:ext>
                    </a:extLst>
                  </p:cNvPr>
                  <p:cNvSpPr/>
                  <p:nvPr/>
                </p:nvSpPr>
                <p:spPr>
                  <a:xfrm>
                    <a:off x="1609426" y="3403277"/>
                    <a:ext cx="69371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277BDDE-3D0D-4611-8C9B-EDAE01C543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426" y="3403277"/>
                    <a:ext cx="693715" cy="3693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85" r="-81356" b="-1156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434C705-F280-4092-A48F-6119C457F3B6}"/>
                      </a:ext>
                    </a:extLst>
                  </p:cNvPr>
                  <p:cNvSpPr/>
                  <p:nvPr/>
                </p:nvSpPr>
                <p:spPr>
                  <a:xfrm>
                    <a:off x="1604459" y="5921605"/>
                    <a:ext cx="1303131" cy="7115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B02CDA9-F174-45FB-A621-FE6E43A75F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4459" y="5921605"/>
                    <a:ext cx="1303131" cy="7115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281B960-8E8F-4162-81C4-9A92FBBCB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888" y="5755252"/>
                <a:ext cx="0" cy="730645"/>
              </a:xfrm>
              <a:prstGeom prst="line">
                <a:avLst/>
              </a:prstGeom>
              <a:ln>
                <a:solidFill>
                  <a:srgbClr val="48A6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85F14E-E84B-4643-90E2-5D053D55EB3A}"/>
                  </a:ext>
                </a:extLst>
              </p:cNvPr>
              <p:cNvCxnSpPr/>
              <p:nvPr/>
            </p:nvCxnSpPr>
            <p:spPr>
              <a:xfrm>
                <a:off x="2780954" y="3843115"/>
                <a:ext cx="4849918" cy="46917"/>
              </a:xfrm>
              <a:prstGeom prst="line">
                <a:avLst/>
              </a:prstGeom>
              <a:ln>
                <a:solidFill>
                  <a:srgbClr val="48A6AD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7F88FCC-DED9-489D-AEA9-D593318763CD}"/>
                      </a:ext>
                    </a:extLst>
                  </p:cNvPr>
                  <p:cNvSpPr/>
                  <p:nvPr/>
                </p:nvSpPr>
                <p:spPr>
                  <a:xfrm>
                    <a:off x="2931431" y="5552272"/>
                    <a:ext cx="371448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AA14A0D-1BFE-4A55-8238-16242D8297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431" y="5552272"/>
                    <a:ext cx="371448" cy="36933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3750" b="-656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E456088-D896-4979-9FA9-709E6773ECC5}"/>
                      </a:ext>
                    </a:extLst>
                  </p:cNvPr>
                  <p:cNvSpPr/>
                  <p:nvPr/>
                </p:nvSpPr>
                <p:spPr>
                  <a:xfrm>
                    <a:off x="6781392" y="5614591"/>
                    <a:ext cx="367664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1A1FC6D-BA75-4DC8-8BED-8EA65167A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392" y="5614591"/>
                    <a:ext cx="367664" cy="36933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3125" b="-7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0F73328-7A11-4F6B-A9D0-0BEC252C6FF0}"/>
                      </a:ext>
                    </a:extLst>
                  </p:cNvPr>
                  <p:cNvSpPr/>
                  <p:nvPr/>
                </p:nvSpPr>
                <p:spPr>
                  <a:xfrm>
                    <a:off x="2504735" y="2311597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E608622-1F57-4D5F-8E22-5626C9CB55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735" y="2311597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6250" b="-10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D86FD6-3FAF-49BC-959C-A1B88BBB58BB}"/>
                </a:ext>
              </a:extLst>
            </p:cNvPr>
            <p:cNvCxnSpPr>
              <a:cxnSpLocks/>
            </p:cNvCxnSpPr>
            <p:nvPr/>
          </p:nvCxnSpPr>
          <p:spPr>
            <a:xfrm>
              <a:off x="7604689" y="4466817"/>
              <a:ext cx="1360704" cy="0"/>
            </a:xfrm>
            <a:prstGeom prst="line">
              <a:avLst/>
            </a:prstGeom>
            <a:ln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EC19104-1120-46E1-8D90-5304AA170391}"/>
                    </a:ext>
                  </a:extLst>
                </p:cNvPr>
                <p:cNvSpPr/>
                <p:nvPr/>
              </p:nvSpPr>
              <p:spPr>
                <a:xfrm>
                  <a:off x="8531619" y="4130047"/>
                  <a:ext cx="3506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BB5F56E-5FCF-4854-BF99-BBE9C29D7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619" y="4130047"/>
                  <a:ext cx="3506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985F3B1-9230-4F17-83FD-D62BD58E59FC}"/>
                    </a:ext>
                  </a:extLst>
                </p:cNvPr>
                <p:cNvSpPr/>
                <p:nvPr/>
              </p:nvSpPr>
              <p:spPr>
                <a:xfrm>
                  <a:off x="7169304" y="4782133"/>
                  <a:ext cx="6971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3D41481-EDDE-4F88-A95E-22C698C2E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304" y="4782133"/>
                  <a:ext cx="697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9" name="Table 36">
            <a:extLst>
              <a:ext uri="{FF2B5EF4-FFF2-40B4-BE49-F238E27FC236}">
                <a16:creationId xmlns:a16="http://schemas.microsoft.com/office/drawing/2014/main" id="{EF7F423A-75AB-483C-B8C0-2866852A4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72003"/>
              </p:ext>
            </p:extLst>
          </p:nvPr>
        </p:nvGraphicFramePr>
        <p:xfrm>
          <a:off x="785619" y="4852409"/>
          <a:ext cx="11061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89">
                  <a:extLst>
                    <a:ext uri="{9D8B030D-6E8A-4147-A177-3AD203B41FA5}">
                      <a16:colId xmlns:a16="http://schemas.microsoft.com/office/drawing/2014/main" val="3105101283"/>
                    </a:ext>
                  </a:extLst>
                </a:gridCol>
                <a:gridCol w="1480989">
                  <a:extLst>
                    <a:ext uri="{9D8B030D-6E8A-4147-A177-3AD203B41FA5}">
                      <a16:colId xmlns:a16="http://schemas.microsoft.com/office/drawing/2014/main" val="2282071172"/>
                    </a:ext>
                  </a:extLst>
                </a:gridCol>
                <a:gridCol w="1480989">
                  <a:extLst>
                    <a:ext uri="{9D8B030D-6E8A-4147-A177-3AD203B41FA5}">
                      <a16:colId xmlns:a16="http://schemas.microsoft.com/office/drawing/2014/main" val="2548788611"/>
                    </a:ext>
                  </a:extLst>
                </a:gridCol>
                <a:gridCol w="1480989">
                  <a:extLst>
                    <a:ext uri="{9D8B030D-6E8A-4147-A177-3AD203B41FA5}">
                      <a16:colId xmlns:a16="http://schemas.microsoft.com/office/drawing/2014/main" val="2286718858"/>
                    </a:ext>
                  </a:extLst>
                </a:gridCol>
                <a:gridCol w="1480989">
                  <a:extLst>
                    <a:ext uri="{9D8B030D-6E8A-4147-A177-3AD203B41FA5}">
                      <a16:colId xmlns:a16="http://schemas.microsoft.com/office/drawing/2014/main" val="269922573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891121076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842182156"/>
                    </a:ext>
                  </a:extLst>
                </a:gridCol>
                <a:gridCol w="1843247">
                  <a:extLst>
                    <a:ext uri="{9D8B030D-6E8A-4147-A177-3AD203B41FA5}">
                      <a16:colId xmlns:a16="http://schemas.microsoft.com/office/drawing/2014/main" val="257581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8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131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37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87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1.03125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22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574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2303</Words>
  <Application>Microsoft Office PowerPoint</Application>
  <PresentationFormat>Widescreen</PresentationFormat>
  <Paragraphs>525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Metropolitan</vt:lpstr>
      <vt:lpstr>1_Metropolitan</vt:lpstr>
      <vt:lpstr>Tutorial 1</vt:lpstr>
      <vt:lpstr>Taylor series</vt:lpstr>
      <vt:lpstr>PowerPoint Presentation</vt:lpstr>
      <vt:lpstr>Root Finding Method: Fixed point</vt:lpstr>
      <vt:lpstr>PowerPoint Presentation</vt:lpstr>
      <vt:lpstr>PowerPoint Presentation</vt:lpstr>
      <vt:lpstr>Root Finding Method: Bisection</vt:lpstr>
      <vt:lpstr>PowerPoint Presentation</vt:lpstr>
      <vt:lpstr>PowerPoint Presentation</vt:lpstr>
      <vt:lpstr>PowerPoint Presentation</vt:lpstr>
      <vt:lpstr>Extra Problem</vt:lpstr>
      <vt:lpstr>PowerPoint Presentation</vt:lpstr>
      <vt:lpstr>Root Finding Method: False Position Method.</vt:lpstr>
      <vt:lpstr>PowerPoint Presentation</vt:lpstr>
      <vt:lpstr>Extra Problem</vt:lpstr>
      <vt:lpstr>PowerPoint Presentation</vt:lpstr>
      <vt:lpstr>Root Finding Method: Newton’s Method.</vt:lpstr>
      <vt:lpstr>PowerPoint Presentation</vt:lpstr>
      <vt:lpstr>PowerPoint Presentation</vt:lpstr>
      <vt:lpstr>Extra Problem</vt:lpstr>
      <vt:lpstr>PowerPoint Presentation</vt:lpstr>
      <vt:lpstr>Order of Convergence</vt:lpstr>
      <vt:lpstr>PowerPoint Presentation</vt:lpstr>
      <vt:lpstr>PowerPoint Presentation</vt:lpstr>
      <vt:lpstr>Forward and Backward Error</vt:lpstr>
      <vt:lpstr>PowerPoint Presentation</vt:lpstr>
      <vt:lpstr>Root Multiplicity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zhaohan1</dc:creator>
  <cp:lastModifiedBy>Sayed Mohammad Ali Aghili</cp:lastModifiedBy>
  <cp:revision>6</cp:revision>
  <dcterms:created xsi:type="dcterms:W3CDTF">2020-06-25T20:05:46Z</dcterms:created>
  <dcterms:modified xsi:type="dcterms:W3CDTF">2020-06-25T23:55:10Z</dcterms:modified>
</cp:coreProperties>
</file>