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77" r:id="rId3"/>
    <p:sldId id="278" r:id="rId4"/>
    <p:sldId id="279" r:id="rId5"/>
    <p:sldId id="280" r:id="rId6"/>
    <p:sldId id="281" r:id="rId7"/>
    <p:sldId id="287" r:id="rId8"/>
    <p:sldId id="288" r:id="rId9"/>
    <p:sldId id="289" r:id="rId10"/>
    <p:sldId id="290" r:id="rId11"/>
    <p:sldId id="282" r:id="rId12"/>
    <p:sldId id="283" r:id="rId13"/>
    <p:sldId id="284" r:id="rId14"/>
    <p:sldId id="285" r:id="rId15"/>
    <p:sldId id="259" r:id="rId16"/>
    <p:sldId id="286" r:id="rId17"/>
    <p:sldId id="291" r:id="rId18"/>
    <p:sldId id="292" r:id="rId19"/>
    <p:sldId id="294" r:id="rId20"/>
    <p:sldId id="295" r:id="rId21"/>
    <p:sldId id="263" r:id="rId22"/>
    <p:sldId id="264" r:id="rId23"/>
    <p:sldId id="265" r:id="rId24"/>
    <p:sldId id="26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lf Wuthrich" initials="RW" lastIdx="1" clrIdx="0">
    <p:extLst>
      <p:ext uri="{19B8F6BF-5375-455C-9EA6-DF929625EA0E}">
        <p15:presenceInfo xmlns:p15="http://schemas.microsoft.com/office/powerpoint/2012/main" userId="7d06a1cad2d09d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1D36C-FF51-4909-84BB-8A0992747153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98A4F-0368-4288-AE82-158D4C343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75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71378-D124-4D76-B17B-409FE2CE31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55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6044A74-C8E0-450B-B49E-C92163763811}" type="datetimeFigureOut">
              <a:rPr lang="en-CA" smtClean="0"/>
              <a:t>2020-07-09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4219696-EDDD-4E01-8657-5B56039CE8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3576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44A74-C8E0-450B-B49E-C92163763811}" type="datetimeFigureOut">
              <a:rPr lang="en-CA" smtClean="0"/>
              <a:t>2020-07-09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696-EDDD-4E01-8657-5B56039CE8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014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44A74-C8E0-450B-B49E-C92163763811}" type="datetimeFigureOut">
              <a:rPr lang="en-CA" smtClean="0"/>
              <a:t>2020-07-09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696-EDDD-4E01-8657-5B56039CE8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406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44A74-C8E0-450B-B49E-C92163763811}" type="datetimeFigureOut">
              <a:rPr lang="en-CA" smtClean="0"/>
              <a:t>2020-07-09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696-EDDD-4E01-8657-5B56039CE8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428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44A74-C8E0-450B-B49E-C92163763811}" type="datetimeFigureOut">
              <a:rPr lang="en-CA" smtClean="0"/>
              <a:t>2020-07-09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696-EDDD-4E01-8657-5B56039CE8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202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44A74-C8E0-450B-B49E-C92163763811}" type="datetimeFigureOut">
              <a:rPr lang="en-CA" smtClean="0"/>
              <a:t>2020-07-09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696-EDDD-4E01-8657-5B56039CE8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10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44A74-C8E0-450B-B49E-C92163763811}" type="datetimeFigureOut">
              <a:rPr lang="en-CA" smtClean="0"/>
              <a:t>2020-07-09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696-EDDD-4E01-8657-5B56039CE8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6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44A74-C8E0-450B-B49E-C92163763811}" type="datetimeFigureOut">
              <a:rPr lang="en-CA" smtClean="0"/>
              <a:t>2020-07-09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696-EDDD-4E01-8657-5B56039CE8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24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44A74-C8E0-450B-B49E-C92163763811}" type="datetimeFigureOut">
              <a:rPr lang="en-CA" smtClean="0"/>
              <a:t>2020-07-09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696-EDDD-4E01-8657-5B56039CE8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896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44A74-C8E0-450B-B49E-C92163763811}" type="datetimeFigureOut">
              <a:rPr lang="en-CA" smtClean="0"/>
              <a:t>2020-07-09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4219696-EDDD-4E01-8657-5B56039CE8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44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6044A74-C8E0-450B-B49E-C92163763811}" type="datetimeFigureOut">
              <a:rPr lang="en-CA" smtClean="0"/>
              <a:t>2020-07-09</a:t>
            </a:fld>
            <a:endParaRPr lang="en-CA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4219696-EDDD-4E01-8657-5B56039CE8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550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6044A74-C8E0-450B-B49E-C92163763811}" type="datetimeFigureOut">
              <a:rPr lang="en-CA" smtClean="0"/>
              <a:t>2020-07-09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4219696-EDDD-4E01-8657-5B56039CE8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562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Relationship Id="rId9" Type="http://schemas.openxmlformats.org/officeDocument/2006/relationships/image" Target="../media/image1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B62C7-48E3-475B-A423-BC6FA11AA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3" y="770466"/>
            <a:ext cx="9292209" cy="4123267"/>
          </a:xfrm>
        </p:spPr>
        <p:txBody>
          <a:bodyPr>
            <a:normAutofit/>
          </a:bodyPr>
          <a:lstStyle/>
          <a:p>
            <a:r>
              <a:rPr lang="en-CA" sz="9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Tutorial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564C6-BCD0-420B-8CCF-7B3E9CED9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5537199"/>
            <a:ext cx="9228201" cy="80054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of linear equations</a:t>
            </a:r>
          </a:p>
        </p:txBody>
      </p:sp>
    </p:spTree>
    <p:extLst>
      <p:ext uri="{BB962C8B-B14F-4D97-AF65-F5344CB8AC3E}">
        <p14:creationId xmlns:p14="http://schemas.microsoft.com/office/powerpoint/2010/main" val="3129564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56F8FA1-D928-4000-884C-59539ADAF3D1}"/>
                  </a:ext>
                </a:extLst>
              </p:cNvPr>
              <p:cNvSpPr/>
              <p:nvPr/>
            </p:nvSpPr>
            <p:spPr>
              <a:xfrm>
                <a:off x="868679" y="385127"/>
                <a:ext cx="10970896" cy="65809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sz="4000" b="1" spc="-12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rPr>
                  <a:t>Solution: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sz="2800" dirty="0">
                    <a:solidFill>
                      <a:prstClr val="black"/>
                    </a:solidFill>
                    <a:latin typeface="Calibri Light" panose="020F0302020204030204"/>
                  </a:rPr>
                  <a:t>Now we scan the second column for the second pivot. -5 is the entry with the highest absolute value. </a:t>
                </a:r>
                <a:endPara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CA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CA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  <m:r>
                                  <a:rPr kumimoji="0" lang="en-CA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CA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CA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0" lang="en-CA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CA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CA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kumimoji="0" lang="en-CA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0" lang="en-CA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6.4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CA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CA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0" lang="en-CA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</m:t>
                                </m:r>
                                <m:r>
                                  <a:rPr kumimoji="0" lang="en-CA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0" lang="en-CA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CA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en-CA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−(</m:t>
                      </m:r>
                      <m:f>
                        <m:fPr>
                          <m:ctrlPr>
                            <a:rPr kumimoji="0" lang="en-CA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CA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num>
                        <m:den>
                          <m:r>
                            <a:rPr kumimoji="0" lang="en-CA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−5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sSub>
                        <m:sSubPr>
                          <m:ctrlPr>
                            <a:rPr kumimoji="0" lang="en-CA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en-CA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→</m:t>
                      </m:r>
                      <m:sSub>
                        <m:sSubPr>
                          <m:ctrlPr>
                            <a:rPr kumimoji="0" lang="en-CA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en-CA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CA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CA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  <m:r>
                                  <a:rPr kumimoji="0" lang="en-CA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CA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CA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0" lang="en-CA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CA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CA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kumimoji="0" lang="en-CA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0" lang="en-CA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6.4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CA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CA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CA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−1.16</m:t>
                                </m:r>
                              </m:e>
                              <m:e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0" lang="en-CA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4.84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en-CA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kumimoji="0" lang="en-CA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CA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CA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CA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0" lang="en-CA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CA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208</m:t>
                          </m:r>
                        </m:num>
                        <m:den>
                          <m:r>
                            <a:rPr kumimoji="0" lang="en-CA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145</m:t>
                          </m:r>
                        </m:den>
                      </m:f>
                      <m:r>
                        <a:rPr kumimoji="0" lang="en-CA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, </m:t>
                      </m:r>
                      <m:sSub>
                        <m:sSubPr>
                          <m:ctrlPr>
                            <a:rPr kumimoji="0" lang="en-CA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CA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CA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CA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kumimoji="0" lang="en-CA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CA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−347</m:t>
                          </m:r>
                        </m:num>
                        <m:den>
                          <m:r>
                            <a:rPr kumimoji="0" lang="en-CA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290</m:t>
                          </m:r>
                        </m:den>
                      </m:f>
                      <m:r>
                        <a:rPr kumimoji="0" lang="en-CA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, </m:t>
                      </m:r>
                      <m:sSub>
                        <m:sSubPr>
                          <m:ctrlPr>
                            <a:rPr kumimoji="0" lang="en-CA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CA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CA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0" lang="en-CA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CA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CA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−121</m:t>
                          </m:r>
                        </m:num>
                        <m:den>
                          <m:r>
                            <a:rPr kumimoji="0" lang="en-CA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290</m:t>
                          </m:r>
                        </m:den>
                      </m:f>
                    </m:oMath>
                  </m:oMathPara>
                </a14:m>
                <a:endPara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56F8FA1-D928-4000-884C-59539ADAF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79" y="385127"/>
                <a:ext cx="10970896" cy="6580969"/>
              </a:xfrm>
              <a:prstGeom prst="rect">
                <a:avLst/>
              </a:prstGeom>
              <a:blipFill>
                <a:blip r:embed="rId2"/>
                <a:stretch>
                  <a:fillRect l="-1944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4791B74E-6029-4ECC-B7CF-A71B0BD65E72}"/>
              </a:ext>
            </a:extLst>
          </p:cNvPr>
          <p:cNvSpPr/>
          <p:nvPr/>
        </p:nvSpPr>
        <p:spPr>
          <a:xfrm>
            <a:off x="5391150" y="3429000"/>
            <a:ext cx="704850" cy="609600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8187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24D13-515B-4D20-8191-7F0BF3925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D5C879-1DF5-46C7-B02E-6ED09C48D6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1846" y="2973313"/>
                <a:ext cx="10040233" cy="3475112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Decompose the matrix A to lower and upper triangular matrices using naïve Gauss elimination.</a:t>
                </a:r>
                <a:endParaRPr lang="en-CA" sz="2800" dirty="0"/>
              </a:p>
              <a:p>
                <a:endParaRPr lang="en-CA" sz="2800" dirty="0"/>
              </a:p>
              <a:p>
                <a:pPr algn="ctr"/>
                <a:r>
                  <a:rPr lang="en-CA" sz="2800" dirty="0"/>
                  <a:t> </a:t>
                </a:r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e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144</m:t>
                              </m:r>
                            </m:e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A" sz="2800" dirty="0"/>
              </a:p>
              <a:p>
                <a:endParaRPr lang="en-CA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D5C879-1DF5-46C7-B02E-6ED09C48D6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1846" y="2973313"/>
                <a:ext cx="10040233" cy="3475112"/>
              </a:xfrm>
              <a:blipFill>
                <a:blip r:embed="rId2"/>
                <a:stretch>
                  <a:fillRect l="-364" t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378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56F8FA1-D928-4000-884C-59539ADAF3D1}"/>
                  </a:ext>
                </a:extLst>
              </p:cNvPr>
              <p:cNvSpPr/>
              <p:nvPr/>
            </p:nvSpPr>
            <p:spPr>
              <a:xfrm>
                <a:off x="868679" y="385127"/>
                <a:ext cx="10970896" cy="50972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sz="4000" b="1" spc="-12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rPr>
                  <a:t>Solution: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r>
                  <a:rPr lang="en-CA" sz="2800" dirty="0"/>
                  <a:t>Gauss elimination starts with 25(pivot)</a:t>
                </a:r>
              </a:p>
              <a:p>
                <a:endParaRPr lang="en-CA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−(</m:t>
                    </m:r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den>
                    </m:f>
                  </m:oMath>
                </a14:m>
                <a:endParaRPr lang="en-CA" sz="2800" dirty="0"/>
              </a:p>
              <a:p>
                <a:r>
                  <a:rPr lang="en-US" sz="2800" dirty="0"/>
                  <a:t> </a:t>
                </a:r>
                <a:endParaRPr lang="en-CA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  <m:t>−24</m:t>
                                    </m:r>
                                  </m:num>
                                  <m:den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  <m:t>−39</m:t>
                                    </m:r>
                                  </m:num>
                                  <m:den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144</m:t>
                                </m:r>
                              </m:e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num>
                                  <m:den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800" dirty="0"/>
              </a:p>
              <a:p>
                <a:endParaRPr lang="en-CA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56F8FA1-D928-4000-884C-59539ADAF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79" y="385127"/>
                <a:ext cx="10970896" cy="5097229"/>
              </a:xfrm>
              <a:prstGeom prst="rect">
                <a:avLst/>
              </a:prstGeom>
              <a:blipFill>
                <a:blip r:embed="rId2"/>
                <a:stretch>
                  <a:fillRect l="-1944" t="-215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3351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56F8FA1-D928-4000-884C-59539ADAF3D1}"/>
                  </a:ext>
                </a:extLst>
              </p:cNvPr>
              <p:cNvSpPr/>
              <p:nvPr/>
            </p:nvSpPr>
            <p:spPr>
              <a:xfrm>
                <a:off x="768468" y="0"/>
                <a:ext cx="10655063" cy="7266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sz="4000" b="1" spc="-12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rPr>
                  <a:t>Solution: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−(</m:t>
                    </m:r>
                    <m:f>
                      <m:f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den>
                    </m:f>
                  </m:oMath>
                </a14:m>
                <a:endParaRPr lang="en-CA" sz="2400" dirty="0"/>
              </a:p>
              <a:p>
                <a:r>
                  <a:rPr lang="en-US" sz="2400" dirty="0"/>
                  <a:t> </a:t>
                </a:r>
                <a:endParaRPr lang="en-CA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−24</m:t>
                                    </m:r>
                                  </m:num>
                                  <m:den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−39</m:t>
                                    </m:r>
                                  </m:num>
                                  <m:den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−84</m:t>
                                    </m:r>
                                  </m:num>
                                  <m:den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−119</m:t>
                                    </m:r>
                                  </m:num>
                                  <m:den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num>
                                  <m:den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144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den>
                                </m:f>
                              </m:e>
                              <m:e>
                                <m:sSub>
                                  <m:sSubPr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  <a:p>
                <a:endPara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−(</m:t>
                    </m:r>
                    <m:f>
                      <m:f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den>
                    </m:f>
                  </m:oMath>
                </a14:m>
                <a:endParaRPr lang="en-CA" sz="2400" dirty="0"/>
              </a:p>
              <a:p>
                <a:r>
                  <a:rPr lang="en-US" sz="2400" dirty="0"/>
                  <a:t> </a:t>
                </a:r>
                <a:endParaRPr lang="en-CA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−24</m:t>
                                    </m:r>
                                  </m:num>
                                  <m:den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−39</m:t>
                                    </m:r>
                                  </m:num>
                                  <m:den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num>
                                  <m:den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144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e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400" dirty="0"/>
              </a:p>
              <a:p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56F8FA1-D928-4000-884C-59539ADAF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68" y="0"/>
                <a:ext cx="10655063" cy="7266220"/>
              </a:xfrm>
              <a:prstGeom prst="rect">
                <a:avLst/>
              </a:prstGeom>
              <a:blipFill>
                <a:blip r:embed="rId2"/>
                <a:stretch>
                  <a:fillRect l="-2002" t="-151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909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24D13-515B-4D20-8191-7F0BF3925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rgbClr val="FFFFFF"/>
                </a:solidFill>
              </a:rPr>
              <a:t>Solving a System of Linear Equations by LU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D5C879-1DF5-46C7-B02E-6ED09C48D6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1846" y="2973313"/>
                <a:ext cx="10040233" cy="3475112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600" dirty="0"/>
                  <a:t>The roots of a system of linear equations were calculated using LU </a:t>
                </a:r>
              </a:p>
              <a:p>
                <a:pPr algn="just"/>
                <a:r>
                  <a:rPr lang="en-US" sz="2600" dirty="0"/>
                  <a:t>decomposition as follows: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34</m:t>
                        </m:r>
                      </m:den>
                    </m:f>
                    <m:r>
                      <a:rPr lang="en-US" sz="2600" i="1">
                        <a:latin typeface="Cambria Math" panose="02040503050406030204" pitchFamily="18" charset="0"/>
                      </a:rPr>
                      <m:t>   ,   </m:t>
                    </m:r>
                    <m:sSub>
                      <m:sSub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23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34</m:t>
                        </m:r>
                      </m:den>
                    </m:f>
                    <m:r>
                      <a:rPr lang="en-US" sz="2600" i="1">
                        <a:latin typeface="Cambria Math" panose="02040503050406030204" pitchFamily="18" charset="0"/>
                      </a:rPr>
                      <m:t>   ,    </m:t>
                    </m:r>
                    <m:sSub>
                      <m:sSub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34</m:t>
                        </m:r>
                      </m:den>
                    </m:f>
                    <m:r>
                      <a:rPr lang="en-US" sz="2600" i="1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CA" sz="2600" dirty="0"/>
              </a:p>
              <a:p>
                <a:pPr algn="just"/>
                <a:endParaRPr lang="en-US" sz="2600" dirty="0"/>
              </a:p>
              <a:p>
                <a:pPr algn="just"/>
                <a:r>
                  <a:rPr lang="en-US" sz="2600" dirty="0"/>
                  <a:t>If  </a:t>
                </a:r>
                <a14:m>
                  <m:oMath xmlns:m="http://schemas.openxmlformats.org/officeDocument/2006/math">
                    <m:r>
                      <a:rPr lang="en-CA" sz="2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CA" sz="2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CA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2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sz="2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2600" i="1">
                                  <a:latin typeface="Cambria Math" panose="02040503050406030204" pitchFamily="18" charset="0"/>
                                </a:rPr>
                                <m:t>−1.5</m:t>
                              </m:r>
                            </m:e>
                            <m:e>
                              <m:r>
                                <a:rPr lang="en-CA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2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26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CA" sz="2600" i="1">
                                  <a:latin typeface="Cambria Math" panose="02040503050406030204" pitchFamily="18" charset="0"/>
                                </a:rPr>
                                <m:t>1.4</m:t>
                              </m:r>
                            </m:e>
                            <m:e>
                              <m:r>
                                <a:rPr lang="en-CA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CA" sz="2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6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CA" sz="2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6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CA" sz="2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CA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CA" sz="2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CA" sz="2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CA" sz="2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sz="2600" i="1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</m:e>
                            <m:e>
                              <m:r>
                                <a:rPr lang="en-CA" sz="2600" i="1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</m:mr>
                          <m:mr>
                            <m:e>
                              <m:r>
                                <a:rPr lang="en-CA" sz="2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sz="2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sz="2600" i="1">
                                  <a:latin typeface="Cambria Math" panose="02040503050406030204" pitchFamily="18" charset="0"/>
                                </a:rPr>
                                <m:t>−6.8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2600" dirty="0"/>
                  <a:t>, what was the </a:t>
                </a:r>
              </a:p>
              <a:p>
                <a:pPr marL="0" indent="0" algn="just">
                  <a:buNone/>
                </a:pPr>
                <a:r>
                  <a:rPr lang="en-CA" sz="2600" dirty="0"/>
                  <a:t>right side of the equation?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D5C879-1DF5-46C7-B02E-6ED09C48D6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1846" y="2973313"/>
                <a:ext cx="10040233" cy="3475112"/>
              </a:xfrm>
              <a:blipFill>
                <a:blip r:embed="rId2"/>
                <a:stretch>
                  <a:fillRect l="-1093"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830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sz="3000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Solving systems of linear equations with the PA=LU decomposition</a:t>
            </a:r>
            <a:br>
              <a:rPr lang="en-US" sz="3000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1846" y="2973313"/>
                <a:ext cx="10040233" cy="29030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solve a system of linear equations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using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one has to: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Decompose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Compute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by solving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by forward substitution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Compute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by solving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by back substitution</a:t>
                </a:r>
              </a:p>
              <a:p>
                <a:pPr marL="0" indent="0">
                  <a:buNone/>
                </a:pPr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1846" y="2973313"/>
                <a:ext cx="10040233" cy="2903099"/>
              </a:xfrm>
              <a:blipFill>
                <a:blip r:embed="rId3"/>
                <a:stretch>
                  <a:fillRect l="-971" t="-3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0E5274C5-EBC1-45C5-A5BB-68F7203CA43F}"/>
              </a:ext>
            </a:extLst>
          </p:cNvPr>
          <p:cNvSpPr/>
          <p:nvPr/>
        </p:nvSpPr>
        <p:spPr>
          <a:xfrm>
            <a:off x="2883865" y="5235786"/>
            <a:ext cx="6416194" cy="8511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PA x = P b         LU x = P b          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Pb           U x = d           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D3B16AB-28BD-464A-9F1E-FB4F7703FF09}"/>
              </a:ext>
            </a:extLst>
          </p:cNvPr>
          <p:cNvSpPr/>
          <p:nvPr/>
        </p:nvSpPr>
        <p:spPr>
          <a:xfrm>
            <a:off x="4167391" y="5481882"/>
            <a:ext cx="325120" cy="35898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CA3C161-A5E2-4AF5-BC41-C4DCCD9049DD}"/>
              </a:ext>
            </a:extLst>
          </p:cNvPr>
          <p:cNvSpPr/>
          <p:nvPr/>
        </p:nvSpPr>
        <p:spPr>
          <a:xfrm>
            <a:off x="5776037" y="5481883"/>
            <a:ext cx="325120" cy="35898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3D8EBD5-01AC-41CD-B6B1-0CA6560C15AD}"/>
              </a:ext>
            </a:extLst>
          </p:cNvPr>
          <p:cNvSpPr/>
          <p:nvPr/>
        </p:nvSpPr>
        <p:spPr>
          <a:xfrm>
            <a:off x="7201824" y="5481883"/>
            <a:ext cx="325120" cy="35898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67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56F8FA1-D928-4000-884C-59539ADAF3D1}"/>
                  </a:ext>
                </a:extLst>
              </p:cNvPr>
              <p:cNvSpPr/>
              <p:nvPr/>
            </p:nvSpPr>
            <p:spPr>
              <a:xfrm>
                <a:off x="830579" y="232727"/>
                <a:ext cx="10970896" cy="66138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sz="4000" b="1" spc="-12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rPr>
                  <a:t>Solution: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r>
                  <a:rPr lang="en-CA" sz="2800" dirty="0"/>
                  <a:t>First, we solve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𝑈</m:t>
                    </m:r>
                    <m:bar>
                      <m:bar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</m:oMath>
                </a14:m>
                <a:endParaRPr lang="en-CA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2.5</m:t>
                                </m:r>
                              </m:e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−6.8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num>
                                  <m:den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num>
                                  <m:den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  <m:t>−884</m:t>
                                    </m:r>
                                  </m:num>
                                  <m:den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  <m:t>340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800" dirty="0"/>
              </a:p>
              <a:p>
                <a:r>
                  <a:rPr lang="en-CA" sz="2800" dirty="0"/>
                  <a:t>Then, we solve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bar>
                      <m:bar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endParaRPr lang="en-CA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−1.5</m:t>
                                </m:r>
                              </m:e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1.4</m:t>
                                </m:r>
                              </m:e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  <m:t>−884</m:t>
                                    </m:r>
                                  </m:num>
                                  <m:den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  <m:t>340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800" dirty="0"/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56F8FA1-D928-4000-884C-59539ADAF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79" y="232727"/>
                <a:ext cx="10970896" cy="6613862"/>
              </a:xfrm>
              <a:prstGeom prst="rect">
                <a:avLst/>
              </a:prstGeom>
              <a:blipFill>
                <a:blip r:embed="rId2"/>
                <a:stretch>
                  <a:fillRect l="-1944" t="-1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892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CDBF21A-433A-48B5-84E6-EB2F1A74B8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107" y="270932"/>
                <a:ext cx="10762826" cy="6278881"/>
              </a:xfrm>
            </p:spPr>
            <p:txBody>
              <a:bodyPr>
                <a:normAutofit/>
              </a:bodyPr>
              <a:lstStyle/>
              <a:p>
                <a:r>
                  <a:rPr lang="en-US" sz="4000" b="1" spc="-12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System of linear equations solved using PA=LU decomposition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just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Hint: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just">
                  <a:buNone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Perform row and column operations until matrix is upper triangular on composite matrix, in the Permutation matrix, keep the ratios of the pivot points.</a:t>
                </a:r>
              </a:p>
              <a:p>
                <a:pPr marL="0" indent="0" algn="just">
                  <a:buNone/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CDBF21A-433A-48B5-84E6-EB2F1A74B8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107" y="270932"/>
                <a:ext cx="10762826" cy="6278881"/>
              </a:xfrm>
              <a:blipFill>
                <a:blip r:embed="rId2"/>
                <a:stretch>
                  <a:fillRect l="-1076" t="-3107" r="-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DD6F6B53-C98A-4931-8941-821004378F14}"/>
              </a:ext>
            </a:extLst>
          </p:cNvPr>
          <p:cNvSpPr/>
          <p:nvPr/>
        </p:nvSpPr>
        <p:spPr>
          <a:xfrm rot="5400000">
            <a:off x="5097912" y="2027089"/>
            <a:ext cx="331230" cy="1371758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28E5350F-B157-4EAB-B9EA-8C6C7B305729}"/>
              </a:ext>
            </a:extLst>
          </p:cNvPr>
          <p:cNvSpPr/>
          <p:nvPr/>
        </p:nvSpPr>
        <p:spPr>
          <a:xfrm rot="5400000">
            <a:off x="6199257" y="2391824"/>
            <a:ext cx="257667" cy="568725"/>
          </a:xfrm>
          <a:prstGeom prst="rightBrace">
            <a:avLst>
              <a:gd name="adj1" fmla="val 8332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7B3847C9-804C-431A-842C-FC0DDC08F9E7}"/>
              </a:ext>
            </a:extLst>
          </p:cNvPr>
          <p:cNvSpPr/>
          <p:nvPr/>
        </p:nvSpPr>
        <p:spPr>
          <a:xfrm rot="5400000">
            <a:off x="7028405" y="2391824"/>
            <a:ext cx="446621" cy="568724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014A9-6412-4270-896C-49F0B0F4BEFA}"/>
              </a:ext>
            </a:extLst>
          </p:cNvPr>
          <p:cNvSpPr txBox="1"/>
          <p:nvPr/>
        </p:nvSpPr>
        <p:spPr>
          <a:xfrm>
            <a:off x="6147412" y="2980138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ighlight>
                  <a:srgbClr val="FFFF00"/>
                </a:highlight>
              </a:rPr>
              <a:t>x</a:t>
            </a:r>
            <a:endParaRPr lang="en-CA" sz="3200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69BE5-15F9-4203-AE86-08ACEF7D0FF7}"/>
              </a:ext>
            </a:extLst>
          </p:cNvPr>
          <p:cNvSpPr txBox="1"/>
          <p:nvPr/>
        </p:nvSpPr>
        <p:spPr>
          <a:xfrm>
            <a:off x="5035006" y="298813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A</a:t>
            </a:r>
            <a:endParaRPr lang="en-CA" sz="2800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A44404-44FB-45A7-B72B-F53228707FD8}"/>
              </a:ext>
            </a:extLst>
          </p:cNvPr>
          <p:cNvSpPr txBox="1"/>
          <p:nvPr/>
        </p:nvSpPr>
        <p:spPr>
          <a:xfrm>
            <a:off x="7061812" y="2980138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b</a:t>
            </a:r>
            <a:endParaRPr lang="en-CA" sz="2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74579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3F9B3D4-3ECA-4BBB-87D0-6C5F70884E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6156" y="382534"/>
                <a:ext cx="11291777" cy="61881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CA" sz="4000" b="1" spc="-12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rPr>
                  <a:t>First Step: 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Decompose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into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𝑃𝐴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CA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CA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−(</m:t>
                    </m:r>
                    <m:f>
                      <m:fPr>
                        <m:ctrlPr>
                          <a:rPr lang="en-CA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CA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CA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CA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A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CA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3F9B3D4-3ECA-4BBB-87D0-6C5F70884E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56" y="382534"/>
                <a:ext cx="11291777" cy="6188149"/>
              </a:xfrm>
              <a:blipFill>
                <a:blip r:embed="rId2"/>
                <a:stretch>
                  <a:fillRect l="-1350" t="-3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F4086F33-FBAD-4722-9AA6-DFB7CB7DE3F1}"/>
              </a:ext>
            </a:extLst>
          </p:cNvPr>
          <p:cNvSpPr/>
          <p:nvPr/>
        </p:nvSpPr>
        <p:spPr>
          <a:xfrm rot="5400000">
            <a:off x="1656833" y="2220951"/>
            <a:ext cx="439995" cy="1339701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28A44D-F187-4C6F-BD5D-D4E6E6B63D44}"/>
              </a:ext>
            </a:extLst>
          </p:cNvPr>
          <p:cNvSpPr txBox="1"/>
          <p:nvPr/>
        </p:nvSpPr>
        <p:spPr>
          <a:xfrm>
            <a:off x="1678700" y="3034233"/>
            <a:ext cx="396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D738F2E-CBC9-459D-8A4F-0F63EB1E8EE1}"/>
              </a:ext>
            </a:extLst>
          </p:cNvPr>
          <p:cNvSpPr/>
          <p:nvPr/>
        </p:nvSpPr>
        <p:spPr>
          <a:xfrm>
            <a:off x="9644042" y="2919972"/>
            <a:ext cx="1084918" cy="147658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F7A81E4-1264-424A-8F56-5094DB22286F}"/>
              </a:ext>
            </a:extLst>
          </p:cNvPr>
          <p:cNvSpPr/>
          <p:nvPr/>
        </p:nvSpPr>
        <p:spPr>
          <a:xfrm>
            <a:off x="4390247" y="1325414"/>
            <a:ext cx="2717898" cy="134539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A7EEC5-5104-4605-8EFD-2B12AAF0C52F}"/>
                  </a:ext>
                </a:extLst>
              </p:cNvPr>
              <p:cNvSpPr txBox="1"/>
              <p:nvPr/>
            </p:nvSpPr>
            <p:spPr>
              <a:xfrm>
                <a:off x="6627971" y="3199501"/>
                <a:ext cx="3371049" cy="785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f>
                        <m:fPr>
                          <m:ctrlPr>
                            <a:rPr lang="en-CA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rgbClr val="7030A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A7EEC5-5104-4605-8EFD-2B12AAF0C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971" y="3199501"/>
                <a:ext cx="3371049" cy="7852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71C3D6-F900-4E14-AF6C-BE435B07604F}"/>
                  </a:ext>
                </a:extLst>
              </p:cNvPr>
              <p:cNvSpPr txBox="1"/>
              <p:nvPr/>
            </p:nvSpPr>
            <p:spPr>
              <a:xfrm>
                <a:off x="7538031" y="4590752"/>
                <a:ext cx="4399902" cy="106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CA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CA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A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71C3D6-F900-4E14-AF6C-BE435B076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031" y="4590752"/>
                <a:ext cx="4399902" cy="10689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Left 12">
            <a:extLst>
              <a:ext uri="{FF2B5EF4-FFF2-40B4-BE49-F238E27FC236}">
                <a16:creationId xmlns:a16="http://schemas.microsoft.com/office/drawing/2014/main" id="{D4297C1F-D1F3-4A3C-A440-698C862ADC45}"/>
              </a:ext>
            </a:extLst>
          </p:cNvPr>
          <p:cNvSpPr/>
          <p:nvPr/>
        </p:nvSpPr>
        <p:spPr>
          <a:xfrm>
            <a:off x="4502255" y="4690958"/>
            <a:ext cx="2947615" cy="1436404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D5837-0035-4EF8-AFE0-9E5E66AFE5FC}"/>
                  </a:ext>
                </a:extLst>
              </p:cNvPr>
              <p:cNvSpPr txBox="1"/>
              <p:nvPr/>
            </p:nvSpPr>
            <p:spPr>
              <a:xfrm>
                <a:off x="4707666" y="4986595"/>
                <a:ext cx="2776667" cy="785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f>
                        <m:fPr>
                          <m:ctrlPr>
                            <a:rPr lang="en-CA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D5837-0035-4EF8-AFE0-9E5E66AF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666" y="4986595"/>
                <a:ext cx="2776667" cy="7852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C50DCA-C03B-4D20-B24A-9E2BC0783729}"/>
                  </a:ext>
                </a:extLst>
              </p:cNvPr>
              <p:cNvSpPr txBox="1"/>
              <p:nvPr/>
            </p:nvSpPr>
            <p:spPr>
              <a:xfrm>
                <a:off x="968539" y="4556167"/>
                <a:ext cx="4399902" cy="106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CA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A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C50DCA-C03B-4D20-B24A-9E2BC0783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539" y="4556167"/>
                <a:ext cx="4399902" cy="10689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>
            <a:extLst>
              <a:ext uri="{FF2B5EF4-FFF2-40B4-BE49-F238E27FC236}">
                <a16:creationId xmlns:a16="http://schemas.microsoft.com/office/drawing/2014/main" id="{D731B6F3-BB32-4394-B018-757D7AB48853}"/>
              </a:ext>
            </a:extLst>
          </p:cNvPr>
          <p:cNvSpPr/>
          <p:nvPr/>
        </p:nvSpPr>
        <p:spPr>
          <a:xfrm rot="5400000">
            <a:off x="1656833" y="5237515"/>
            <a:ext cx="439995" cy="1339701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AEC0498-E8CC-449A-90C6-DC713FF46032}"/>
              </a:ext>
            </a:extLst>
          </p:cNvPr>
          <p:cNvSpPr/>
          <p:nvPr/>
        </p:nvSpPr>
        <p:spPr>
          <a:xfrm rot="5400000">
            <a:off x="3294854" y="5262607"/>
            <a:ext cx="439995" cy="1339701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B50FAB-CB59-4519-86AC-976F7DECCCFB}"/>
              </a:ext>
            </a:extLst>
          </p:cNvPr>
          <p:cNvSpPr txBox="1"/>
          <p:nvPr/>
        </p:nvSpPr>
        <p:spPr>
          <a:xfrm>
            <a:off x="3316720" y="6226217"/>
            <a:ext cx="396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D4032-620A-462D-981B-6651956B1F82}"/>
              </a:ext>
            </a:extLst>
          </p:cNvPr>
          <p:cNvSpPr txBox="1"/>
          <p:nvPr/>
        </p:nvSpPr>
        <p:spPr>
          <a:xfrm>
            <a:off x="1772047" y="6226217"/>
            <a:ext cx="396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1" name="Callout: Bent Line 20">
            <a:extLst>
              <a:ext uri="{FF2B5EF4-FFF2-40B4-BE49-F238E27FC236}">
                <a16:creationId xmlns:a16="http://schemas.microsoft.com/office/drawing/2014/main" id="{570464AA-3B17-4F72-B95F-6AE64A616D73}"/>
              </a:ext>
            </a:extLst>
          </p:cNvPr>
          <p:cNvSpPr/>
          <p:nvPr/>
        </p:nvSpPr>
        <p:spPr>
          <a:xfrm rot="10800000" flipH="1">
            <a:off x="7901108" y="1814236"/>
            <a:ext cx="480906" cy="35559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4883"/>
              <a:gd name="adj6" fmla="val -64977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Callout: Bent Line 21">
            <a:extLst>
              <a:ext uri="{FF2B5EF4-FFF2-40B4-BE49-F238E27FC236}">
                <a16:creationId xmlns:a16="http://schemas.microsoft.com/office/drawing/2014/main" id="{CE0A9C35-C3B2-4C78-B65B-507ED58ECB37}"/>
              </a:ext>
            </a:extLst>
          </p:cNvPr>
          <p:cNvSpPr/>
          <p:nvPr/>
        </p:nvSpPr>
        <p:spPr>
          <a:xfrm rot="10800000" flipH="1">
            <a:off x="7660655" y="5331773"/>
            <a:ext cx="480906" cy="35559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5599"/>
              <a:gd name="adj6" fmla="val -70611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Callout: Bent Line 22">
            <a:extLst>
              <a:ext uri="{FF2B5EF4-FFF2-40B4-BE49-F238E27FC236}">
                <a16:creationId xmlns:a16="http://schemas.microsoft.com/office/drawing/2014/main" id="{7E8339AC-717C-4B8E-82A8-82300DC56444}"/>
              </a:ext>
            </a:extLst>
          </p:cNvPr>
          <p:cNvSpPr/>
          <p:nvPr/>
        </p:nvSpPr>
        <p:spPr>
          <a:xfrm rot="10800000" flipH="1">
            <a:off x="1636377" y="5282346"/>
            <a:ext cx="480906" cy="35559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6804"/>
              <a:gd name="adj6" fmla="val -117477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8730F37-5BD1-4575-BE12-95290F4ACC01}"/>
                  </a:ext>
                </a:extLst>
              </p:cNvPr>
              <p:cNvSpPr txBox="1"/>
              <p:nvPr/>
            </p:nvSpPr>
            <p:spPr>
              <a:xfrm>
                <a:off x="5555055" y="883729"/>
                <a:ext cx="3106181" cy="612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8730F37-5BD1-4575-BE12-95290F4AC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055" y="883729"/>
                <a:ext cx="3106181" cy="6120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B25E025-4B0A-47E7-BD6D-3922FDFF5899}"/>
                  </a:ext>
                </a:extLst>
              </p:cNvPr>
              <p:cNvSpPr txBox="1"/>
              <p:nvPr/>
            </p:nvSpPr>
            <p:spPr>
              <a:xfrm>
                <a:off x="345386" y="6084670"/>
                <a:ext cx="1375316" cy="612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B25E025-4B0A-47E7-BD6D-3922FDFF5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86" y="6084670"/>
                <a:ext cx="1375316" cy="6120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CE7975B-ACA1-4367-A44A-2E0B0E7785FB}"/>
                  </a:ext>
                </a:extLst>
              </p:cNvPr>
              <p:cNvSpPr txBox="1"/>
              <p:nvPr/>
            </p:nvSpPr>
            <p:spPr>
              <a:xfrm>
                <a:off x="5330410" y="6127362"/>
                <a:ext cx="3330826" cy="612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CE7975B-ACA1-4367-A44A-2E0B0E778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410" y="6127362"/>
                <a:ext cx="3330826" cy="6120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449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E3C9AB9-A57C-4336-AF4D-B2512A8FBA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1110" y="277706"/>
                <a:ext cx="10865477" cy="39055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CA" sz="4000" b="1" spc="-12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rPr>
                  <a:t>Second Step: 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Compute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By Solving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bar>
                      <m:bar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bar>
                      <m:bar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By Forward Substitution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CA" dirty="0"/>
                  <a:t> 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E3C9AB9-A57C-4336-AF4D-B2512A8FBA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1110" y="277706"/>
                <a:ext cx="10865477" cy="3905588"/>
              </a:xfrm>
              <a:blipFill>
                <a:blip r:embed="rId2"/>
                <a:stretch>
                  <a:fillRect l="-1963" t="-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3C2A94-CAE4-46BC-B95C-7E49F3C6983E}"/>
                  </a:ext>
                </a:extLst>
              </p:cNvPr>
              <p:cNvSpPr txBox="1"/>
              <p:nvPr/>
            </p:nvSpPr>
            <p:spPr>
              <a:xfrm>
                <a:off x="1903259" y="2701533"/>
                <a:ext cx="7152688" cy="1266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CA" sz="24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A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3C2A94-CAE4-46BC-B95C-7E49F3C69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259" y="2701533"/>
                <a:ext cx="7152688" cy="12661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A530DD8D-23BC-4DA0-A6DE-D64579946CAD}"/>
              </a:ext>
            </a:extLst>
          </p:cNvPr>
          <p:cNvSpPr/>
          <p:nvPr/>
        </p:nvSpPr>
        <p:spPr>
          <a:xfrm rot="5400000">
            <a:off x="2489953" y="3411650"/>
            <a:ext cx="439995" cy="1339701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06D02C1-C4E0-49DD-A680-C3EF9E8784F4}"/>
              </a:ext>
            </a:extLst>
          </p:cNvPr>
          <p:cNvSpPr/>
          <p:nvPr/>
        </p:nvSpPr>
        <p:spPr>
          <a:xfrm rot="5400000">
            <a:off x="3737211" y="3851870"/>
            <a:ext cx="262049" cy="459260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3724162-FD07-4DAE-AC3B-44464CAF41EF}"/>
              </a:ext>
            </a:extLst>
          </p:cNvPr>
          <p:cNvSpPr/>
          <p:nvPr/>
        </p:nvSpPr>
        <p:spPr>
          <a:xfrm rot="5400000">
            <a:off x="4937250" y="3411650"/>
            <a:ext cx="439995" cy="1339701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D19EF8E-1014-4498-A852-5D88E8DF55D4}"/>
              </a:ext>
            </a:extLst>
          </p:cNvPr>
          <p:cNvSpPr/>
          <p:nvPr/>
        </p:nvSpPr>
        <p:spPr>
          <a:xfrm rot="5400000">
            <a:off x="6049867" y="3736015"/>
            <a:ext cx="333523" cy="590265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41B83-3F9A-4046-A0C7-CFDE78CCAB20}"/>
              </a:ext>
            </a:extLst>
          </p:cNvPr>
          <p:cNvSpPr txBox="1"/>
          <p:nvPr/>
        </p:nvSpPr>
        <p:spPr>
          <a:xfrm>
            <a:off x="4962709" y="4364836"/>
            <a:ext cx="396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E3850-8E9F-45BE-B814-5709B96071BE}"/>
              </a:ext>
            </a:extLst>
          </p:cNvPr>
          <p:cNvSpPr txBox="1"/>
          <p:nvPr/>
        </p:nvSpPr>
        <p:spPr>
          <a:xfrm>
            <a:off x="2546226" y="4364836"/>
            <a:ext cx="396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8740FC-CFC8-46C9-80EA-A060FD23C4CD}"/>
              </a:ext>
            </a:extLst>
          </p:cNvPr>
          <p:cNvSpPr txBox="1"/>
          <p:nvPr/>
        </p:nvSpPr>
        <p:spPr>
          <a:xfrm>
            <a:off x="3683110" y="4365427"/>
            <a:ext cx="396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7D6F75-3332-4873-A754-C1D0CF631A71}"/>
              </a:ext>
            </a:extLst>
          </p:cNvPr>
          <p:cNvSpPr txBox="1"/>
          <p:nvPr/>
        </p:nvSpPr>
        <p:spPr>
          <a:xfrm>
            <a:off x="6044177" y="4364835"/>
            <a:ext cx="396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3CED0C8-5133-4BE2-AA15-4C97C6E9A9D3}"/>
              </a:ext>
            </a:extLst>
          </p:cNvPr>
          <p:cNvSpPr/>
          <p:nvPr/>
        </p:nvSpPr>
        <p:spPr>
          <a:xfrm>
            <a:off x="6705600" y="3061547"/>
            <a:ext cx="955040" cy="367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2BA3731-E80D-4D25-AD50-6EB4B1AD60B8}"/>
              </a:ext>
            </a:extLst>
          </p:cNvPr>
          <p:cNvSpPr/>
          <p:nvPr/>
        </p:nvSpPr>
        <p:spPr>
          <a:xfrm>
            <a:off x="8210284" y="2428579"/>
            <a:ext cx="3210606" cy="2162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25D531-FFBB-4C8A-ABB6-5D5973202370}"/>
                  </a:ext>
                </a:extLst>
              </p:cNvPr>
              <p:cNvSpPr txBox="1"/>
              <p:nvPr/>
            </p:nvSpPr>
            <p:spPr>
              <a:xfrm>
                <a:off x="8588523" y="2554584"/>
                <a:ext cx="2634827" cy="1853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3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3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3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CA" sz="36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CA" sz="3600" b="0" i="1" smtClean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mr>
                          <m:mr>
                            <m:e>
                              <m:r>
                                <a:rPr lang="en-CA" sz="36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A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25D531-FFBB-4C8A-ABB6-5D5973202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523" y="2554584"/>
                <a:ext cx="2634827" cy="18531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55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24D13-515B-4D20-8191-7F0BF3925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Naïve Gauss Elimination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D5C879-1DF5-46C7-B02E-6ED09C48D6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1846" y="2973313"/>
                <a:ext cx="10040233" cy="3475112"/>
              </a:xfrm>
            </p:spPr>
            <p:txBody>
              <a:bodyPr>
                <a:normAutofit/>
              </a:bodyPr>
              <a:lstStyle/>
              <a:p>
                <a:r>
                  <a:rPr lang="en-CA" sz="2800" dirty="0"/>
                  <a:t>Use </a:t>
                </a:r>
                <a:r>
                  <a:rPr lang="en-CA" sz="2800" dirty="0" err="1"/>
                  <a:t>na</a:t>
                </a:r>
                <a:r>
                  <a:rPr lang="en-US" sz="2800" dirty="0"/>
                  <a:t>ï</a:t>
                </a:r>
                <a:r>
                  <a:rPr lang="en-CA" sz="2800" dirty="0" err="1"/>
                  <a:t>ve</a:t>
                </a:r>
                <a:r>
                  <a:rPr lang="en-CA" sz="2800" dirty="0"/>
                  <a:t> gauss elimination method to solve the following system of equations:</a:t>
                </a:r>
              </a:p>
              <a:p>
                <a:endParaRPr lang="en-CA" sz="2800" dirty="0"/>
              </a:p>
              <a:p>
                <a:pPr algn="ctr"/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CA" sz="2800" i="1">
                        <a:latin typeface="Cambria Math" panose="02040503050406030204" pitchFamily="18" charset="0"/>
                      </a:rPr>
                      <m:t>=−8</m:t>
                    </m:r>
                  </m:oMath>
                </a14:m>
                <a:endParaRPr lang="en-CA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800" i="1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800" i="1"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CA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800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CA" sz="28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CA" sz="2800" dirty="0"/>
              </a:p>
              <a:p>
                <a:endParaRPr lang="en-CA" sz="2800" dirty="0"/>
              </a:p>
              <a:p>
                <a:endParaRPr lang="en-CA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D5C879-1DF5-46C7-B02E-6ED09C48D6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1846" y="2973313"/>
                <a:ext cx="10040233" cy="3475112"/>
              </a:xfrm>
              <a:blipFill>
                <a:blip r:embed="rId2"/>
                <a:stretch>
                  <a:fillRect l="-364" t="-3509" r="-1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848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72756F90-9B47-4976-913A-6DE69587E3F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36261" y="253065"/>
                <a:ext cx="10168128" cy="1179576"/>
              </a:xfrm>
            </p:spPr>
            <p:txBody>
              <a:bodyPr>
                <a:normAutofit/>
              </a:bodyPr>
              <a:lstStyle/>
              <a:p>
                <a:r>
                  <a:rPr lang="en-CA" sz="4000" b="1" dirty="0"/>
                  <a:t>Last Step: 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Compute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By Solving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bar>
                      <m:bar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By Back Substitution</a:t>
                </a:r>
                <a:br>
                  <a:rPr lang="en-US" sz="28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endParaRPr lang="en-CA" sz="2800" dirty="0"/>
              </a:p>
            </p:txBody>
          </p:sp>
        </mc:Choice>
        <mc:Fallback xmlns="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72756F90-9B47-4976-913A-6DE69587E3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36261" y="253065"/>
                <a:ext cx="10168128" cy="1179576"/>
              </a:xfrm>
              <a:blipFill>
                <a:blip r:embed="rId2"/>
                <a:stretch>
                  <a:fillRect l="-2158" t="-8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C0AA3833-5F76-416D-B2CB-ED9E094630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8571" y="2724573"/>
                <a:ext cx="10762149" cy="413342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CA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mr>
                          <m:m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C0AA3833-5F76-416D-B2CB-ED9E094630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8571" y="2724573"/>
                <a:ext cx="10762149" cy="4133427"/>
              </a:xfrm>
              <a:blipFill>
                <a:blip r:embed="rId3"/>
                <a:stretch>
                  <a:fillRect t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C9CF63C3-766C-4901-8C99-D9F7EFA2C392}"/>
              </a:ext>
            </a:extLst>
          </p:cNvPr>
          <p:cNvSpPr/>
          <p:nvPr/>
        </p:nvSpPr>
        <p:spPr>
          <a:xfrm>
            <a:off x="5325872" y="3449320"/>
            <a:ext cx="1278128" cy="695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9481D704-0D6E-4E35-9DE3-D594C157E1FD}"/>
                  </a:ext>
                </a:extLst>
              </p:cNvPr>
              <p:cNvSpPr/>
              <p:nvPr/>
            </p:nvSpPr>
            <p:spPr>
              <a:xfrm>
                <a:off x="7084184" y="2484936"/>
                <a:ext cx="3210606" cy="21625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CA" sz="36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CA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CA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CA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A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9481D704-0D6E-4E35-9DE3-D594C157E1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184" y="2484936"/>
                <a:ext cx="3210606" cy="21625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e 22">
            <a:extLst>
              <a:ext uri="{FF2B5EF4-FFF2-40B4-BE49-F238E27FC236}">
                <a16:creationId xmlns:a16="http://schemas.microsoft.com/office/drawing/2014/main" id="{C338F7B5-3518-4C58-BE08-5D317BC96234}"/>
              </a:ext>
            </a:extLst>
          </p:cNvPr>
          <p:cNvSpPr/>
          <p:nvPr/>
        </p:nvSpPr>
        <p:spPr>
          <a:xfrm rot="5400000">
            <a:off x="2013533" y="3239013"/>
            <a:ext cx="439995" cy="1339701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AED1D3-34E6-4A2A-AF26-6CE1A2225606}"/>
              </a:ext>
            </a:extLst>
          </p:cNvPr>
          <p:cNvSpPr txBox="1"/>
          <p:nvPr/>
        </p:nvSpPr>
        <p:spPr>
          <a:xfrm>
            <a:off x="2028553" y="4206511"/>
            <a:ext cx="396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31156285-A720-4AA7-9417-B7BE27082CD1}"/>
              </a:ext>
            </a:extLst>
          </p:cNvPr>
          <p:cNvSpPr/>
          <p:nvPr/>
        </p:nvSpPr>
        <p:spPr>
          <a:xfrm rot="5400000">
            <a:off x="3939116" y="3594106"/>
            <a:ext cx="351020" cy="540540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F38CE1-9E7F-4292-A009-681C404F6B87}"/>
              </a:ext>
            </a:extLst>
          </p:cNvPr>
          <p:cNvSpPr txBox="1"/>
          <p:nvPr/>
        </p:nvSpPr>
        <p:spPr>
          <a:xfrm>
            <a:off x="3988634" y="4128861"/>
            <a:ext cx="396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23155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D18EA-A85F-49B2-A04D-6210C14C7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CA" sz="4600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 Number Using The Infinity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515E96-1526-49D2-8B80-41224D2136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1010" y="3311434"/>
                <a:ext cx="10040233" cy="29030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4000" b="1" spc="-12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Find the condition number of the matrix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  <m:m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using the infinity norm.</a:t>
                </a:r>
              </a:p>
              <a:p>
                <a:pPr marL="0" indent="0">
                  <a:buNone/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515E96-1526-49D2-8B80-41224D2136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1010" y="3311434"/>
                <a:ext cx="10040233" cy="2903099"/>
              </a:xfrm>
              <a:blipFill>
                <a:blip r:embed="rId2"/>
                <a:stretch>
                  <a:fillRect l="-2186" t="-6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21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EA1883-66BB-4553-8220-75DF7BDD4A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5199" y="1165979"/>
                <a:ext cx="7808141" cy="37661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infinity norm of a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defined as:</a:t>
                </a:r>
              </a:p>
              <a:p>
                <a:pPr marL="0" indent="0">
                  <a:buNone/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maximum</m:t>
                      </m:r>
                      <m:r>
                        <m:rPr>
                          <m:nor/>
                        </m:rPr>
                        <a:rPr lang="en-US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absolute</m:t>
                      </m:r>
                      <m:r>
                        <m:rPr>
                          <m:nor/>
                        </m:rPr>
                        <a:rPr lang="en-US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row</m:t>
                      </m:r>
                      <m:r>
                        <m:rPr>
                          <m:nor/>
                        </m:rPr>
                        <a:rPr lang="en-US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sum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CA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CA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condition number is:</a:t>
                </a:r>
              </a:p>
              <a:p>
                <a:pPr marL="0" indent="0">
                  <a:buNone/>
                </a:pPr>
                <a:r>
                  <a:rPr lang="en-CA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cond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CA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EA1883-66BB-4553-8220-75DF7BDD4A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5199" y="1165979"/>
                <a:ext cx="7808141" cy="3766185"/>
              </a:xfrm>
              <a:blipFill>
                <a:blip r:embed="rId2"/>
                <a:stretch>
                  <a:fillRect l="-1171" t="-2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A8BD3BCF-C5E9-45CA-80D8-9A62C239F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750" y="417628"/>
            <a:ext cx="1944254" cy="612010"/>
          </a:xfrm>
        </p:spPr>
        <p:txBody>
          <a:bodyPr anchor="b">
            <a:noAutofit/>
          </a:bodyPr>
          <a:lstStyle/>
          <a:p>
            <a:pPr algn="r"/>
            <a:r>
              <a:rPr lang="en-CA" sz="4000" b="1" dirty="0"/>
              <a:t>Solution:</a:t>
            </a:r>
          </a:p>
        </p:txBody>
      </p:sp>
    </p:spTree>
    <p:extLst>
      <p:ext uri="{BB962C8B-B14F-4D97-AF65-F5344CB8AC3E}">
        <p14:creationId xmlns:p14="http://schemas.microsoft.com/office/powerpoint/2010/main" val="1178119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55F152-853D-4D8F-A1FC-F091FC9822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3671" y="1359943"/>
                <a:ext cx="9952183" cy="37661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  <m:m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CA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 its invers is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max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d>
                          </m: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</m: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max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20</a:t>
                </a:r>
                <a:endParaRPr lang="en-CA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CA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CA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55F152-853D-4D8F-A1FC-F091FC982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3671" y="1359943"/>
                <a:ext cx="9952183" cy="3766185"/>
              </a:xfrm>
              <a:blipFill>
                <a:blip r:embed="rId2"/>
                <a:stretch>
                  <a:fillRect t="-1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2CA77006-A771-47C2-9574-A6955BCA4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671" y="285226"/>
            <a:ext cx="1870363" cy="732082"/>
          </a:xfrm>
        </p:spPr>
        <p:txBody>
          <a:bodyPr anchor="b">
            <a:normAutofit/>
          </a:bodyPr>
          <a:lstStyle/>
          <a:p>
            <a:pPr algn="r"/>
            <a:r>
              <a:rPr lang="en-CA" sz="4000" b="1" dirty="0"/>
              <a:t>Solution:</a:t>
            </a:r>
          </a:p>
        </p:txBody>
      </p:sp>
    </p:spTree>
    <p:extLst>
      <p:ext uri="{BB962C8B-B14F-4D97-AF65-F5344CB8AC3E}">
        <p14:creationId xmlns:p14="http://schemas.microsoft.com/office/powerpoint/2010/main" val="2747263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516B28-5E65-47A6-8839-D8E8933E8C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52254" y="1545907"/>
                <a:ext cx="7808141" cy="37661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=max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max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5</a:t>
                </a:r>
                <a:endParaRPr lang="en-CA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CA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CA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condition number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CA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CA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100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516B28-5E65-47A6-8839-D8E8933E8C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52254" y="1545907"/>
                <a:ext cx="7808141" cy="3766185"/>
              </a:xfrm>
              <a:blipFill>
                <a:blip r:embed="rId2"/>
                <a:stretch>
                  <a:fillRect l="-1171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48F7034A-E59A-46A2-8E59-2B210EB54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287" y="552783"/>
            <a:ext cx="1648690" cy="510410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CA" sz="4000" b="1" dirty="0"/>
              <a:t>Solution:</a:t>
            </a:r>
          </a:p>
        </p:txBody>
      </p:sp>
    </p:spTree>
    <p:extLst>
      <p:ext uri="{BB962C8B-B14F-4D97-AF65-F5344CB8AC3E}">
        <p14:creationId xmlns:p14="http://schemas.microsoft.com/office/powerpoint/2010/main" val="218180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56F8FA1-D928-4000-884C-59539ADAF3D1}"/>
                  </a:ext>
                </a:extLst>
              </p:cNvPr>
              <p:cNvSpPr/>
              <p:nvPr/>
            </p:nvSpPr>
            <p:spPr>
              <a:xfrm>
                <a:off x="868679" y="385127"/>
                <a:ext cx="10970896" cy="63094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sz="4000" b="1" spc="-12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rPr>
                  <a:t>Solution: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r>
                  <a:rPr lang="en-CA" sz="2800" b="1" dirty="0"/>
                  <a:t>First step of the Gauss elimination: </a:t>
                </a:r>
                <a:endParaRPr lang="en-CA" sz="2800" dirty="0"/>
              </a:p>
              <a:p>
                <a:r>
                  <a:rPr lang="en-CA" sz="2800" dirty="0"/>
                  <a:t>Identifying the pivot element (coefficient of the first unknown of the first equation)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=−8</m:t>
                      </m:r>
                    </m:oMath>
                  </m:oMathPara>
                </a14:m>
                <a:endParaRPr lang="en-CA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CA" sz="2800" dirty="0"/>
              </a:p>
              <a:p>
                <a:endParaRPr lang="en-CA" sz="2800" dirty="0"/>
              </a:p>
              <a:p>
                <a:r>
                  <a:rPr lang="en-CA" sz="2800" dirty="0"/>
                  <a:t>Here in the first equation, the coefficient of the first unknown (</a:t>
                </a:r>
                <a:r>
                  <a:rPr lang="en-US" sz="2800" dirty="0"/>
                  <a:t>the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baseline="-25000" dirty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sz="2800" dirty="0"/>
                  <a:t> entry of the coefficients matrix) is zero, we cannot calculate the coefficient elimination (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baseline="-25000" dirty="0">
                        <a:latin typeface="Cambria Math" panose="02040503050406030204" pitchFamily="18" charset="0"/>
                      </a:rPr>
                      <m:t>21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baseline="-25000" dirty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sz="2800" dirty="0"/>
                  <a:t>).</a:t>
                </a:r>
                <a:r>
                  <a:rPr lang="en-CA" sz="2800" dirty="0"/>
                  <a:t> </a:t>
                </a:r>
              </a:p>
              <a:p>
                <a:r>
                  <a:rPr lang="en-CA" sz="2800" dirty="0"/>
                  <a:t>Therefore, we swap row 1 and row 2.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56F8FA1-D928-4000-884C-59539ADAF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79" y="385127"/>
                <a:ext cx="10970896" cy="6309420"/>
              </a:xfrm>
              <a:prstGeom prst="rect">
                <a:avLst/>
              </a:prstGeom>
              <a:blipFill>
                <a:blip r:embed="rId2"/>
                <a:stretch>
                  <a:fillRect l="-1944" t="-1739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24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56F8FA1-D928-4000-884C-59539ADAF3D1}"/>
                  </a:ext>
                </a:extLst>
              </p:cNvPr>
              <p:cNvSpPr/>
              <p:nvPr/>
            </p:nvSpPr>
            <p:spPr>
              <a:xfrm>
                <a:off x="868679" y="385127"/>
                <a:ext cx="10970896" cy="55244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sz="4000" b="1" spc="-12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rPr>
                  <a:t>Solution: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r>
                  <a:rPr lang="en-CA" sz="2800" b="1" dirty="0"/>
                  <a:t>Step 1:  </a:t>
                </a:r>
              </a:p>
              <a:p>
                <a:endParaRPr lang="en-CA" sz="2800" b="1" dirty="0"/>
              </a:p>
              <a:p>
                <a:r>
                  <a:rPr lang="en-CA" sz="2800" dirty="0"/>
                  <a:t>Swap </a:t>
                </a:r>
                <a14:m>
                  <m:oMath xmlns:m="http://schemas.openxmlformats.org/officeDocument/2006/math">
                    <m:r>
                      <a:rPr lang="en-CA" sz="28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CA" sz="28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CA" sz="2800" dirty="0"/>
                  <a:t> and </a:t>
                </a:r>
                <a14:m>
                  <m:oMath xmlns:m="http://schemas.openxmlformats.org/officeDocument/2006/math">
                    <m:r>
                      <a:rPr lang="en-CA" sz="28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CA" sz="28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CA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2800" dirty="0"/>
              </a:p>
              <a:p>
                <a:pPr algn="ctr"/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CA" sz="2800" i="1">
                        <a:latin typeface="Cambria Math" panose="02040503050406030204" pitchFamily="18" charset="0"/>
                      </a:rPr>
                      <m:t>=−8</m:t>
                    </m:r>
                  </m:oMath>
                </a14:m>
                <a:r>
                  <a:rPr lang="en-CA" sz="2800" dirty="0"/>
                  <a:t>               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CA" sz="2800" dirty="0"/>
              </a:p>
              <a:p>
                <a:endParaRPr lang="en-CA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56F8FA1-D928-4000-884C-59539ADAF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79" y="385127"/>
                <a:ext cx="10970896" cy="5524461"/>
              </a:xfrm>
              <a:prstGeom prst="rect">
                <a:avLst/>
              </a:prstGeom>
              <a:blipFill>
                <a:blip r:embed="rId2"/>
                <a:stretch>
                  <a:fillRect l="-1944" t="-1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47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56F8FA1-D928-4000-884C-59539ADAF3D1}"/>
                  </a:ext>
                </a:extLst>
              </p:cNvPr>
              <p:cNvSpPr/>
              <p:nvPr/>
            </p:nvSpPr>
            <p:spPr>
              <a:xfrm>
                <a:off x="868679" y="385127"/>
                <a:ext cx="10970896" cy="59553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sz="4000" b="1" spc="-12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rPr>
                  <a:t>Solution: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r>
                  <a:rPr lang="en-CA" sz="2800" dirty="0"/>
                  <a:t>The coefficient of the first unknown is already zero in the second equation. Therefor we go to the third row. </a:t>
                </a:r>
              </a:p>
              <a:p>
                <a:endParaRPr lang="en-CA" sz="2800" dirty="0"/>
              </a:p>
              <a:p>
                <a:r>
                  <a:rPr lang="en-CA" sz="2800" b="1" dirty="0"/>
                  <a:t>Step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−(−</m:t>
                    </m:r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)→</m:t>
                    </m:r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CA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2800" dirty="0"/>
              </a:p>
              <a:p>
                <a:pPr algn="ctr"/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CA" sz="2800" i="1">
                        <a:latin typeface="Cambria Math" panose="02040503050406030204" pitchFamily="18" charset="0"/>
                      </a:rPr>
                      <m:t>=−8</m:t>
                    </m:r>
                  </m:oMath>
                </a14:m>
                <a:r>
                  <a:rPr lang="en-CA" sz="2800" dirty="0"/>
                  <a:t>               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CA" sz="2800" dirty="0"/>
              </a:p>
              <a:p>
                <a:endParaRPr lang="en-CA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56F8FA1-D928-4000-884C-59539ADAF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79" y="385127"/>
                <a:ext cx="10970896" cy="5955348"/>
              </a:xfrm>
              <a:prstGeom prst="rect">
                <a:avLst/>
              </a:prstGeom>
              <a:blipFill>
                <a:blip r:embed="rId2"/>
                <a:stretch>
                  <a:fillRect l="-1944" t="-1842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888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56F8FA1-D928-4000-884C-59539ADAF3D1}"/>
                  </a:ext>
                </a:extLst>
              </p:cNvPr>
              <p:cNvSpPr/>
              <p:nvPr/>
            </p:nvSpPr>
            <p:spPr>
              <a:xfrm>
                <a:off x="868679" y="385127"/>
                <a:ext cx="10970896" cy="61328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sz="4000" b="1" spc="-12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rPr>
                  <a:t>Solution: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r>
                  <a:rPr lang="en-US" sz="2800" b="1" dirty="0"/>
                  <a:t>Step 3</a:t>
                </a:r>
                <a:r>
                  <a:rPr lang="en-US" sz="2800" dirty="0"/>
                  <a:t>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−(−</m:t>
                    </m:r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)→</m:t>
                    </m:r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CA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2800" dirty="0"/>
              </a:p>
              <a:p>
                <a:pPr algn="ctr"/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CA" sz="2800" i="1">
                        <a:latin typeface="Cambria Math" panose="02040503050406030204" pitchFamily="18" charset="0"/>
                      </a:rPr>
                      <m:t>=−8</m:t>
                    </m:r>
                  </m:oMath>
                </a14:m>
                <a:r>
                  <a:rPr lang="en-CA" sz="2800" dirty="0"/>
                  <a:t>               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−0.5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CA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800" dirty="0"/>
              </a:p>
              <a:p>
                <a:r>
                  <a:rPr lang="en-US" sz="2800" b="1" dirty="0"/>
                  <a:t>Step 4</a:t>
                </a:r>
                <a:r>
                  <a:rPr lang="en-US" sz="2800" dirty="0"/>
                  <a:t>: Back substitution</a:t>
                </a:r>
                <a:endParaRPr lang="en-CA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CA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+2=−8→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=−5</m:t>
                      </m:r>
                    </m:oMath>
                  </m:oMathPara>
                </a14:m>
                <a:endParaRPr lang="en-CA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+10−6=0→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56F8FA1-D928-4000-884C-59539ADAF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79" y="385127"/>
                <a:ext cx="10970896" cy="6132833"/>
              </a:xfrm>
              <a:prstGeom prst="rect">
                <a:avLst/>
              </a:prstGeom>
              <a:blipFill>
                <a:blip r:embed="rId2"/>
                <a:stretch>
                  <a:fillRect l="-1944" t="-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51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24D13-515B-4D20-8191-7F0BF3925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Gauss Elimination with Partial Pivoting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D5C879-1DF5-46C7-B02E-6ED09C48D6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1846" y="2973313"/>
                <a:ext cx="10040233" cy="3475112"/>
              </a:xfrm>
            </p:spPr>
            <p:txBody>
              <a:bodyPr>
                <a:normAutofit/>
              </a:bodyPr>
              <a:lstStyle/>
              <a:p>
                <a:r>
                  <a:rPr lang="en-CA" sz="2800" dirty="0"/>
                  <a:t>Use </a:t>
                </a:r>
                <a:r>
                  <a:rPr lang="en-CA" sz="2800" dirty="0" err="1"/>
                  <a:t>na</a:t>
                </a:r>
                <a:r>
                  <a:rPr lang="en-US" sz="2800" dirty="0"/>
                  <a:t>ï</a:t>
                </a:r>
                <a:r>
                  <a:rPr lang="en-CA" sz="2800" dirty="0" err="1"/>
                  <a:t>ve</a:t>
                </a:r>
                <a:r>
                  <a:rPr lang="en-CA" sz="2800" dirty="0"/>
                  <a:t> gauss elimination with partial pivoting method to solve the following system of equations: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CA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CA" sz="2800" dirty="0"/>
              </a:p>
              <a:p>
                <a:pPr algn="ctr"/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20</m:t>
                    </m:r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CA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CA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CA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CA" sz="2800" dirty="0"/>
              </a:p>
              <a:p>
                <a:endParaRPr lang="en-CA" sz="2800" dirty="0"/>
              </a:p>
              <a:p>
                <a:endParaRPr lang="en-CA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D5C879-1DF5-46C7-B02E-6ED09C48D6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1846" y="2973313"/>
                <a:ext cx="10040233" cy="3475112"/>
              </a:xfrm>
              <a:blipFill>
                <a:blip r:embed="rId2"/>
                <a:stretch>
                  <a:fillRect l="-364" t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087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56F8FA1-D928-4000-884C-59539ADAF3D1}"/>
                  </a:ext>
                </a:extLst>
              </p:cNvPr>
              <p:cNvSpPr/>
              <p:nvPr/>
            </p:nvSpPr>
            <p:spPr>
              <a:xfrm>
                <a:off x="868679" y="385127"/>
                <a:ext cx="10970896" cy="55244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sz="4000" b="1" spc="-12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rPr>
                  <a:t>Solution: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Step 1:  Scan the first column. 10 is the largest entry and our pivot.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Swap </a:t>
                </a:r>
                <a14:m>
                  <m:oMath xmlns:m="http://schemas.openxmlformats.org/officeDocument/2006/math">
                    <m:r>
                      <a:rPr kumimoji="0" lang="en-CA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𝑅</m:t>
                    </m:r>
                    <m:r>
                      <a:rPr kumimoji="0" lang="en-CA" sz="28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</m:t>
                    </m:r>
                  </m:oMath>
                </a14:m>
                <a:r>
                  <a:rPr kumimoji="0" lang="en-CA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CA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𝑅</m:t>
                    </m:r>
                    <m:r>
                      <a:rPr kumimoji="0" lang="en-CA" sz="2800" b="0" i="1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2</m:t>
                    </m:r>
                  </m:oMath>
                </a14:m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+20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CA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−5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CA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CA" sz="2800" dirty="0"/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CA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  <m:r>
                                  <a:rPr kumimoji="0" lang="en-CA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CA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CA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0" lang="en-CA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CA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CA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0" lang="en-CA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CA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0" lang="en-CA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0" lang="en-CA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0" lang="en-CA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56F8FA1-D928-4000-884C-59539ADAF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79" y="385127"/>
                <a:ext cx="10970896" cy="5524461"/>
              </a:xfrm>
              <a:prstGeom prst="rect">
                <a:avLst/>
              </a:prstGeom>
              <a:blipFill>
                <a:blip r:embed="rId2"/>
                <a:stretch>
                  <a:fillRect l="-1944" t="-19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B18B30D5-387D-41B8-B3A0-B63B6CE810B7}"/>
              </a:ext>
            </a:extLst>
          </p:cNvPr>
          <p:cNvSpPr/>
          <p:nvPr/>
        </p:nvSpPr>
        <p:spPr>
          <a:xfrm>
            <a:off x="4708193" y="4372544"/>
            <a:ext cx="704850" cy="609600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002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56F8FA1-D928-4000-884C-59539ADAF3D1}"/>
                  </a:ext>
                </a:extLst>
              </p:cNvPr>
              <p:cNvSpPr/>
              <p:nvPr/>
            </p:nvSpPr>
            <p:spPr>
              <a:xfrm>
                <a:off x="868679" y="385127"/>
                <a:ext cx="10970896" cy="6420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sz="4000" b="1" spc="-12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rPr>
                  <a:t>Solution: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−(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  <a:p>
                <a:pPr lvl="0">
                  <a:defRPr/>
                </a:pPr>
                <a:endParaRPr lang="en-CA" sz="2400" dirty="0">
                  <a:solidFill>
                    <a:prstClr val="black"/>
                  </a:solidFill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CA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CA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6.4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CA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CA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  <a:p>
                <a:pPr lvl="0">
                  <a:defRPr/>
                </a:pPr>
                <a:endPara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−(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sz="2400" dirty="0">
                  <a:solidFill>
                    <a:prstClr val="black"/>
                  </a:solidFill>
                </a:endParaRPr>
              </a:p>
              <a:p>
                <a:pPr lvl="0">
                  <a:defRPr/>
                </a:pPr>
                <a:endParaRPr lang="en-CA" sz="2400" dirty="0">
                  <a:solidFill>
                    <a:prstClr val="black"/>
                  </a:solidFill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CA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CA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CA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CA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6.4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CA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CA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CA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400" dirty="0">
                  <a:solidFill>
                    <a:prstClr val="black"/>
                  </a:solidFill>
                </a:endParaRPr>
              </a:p>
              <a:p>
                <a:pPr lvl="0">
                  <a:defRPr/>
                </a:pPr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56F8FA1-D928-4000-884C-59539ADAF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79" y="385127"/>
                <a:ext cx="10970896" cy="6420540"/>
              </a:xfrm>
              <a:prstGeom prst="rect">
                <a:avLst/>
              </a:prstGeom>
              <a:blipFill>
                <a:blip r:embed="rId2"/>
                <a:stretch>
                  <a:fillRect l="-1944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535509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971</Words>
  <Application>Microsoft Office PowerPoint</Application>
  <PresentationFormat>Widescreen</PresentationFormat>
  <Paragraphs>177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Metropolitan</vt:lpstr>
      <vt:lpstr>Tutorial 2</vt:lpstr>
      <vt:lpstr>Naïve Gauss Elimination</vt:lpstr>
      <vt:lpstr>PowerPoint Presentation</vt:lpstr>
      <vt:lpstr>PowerPoint Presentation</vt:lpstr>
      <vt:lpstr>PowerPoint Presentation</vt:lpstr>
      <vt:lpstr>PowerPoint Presentation</vt:lpstr>
      <vt:lpstr>Gauss Elimination with Partial Pivoting</vt:lpstr>
      <vt:lpstr>PowerPoint Presentation</vt:lpstr>
      <vt:lpstr>PowerPoint Presentation</vt:lpstr>
      <vt:lpstr>PowerPoint Presentation</vt:lpstr>
      <vt:lpstr>LU Decomposition</vt:lpstr>
      <vt:lpstr>PowerPoint Presentation</vt:lpstr>
      <vt:lpstr>PowerPoint Presentation</vt:lpstr>
      <vt:lpstr>Solving a System of Linear Equations by LU Decomposition</vt:lpstr>
      <vt:lpstr>Solving systems of linear equations with the PA=LU decomposition </vt:lpstr>
      <vt:lpstr>PowerPoint Presentation</vt:lpstr>
      <vt:lpstr>PowerPoint Presentation</vt:lpstr>
      <vt:lpstr>PowerPoint Presentation</vt:lpstr>
      <vt:lpstr>PowerPoint Presentation</vt:lpstr>
      <vt:lpstr>Last Step: Compute ▁x By Solving U▁x=▁d By Back Substitution </vt:lpstr>
      <vt:lpstr>Condition Number Using The Infinity Norm</vt:lpstr>
      <vt:lpstr>Solution:</vt:lpstr>
      <vt:lpstr>Solution:</vt:lpstr>
      <vt:lpstr>Solution: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2</dc:title>
  <dc:creator>zhaohan1</dc:creator>
  <cp:lastModifiedBy>Sayed Mohammad Ali Aghili</cp:lastModifiedBy>
  <cp:revision>8</cp:revision>
  <dcterms:created xsi:type="dcterms:W3CDTF">2020-06-25T21:18:13Z</dcterms:created>
  <dcterms:modified xsi:type="dcterms:W3CDTF">2020-07-10T01:30:41Z</dcterms:modified>
</cp:coreProperties>
</file>