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84" r:id="rId6"/>
    <p:sldId id="289" r:id="rId7"/>
    <p:sldId id="273" r:id="rId8"/>
    <p:sldId id="274" r:id="rId9"/>
    <p:sldId id="275" r:id="rId10"/>
    <p:sldId id="276" r:id="rId11"/>
    <p:sldId id="277" r:id="rId12"/>
    <p:sldId id="278" r:id="rId13"/>
    <p:sldId id="279" r:id="rId14"/>
    <p:sldId id="286" r:id="rId15"/>
    <p:sldId id="280" r:id="rId16"/>
    <p:sldId id="281" r:id="rId17"/>
    <p:sldId id="282" r:id="rId18"/>
    <p:sldId id="285" r:id="rId19"/>
    <p:sldId id="288"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3496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0291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5864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4235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C04F-66F8-4250-B6E5-365424DBEAB2}"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6887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C04F-66F8-4250-B6E5-365424DBEAB2}"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423578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C04F-66F8-4250-B6E5-365424DBEAB2}"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8952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C04F-66F8-4250-B6E5-365424DBEAB2}"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62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C04F-66F8-4250-B6E5-365424DBEAB2}"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223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96759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334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C04F-66F8-4250-B6E5-365424DBEAB2}" type="datetimeFigureOut">
              <a:rPr lang="en-US" smtClean="0"/>
              <a:t>12/6/2015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5C1-6752-45CC-92BF-C48E2BD983F1}" type="slidenum">
              <a:rPr lang="en-US" smtClean="0"/>
              <a:t>‹#›</a:t>
            </a:fld>
            <a:endParaRPr lang="en-US"/>
          </a:p>
        </p:txBody>
      </p:sp>
    </p:spTree>
    <p:extLst>
      <p:ext uri="{BB962C8B-B14F-4D97-AF65-F5344CB8AC3E}">
        <p14:creationId xmlns:p14="http://schemas.microsoft.com/office/powerpoint/2010/main" val="14348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Trading</a:t>
            </a:r>
            <a:endParaRPr lang="en-US"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MTH 9815: Software Engineering For Finance</a:t>
            </a:r>
          </a:p>
          <a:p>
            <a:r>
              <a:rPr lang="en-US" sz="2000" dirty="0" err="1" smtClean="0">
                <a:latin typeface="Times New Roman" panose="02020603050405020304" pitchFamily="18" charset="0"/>
                <a:cs typeface="Times New Roman" panose="02020603050405020304" pitchFamily="18" charset="0"/>
              </a:rPr>
              <a:t>Breman</a:t>
            </a:r>
            <a:r>
              <a:rPr lang="en-US" sz="2000" dirty="0" smtClean="0">
                <a:latin typeface="Times New Roman" panose="02020603050405020304" pitchFamily="18" charset="0"/>
                <a:cs typeface="Times New Roman" panose="02020603050405020304" pitchFamily="18" charset="0"/>
              </a:rPr>
              <a:t> Thuraisingham, Morgan Stanley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Ingredients to </a:t>
            </a:r>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Trading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RFQ pricing </a:t>
            </a:r>
            <a:r>
              <a:rPr lang="en-US" sz="2000" dirty="0" err="1">
                <a:latin typeface="Times New Roman" panose="02020603050405020304" pitchFamily="18" charset="0"/>
                <a:cs typeface="Times New Roman" panose="02020603050405020304" pitchFamily="18" charset="0"/>
              </a:rPr>
              <a:t>algos</a:t>
            </a:r>
            <a:r>
              <a:rPr lang="en-US" sz="2000" dirty="0">
                <a:latin typeface="Times New Roman" panose="02020603050405020304" pitchFamily="18" charset="0"/>
                <a:cs typeface="Times New Roman" panose="02020603050405020304" pitchFamily="18" charset="0"/>
              </a:rPr>
              <a:t> consist of the following workflow:</a:t>
            </a:r>
          </a:p>
          <a:p>
            <a:pPr lvl="1"/>
            <a:r>
              <a:rPr lang="en-US" sz="1600" dirty="0">
                <a:latin typeface="Times New Roman" panose="02020603050405020304" pitchFamily="18" charset="0"/>
                <a:cs typeface="Times New Roman" panose="02020603050405020304" pitchFamily="18" charset="0"/>
              </a:rPr>
              <a:t>Market Data inputs to inform a trading decision in the </a:t>
            </a:r>
            <a:r>
              <a:rPr lang="en-US" sz="1600" dirty="0" err="1">
                <a:latin typeface="Times New Roman" panose="02020603050405020304" pitchFamily="18" charset="0"/>
                <a:cs typeface="Times New Roman" panose="02020603050405020304" pitchFamily="18" charset="0"/>
              </a:rPr>
              <a:t>algo</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Algo</a:t>
            </a:r>
            <a:r>
              <a:rPr lang="en-US" sz="1600" dirty="0">
                <a:latin typeface="Times New Roman" panose="02020603050405020304" pitchFamily="18" charset="0"/>
                <a:cs typeface="Times New Roman" panose="02020603050405020304" pitchFamily="18" charset="0"/>
              </a:rPr>
              <a:t> strategy logic to make the trading decision</a:t>
            </a:r>
          </a:p>
          <a:p>
            <a:pPr lvl="1"/>
            <a:r>
              <a:rPr lang="en-US" sz="1600" dirty="0" smtClean="0">
                <a:latin typeface="Times New Roman" panose="02020603050405020304" pitchFamily="18" charset="0"/>
                <a:cs typeface="Times New Roman" panose="02020603050405020304" pitchFamily="18" charset="0"/>
              </a:rPr>
              <a:t>RFQ </a:t>
            </a:r>
            <a:r>
              <a:rPr lang="en-US" sz="1600" dirty="0">
                <a:latin typeface="Times New Roman" panose="02020603050405020304" pitchFamily="18" charset="0"/>
                <a:cs typeface="Times New Roman" panose="02020603050405020304" pitchFamily="18" charset="0"/>
              </a:rPr>
              <a:t>quote to be sent back to the </a:t>
            </a:r>
            <a:r>
              <a:rPr lang="en-US" sz="1600" dirty="0" smtClean="0">
                <a:latin typeface="Times New Roman" panose="02020603050405020304" pitchFamily="18" charset="0"/>
                <a:cs typeface="Times New Roman" panose="02020603050405020304" pitchFamily="18" charset="0"/>
              </a:rPr>
              <a:t>client</a:t>
            </a:r>
          </a:p>
          <a:p>
            <a:r>
              <a:rPr lang="en-US" sz="2000" dirty="0" smtClean="0">
                <a:latin typeface="Times New Roman" panose="02020603050405020304" pitchFamily="18" charset="0"/>
                <a:cs typeface="Times New Roman" panose="02020603050405020304" pitchFamily="18" charset="0"/>
              </a:rPr>
              <a:t>Agency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consist of the following workflow:</a:t>
            </a:r>
          </a:p>
          <a:p>
            <a:pPr lvl="1"/>
            <a:r>
              <a:rPr lang="en-US" sz="1600" dirty="0" smtClean="0">
                <a:latin typeface="Times New Roman" panose="02020603050405020304" pitchFamily="18" charset="0"/>
                <a:cs typeface="Times New Roman" panose="02020603050405020304" pitchFamily="18" charset="0"/>
              </a:rPr>
              <a:t>Client wishes to work a large order</a:t>
            </a:r>
          </a:p>
          <a:p>
            <a:pPr lvl="1"/>
            <a:r>
              <a:rPr lang="en-US" sz="1600" dirty="0" smtClean="0">
                <a:latin typeface="Times New Roman" panose="02020603050405020304" pitchFamily="18" charset="0"/>
                <a:cs typeface="Times New Roman" panose="02020603050405020304" pitchFamily="18" charset="0"/>
              </a:rPr>
              <a:t>Agency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splits the order into smaller child orders</a:t>
            </a:r>
          </a:p>
          <a:p>
            <a:pPr lvl="1"/>
            <a:r>
              <a:rPr lang="en-US" sz="1600" dirty="0" smtClean="0">
                <a:latin typeface="Times New Roman" panose="02020603050405020304" pitchFamily="18" charset="0"/>
                <a:cs typeface="Times New Roman" panose="02020603050405020304" pitchFamily="18" charset="0"/>
              </a:rPr>
              <a:t>Agency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works the child orders to achieve some target overall price</a:t>
            </a:r>
          </a:p>
          <a:p>
            <a:pPr lvl="1"/>
            <a:r>
              <a:rPr lang="en-US" sz="1600" dirty="0" smtClean="0">
                <a:latin typeface="Times New Roman" panose="02020603050405020304" pitchFamily="18" charset="0"/>
                <a:cs typeface="Times New Roman" panose="02020603050405020304" pitchFamily="18" charset="0"/>
              </a:rPr>
              <a:t>Agency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efficiently works the child orders on multiple markets</a:t>
            </a:r>
            <a:endParaRPr lang="en-US" sz="16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Tick-to-order or tick-to-quote latency is vital in the performance of the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strategy – often look to optimize to microsecond latency (or potentially nanoseconds)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434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Connectivity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The fundamental building block of an </a:t>
            </a:r>
            <a:r>
              <a:rPr lang="en-US" sz="2000" dirty="0" err="1">
                <a:latin typeface="Times New Roman" panose="02020603050405020304" pitchFamily="18" charset="0"/>
                <a:cs typeface="Times New Roman" panose="02020603050405020304" pitchFamily="18" charset="0"/>
              </a:rPr>
              <a:t>algo</a:t>
            </a:r>
            <a:r>
              <a:rPr lang="en-US" sz="2000" dirty="0">
                <a:latin typeface="Times New Roman" panose="02020603050405020304" pitchFamily="18" charset="0"/>
                <a:cs typeface="Times New Roman" panose="02020603050405020304" pitchFamily="18" charset="0"/>
              </a:rPr>
              <a:t> trading platform is the </a:t>
            </a:r>
            <a:r>
              <a:rPr lang="en-US" sz="2000" dirty="0" smtClean="0">
                <a:latin typeface="Times New Roman" panose="02020603050405020304" pitchFamily="18" charset="0"/>
                <a:cs typeface="Times New Roman" panose="02020603050405020304" pitchFamily="18" charset="0"/>
              </a:rPr>
              <a:t>connectivity</a:t>
            </a:r>
          </a:p>
          <a:p>
            <a:r>
              <a:rPr lang="en-US" sz="2000" dirty="0">
                <a:latin typeface="Times New Roman" panose="02020603050405020304" pitchFamily="18" charset="0"/>
                <a:cs typeface="Times New Roman" panose="02020603050405020304" pitchFamily="18" charset="0"/>
              </a:rPr>
              <a:t>This provides the input into the </a:t>
            </a:r>
            <a:r>
              <a:rPr lang="en-US" sz="2000" dirty="0" err="1">
                <a:latin typeface="Times New Roman" panose="02020603050405020304" pitchFamily="18" charset="0"/>
                <a:cs typeface="Times New Roman" panose="02020603050405020304" pitchFamily="18" charset="0"/>
              </a:rPr>
              <a:t>Algo</a:t>
            </a:r>
            <a:r>
              <a:rPr lang="en-US" sz="2000" dirty="0">
                <a:latin typeface="Times New Roman" panose="02020603050405020304" pitchFamily="18" charset="0"/>
                <a:cs typeface="Times New Roman" panose="02020603050405020304" pitchFamily="18" charset="0"/>
              </a:rPr>
              <a:t> strategies </a:t>
            </a:r>
            <a:r>
              <a:rPr lang="en-US" sz="2000" dirty="0" smtClean="0">
                <a:latin typeface="Times New Roman" panose="02020603050405020304" pitchFamily="18" charset="0"/>
                <a:cs typeface="Times New Roman" panose="02020603050405020304" pitchFamily="18" charset="0"/>
              </a:rPr>
              <a:t>themselves</a:t>
            </a:r>
          </a:p>
          <a:p>
            <a:r>
              <a:rPr lang="en-US" sz="2000" dirty="0">
                <a:latin typeface="Times New Roman" panose="02020603050405020304" pitchFamily="18" charset="0"/>
                <a:cs typeface="Times New Roman" panose="02020603050405020304" pitchFamily="18" charset="0"/>
              </a:rPr>
              <a:t>Connectivity needs to be as fast as </a:t>
            </a:r>
            <a:r>
              <a:rPr lang="en-US" sz="2000" dirty="0" smtClean="0">
                <a:latin typeface="Times New Roman" panose="02020603050405020304" pitchFamily="18" charset="0"/>
                <a:cs typeface="Times New Roman" panose="02020603050405020304" pitchFamily="18" charset="0"/>
              </a:rPr>
              <a:t>possible</a:t>
            </a:r>
          </a:p>
          <a:p>
            <a:r>
              <a:rPr lang="en-US" sz="2000" dirty="0">
                <a:latin typeface="Times New Roman" panose="02020603050405020304" pitchFamily="18" charset="0"/>
                <a:cs typeface="Times New Roman" panose="02020603050405020304" pitchFamily="18" charset="0"/>
              </a:rPr>
              <a:t>Slow connectivity means the </a:t>
            </a:r>
            <a:r>
              <a:rPr lang="en-US" sz="2000" dirty="0" err="1">
                <a:latin typeface="Times New Roman" panose="02020603050405020304" pitchFamily="18" charset="0"/>
                <a:cs typeface="Times New Roman" panose="02020603050405020304" pitchFamily="18" charset="0"/>
              </a:rPr>
              <a:t>Algos</a:t>
            </a:r>
            <a:r>
              <a:rPr lang="en-US" sz="2000" dirty="0">
                <a:latin typeface="Times New Roman" panose="02020603050405020304" pitchFamily="18" charset="0"/>
                <a:cs typeface="Times New Roman" panose="02020603050405020304" pitchFamily="18" charset="0"/>
              </a:rPr>
              <a:t> are reacting to potentially stale data, meaning the decision making could produce invalid results that result in no actual trading, or worse yet, unwanted exposure to stale prices when providing </a:t>
            </a:r>
            <a:r>
              <a:rPr lang="en-US" sz="2000" dirty="0" smtClean="0">
                <a:latin typeface="Times New Roman" panose="02020603050405020304" pitchFamily="18" charset="0"/>
                <a:cs typeface="Times New Roman" panose="02020603050405020304" pitchFamily="18" charset="0"/>
              </a:rPr>
              <a:t>liquidity resulting in loss</a:t>
            </a:r>
          </a:p>
          <a:p>
            <a:r>
              <a:rPr lang="en-US" sz="2000" dirty="0">
                <a:latin typeface="Times New Roman" panose="02020603050405020304" pitchFamily="18" charset="0"/>
                <a:cs typeface="Times New Roman" panose="02020603050405020304" pitchFamily="18" charset="0"/>
              </a:rPr>
              <a:t>The connectivity essentially provides the inputs and outputs to the </a:t>
            </a:r>
            <a:r>
              <a:rPr lang="en-US" sz="2000" dirty="0" err="1" smtClean="0">
                <a:latin typeface="Times New Roman" panose="02020603050405020304" pitchFamily="18" charset="0"/>
                <a:cs typeface="Times New Roman" panose="02020603050405020304" pitchFamily="18" charset="0"/>
              </a:rPr>
              <a:t>Algos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Inputs typically thus consist </a:t>
            </a:r>
            <a:r>
              <a:rPr lang="en-US" sz="2000" dirty="0">
                <a:latin typeface="Times New Roman" panose="02020603050405020304" pitchFamily="18" charset="0"/>
                <a:cs typeface="Times New Roman" panose="02020603050405020304" pitchFamily="18" charset="0"/>
              </a:rPr>
              <a:t>of market </a:t>
            </a:r>
            <a:r>
              <a:rPr lang="en-US" sz="2000" dirty="0" smtClean="0">
                <a:latin typeface="Times New Roman" panose="02020603050405020304" pitchFamily="18" charset="0"/>
                <a:cs typeface="Times New Roman" panose="02020603050405020304" pitchFamily="18" charset="0"/>
              </a:rPr>
              <a:t>data – the most </a:t>
            </a:r>
            <a:r>
              <a:rPr lang="en-US" sz="2000" dirty="0">
                <a:latin typeface="Times New Roman" panose="02020603050405020304" pitchFamily="18" charset="0"/>
                <a:cs typeface="Times New Roman" panose="02020603050405020304" pitchFamily="18" charset="0"/>
              </a:rPr>
              <a:t>common form of market data is the </a:t>
            </a:r>
            <a:r>
              <a:rPr lang="en-US" sz="2000" dirty="0" smtClean="0">
                <a:latin typeface="Times New Roman" panose="02020603050405020304" pitchFamily="18" charset="0"/>
                <a:cs typeface="Times New Roman" panose="02020603050405020304" pitchFamily="18" charset="0"/>
              </a:rPr>
              <a:t>full order book from an exchange</a:t>
            </a:r>
          </a:p>
          <a:p>
            <a:r>
              <a:rPr lang="en-US" sz="2000" dirty="0">
                <a:latin typeface="Times New Roman" panose="02020603050405020304" pitchFamily="18" charset="0"/>
                <a:cs typeface="Times New Roman" panose="02020603050405020304" pitchFamily="18" charset="0"/>
              </a:rPr>
              <a:t>Most </a:t>
            </a:r>
            <a:r>
              <a:rPr lang="en-US" sz="2000" dirty="0" err="1">
                <a:latin typeface="Times New Roman" panose="02020603050405020304" pitchFamily="18" charset="0"/>
                <a:cs typeface="Times New Roman" panose="02020603050405020304" pitchFamily="18" charset="0"/>
              </a:rPr>
              <a:t>Algo</a:t>
            </a:r>
            <a:r>
              <a:rPr lang="en-US" sz="2000" dirty="0">
                <a:latin typeface="Times New Roman" panose="02020603050405020304" pitchFamily="18" charset="0"/>
                <a:cs typeface="Times New Roman" panose="02020603050405020304" pitchFamily="18" charset="0"/>
              </a:rPr>
              <a:t> strategies will react to updates in the order book and make a decision based off some signal (either to aggress the market or provide liquidity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exact logic of what generates the decision to provide or take liquidity is encapsulated in the strategy code itself (which we go into detail in the next section)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268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Connectivity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The outputs consist of how the decisions are executed on the </a:t>
            </a:r>
            <a:r>
              <a:rPr lang="en-US" sz="2000" dirty="0" smtClean="0">
                <a:latin typeface="Times New Roman" panose="02020603050405020304" pitchFamily="18" charset="0"/>
                <a:cs typeface="Times New Roman" panose="02020603050405020304" pitchFamily="18" charset="0"/>
              </a:rPr>
              <a:t>market</a:t>
            </a:r>
          </a:p>
          <a:p>
            <a:pPr lvl="1"/>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providing liquidity, this is via some sort of streaming price feed to the </a:t>
            </a:r>
            <a:r>
              <a:rPr lang="en-US" sz="1600" dirty="0" smtClean="0">
                <a:latin typeface="Times New Roman" panose="02020603050405020304" pitchFamily="18" charset="0"/>
                <a:cs typeface="Times New Roman" panose="02020603050405020304" pitchFamily="18" charset="0"/>
              </a:rPr>
              <a:t>market</a:t>
            </a:r>
          </a:p>
          <a:p>
            <a:pPr lvl="1"/>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taking liquidity, this is via an order execution </a:t>
            </a:r>
            <a:r>
              <a:rPr lang="en-US" sz="1600" dirty="0" smtClean="0">
                <a:latin typeface="Times New Roman" panose="02020603050405020304" pitchFamily="18" charset="0"/>
                <a:cs typeface="Times New Roman" panose="02020603050405020304" pitchFamily="18" charset="0"/>
              </a:rPr>
              <a:t>feed</a:t>
            </a:r>
          </a:p>
          <a:p>
            <a:r>
              <a:rPr lang="en-US" sz="2000" dirty="0">
                <a:latin typeface="Times New Roman" panose="02020603050405020304" pitchFamily="18" charset="0"/>
                <a:cs typeface="Times New Roman" panose="02020603050405020304" pitchFamily="18" charset="0"/>
              </a:rPr>
              <a:t>Typically these feeds are implemented via the FIX protocol, which is a standard protocol for communicating orders (either as aggressive orders or streaming prices) to the </a:t>
            </a:r>
            <a:r>
              <a:rPr lang="en-US" sz="2000" dirty="0" smtClean="0">
                <a:latin typeface="Times New Roman" panose="02020603050405020304" pitchFamily="18" charset="0"/>
                <a:cs typeface="Times New Roman" panose="02020603050405020304" pitchFamily="18" charset="0"/>
              </a:rPr>
              <a:t>market – the payload </a:t>
            </a:r>
            <a:r>
              <a:rPr lang="en-US" sz="2000" dirty="0">
                <a:latin typeface="Times New Roman" panose="02020603050405020304" pitchFamily="18" charset="0"/>
                <a:cs typeface="Times New Roman" panose="02020603050405020304" pitchFamily="18" charset="0"/>
              </a:rPr>
              <a:t>for the FIX protocol consists of key value pairs encoded into a text </a:t>
            </a:r>
            <a:r>
              <a:rPr lang="en-US" sz="2000" dirty="0" smtClean="0">
                <a:latin typeface="Times New Roman" panose="02020603050405020304" pitchFamily="18" charset="0"/>
                <a:cs typeface="Times New Roman" panose="02020603050405020304" pitchFamily="18" charset="0"/>
              </a:rPr>
              <a:t>format</a:t>
            </a:r>
          </a:p>
          <a:p>
            <a:r>
              <a:rPr lang="en-US" sz="2000" dirty="0">
                <a:latin typeface="Times New Roman" panose="02020603050405020304" pitchFamily="18" charset="0"/>
                <a:cs typeface="Times New Roman" panose="02020603050405020304" pitchFamily="18" charset="0"/>
              </a:rPr>
              <a:t>The FIX protocol can be sufficiently </a:t>
            </a:r>
            <a:r>
              <a:rPr lang="en-US" sz="2000" dirty="0" err="1">
                <a:latin typeface="Times New Roman" panose="02020603050405020304" pitchFamily="18" charset="0"/>
                <a:cs typeface="Times New Roman" panose="02020603050405020304" pitchFamily="18" charset="0"/>
              </a:rPr>
              <a:t>performant</a:t>
            </a:r>
            <a:r>
              <a:rPr lang="en-US" sz="2000" dirty="0">
                <a:latin typeface="Times New Roman" panose="02020603050405020304" pitchFamily="18" charset="0"/>
                <a:cs typeface="Times New Roman" panose="02020603050405020304" pitchFamily="18" charset="0"/>
              </a:rPr>
              <a:t> given the generally compact text format with integer keys, particularly over low latency middleware (e.g. 29West or </a:t>
            </a:r>
            <a:r>
              <a:rPr lang="en-US" sz="2000" dirty="0" smtClean="0">
                <a:latin typeface="Times New Roman" panose="02020603050405020304" pitchFamily="18" charset="0"/>
                <a:cs typeface="Times New Roman" panose="02020603050405020304" pitchFamily="18" charset="0"/>
              </a:rPr>
              <a:t>Solace) – however </a:t>
            </a:r>
            <a:r>
              <a:rPr lang="en-US" sz="2000" dirty="0">
                <a:latin typeface="Times New Roman" panose="02020603050405020304" pitchFamily="18" charset="0"/>
                <a:cs typeface="Times New Roman" panose="02020603050405020304" pitchFamily="18" charset="0"/>
              </a:rPr>
              <a:t>a text payload is inherently </a:t>
            </a:r>
            <a:r>
              <a:rPr lang="en-US" sz="2000" dirty="0" smtClean="0">
                <a:latin typeface="Times New Roman" panose="02020603050405020304" pitchFamily="18" charset="0"/>
                <a:cs typeface="Times New Roman" panose="02020603050405020304" pitchFamily="18" charset="0"/>
              </a:rPr>
              <a:t>suboptimal</a:t>
            </a:r>
          </a:p>
          <a:p>
            <a:r>
              <a:rPr lang="en-US" sz="2000" dirty="0">
                <a:latin typeface="Times New Roman" panose="02020603050405020304" pitchFamily="18" charset="0"/>
                <a:cs typeface="Times New Roman" panose="02020603050405020304" pitchFamily="18" charset="0"/>
              </a:rPr>
              <a:t>A binary format is </a:t>
            </a:r>
            <a:r>
              <a:rPr lang="en-US" sz="2000" dirty="0" smtClean="0">
                <a:latin typeface="Times New Roman" panose="02020603050405020304" pitchFamily="18" charset="0"/>
                <a:cs typeface="Times New Roman" panose="02020603050405020304" pitchFamily="18" charset="0"/>
              </a:rPr>
              <a:t>preferable – the more </a:t>
            </a:r>
            <a:r>
              <a:rPr lang="en-US" sz="2000" dirty="0" err="1">
                <a:latin typeface="Times New Roman" panose="02020603050405020304" pitchFamily="18" charset="0"/>
                <a:cs typeface="Times New Roman" panose="02020603050405020304" pitchFamily="18" charset="0"/>
              </a:rPr>
              <a:t>performant</a:t>
            </a:r>
            <a:r>
              <a:rPr lang="en-US" sz="2000" dirty="0">
                <a:latin typeface="Times New Roman" panose="02020603050405020304" pitchFamily="18" charset="0"/>
                <a:cs typeface="Times New Roman" panose="02020603050405020304" pitchFamily="18" charset="0"/>
              </a:rPr>
              <a:t> choice are the ITCH/OUCH </a:t>
            </a:r>
            <a:r>
              <a:rPr lang="en-US" sz="2000" dirty="0" smtClean="0">
                <a:latin typeface="Times New Roman" panose="02020603050405020304" pitchFamily="18" charset="0"/>
                <a:cs typeface="Times New Roman" panose="02020603050405020304" pitchFamily="18" charset="0"/>
              </a:rPr>
              <a:t>protocols</a:t>
            </a:r>
          </a:p>
          <a:p>
            <a:pPr lvl="1"/>
            <a:r>
              <a:rPr lang="en-US" sz="1600" dirty="0" smtClean="0">
                <a:latin typeface="Times New Roman" panose="02020603050405020304" pitchFamily="18" charset="0"/>
                <a:cs typeface="Times New Roman" panose="02020603050405020304" pitchFamily="18" charset="0"/>
              </a:rPr>
              <a:t>The ITCH </a:t>
            </a:r>
            <a:r>
              <a:rPr lang="en-US" sz="1600" dirty="0">
                <a:latin typeface="Times New Roman" panose="02020603050405020304" pitchFamily="18" charset="0"/>
                <a:cs typeface="Times New Roman" panose="02020603050405020304" pitchFamily="18" charset="0"/>
              </a:rPr>
              <a:t>protocol is used for subscribing to </a:t>
            </a:r>
            <a:r>
              <a:rPr lang="en-US" sz="1600" dirty="0" smtClean="0">
                <a:latin typeface="Times New Roman" panose="02020603050405020304" pitchFamily="18" charset="0"/>
                <a:cs typeface="Times New Roman" panose="02020603050405020304" pitchFamily="18" charset="0"/>
              </a:rPr>
              <a:t>fast market data</a:t>
            </a:r>
          </a:p>
          <a:p>
            <a:pPr lvl="1"/>
            <a:r>
              <a:rPr lang="en-US" sz="1600" dirty="0">
                <a:latin typeface="Times New Roman" panose="02020603050405020304" pitchFamily="18" charset="0"/>
                <a:cs typeface="Times New Roman" panose="02020603050405020304" pitchFamily="18" charset="0"/>
              </a:rPr>
              <a:t>The OUCH protocol is used for </a:t>
            </a:r>
            <a:r>
              <a:rPr lang="en-US" sz="1600" dirty="0">
                <a:latin typeface="Times New Roman" panose="02020603050405020304" pitchFamily="18" charset="0"/>
                <a:cs typeface="Times New Roman" panose="02020603050405020304" pitchFamily="18" charset="0"/>
              </a:rPr>
              <a:t>taking </a:t>
            </a:r>
            <a:r>
              <a:rPr lang="en-US" sz="1600" dirty="0" smtClean="0">
                <a:latin typeface="Times New Roman" panose="02020603050405020304" pitchFamily="18" charset="0"/>
                <a:cs typeface="Times New Roman" panose="02020603050405020304" pitchFamily="18" charset="0"/>
              </a:rPr>
              <a:t>or providing liquidity</a:t>
            </a:r>
          </a:p>
          <a:p>
            <a:r>
              <a:rPr lang="en-US" sz="2000" dirty="0" smtClean="0">
                <a:latin typeface="Times New Roman" panose="02020603050405020304" pitchFamily="18" charset="0"/>
                <a:cs typeface="Times New Roman" panose="02020603050405020304" pitchFamily="18" charset="0"/>
              </a:rPr>
              <a:t>ITCH/OUCH </a:t>
            </a:r>
            <a:r>
              <a:rPr lang="en-US" sz="2000" dirty="0">
                <a:latin typeface="Times New Roman" panose="02020603050405020304" pitchFamily="18" charset="0"/>
                <a:cs typeface="Times New Roman" panose="02020603050405020304" pitchFamily="18" charset="0"/>
              </a:rPr>
              <a:t>are both binary formats and are extremely </a:t>
            </a:r>
            <a:r>
              <a:rPr lang="en-US" sz="2000" dirty="0" err="1">
                <a:latin typeface="Times New Roman" panose="02020603050405020304" pitchFamily="18" charset="0"/>
                <a:cs typeface="Times New Roman" panose="02020603050405020304" pitchFamily="18" charset="0"/>
              </a:rPr>
              <a:t>performant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972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Connectivity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The final consideration for connectivity is how the data enters and exits the </a:t>
            </a:r>
            <a:r>
              <a:rPr lang="en-US" sz="2000" dirty="0" smtClean="0">
                <a:latin typeface="Times New Roman" panose="02020603050405020304" pitchFamily="18" charset="0"/>
                <a:cs typeface="Times New Roman" panose="02020603050405020304" pitchFamily="18" charset="0"/>
              </a:rPr>
              <a:t>platform</a:t>
            </a:r>
          </a:p>
          <a:p>
            <a:r>
              <a:rPr lang="en-US" sz="2000" dirty="0">
                <a:latin typeface="Times New Roman" panose="02020603050405020304" pitchFamily="18" charset="0"/>
                <a:cs typeface="Times New Roman" panose="02020603050405020304" pitchFamily="18" charset="0"/>
              </a:rPr>
              <a:t>For market data, this is implemented via a feed </a:t>
            </a:r>
            <a:r>
              <a:rPr lang="en-US" sz="2000" dirty="0" smtClean="0">
                <a:latin typeface="Times New Roman" panose="02020603050405020304" pitchFamily="18" charset="0"/>
                <a:cs typeface="Times New Roman" panose="02020603050405020304" pitchFamily="18" charset="0"/>
              </a:rPr>
              <a:t>handler – this can </a:t>
            </a:r>
            <a:r>
              <a:rPr lang="en-US" sz="2000" dirty="0">
                <a:latin typeface="Times New Roman" panose="02020603050405020304" pitchFamily="18" charset="0"/>
                <a:cs typeface="Times New Roman" panose="02020603050405020304" pitchFamily="18" charset="0"/>
              </a:rPr>
              <a:t>be implemented as a piece of software which then puts the market data on the low latency middleware </a:t>
            </a:r>
            <a:r>
              <a:rPr lang="en-US" sz="2000" dirty="0" smtClean="0">
                <a:latin typeface="Times New Roman" panose="02020603050405020304" pitchFamily="18" charset="0"/>
                <a:cs typeface="Times New Roman" panose="02020603050405020304" pitchFamily="18" charset="0"/>
              </a:rPr>
              <a:t>bus</a:t>
            </a:r>
          </a:p>
          <a:p>
            <a:r>
              <a:rPr lang="en-US" sz="2000" dirty="0">
                <a:latin typeface="Times New Roman" panose="02020603050405020304" pitchFamily="18" charset="0"/>
                <a:cs typeface="Times New Roman" panose="02020603050405020304" pitchFamily="18" charset="0"/>
              </a:rPr>
              <a:t>A popular alternative these days is FPGA, which is a field programmable gate array, i.e. a piece of hardware that can be programmed based on an instruction </a:t>
            </a:r>
            <a:r>
              <a:rPr lang="en-US" sz="2000" dirty="0" smtClean="0">
                <a:latin typeface="Times New Roman" panose="02020603050405020304" pitchFamily="18" charset="0"/>
                <a:cs typeface="Times New Roman" panose="02020603050405020304" pitchFamily="18" charset="0"/>
              </a:rPr>
              <a:t>set</a:t>
            </a:r>
          </a:p>
          <a:p>
            <a:r>
              <a:rPr lang="en-US" sz="2000" dirty="0">
                <a:latin typeface="Times New Roman" panose="02020603050405020304" pitchFamily="18" charset="0"/>
                <a:cs typeface="Times New Roman" panose="02020603050405020304" pitchFamily="18" charset="0"/>
              </a:rPr>
              <a:t>As illustrated above, performance is critical to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trading, and thus the choice of connectivity and protocol is essential to building a successful platform</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465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Latency Arbitrage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Speed has become crucial in today’s world of electronic trading</a:t>
            </a:r>
          </a:p>
          <a:p>
            <a:r>
              <a:rPr lang="en-US" sz="2000" dirty="0" smtClean="0">
                <a:latin typeface="Times New Roman" panose="02020603050405020304" pitchFamily="18" charset="0"/>
                <a:cs typeface="Times New Roman" panose="02020603050405020304" pitchFamily="18" charset="0"/>
              </a:rPr>
              <a:t>Latency arbitrage example:</a:t>
            </a:r>
          </a:p>
          <a:p>
            <a:pPr lvl="1"/>
            <a:r>
              <a:rPr lang="en-US" sz="1600" dirty="0" smtClean="0">
                <a:latin typeface="Times New Roman" panose="02020603050405020304" pitchFamily="18" charset="0"/>
                <a:cs typeface="Times New Roman" panose="02020603050405020304" pitchFamily="18" charset="0"/>
              </a:rPr>
              <a:t>An institutional investor is trading both Cash (on </a:t>
            </a:r>
            <a:r>
              <a:rPr lang="en-US" sz="1600" dirty="0" err="1">
                <a:latin typeface="Times New Roman" panose="02020603050405020304" pitchFamily="18" charset="0"/>
                <a:cs typeface="Times New Roman" panose="02020603050405020304" pitchFamily="18" charset="0"/>
              </a:rPr>
              <a:t>I</a:t>
            </a:r>
            <a:r>
              <a:rPr lang="en-US" sz="1600" dirty="0" err="1" smtClean="0">
                <a:latin typeface="Times New Roman" panose="02020603050405020304" pitchFamily="18" charset="0"/>
                <a:cs typeface="Times New Roman" panose="02020603050405020304" pitchFamily="18" charset="0"/>
              </a:rPr>
              <a:t>Cap</a:t>
            </a:r>
            <a:r>
              <a:rPr lang="en-US" sz="1600" dirty="0" smtClean="0">
                <a:latin typeface="Times New Roman" panose="02020603050405020304" pitchFamily="18" charset="0"/>
                <a:cs typeface="Times New Roman" panose="02020603050405020304" pitchFamily="18" charset="0"/>
              </a:rPr>
              <a:t>) and Futures (on the CME)</a:t>
            </a:r>
          </a:p>
          <a:p>
            <a:pPr lvl="1"/>
            <a:r>
              <a:rPr lang="en-US" sz="1600" dirty="0" smtClean="0">
                <a:latin typeface="Times New Roman" panose="02020603050405020304" pitchFamily="18" charset="0"/>
                <a:cs typeface="Times New Roman" panose="02020603050405020304" pitchFamily="18" charset="0"/>
              </a:rPr>
              <a:t>If these orders are sent out at the same time, high frequency traders may see an order on one market and then race to front-run the order at the other market</a:t>
            </a:r>
          </a:p>
          <a:p>
            <a:pPr lvl="1"/>
            <a:r>
              <a:rPr lang="en-US" sz="1600" dirty="0" smtClean="0">
                <a:latin typeface="Times New Roman" panose="02020603050405020304" pitchFamily="18" charset="0"/>
                <a:cs typeface="Times New Roman" panose="02020603050405020304" pitchFamily="18" charset="0"/>
              </a:rPr>
              <a:t>This is known as the latency arbitrage</a:t>
            </a:r>
          </a:p>
          <a:p>
            <a:r>
              <a:rPr lang="en-US" sz="2000" dirty="0" smtClean="0">
                <a:latin typeface="Times New Roman" panose="02020603050405020304" pitchFamily="18" charset="0"/>
                <a:cs typeface="Times New Roman" panose="02020603050405020304" pitchFamily="18" charset="0"/>
              </a:rPr>
              <a:t>Sophisticated market participants develop the fastest electronic trading and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technology to profit from latency arbitrage</a:t>
            </a:r>
          </a:p>
          <a:p>
            <a:r>
              <a:rPr lang="en-US" sz="2000" dirty="0" smtClean="0">
                <a:latin typeface="Times New Roman" panose="02020603050405020304" pitchFamily="18" charset="0"/>
                <a:cs typeface="Times New Roman" panose="02020603050405020304" pitchFamily="18" charset="0"/>
              </a:rPr>
              <a:t>They are co-located at the various electronic markets for fastest access to market data and fastest speed of order execution</a:t>
            </a:r>
          </a:p>
          <a:p>
            <a:r>
              <a:rPr lang="en-US" sz="2000" dirty="0" smtClean="0">
                <a:latin typeface="Times New Roman" panose="02020603050405020304" pitchFamily="18" charset="0"/>
                <a:cs typeface="Times New Roman" panose="02020603050405020304" pitchFamily="18" charset="0"/>
              </a:rPr>
              <a:t>They leverage the fastest WAN connections to the exchange (fiber optic cable, microwave,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Smart Order Routers have been developed to counteract the latency arbitrage by measuring network latency to various electronic markets and time when we send the order to ensure they reach the markets at the same time (within an acceptable tolerance)</a:t>
            </a:r>
          </a:p>
        </p:txBody>
      </p:sp>
    </p:spTree>
    <p:extLst>
      <p:ext uri="{BB962C8B-B14F-4D97-AF65-F5344CB8AC3E}">
        <p14:creationId xmlns:p14="http://schemas.microsoft.com/office/powerpoint/2010/main" val="2232659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Liquidity Taking </a:t>
            </a:r>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Strategy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Let’s consider first how </a:t>
            </a:r>
            <a:r>
              <a:rPr lang="en-US" sz="2000" dirty="0" smtClean="0">
                <a:latin typeface="Times New Roman" panose="02020603050405020304" pitchFamily="18" charset="0"/>
                <a:cs typeface="Times New Roman" panose="02020603050405020304" pitchFamily="18" charset="0"/>
              </a:rPr>
              <a:t>a liquidity taking strategy </a:t>
            </a:r>
            <a:r>
              <a:rPr lang="en-US" sz="2000" dirty="0">
                <a:latin typeface="Times New Roman" panose="02020603050405020304" pitchFamily="18" charset="0"/>
                <a:cs typeface="Times New Roman" panose="02020603050405020304" pitchFamily="18" charset="0"/>
              </a:rPr>
              <a:t>handles market </a:t>
            </a:r>
            <a:r>
              <a:rPr lang="en-US" sz="2000" dirty="0" smtClean="0">
                <a:latin typeface="Times New Roman" panose="02020603050405020304" pitchFamily="18" charset="0"/>
                <a:cs typeface="Times New Roman" panose="02020603050405020304" pitchFamily="18" charset="0"/>
              </a:rPr>
              <a:t>data</a:t>
            </a:r>
          </a:p>
          <a:p>
            <a:r>
              <a:rPr lang="en-US" sz="2000" dirty="0" smtClean="0">
                <a:latin typeface="Times New Roman" panose="02020603050405020304" pitchFamily="18" charset="0"/>
                <a:cs typeface="Times New Roman" panose="02020603050405020304" pitchFamily="18" charset="0"/>
              </a:rPr>
              <a:t>Let’s </a:t>
            </a:r>
            <a:r>
              <a:rPr lang="en-US" sz="2000" dirty="0">
                <a:latin typeface="Times New Roman" panose="02020603050405020304" pitchFamily="18" charset="0"/>
                <a:cs typeface="Times New Roman" panose="02020603050405020304" pitchFamily="18" charset="0"/>
              </a:rPr>
              <a:t>say the order book updates with a new </a:t>
            </a:r>
            <a:r>
              <a:rPr lang="en-US" sz="2000" dirty="0" smtClean="0">
                <a:latin typeface="Times New Roman" panose="02020603050405020304" pitchFamily="18" charset="0"/>
                <a:cs typeface="Times New Roman" panose="02020603050405020304" pitchFamily="18" charset="0"/>
              </a:rPr>
              <a:t>offer which </a:t>
            </a:r>
            <a:r>
              <a:rPr lang="en-US" sz="2000" dirty="0">
                <a:latin typeface="Times New Roman" panose="02020603050405020304" pitchFamily="18" charset="0"/>
                <a:cs typeface="Times New Roman" panose="02020603050405020304" pitchFamily="18" charset="0"/>
              </a:rPr>
              <a:t>rises to the top of the book (i.e. the best </a:t>
            </a:r>
            <a:r>
              <a:rPr lang="en-US" sz="2000" dirty="0" smtClean="0">
                <a:latin typeface="Times New Roman" panose="02020603050405020304" pitchFamily="18" charset="0"/>
                <a:cs typeface="Times New Roman" panose="02020603050405020304" pitchFamily="18" charset="0"/>
              </a:rPr>
              <a:t>price)</a:t>
            </a:r>
          </a:p>
          <a:p>
            <a:pPr lvl="1"/>
            <a:r>
              <a:rPr lang="en-US" sz="1600" dirty="0">
                <a:latin typeface="Times New Roman" panose="02020603050405020304" pitchFamily="18" charset="0"/>
                <a:cs typeface="Times New Roman" panose="02020603050405020304" pitchFamily="18" charset="0"/>
              </a:rPr>
              <a:t>This potentially creates an imbalance in the order book where it is skewed towards the bid (i.e. the mid between best bid and offer has now moved towards the bid because of a lower offer, indicating a stronger intention to sell in the </a:t>
            </a:r>
            <a:r>
              <a:rPr lang="en-US" sz="1600" dirty="0" smtClean="0">
                <a:latin typeface="Times New Roman" panose="02020603050405020304" pitchFamily="18" charset="0"/>
                <a:cs typeface="Times New Roman" panose="02020603050405020304" pitchFamily="18" charset="0"/>
              </a:rPr>
              <a:t>market)</a:t>
            </a:r>
          </a:p>
          <a:p>
            <a:pPr lvl="1"/>
            <a:r>
              <a:rPr lang="en-US" sz="1600" dirty="0" smtClean="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the execution strategy identifies that the true mid should be closer to the offer than this skewed mid, then there is a potential buying </a:t>
            </a:r>
            <a:r>
              <a:rPr lang="en-US" sz="1600" dirty="0" smtClean="0">
                <a:latin typeface="Times New Roman" panose="02020603050405020304" pitchFamily="18" charset="0"/>
                <a:cs typeface="Times New Roman" panose="02020603050405020304" pitchFamily="18" charset="0"/>
              </a:rPr>
              <a:t>opportunity</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strategy then buys at this </a:t>
            </a:r>
            <a:r>
              <a:rPr lang="en-US" sz="1600" dirty="0" smtClean="0">
                <a:latin typeface="Times New Roman" panose="02020603050405020304" pitchFamily="18" charset="0"/>
                <a:cs typeface="Times New Roman" panose="02020603050405020304" pitchFamily="18" charset="0"/>
              </a:rPr>
              <a:t>offer</a:t>
            </a:r>
          </a:p>
          <a:p>
            <a:pPr lvl="1"/>
            <a:r>
              <a:rPr lang="en-US" sz="1600" dirty="0">
                <a:latin typeface="Times New Roman" panose="02020603050405020304" pitchFamily="18" charset="0"/>
                <a:cs typeface="Times New Roman" panose="02020603050405020304" pitchFamily="18" charset="0"/>
              </a:rPr>
              <a:t>If the strategy has made the correct decision, then the order book will arrive back in a balanced state where the mid floats back towards the offer, and the strategy is able to sell at the new bid if this has now crossed the original offer</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849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latin typeface="Times New Roman" panose="02020603050405020304" pitchFamily="18" charset="0"/>
                <a:cs typeface="Times New Roman" panose="02020603050405020304" pitchFamily="18" charset="0"/>
              </a:rPr>
              <a:t>Liqudity</a:t>
            </a:r>
            <a:r>
              <a:rPr lang="en-US"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Providing </a:t>
            </a:r>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Strategy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Let’s consider first how </a:t>
            </a:r>
            <a:r>
              <a:rPr lang="en-US" sz="2000" dirty="0" smtClean="0">
                <a:latin typeface="Times New Roman" panose="02020603050405020304" pitchFamily="18" charset="0"/>
                <a:cs typeface="Times New Roman" panose="02020603050405020304" pitchFamily="18" charset="0"/>
              </a:rPr>
              <a:t>a liquidity providing (i.e. market making) strategy </a:t>
            </a:r>
            <a:r>
              <a:rPr lang="en-US" sz="2000" dirty="0">
                <a:latin typeface="Times New Roman" panose="02020603050405020304" pitchFamily="18" charset="0"/>
                <a:cs typeface="Times New Roman" panose="02020603050405020304" pitchFamily="18" charset="0"/>
              </a:rPr>
              <a:t>handles market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Let’s say the order book updates with a new offer which rises to the top of the book (i.e. the best price)</a:t>
            </a:r>
          </a:p>
          <a:p>
            <a:pPr lvl="1"/>
            <a:r>
              <a:rPr lang="en-US" sz="1600" dirty="0">
                <a:latin typeface="Times New Roman" panose="02020603050405020304" pitchFamily="18" charset="0"/>
                <a:cs typeface="Times New Roman" panose="02020603050405020304" pitchFamily="18" charset="0"/>
              </a:rPr>
              <a:t>This potentially creates an imbalance in the order book where it is skewed towards the bid (i.e. the mid between best bid and offer has now moved towards the bid because of a lower offer, indicating a stronger intention to sell in the market)</a:t>
            </a:r>
          </a:p>
          <a:p>
            <a:pPr lvl="1"/>
            <a:r>
              <a:rPr lang="en-US" sz="1600" dirty="0">
                <a:latin typeface="Times New Roman" panose="02020603050405020304" pitchFamily="18" charset="0"/>
                <a:cs typeface="Times New Roman" panose="02020603050405020304" pitchFamily="18" charset="0"/>
              </a:rPr>
              <a:t>The market making strategy will then update its bid and offer to be symmetrical around the new skewed mid so that we are not off market</a:t>
            </a:r>
          </a:p>
          <a:p>
            <a:pPr lvl="1"/>
            <a:r>
              <a:rPr lang="en-US" sz="1600" dirty="0">
                <a:latin typeface="Times New Roman" panose="02020603050405020304" pitchFamily="18" charset="0"/>
                <a:cs typeface="Times New Roman" panose="02020603050405020304" pitchFamily="18" charset="0"/>
              </a:rPr>
              <a:t>The bid/offer spread could increase or decrease as we price in volatility and liquidity </a:t>
            </a:r>
            <a:r>
              <a:rPr lang="en-US" sz="1600" dirty="0" smtClean="0">
                <a:latin typeface="Times New Roman" panose="02020603050405020304" pitchFamily="18" charset="0"/>
                <a:cs typeface="Times New Roman" panose="02020603050405020304" pitchFamily="18" charset="0"/>
              </a:rPr>
              <a:t>considerations </a:t>
            </a:r>
            <a:r>
              <a:rPr lang="en-US" sz="1600" dirty="0">
                <a:latin typeface="Times New Roman" panose="02020603050405020304" pitchFamily="18" charset="0"/>
                <a:cs typeface="Times New Roman" panose="02020603050405020304" pitchFamily="18" charset="0"/>
              </a:rPr>
              <a:t>– e.g. we may recognize that the above scenario results from an imbalance in the market creating volatility, so we widen out the bid/offer spread to protect ourselves</a:t>
            </a:r>
          </a:p>
          <a:p>
            <a:pPr lvl="1"/>
            <a:r>
              <a:rPr lang="en-US" sz="1600" dirty="0">
                <a:latin typeface="Times New Roman" panose="02020603050405020304" pitchFamily="18" charset="0"/>
                <a:cs typeface="Times New Roman" panose="02020603050405020304" pitchFamily="18" charset="0"/>
              </a:rPr>
              <a:t>As the market snaps back into shape, we will likely tighten back our bid/offer spread to reflect the more normal </a:t>
            </a:r>
            <a:r>
              <a:rPr lang="en-US" sz="1600" dirty="0" smtClean="0">
                <a:latin typeface="Times New Roman" panose="02020603050405020304" pitchFamily="18" charset="0"/>
                <a:cs typeface="Times New Roman" panose="02020603050405020304" pitchFamily="18" charset="0"/>
              </a:rPr>
              <a:t>conditions</a:t>
            </a:r>
          </a:p>
          <a:p>
            <a:pPr lvl="1"/>
            <a:r>
              <a:rPr lang="en-US" sz="1600" dirty="0" smtClean="0">
                <a:latin typeface="Times New Roman" panose="02020603050405020304" pitchFamily="18" charset="0"/>
                <a:cs typeface="Times New Roman" panose="02020603050405020304" pitchFamily="18" charset="0"/>
              </a:rPr>
              <a:t>We may decide to skew the mid based on whether we are a better buyer or better seller in terms of where we are “axed” in the market or depending on which side is considered more profitable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464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RFQ Pricing </a:t>
            </a:r>
            <a:r>
              <a:rPr lang="en-US" b="1" i="1" dirty="0" err="1" smtClean="0">
                <a:latin typeface="Times New Roman" panose="02020603050405020304" pitchFamily="18" charset="0"/>
                <a:cs typeface="Times New Roman" panose="02020603050405020304" pitchFamily="18" charset="0"/>
              </a:rPr>
              <a:t>Algo</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Dealers will develop RFQ pricing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strategies to be able to automatically price RFQs</a:t>
            </a:r>
          </a:p>
          <a:p>
            <a:r>
              <a:rPr lang="en-US" sz="2000" dirty="0" smtClean="0">
                <a:latin typeface="Times New Roman" panose="02020603050405020304" pitchFamily="18" charset="0"/>
                <a:cs typeface="Times New Roman" panose="02020603050405020304" pitchFamily="18" charset="0"/>
              </a:rPr>
              <a:t>Considerations for pricing RFQs are based on:</a:t>
            </a:r>
          </a:p>
          <a:p>
            <a:pPr lvl="1"/>
            <a:r>
              <a:rPr lang="en-US" sz="1600" dirty="0" smtClean="0">
                <a:latin typeface="Times New Roman" panose="02020603050405020304" pitchFamily="18" charset="0"/>
                <a:cs typeface="Times New Roman" panose="02020603050405020304" pitchFamily="18" charset="0"/>
              </a:rPr>
              <a:t>How we rate the individual client</a:t>
            </a:r>
          </a:p>
          <a:p>
            <a:pPr lvl="1"/>
            <a:r>
              <a:rPr lang="en-US" sz="1600" dirty="0" smtClean="0">
                <a:latin typeface="Times New Roman" panose="02020603050405020304" pitchFamily="18" charset="0"/>
                <a:cs typeface="Times New Roman" panose="02020603050405020304" pitchFamily="18" charset="0"/>
              </a:rPr>
              <a:t>Cost to hedge the position</a:t>
            </a:r>
          </a:p>
          <a:p>
            <a:pPr lvl="1"/>
            <a:r>
              <a:rPr lang="en-US" sz="1600" dirty="0" smtClean="0">
                <a:latin typeface="Times New Roman" panose="02020603050405020304" pitchFamily="18" charset="0"/>
                <a:cs typeface="Times New Roman" panose="02020603050405020304" pitchFamily="18" charset="0"/>
              </a:rPr>
              <a:t>Where we are “axed” in the market (i.e. better buyer or better seller)</a:t>
            </a:r>
          </a:p>
          <a:p>
            <a:pPr lvl="1"/>
            <a:r>
              <a:rPr lang="en-US" sz="1600" dirty="0" smtClean="0">
                <a:latin typeface="Times New Roman" panose="02020603050405020304" pitchFamily="18" charset="0"/>
                <a:cs typeface="Times New Roman" panose="02020603050405020304" pitchFamily="18" charset="0"/>
              </a:rPr>
              <a:t>Historical analysis for the particular client on how likely they are to trade with us</a:t>
            </a:r>
          </a:p>
          <a:p>
            <a:pPr lvl="1"/>
            <a:r>
              <a:rPr lang="en-US" sz="1600" dirty="0" smtClean="0">
                <a:latin typeface="Times New Roman" panose="02020603050405020304" pitchFamily="18" charset="0"/>
                <a:cs typeface="Times New Roman" panose="02020603050405020304" pitchFamily="18" charset="0"/>
              </a:rPr>
              <a:t>Size of the RFQ</a:t>
            </a:r>
          </a:p>
          <a:p>
            <a:pPr lvl="1"/>
            <a:r>
              <a:rPr lang="en-US" sz="1600" dirty="0" smtClean="0">
                <a:latin typeface="Times New Roman" panose="02020603050405020304" pitchFamily="18" charset="0"/>
                <a:cs typeface="Times New Roman" panose="02020603050405020304" pitchFamily="18" charset="0"/>
              </a:rPr>
              <a:t>Number of dealers in competition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175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Agency </a:t>
            </a:r>
            <a:r>
              <a:rPr lang="en-US" b="1" i="1" dirty="0" err="1" smtClean="0">
                <a:latin typeface="Times New Roman" panose="02020603050405020304" pitchFamily="18" charset="0"/>
                <a:cs typeface="Times New Roman" panose="02020603050405020304" pitchFamily="18" charset="0"/>
              </a:rPr>
              <a:t>Algos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Agency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are the strategies that dealers sell to clients to execute orders in their own dark pool or in the wider marketplace</a:t>
            </a:r>
          </a:p>
          <a:p>
            <a:r>
              <a:rPr lang="en-US" sz="2000" dirty="0" smtClean="0">
                <a:latin typeface="Times New Roman" panose="02020603050405020304" pitchFamily="18" charset="0"/>
                <a:cs typeface="Times New Roman" panose="02020603050405020304" pitchFamily="18" charset="0"/>
              </a:rPr>
              <a:t>Agency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generally split up a larger order into much smaller ones so as not to move the market (i.e. otherwise HFTs will sniff out the larger order and front-run it)</a:t>
            </a:r>
          </a:p>
          <a:p>
            <a:r>
              <a:rPr lang="en-US" sz="2000" dirty="0" smtClean="0">
                <a:latin typeface="Times New Roman" panose="02020603050405020304" pitchFamily="18" charset="0"/>
                <a:cs typeface="Times New Roman" panose="02020603050405020304" pitchFamily="18" charset="0"/>
              </a:rPr>
              <a:t>Agency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will split up the order and work the smaller child orders to target some sort of algorithm (e.g. a volume weighted average price across all child orders in a VWAP, time weighted in a TWAP,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Dealers will perform sophisticated analysis into market microstructure to tune their algorithms and sell to clients based on performance</a:t>
            </a:r>
          </a:p>
          <a:p>
            <a:r>
              <a:rPr lang="en-US" sz="2000" dirty="0" smtClean="0">
                <a:latin typeface="Times New Roman" panose="02020603050405020304" pitchFamily="18" charset="0"/>
                <a:cs typeface="Times New Roman" panose="02020603050405020304" pitchFamily="18" charset="0"/>
              </a:rPr>
              <a:t>Smart Order Routers are often an integral part of agency </a:t>
            </a:r>
            <a:r>
              <a:rPr lang="en-US" sz="2000" dirty="0" err="1" smtClean="0">
                <a:latin typeface="Times New Roman" panose="02020603050405020304" pitchFamily="18" charset="0"/>
                <a:cs typeface="Times New Roman" panose="02020603050405020304" pitchFamily="18" charset="0"/>
              </a:rPr>
              <a:t>algos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78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Redefinition of a “Dealer”</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Market making and principal risk </a:t>
            </a:r>
            <a:r>
              <a:rPr lang="en-US" sz="2000" dirty="0">
                <a:latin typeface="Times New Roman" panose="02020603050405020304" pitchFamily="18" charset="0"/>
                <a:cs typeface="Times New Roman" panose="02020603050405020304" pitchFamily="18" charset="0"/>
              </a:rPr>
              <a:t>taking </a:t>
            </a:r>
            <a:r>
              <a:rPr lang="en-US" sz="2000" dirty="0" smtClean="0">
                <a:latin typeface="Times New Roman" panose="02020603050405020304" pitchFamily="18" charset="0"/>
                <a:cs typeface="Times New Roman" panose="02020603050405020304" pitchFamily="18" charset="0"/>
              </a:rPr>
              <a:t>has long been the purview of a “dealer”</a:t>
            </a:r>
          </a:p>
          <a:p>
            <a:r>
              <a:rPr lang="en-US" sz="2000" dirty="0" smtClean="0">
                <a:latin typeface="Times New Roman" panose="02020603050405020304" pitchFamily="18" charset="0"/>
                <a:cs typeface="Times New Roman" panose="02020603050405020304" pitchFamily="18" charset="0"/>
              </a:rPr>
              <a:t>Electronic trading has given rise to electronic market makers (e.g. from </a:t>
            </a:r>
            <a:r>
              <a:rPr lang="en-US" sz="2000" dirty="0" err="1" smtClean="0">
                <a:latin typeface="Times New Roman" panose="02020603050405020304" pitchFamily="18" charset="0"/>
                <a:cs typeface="Times New Roman" panose="02020603050405020304" pitchFamily="18" charset="0"/>
              </a:rPr>
              <a:t>hedgefunds</a:t>
            </a:r>
            <a:r>
              <a:rPr lang="en-US" sz="2000" dirty="0" smtClean="0">
                <a:latin typeface="Times New Roman" panose="02020603050405020304" pitchFamily="18" charset="0"/>
                <a:cs typeface="Times New Roman" panose="02020603050405020304" pitchFamily="18" charset="0"/>
              </a:rPr>
              <a:t> like Citadel, DE Shaw, </a:t>
            </a:r>
            <a:r>
              <a:rPr lang="en-US" sz="2000" dirty="0" err="1" smtClean="0">
                <a:latin typeface="Times New Roman" panose="02020603050405020304" pitchFamily="18" charset="0"/>
                <a:cs typeface="Times New Roman" panose="02020603050405020304" pitchFamily="18" charset="0"/>
              </a:rPr>
              <a:t>Getco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who provide liquidity electronically</a:t>
            </a:r>
          </a:p>
          <a:p>
            <a:r>
              <a:rPr lang="en-US" sz="2000" dirty="0" smtClean="0">
                <a:latin typeface="Times New Roman" panose="02020603050405020304" pitchFamily="18" charset="0"/>
                <a:cs typeface="Times New Roman" panose="02020603050405020304" pitchFamily="18" charset="0"/>
              </a:rPr>
              <a:t>Dealers also provide liquidity electronically where they can profitably take principal risk</a:t>
            </a:r>
          </a:p>
          <a:p>
            <a:r>
              <a:rPr lang="en-US" sz="2000" dirty="0" smtClean="0">
                <a:latin typeface="Times New Roman" panose="02020603050405020304" pitchFamily="18" charset="0"/>
                <a:cs typeface="Times New Roman" panose="02020603050405020304" pitchFamily="18" charset="0"/>
              </a:rPr>
              <a:t>HFTs take instantaneous risk (is it principal or proprietary?) – latency arbitrage almost a risk-free trade!</a:t>
            </a:r>
          </a:p>
          <a:p>
            <a:r>
              <a:rPr lang="en-US" sz="2000" dirty="0" smtClean="0">
                <a:latin typeface="Times New Roman" panose="02020603050405020304" pitchFamily="18" charset="0"/>
                <a:cs typeface="Times New Roman" panose="02020603050405020304" pitchFamily="18" charset="0"/>
              </a:rPr>
              <a:t>Distinction between electronic market makers and dealers is now blurred when it comes to providing liquidity!</a:t>
            </a:r>
          </a:p>
        </p:txBody>
      </p:sp>
    </p:spTree>
    <p:extLst>
      <p:ext uri="{BB962C8B-B14F-4D97-AF65-F5344CB8AC3E}">
        <p14:creationId xmlns:p14="http://schemas.microsoft.com/office/powerpoint/2010/main" val="479214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Introduction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The natural progression of a trading system is a fully automated platform for market making and trading on various securities, known as an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system</a:t>
            </a:r>
          </a:p>
          <a:p>
            <a:r>
              <a:rPr lang="en-US" sz="2000" dirty="0" smtClean="0">
                <a:latin typeface="Times New Roman" panose="02020603050405020304" pitchFamily="18" charset="0"/>
                <a:cs typeface="Times New Roman" panose="02020603050405020304" pitchFamily="18" charset="0"/>
              </a:rPr>
              <a:t>Trading systems began in the 1980s and 1990s as a platform for trade booking, position keeping, risk management, and pricing</a:t>
            </a:r>
          </a:p>
          <a:p>
            <a:r>
              <a:rPr lang="en-US" sz="2000" dirty="0" smtClean="0">
                <a:latin typeface="Times New Roman" panose="02020603050405020304" pitchFamily="18" charset="0"/>
                <a:cs typeface="Times New Roman" panose="02020603050405020304" pitchFamily="18" charset="0"/>
              </a:rPr>
              <a:t>In the 2000s we added electronic trading capability to a trading platform with simple automation</a:t>
            </a:r>
          </a:p>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became hugely popular starting around 10 years ago and around 2010 became a mainstay of any trading system</a:t>
            </a:r>
          </a:p>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typically </a:t>
            </a:r>
            <a:r>
              <a:rPr lang="en-US" sz="2000" dirty="0">
                <a:latin typeface="Times New Roman" panose="02020603050405020304" pitchFamily="18" charset="0"/>
                <a:cs typeface="Times New Roman" panose="02020603050405020304" pitchFamily="18" charset="0"/>
              </a:rPr>
              <a:t>encompasses order execution (i.e. aggressing the market) and market making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profit off </a:t>
            </a:r>
            <a:r>
              <a:rPr lang="en-US" sz="2000" dirty="0" smtClean="0">
                <a:latin typeface="Times New Roman" panose="02020603050405020304" pitchFamily="18" charset="0"/>
                <a:cs typeface="Times New Roman" panose="02020603050405020304" pitchFamily="18" charset="0"/>
              </a:rPr>
              <a:t>the bid/offer </a:t>
            </a:r>
            <a:r>
              <a:rPr lang="en-US" sz="2000" dirty="0">
                <a:latin typeface="Times New Roman" panose="02020603050405020304" pitchFamily="18" charset="0"/>
                <a:cs typeface="Times New Roman" panose="02020603050405020304" pitchFamily="18" charset="0"/>
              </a:rPr>
              <a:t>spread (i.e. providing liquidity</a:t>
            </a:r>
            <a:r>
              <a:rPr lang="en-US" sz="2000" dirty="0" smtClean="0">
                <a:latin typeface="Times New Roman" panose="02020603050405020304" pitchFamily="18" charset="0"/>
                <a:cs typeface="Times New Roman" panose="02020603050405020304" pitchFamily="18" charset="0"/>
              </a:rPr>
              <a:t>) – also RFQ pricing and Agency</a:t>
            </a:r>
          </a:p>
          <a:p>
            <a:r>
              <a:rPr lang="en-US" sz="2000" dirty="0">
                <a:latin typeface="Times New Roman" panose="02020603050405020304" pitchFamily="18" charset="0"/>
                <a:cs typeface="Times New Roman" panose="02020603050405020304" pitchFamily="18" charset="0"/>
              </a:rPr>
              <a:t>Being able to provide the strategies with appropriate inputs and outputs is how you set up the </a:t>
            </a:r>
            <a:r>
              <a:rPr lang="en-US" sz="2000" dirty="0" smtClean="0">
                <a:latin typeface="Times New Roman" panose="02020603050405020304" pitchFamily="18" charset="0"/>
                <a:cs typeface="Times New Roman" panose="02020603050405020304" pitchFamily="18" charset="0"/>
              </a:rPr>
              <a:t>strategy – that’s half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battle</a:t>
            </a:r>
          </a:p>
          <a:p>
            <a:r>
              <a:rPr lang="en-US" sz="2000" dirty="0">
                <a:latin typeface="Times New Roman" panose="02020603050405020304" pitchFamily="18" charset="0"/>
                <a:cs typeface="Times New Roman" panose="02020603050405020304" pitchFamily="18" charset="0"/>
              </a:rPr>
              <a:t>The rest is being able to write a profitable strategy that </a:t>
            </a:r>
            <a:r>
              <a:rPr lang="en-US" sz="2000" dirty="0" smtClean="0">
                <a:latin typeface="Times New Roman" panose="02020603050405020304" pitchFamily="18" charset="0"/>
                <a:cs typeface="Times New Roman" panose="02020603050405020304" pitchFamily="18" charset="0"/>
              </a:rPr>
              <a:t>can make </a:t>
            </a:r>
            <a:r>
              <a:rPr lang="en-US" sz="2000" dirty="0">
                <a:latin typeface="Times New Roman" panose="02020603050405020304" pitchFamily="18" charset="0"/>
                <a:cs typeface="Times New Roman" panose="02020603050405020304" pitchFamily="18" charset="0"/>
              </a:rPr>
              <a:t>sense of the inputs and leverage the outputs to make a </a:t>
            </a:r>
            <a:r>
              <a:rPr lang="en-US" sz="2000" dirty="0" smtClean="0">
                <a:latin typeface="Times New Roman" panose="02020603050405020304" pitchFamily="18" charset="0"/>
                <a:cs typeface="Times New Roman" panose="02020603050405020304" pitchFamily="18" charset="0"/>
              </a:rPr>
              <a:t>profit</a:t>
            </a:r>
          </a:p>
        </p:txBody>
      </p:sp>
    </p:spTree>
    <p:extLst>
      <p:ext uri="{BB962C8B-B14F-4D97-AF65-F5344CB8AC3E}">
        <p14:creationId xmlns:p14="http://schemas.microsoft.com/office/powerpoint/2010/main" val="2086209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Trading Explosion!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has taken a strong foothold in all markets as electronic trading has grown in the past 20 years</a:t>
            </a:r>
          </a:p>
          <a:p>
            <a:r>
              <a:rPr lang="en-US" sz="2000" dirty="0" smtClean="0">
                <a:latin typeface="Times New Roman" panose="02020603050405020304" pitchFamily="18" charset="0"/>
                <a:cs typeface="Times New Roman" panose="02020603050405020304" pitchFamily="18" charset="0"/>
              </a:rPr>
              <a:t>Electronic market makers (i.e. as </a:t>
            </a:r>
            <a:r>
              <a:rPr lang="en-US" sz="2000" dirty="0" err="1" smtClean="0">
                <a:latin typeface="Times New Roman" panose="02020603050405020304" pitchFamily="18" charset="0"/>
                <a:cs typeface="Times New Roman" panose="02020603050405020304" pitchFamily="18" charset="0"/>
              </a:rPr>
              <a:t>hedgefunds</a:t>
            </a:r>
            <a:r>
              <a:rPr lang="en-US" sz="2000" dirty="0" smtClean="0">
                <a:latin typeface="Times New Roman" panose="02020603050405020304" pitchFamily="18" charset="0"/>
                <a:cs typeface="Times New Roman" panose="02020603050405020304" pitchFamily="18" charset="0"/>
              </a:rPr>
              <a:t>) and sell-side dealers both operate algorithmic trading</a:t>
            </a:r>
          </a:p>
          <a:p>
            <a:r>
              <a:rPr lang="en-US" sz="2000" dirty="0" smtClean="0">
                <a:latin typeface="Times New Roman" panose="02020603050405020304" pitchFamily="18" charset="0"/>
                <a:cs typeface="Times New Roman" panose="02020603050405020304" pitchFamily="18" charset="0"/>
              </a:rPr>
              <a:t>Definition of a “dealer” becoming blurred with electronic and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a:t>
            </a:r>
          </a:p>
          <a:p>
            <a:r>
              <a:rPr lang="en-US" sz="2000" dirty="0" smtClean="0">
                <a:latin typeface="Times New Roman" panose="02020603050405020304" pitchFamily="18" charset="0"/>
                <a:cs typeface="Times New Roman" panose="02020603050405020304" pitchFamily="18" charset="0"/>
              </a:rPr>
              <a:t>Institutional investors need to understand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in order to ensure that they can trade profitably in their execution flow – investors purchase agency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from dealers to execute their order flow</a:t>
            </a:r>
          </a:p>
          <a:p>
            <a:r>
              <a:rPr lang="en-US" sz="2000" dirty="0" smtClean="0">
                <a:latin typeface="Times New Roman" panose="02020603050405020304" pitchFamily="18" charset="0"/>
                <a:cs typeface="Times New Roman" panose="02020603050405020304" pitchFamily="18" charset="0"/>
              </a:rPr>
              <a:t>Having some understanding of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is a useful skill</a:t>
            </a:r>
          </a:p>
          <a:p>
            <a:r>
              <a:rPr lang="en-US" sz="2000" dirty="0" smtClean="0">
                <a:latin typeface="Times New Roman" panose="02020603050405020304" pitchFamily="18" charset="0"/>
                <a:cs typeface="Times New Roman" panose="02020603050405020304" pitchFamily="18" charset="0"/>
              </a:rPr>
              <a:t>Quants develop the secret sauce that power the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engine!</a:t>
            </a:r>
          </a:p>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has become a very profitable career as a Quant!</a:t>
            </a:r>
          </a:p>
        </p:txBody>
      </p:sp>
    </p:spTree>
    <p:extLst>
      <p:ext uri="{BB962C8B-B14F-4D97-AF65-F5344CB8AC3E}">
        <p14:creationId xmlns:p14="http://schemas.microsoft.com/office/powerpoint/2010/main" val="383061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Evolution of Electronic Trading</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The 1987 stock market crash (Black </a:t>
            </a:r>
            <a:r>
              <a:rPr lang="en-US" sz="2000" dirty="0" smtClean="0">
                <a:latin typeface="Times New Roman" panose="02020603050405020304" pitchFamily="18" charset="0"/>
                <a:cs typeface="Times New Roman" panose="02020603050405020304" pitchFamily="18" charset="0"/>
              </a:rPr>
              <a:t>Monday) </a:t>
            </a:r>
            <a:r>
              <a:rPr lang="en-US" sz="2000" dirty="0" smtClean="0">
                <a:latin typeface="Times New Roman" panose="02020603050405020304" pitchFamily="18" charset="0"/>
                <a:cs typeface="Times New Roman" panose="02020603050405020304" pitchFamily="18" charset="0"/>
              </a:rPr>
              <a:t>spiraled into a full-blown crash because there were no buyers able to take the other side of the market in a selloff – brokers refused to pick up the phone</a:t>
            </a:r>
          </a:p>
          <a:p>
            <a:r>
              <a:rPr lang="en-US" sz="2000" dirty="0" smtClean="0">
                <a:latin typeface="Times New Roman" panose="02020603050405020304" pitchFamily="18" charset="0"/>
                <a:cs typeface="Times New Roman" panose="02020603050405020304" pitchFamily="18" charset="0"/>
              </a:rPr>
              <a:t>Regulation necessarily ensued to ensure that electronic platforms would promote liquidity in markets where traditional brokers vanished – as a result, the Small Order Execution System (SOES) was born to match buyers and sellers</a:t>
            </a:r>
          </a:p>
          <a:p>
            <a:r>
              <a:rPr lang="en-US" sz="2000" dirty="0" smtClean="0">
                <a:latin typeface="Times New Roman" panose="02020603050405020304" pitchFamily="18" charset="0"/>
                <a:cs typeface="Times New Roman" panose="02020603050405020304" pitchFamily="18" charset="0"/>
              </a:rPr>
              <a:t>Various electronic market makers emerged trying to game the SOES platform with computer algorithms to profit from slow manual traders (i.e. the first high frequency traders)</a:t>
            </a:r>
          </a:p>
          <a:p>
            <a:r>
              <a:rPr lang="en-US" sz="2000" dirty="0" smtClean="0">
                <a:latin typeface="Times New Roman" panose="02020603050405020304" pitchFamily="18" charset="0"/>
                <a:cs typeface="Times New Roman" panose="02020603050405020304" pitchFamily="18" charset="0"/>
              </a:rPr>
              <a:t>Decimalization in 2001 on the </a:t>
            </a:r>
            <a:r>
              <a:rPr lang="en-US" sz="2000" dirty="0" err="1" smtClean="0">
                <a:latin typeface="Times New Roman" panose="02020603050405020304" pitchFamily="18" charset="0"/>
                <a:cs typeface="Times New Roman" panose="02020603050405020304" pitchFamily="18" charset="0"/>
              </a:rPr>
              <a:t>Nasdaq</a:t>
            </a:r>
            <a:r>
              <a:rPr lang="en-US" sz="2000" dirty="0" smtClean="0">
                <a:latin typeface="Times New Roman" panose="02020603050405020304" pitchFamily="18" charset="0"/>
                <a:cs typeface="Times New Roman" panose="02020603050405020304" pitchFamily="18" charset="0"/>
              </a:rPr>
              <a:t> served to tighten bid/offer spreads, thus beginning to squeeze out the traditional specialists and traders and giving rise to the explosion of electronic trading</a:t>
            </a:r>
          </a:p>
          <a:p>
            <a:r>
              <a:rPr lang="en-US" sz="2000" dirty="0" smtClean="0">
                <a:latin typeface="Times New Roman" panose="02020603050405020304" pitchFamily="18" charset="0"/>
                <a:cs typeface="Times New Roman" panose="02020603050405020304" pitchFamily="18" charset="0"/>
              </a:rPr>
              <a:t>Electronic markets became fragmented as various exchanges and dark pools were born</a:t>
            </a:r>
          </a:p>
          <a:p>
            <a:r>
              <a:rPr lang="en-US" sz="2000" dirty="0" smtClean="0">
                <a:latin typeface="Times New Roman" panose="02020603050405020304" pitchFamily="18" charset="0"/>
                <a:cs typeface="Times New Roman" panose="02020603050405020304" pitchFamily="18" charset="0"/>
              </a:rPr>
              <a:t>Regulation NMS in 2005 served to protect the retail investor by mandating that orders be routed to the exchange with the best price</a:t>
            </a:r>
          </a:p>
        </p:txBody>
      </p:sp>
    </p:spTree>
    <p:extLst>
      <p:ext uri="{BB962C8B-B14F-4D97-AF65-F5344CB8AC3E}">
        <p14:creationId xmlns:p14="http://schemas.microsoft.com/office/powerpoint/2010/main" val="1156285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Evolution of Electronic Trading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err="1" smtClean="0">
                <a:latin typeface="Times New Roman" panose="02020603050405020304" pitchFamily="18" charset="0"/>
                <a:cs typeface="Times New Roman" panose="02020603050405020304" pitchFamily="18" charset="0"/>
              </a:rPr>
              <a:t>Reg</a:t>
            </a:r>
            <a:r>
              <a:rPr lang="en-US" sz="2000" dirty="0" smtClean="0">
                <a:latin typeface="Times New Roman" panose="02020603050405020304" pitchFamily="18" charset="0"/>
                <a:cs typeface="Times New Roman" panose="02020603050405020304" pitchFamily="18" charset="0"/>
              </a:rPr>
              <a:t> NMS ended up harming the investor as the best price (particularly where the size </a:t>
            </a:r>
            <a:r>
              <a:rPr lang="en-US" sz="2000" dirty="0" smtClean="0">
                <a:latin typeface="Times New Roman" panose="02020603050405020304" pitchFamily="18" charset="0"/>
                <a:cs typeface="Times New Roman" panose="02020603050405020304" pitchFamily="18" charset="0"/>
              </a:rPr>
              <a:t>is so small) is not necessarily best for the investor to fill the entire order – high frequency traders sniff out a small part of the order and front-run back to other markets</a:t>
            </a:r>
          </a:p>
          <a:p>
            <a:r>
              <a:rPr lang="en-US" sz="2000" dirty="0" smtClean="0">
                <a:latin typeface="Times New Roman" panose="02020603050405020304" pitchFamily="18" charset="0"/>
                <a:cs typeface="Times New Roman" panose="02020603050405020304" pitchFamily="18" charset="0"/>
              </a:rPr>
              <a:t>The financial crisis of 2008 served to create enough volatility for high frequency trading strategies to become immensely profitable</a:t>
            </a:r>
          </a:p>
          <a:p>
            <a:r>
              <a:rPr lang="en-US" sz="2000" dirty="0" smtClean="0">
                <a:latin typeface="Times New Roman" panose="02020603050405020304" pitchFamily="18" charset="0"/>
                <a:cs typeface="Times New Roman" panose="02020603050405020304" pitchFamily="18" charset="0"/>
              </a:rPr>
              <a:t>Volatility creates price movement where speed becomes crucial – more chance for a high frequency trader to be able to use the information of a price movement to trade against less sophisticated market participants</a:t>
            </a:r>
          </a:p>
          <a:p>
            <a:r>
              <a:rPr lang="en-US" sz="2000" dirty="0" smtClean="0">
                <a:latin typeface="Times New Roman" panose="02020603050405020304" pitchFamily="18" charset="0"/>
                <a:cs typeface="Times New Roman" panose="02020603050405020304" pitchFamily="18" charset="0"/>
              </a:rPr>
              <a:t>$21 billion in profits for HFTs in 2008 – profits have more recently plummeted as volatility subsided in the wake of the financial crisis ($1.3 billion in 2014)</a:t>
            </a:r>
          </a:p>
          <a:p>
            <a:r>
              <a:rPr lang="en-US" sz="2000" dirty="0" smtClean="0">
                <a:latin typeface="Times New Roman" panose="02020603050405020304" pitchFamily="18" charset="0"/>
                <a:cs typeface="Times New Roman" panose="02020603050405020304" pitchFamily="18" charset="0"/>
              </a:rPr>
              <a:t>Flash orders were originally used to sniff out where large institutional investors were trading – now illegal!</a:t>
            </a:r>
          </a:p>
          <a:p>
            <a:r>
              <a:rPr lang="en-US" sz="2000" dirty="0" smtClean="0">
                <a:latin typeface="Times New Roman" panose="02020603050405020304" pitchFamily="18" charset="0"/>
                <a:cs typeface="Times New Roman" panose="02020603050405020304" pitchFamily="18" charset="0"/>
              </a:rPr>
              <a:t>What began as a revolution in Equities trading has now spread to FX and Rates (Currencies are heavily traded electronically, with Treasuries following suit)</a:t>
            </a:r>
          </a:p>
        </p:txBody>
      </p:sp>
    </p:spTree>
    <p:extLst>
      <p:ext uri="{BB962C8B-B14F-4D97-AF65-F5344CB8AC3E}">
        <p14:creationId xmlns:p14="http://schemas.microsoft.com/office/powerpoint/2010/main" val="9049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Dodd Frank and Swaps Electronic Trading</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Dodd-Frank regulation in 2010 has mandated that all Swaps (Equity Swaps, Interest Rate Swaps, and Credit Default Swaps) be traded electronically below a certain block size</a:t>
            </a:r>
          </a:p>
          <a:p>
            <a:r>
              <a:rPr lang="en-US" sz="2000" dirty="0" smtClean="0">
                <a:latin typeface="Times New Roman" panose="02020603050405020304" pitchFamily="18" charset="0"/>
                <a:cs typeface="Times New Roman" panose="02020603050405020304" pitchFamily="18" charset="0"/>
              </a:rPr>
              <a:t>Intention to ensure more transparency in these traditionally opaque markets to avoid potential for large counterparty risk and catastrophic loss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Swap Execution Facilities (SEFs) have risen to promote electronic trading of Swaps</a:t>
            </a:r>
          </a:p>
          <a:p>
            <a:r>
              <a:rPr lang="en-US" sz="2000" dirty="0" smtClean="0">
                <a:latin typeface="Times New Roman" panose="02020603050405020304" pitchFamily="18" charset="0"/>
                <a:cs typeface="Times New Roman" panose="02020603050405020304" pitchFamily="18" charset="0"/>
              </a:rPr>
              <a:t>Since 2013, there has been an intense focus around the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of Swaps (Citadel launched a broker-dealer with the intention to trade Swaps electronically)</a:t>
            </a:r>
          </a:p>
        </p:txBody>
      </p:sp>
    </p:spTree>
    <p:extLst>
      <p:ext uri="{BB962C8B-B14F-4D97-AF65-F5344CB8AC3E}">
        <p14:creationId xmlns:p14="http://schemas.microsoft.com/office/powerpoint/2010/main" val="4211235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Electronic Trading Boom</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Over 80% of all Equity market trades done by a computer-based </a:t>
            </a:r>
            <a:r>
              <a:rPr lang="en-US" sz="2000" dirty="0" err="1" smtClean="0">
                <a:latin typeface="Times New Roman" panose="02020603050405020304" pitchFamily="18" charset="0"/>
                <a:cs typeface="Times New Roman" panose="02020603050405020304" pitchFamily="18" charset="0"/>
              </a:rPr>
              <a:t>algo</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Over 60% of all US Treasury trading is done by a computer-based </a:t>
            </a:r>
            <a:r>
              <a:rPr lang="en-US" sz="2000" dirty="0" err="1" smtClean="0">
                <a:latin typeface="Times New Roman" panose="02020603050405020304" pitchFamily="18" charset="0"/>
                <a:cs typeface="Times New Roman" panose="02020603050405020304" pitchFamily="18" charset="0"/>
              </a:rPr>
              <a:t>algo</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is on the increase as we see a boom in electronic trading in all markets – first Equities, then FX, then Rates</a:t>
            </a:r>
          </a:p>
          <a:p>
            <a:r>
              <a:rPr lang="en-US" sz="2000" dirty="0" smtClean="0">
                <a:latin typeface="Times New Roman" panose="02020603050405020304" pitchFamily="18" charset="0"/>
                <a:cs typeface="Times New Roman" panose="02020603050405020304" pitchFamily="18" charset="0"/>
              </a:rPr>
              <a:t>Regulation is being ramped up in response to the volatility that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potentially creates, highlighted by the following two examples:</a:t>
            </a:r>
          </a:p>
          <a:p>
            <a:pPr lvl="1"/>
            <a:r>
              <a:rPr lang="en-US" sz="1600" dirty="0" smtClean="0">
                <a:latin typeface="Times New Roman" panose="02020603050405020304" pitchFamily="18" charset="0"/>
                <a:cs typeface="Times New Roman" panose="02020603050405020304" pitchFamily="18" charset="0"/>
              </a:rPr>
              <a:t>The Flash Crash of 2010 where it is believed that market manipulation from one trader led to the huge swings in the stock market</a:t>
            </a:r>
          </a:p>
          <a:p>
            <a:pPr lvl="1"/>
            <a:r>
              <a:rPr lang="en-US" sz="1600" dirty="0" smtClean="0">
                <a:latin typeface="Times New Roman" panose="02020603050405020304" pitchFamily="18" charset="0"/>
                <a:cs typeface="Times New Roman" panose="02020603050405020304" pitchFamily="18" charset="0"/>
              </a:rPr>
              <a:t>Large price movements in the 10Y and 30Y sectors of US Treasuries in 2014 where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trading accounted for over 90% of all trading in a 12-minute window that caused yields to plummet more than on the day of the Lehman bankruptcy</a:t>
            </a:r>
          </a:p>
          <a:p>
            <a:r>
              <a:rPr lang="en-US" sz="2000" dirty="0" smtClean="0">
                <a:latin typeface="Times New Roman" panose="02020603050405020304" pitchFamily="18" charset="0"/>
                <a:cs typeface="Times New Roman" panose="02020603050405020304" pitchFamily="18" charset="0"/>
              </a:rPr>
              <a:t>Compliance departments at banks and hedge funds are being revamped to tackle the onslaught of regulation – lobbying groups too!</a:t>
            </a:r>
          </a:p>
        </p:txBody>
      </p:sp>
    </p:spTree>
    <p:extLst>
      <p:ext uri="{BB962C8B-B14F-4D97-AF65-F5344CB8AC3E}">
        <p14:creationId xmlns:p14="http://schemas.microsoft.com/office/powerpoint/2010/main" val="4239538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Electronic Trading in a CLOB</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Most electronic trading across all products occurs in a Central Limit Order Book (a CLOB)</a:t>
            </a:r>
          </a:p>
          <a:p>
            <a:r>
              <a:rPr lang="en-US" sz="2000" dirty="0" smtClean="0">
                <a:latin typeface="Times New Roman" panose="02020603050405020304" pitchFamily="18" charset="0"/>
                <a:cs typeface="Times New Roman" panose="02020603050405020304" pitchFamily="18" charset="0"/>
              </a:rPr>
              <a:t>Buyers and sellers are matched in a CLOB</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Liquidity providers place two-way resting orders in the CLOB (i.e. those that are not cancelled right away) –  profit off the bid/offer spread or liquidity provider rebate</a:t>
            </a:r>
          </a:p>
          <a:p>
            <a:r>
              <a:rPr lang="en-US" sz="2000" dirty="0" smtClean="0">
                <a:latin typeface="Times New Roman" panose="02020603050405020304" pitchFamily="18" charset="0"/>
                <a:cs typeface="Times New Roman" panose="02020603050405020304" pitchFamily="18" charset="0"/>
              </a:rPr>
              <a:t>Liquidity takers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aggress the market – if they cross the bid/offer spread then a trade happens (liquidity takers pay a fee to the exchange, part of which goes to the market and part of which forms the rebate to the liquidity provider on the other side of the trade)</a:t>
            </a:r>
          </a:p>
          <a:p>
            <a:r>
              <a:rPr lang="en-US" sz="2000" dirty="0" smtClean="0">
                <a:latin typeface="Times New Roman" panose="02020603050405020304" pitchFamily="18" charset="0"/>
                <a:cs typeface="Times New Roman" panose="02020603050405020304" pitchFamily="18" charset="0"/>
              </a:rPr>
              <a:t>Refresher – we have </a:t>
            </a:r>
            <a:r>
              <a:rPr lang="en-US" sz="2000" dirty="0">
                <a:latin typeface="Times New Roman" panose="02020603050405020304" pitchFamily="18" charset="0"/>
                <a:cs typeface="Times New Roman" panose="02020603050405020304" pitchFamily="18" charset="0"/>
              </a:rPr>
              <a:t>the following types of </a:t>
            </a:r>
            <a:r>
              <a:rPr lang="en-US" sz="2000" dirty="0" smtClean="0">
                <a:latin typeface="Times New Roman" panose="02020603050405020304" pitchFamily="18" charset="0"/>
                <a:cs typeface="Times New Roman" panose="02020603050405020304" pitchFamily="18" charset="0"/>
              </a:rPr>
              <a:t>CLOB orders </a:t>
            </a:r>
            <a:r>
              <a:rPr lang="en-US" sz="2000" dirty="0">
                <a:latin typeface="Times New Roman" panose="02020603050405020304" pitchFamily="18" charset="0"/>
                <a:cs typeface="Times New Roman" panose="02020603050405020304" pitchFamily="18" charset="0"/>
              </a:rPr>
              <a:t>(in a simplistic model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FOK </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fill-or-kill, where we either fill the entire order at the given price or the order is killed</a:t>
            </a:r>
          </a:p>
          <a:p>
            <a:pPr lvl="1"/>
            <a:r>
              <a:rPr lang="en-US" sz="1600" dirty="0">
                <a:latin typeface="Times New Roman" panose="02020603050405020304" pitchFamily="18" charset="0"/>
                <a:cs typeface="Times New Roman" panose="02020603050405020304" pitchFamily="18" charset="0"/>
              </a:rPr>
              <a:t>IOC – immediate-or-cancel, where we can fill the order partially for available liquidity and then cancel the remainder immediately</a:t>
            </a:r>
          </a:p>
          <a:p>
            <a:pPr lvl="1"/>
            <a:r>
              <a:rPr lang="en-US" sz="1600" dirty="0">
                <a:latin typeface="Times New Roman" panose="02020603050405020304" pitchFamily="18" charset="0"/>
                <a:cs typeface="Times New Roman" panose="02020603050405020304" pitchFamily="18" charset="0"/>
              </a:rPr>
              <a:t>Market – where we do not specify a price and simply execute at the current market price for the prevailing quantity</a:t>
            </a:r>
          </a:p>
          <a:p>
            <a:pPr lvl="1"/>
            <a:r>
              <a:rPr lang="en-US" sz="1600" dirty="0">
                <a:latin typeface="Times New Roman" panose="02020603050405020304" pitchFamily="18" charset="0"/>
                <a:cs typeface="Times New Roman" panose="02020603050405020304" pitchFamily="18" charset="0"/>
              </a:rPr>
              <a:t>Limit – where we place a resting order that gets filled once the price hits our limit (or if it is better)</a:t>
            </a:r>
          </a:p>
          <a:p>
            <a:pPr lvl="1"/>
            <a:r>
              <a:rPr lang="en-US" sz="1600" dirty="0">
                <a:latin typeface="Times New Roman" panose="02020603050405020304" pitchFamily="18" charset="0"/>
                <a:cs typeface="Times New Roman" panose="02020603050405020304" pitchFamily="18" charset="0"/>
              </a:rPr>
              <a:t>Stop – where we place an order (in conjunction with a limit order) which executes when the price gets only as bad (or worse) than our price</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40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Electronic Trading as an RFQ Protocol</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An RFQ (request-for-quote) occurs in most fixed income markets only</a:t>
            </a:r>
          </a:p>
          <a:p>
            <a:r>
              <a:rPr lang="en-US" sz="2000" dirty="0" smtClean="0">
                <a:latin typeface="Times New Roman" panose="02020603050405020304" pitchFamily="18" charset="0"/>
                <a:cs typeface="Times New Roman" panose="02020603050405020304" pitchFamily="18" charset="0"/>
              </a:rPr>
              <a:t>Also known as B2C (business-to-customer) trading</a:t>
            </a:r>
          </a:p>
          <a:p>
            <a:r>
              <a:rPr lang="en-US" sz="2000" dirty="0" smtClean="0">
                <a:latin typeface="Times New Roman" panose="02020603050405020304" pitchFamily="18" charset="0"/>
                <a:cs typeface="Times New Roman" panose="02020603050405020304" pitchFamily="18" charset="0"/>
              </a:rPr>
              <a:t>A client on the buy-side sends an RFQ to multiple dealers, who then quote back a price to the client – the client trades on the best price generally</a:t>
            </a:r>
          </a:p>
          <a:p>
            <a:r>
              <a:rPr lang="en-US" sz="2000" dirty="0" smtClean="0">
                <a:latin typeface="Times New Roman" panose="02020603050405020304" pitchFamily="18" charset="0"/>
                <a:cs typeface="Times New Roman" panose="02020603050405020304" pitchFamily="18" charset="0"/>
              </a:rPr>
              <a:t>A very manual process on the buy-side (the sell-side will generally automate the response via an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971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Ingredients to </a:t>
            </a:r>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Trading</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Four forms of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a:t>
            </a:r>
          </a:p>
          <a:p>
            <a:pPr lvl="1"/>
            <a:r>
              <a:rPr lang="en-US" sz="1600" dirty="0">
                <a:latin typeface="Times New Roman" panose="02020603050405020304" pitchFamily="18" charset="0"/>
                <a:cs typeface="Times New Roman" panose="02020603050405020304" pitchFamily="18" charset="0"/>
              </a:rPr>
              <a:t>Liquidity taking </a:t>
            </a:r>
            <a:r>
              <a:rPr lang="en-US" sz="1600" dirty="0" err="1" smtClean="0">
                <a:latin typeface="Times New Roman" panose="02020603050405020304" pitchFamily="18" charset="0"/>
                <a:cs typeface="Times New Roman" panose="02020603050405020304" pitchFamily="18" charset="0"/>
              </a:rPr>
              <a:t>algos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Liquidity providing </a:t>
            </a:r>
            <a:r>
              <a:rPr lang="en-US" sz="1600" dirty="0" err="1" smtClean="0">
                <a:latin typeface="Times New Roman" panose="02020603050405020304" pitchFamily="18" charset="0"/>
                <a:cs typeface="Times New Roman" panose="02020603050405020304" pitchFamily="18" charset="0"/>
              </a:rPr>
              <a:t>algos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RFQ pricing </a:t>
            </a:r>
            <a:r>
              <a:rPr lang="en-US" sz="1600" dirty="0" err="1" smtClean="0">
                <a:latin typeface="Times New Roman" panose="02020603050405020304" pitchFamily="18" charset="0"/>
                <a:cs typeface="Times New Roman" panose="02020603050405020304" pitchFamily="18" charset="0"/>
              </a:rPr>
              <a:t>algos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Agency </a:t>
            </a:r>
            <a:r>
              <a:rPr lang="en-US" sz="1600" dirty="0" err="1" smtClean="0">
                <a:latin typeface="Times New Roman" panose="02020603050405020304" pitchFamily="18" charset="0"/>
                <a:cs typeface="Times New Roman" panose="02020603050405020304" pitchFamily="18" charset="0"/>
              </a:rPr>
              <a:t>algos</a:t>
            </a:r>
            <a:endParaRPr lang="en-US" sz="1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Liquidity taking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consist of the following workflow:</a:t>
            </a:r>
          </a:p>
          <a:p>
            <a:pPr lvl="1"/>
            <a:r>
              <a:rPr lang="en-US" sz="1600" dirty="0">
                <a:latin typeface="Times New Roman" panose="02020603050405020304" pitchFamily="18" charset="0"/>
                <a:cs typeface="Times New Roman" panose="02020603050405020304" pitchFamily="18" charset="0"/>
              </a:rPr>
              <a:t>Market Data inputs to inform a trading decision in the </a:t>
            </a:r>
            <a:r>
              <a:rPr lang="en-US" sz="1600" dirty="0" err="1">
                <a:latin typeface="Times New Roman" panose="02020603050405020304" pitchFamily="18" charset="0"/>
                <a:cs typeface="Times New Roman" panose="02020603050405020304" pitchFamily="18" charset="0"/>
              </a:rPr>
              <a:t>algo</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Algo</a:t>
            </a:r>
            <a:r>
              <a:rPr lang="en-US" sz="1600" dirty="0">
                <a:latin typeface="Times New Roman" panose="02020603050405020304" pitchFamily="18" charset="0"/>
                <a:cs typeface="Times New Roman" panose="02020603050405020304" pitchFamily="18" charset="0"/>
              </a:rPr>
              <a:t> strategy logic to make the trading decision</a:t>
            </a:r>
          </a:p>
          <a:p>
            <a:pPr lvl="1"/>
            <a:r>
              <a:rPr lang="en-US" sz="1600" dirty="0">
                <a:latin typeface="Times New Roman" panose="02020603050405020304" pitchFamily="18" charset="0"/>
                <a:cs typeface="Times New Roman" panose="02020603050405020304" pitchFamily="18" charset="0"/>
              </a:rPr>
              <a:t>Order execution connectivity to place an order as a result of the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decision</a:t>
            </a:r>
          </a:p>
          <a:p>
            <a:r>
              <a:rPr lang="en-US" sz="2000" dirty="0">
                <a:latin typeface="Times New Roman" panose="02020603050405020304" pitchFamily="18" charset="0"/>
                <a:cs typeface="Times New Roman" panose="02020603050405020304" pitchFamily="18" charset="0"/>
              </a:rPr>
              <a:t>Liquidity providing </a:t>
            </a:r>
            <a:r>
              <a:rPr lang="en-US" sz="2000" dirty="0" err="1">
                <a:latin typeface="Times New Roman" panose="02020603050405020304" pitchFamily="18" charset="0"/>
                <a:cs typeface="Times New Roman" panose="02020603050405020304" pitchFamily="18" charset="0"/>
              </a:rPr>
              <a:t>algos</a:t>
            </a:r>
            <a:r>
              <a:rPr lang="en-US" sz="2000" dirty="0">
                <a:latin typeface="Times New Roman" panose="02020603050405020304" pitchFamily="18" charset="0"/>
                <a:cs typeface="Times New Roman" panose="02020603050405020304" pitchFamily="18" charset="0"/>
              </a:rPr>
              <a:t> consist of the following workflow:</a:t>
            </a:r>
          </a:p>
          <a:p>
            <a:pPr lvl="1"/>
            <a:r>
              <a:rPr lang="en-US" sz="1600" dirty="0">
                <a:latin typeface="Times New Roman" panose="02020603050405020304" pitchFamily="18" charset="0"/>
                <a:cs typeface="Times New Roman" panose="02020603050405020304" pitchFamily="18" charset="0"/>
              </a:rPr>
              <a:t>Market Data inputs to inform a </a:t>
            </a:r>
            <a:r>
              <a:rPr lang="en-US" sz="1600" dirty="0" smtClean="0">
                <a:latin typeface="Times New Roman" panose="02020603050405020304" pitchFamily="18" charset="0"/>
                <a:cs typeface="Times New Roman" panose="02020603050405020304" pitchFamily="18" charset="0"/>
              </a:rPr>
              <a:t>pricing decision </a:t>
            </a:r>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algo</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Algo</a:t>
            </a:r>
            <a:r>
              <a:rPr lang="en-US" sz="1600" dirty="0">
                <a:latin typeface="Times New Roman" panose="02020603050405020304" pitchFamily="18" charset="0"/>
                <a:cs typeface="Times New Roman" panose="02020603050405020304" pitchFamily="18" charset="0"/>
              </a:rPr>
              <a:t> strategy logic to influence the market making decision</a:t>
            </a:r>
          </a:p>
          <a:p>
            <a:pPr lvl="1"/>
            <a:r>
              <a:rPr lang="en-US" sz="1600" dirty="0">
                <a:latin typeface="Times New Roman" panose="02020603050405020304" pitchFamily="18" charset="0"/>
                <a:cs typeface="Times New Roman" panose="02020603050405020304" pitchFamily="18" charset="0"/>
              </a:rPr>
              <a:t>Order execution connectivity to place a resting order (new order or </a:t>
            </a:r>
            <a:r>
              <a:rPr lang="en-US" sz="1600" dirty="0" smtClean="0">
                <a:latin typeface="Times New Roman" panose="02020603050405020304" pitchFamily="18" charset="0"/>
                <a:cs typeface="Times New Roman" panose="02020603050405020304" pitchFamily="18" charset="0"/>
              </a:rPr>
              <a:t>update</a:t>
            </a:r>
            <a:r>
              <a:rPr lang="en-US" sz="1600" dirty="0">
                <a:latin typeface="Times New Roman" panose="02020603050405020304" pitchFamily="18" charset="0"/>
                <a:cs typeface="Times New Roman" panose="02020603050405020304" pitchFamily="18" charset="0"/>
              </a:rPr>
              <a:t>) as a result of the </a:t>
            </a:r>
            <a:r>
              <a:rPr lang="en-US" sz="1600" dirty="0" err="1">
                <a:latin typeface="Times New Roman" panose="02020603050405020304" pitchFamily="18" charset="0"/>
                <a:cs typeface="Times New Roman" panose="02020603050405020304" pitchFamily="18" charset="0"/>
              </a:rPr>
              <a:t>algo</a:t>
            </a:r>
            <a:r>
              <a:rPr lang="en-US" sz="1600" dirty="0">
                <a:latin typeface="Times New Roman" panose="02020603050405020304" pitchFamily="18" charset="0"/>
                <a:cs typeface="Times New Roman" panose="02020603050405020304" pitchFamily="18" charset="0"/>
              </a:rPr>
              <a:t> decision</a:t>
            </a:r>
          </a:p>
          <a:p>
            <a:pPr lvl="1"/>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63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2793</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Algo Trading</vt:lpstr>
      <vt:lpstr>Introduction</vt:lpstr>
      <vt:lpstr>Evolution of Electronic Trading</vt:lpstr>
      <vt:lpstr>Evolution of Electronic Trading (Continued)</vt:lpstr>
      <vt:lpstr>Dodd Frank and Swaps Electronic Trading</vt:lpstr>
      <vt:lpstr>Electronic Trading Boom</vt:lpstr>
      <vt:lpstr>Electronic Trading in a CLOB</vt:lpstr>
      <vt:lpstr>Electronic Trading as an RFQ Protocol</vt:lpstr>
      <vt:lpstr>Ingredients to Algo Trading</vt:lpstr>
      <vt:lpstr>Ingredients to Algo Trading (Continued)</vt:lpstr>
      <vt:lpstr>Connectivity</vt:lpstr>
      <vt:lpstr>Connectivity (Continued)</vt:lpstr>
      <vt:lpstr>Connectivity (Continued)</vt:lpstr>
      <vt:lpstr>Latency Arbitrage</vt:lpstr>
      <vt:lpstr>Liquidity Taking Algo Strategy</vt:lpstr>
      <vt:lpstr>Liqudity Providing Algo Strategy</vt:lpstr>
      <vt:lpstr>RFQ Pricing Algo</vt:lpstr>
      <vt:lpstr>Agency Algos</vt:lpstr>
      <vt:lpstr>Redefinition of a “Dealer”</vt:lpstr>
      <vt:lpstr>Algo Trading Explosion!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dc:title>
  <dc:creator>Bremananthan Thuraisingham</dc:creator>
  <cp:lastModifiedBy>Bremananthan Thuraisingham</cp:lastModifiedBy>
  <cp:revision>319</cp:revision>
  <dcterms:created xsi:type="dcterms:W3CDTF">2015-10-21T23:03:08Z</dcterms:created>
  <dcterms:modified xsi:type="dcterms:W3CDTF">2015-12-06T19:03:12Z</dcterms:modified>
</cp:coreProperties>
</file>