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0" r:id="rId5"/>
    <p:sldId id="269" r:id="rId6"/>
    <p:sldId id="286" r:id="rId7"/>
    <p:sldId id="270" r:id="rId8"/>
    <p:sldId id="271" r:id="rId9"/>
    <p:sldId id="272" r:id="rId10"/>
    <p:sldId id="288" r:id="rId11"/>
    <p:sldId id="273" r:id="rId12"/>
    <p:sldId id="274" r:id="rId13"/>
    <p:sldId id="275" r:id="rId14"/>
    <p:sldId id="276" r:id="rId15"/>
    <p:sldId id="287" r:id="rId16"/>
    <p:sldId id="277" r:id="rId17"/>
    <p:sldId id="278" r:id="rId18"/>
    <p:sldId id="279" r:id="rId19"/>
    <p:sldId id="280" r:id="rId20"/>
    <p:sldId id="261" r:id="rId21"/>
    <p:sldId id="263" r:id="rId22"/>
    <p:sldId id="281" r:id="rId23"/>
    <p:sldId id="282" r:id="rId24"/>
    <p:sldId id="265" r:id="rId25"/>
    <p:sldId id="290"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3496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0291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58643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4235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1C04F-66F8-4250-B6E5-365424DBEAB2}"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6887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C04F-66F8-4250-B6E5-365424DBEAB2}"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423578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C04F-66F8-4250-B6E5-365424DBEAB2}" type="datetimeFigureOut">
              <a:rPr lang="en-US" smtClean="0"/>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8952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C04F-66F8-4250-B6E5-365424DBEAB2}" type="datetimeFigureOut">
              <a:rPr lang="en-US" smtClean="0"/>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62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C04F-66F8-4250-B6E5-365424DBEAB2}" type="datetimeFigureOut">
              <a:rPr lang="en-US" smtClean="0"/>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223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96759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334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1C04F-66F8-4250-B6E5-365424DBEAB2}" type="datetimeFigureOut">
              <a:rPr lang="en-US" smtClean="0"/>
              <a:t>10/26/2015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D5C1-6752-45CC-92BF-C48E2BD983F1}" type="slidenum">
              <a:rPr lang="en-US" smtClean="0"/>
              <a:t>‹#›</a:t>
            </a:fld>
            <a:endParaRPr lang="en-US"/>
          </a:p>
        </p:txBody>
      </p:sp>
    </p:spTree>
    <p:extLst>
      <p:ext uri="{BB962C8B-B14F-4D97-AF65-F5344CB8AC3E}">
        <p14:creationId xmlns:p14="http://schemas.microsoft.com/office/powerpoint/2010/main" val="143484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latin typeface="Times New Roman" panose="02020603050405020304" pitchFamily="18" charset="0"/>
                <a:cs typeface="Times New Roman" panose="02020603050405020304" pitchFamily="18" charset="0"/>
              </a:rPr>
              <a:t>Data Structures I</a:t>
            </a:r>
            <a:endParaRPr lang="en-US"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MTH 9815: Software Engineering For Finance</a:t>
            </a:r>
          </a:p>
          <a:p>
            <a:r>
              <a:rPr lang="en-US" sz="2000" dirty="0" err="1" smtClean="0">
                <a:latin typeface="Times New Roman" panose="02020603050405020304" pitchFamily="18" charset="0"/>
                <a:cs typeface="Times New Roman" panose="02020603050405020304" pitchFamily="18" charset="0"/>
              </a:rPr>
              <a:t>Breman</a:t>
            </a:r>
            <a:r>
              <a:rPr lang="en-US" sz="2000" dirty="0" smtClean="0">
                <a:latin typeface="Times New Roman" panose="02020603050405020304" pitchFamily="18" charset="0"/>
                <a:cs typeface="Times New Roman" panose="02020603050405020304" pitchFamily="18" charset="0"/>
              </a:rPr>
              <a:t> Thuraisingham, Morgan Stanley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5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Which set should I use?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Keep repeating this to yourself: your choice of data structure is crucial!</a:t>
            </a:r>
          </a:p>
          <a:p>
            <a:r>
              <a:rPr lang="en-US" sz="2000" dirty="0" smtClean="0">
                <a:latin typeface="Times New Roman" panose="02020603050405020304" pitchFamily="18" charset="0"/>
                <a:cs typeface="Times New Roman" panose="02020603050405020304" pitchFamily="18" charset="0"/>
              </a:rPr>
              <a:t>Use a set or </a:t>
            </a:r>
            <a:r>
              <a:rPr lang="en-US" sz="2000" dirty="0" err="1" smtClean="0">
                <a:latin typeface="Times New Roman" panose="02020603050405020304" pitchFamily="18" charset="0"/>
                <a:cs typeface="Times New Roman" panose="02020603050405020304" pitchFamily="18" charset="0"/>
              </a:rPr>
              <a:t>multiset</a:t>
            </a:r>
            <a:r>
              <a:rPr lang="en-US" sz="2000" dirty="0" smtClean="0">
                <a:latin typeface="Times New Roman" panose="02020603050405020304" pitchFamily="18" charset="0"/>
                <a:cs typeface="Times New Roman" panose="02020603050405020304" pitchFamily="18" charset="0"/>
              </a:rPr>
              <a:t> where ordering of the elements is needed</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If ordering is not a consideration, then use unordered set or unordered </a:t>
            </a:r>
            <a:r>
              <a:rPr lang="en-US" sz="2000" dirty="0" err="1" smtClean="0">
                <a:latin typeface="Times New Roman" panose="02020603050405020304" pitchFamily="18" charset="0"/>
                <a:cs typeface="Times New Roman" panose="02020603050405020304" pitchFamily="18" charset="0"/>
              </a:rPr>
              <a:t>multiset</a:t>
            </a:r>
            <a:r>
              <a:rPr lang="en-US" sz="2000" dirty="0" smtClean="0">
                <a:latin typeface="Times New Roman" panose="02020603050405020304" pitchFamily="18" charset="0"/>
                <a:cs typeface="Times New Roman" panose="02020603050405020304" pitchFamily="18" charset="0"/>
              </a:rPr>
              <a:t>, which is far more efficient for access!</a:t>
            </a:r>
          </a:p>
        </p:txBody>
      </p:sp>
    </p:spTree>
    <p:extLst>
      <p:ext uri="{BB962C8B-B14F-4D97-AF65-F5344CB8AC3E}">
        <p14:creationId xmlns:p14="http://schemas.microsoft.com/office/powerpoint/2010/main" val="362858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Maps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map is a collection of key/value pairs</a:t>
            </a:r>
          </a:p>
          <a:p>
            <a:r>
              <a:rPr lang="en-US" sz="2000" dirty="0">
                <a:latin typeface="Times New Roman" panose="02020603050405020304" pitchFamily="18" charset="0"/>
                <a:cs typeface="Times New Roman" panose="02020603050405020304" pitchFamily="18" charset="0"/>
              </a:rPr>
              <a:t>Class </a:t>
            </a:r>
            <a:r>
              <a:rPr lang="en-US" sz="2000" dirty="0" err="1">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::map </a:t>
            </a:r>
            <a:r>
              <a:rPr lang="en-US" sz="2000" dirty="0">
                <a:latin typeface="Times New Roman" panose="02020603050405020304" pitchFamily="18" charset="0"/>
                <a:cs typeface="Times New Roman" panose="02020603050405020304" pitchFamily="18" charset="0"/>
              </a:rPr>
              <a:t>in header </a:t>
            </a:r>
            <a:r>
              <a:rPr lang="en-US" sz="2000" dirty="0">
                <a:latin typeface="Courier New" panose="02070309020205020404" pitchFamily="49" charset="0"/>
                <a:cs typeface="Courier New" panose="02070309020205020404" pitchFamily="49" charset="0"/>
              </a:rPr>
              <a:t>&lt;map</a:t>
            </a:r>
            <a:r>
              <a:rPr lang="en-US" sz="2000" dirty="0" smtClean="0">
                <a:latin typeface="Courier New" panose="02070309020205020404" pitchFamily="49" charset="0"/>
                <a:cs typeface="Courier New" panose="02070309020205020404" pitchFamily="49" charset="0"/>
              </a:rPr>
              <a:t>&gt;</a:t>
            </a:r>
          </a:p>
          <a:p>
            <a:r>
              <a:rPr lang="en-US" sz="2000" dirty="0" smtClean="0">
                <a:latin typeface="Times New Roman" panose="02020603050405020304" pitchFamily="18" charset="0"/>
                <a:cs typeface="Times New Roman" panose="02020603050405020304" pitchFamily="18" charset="0"/>
              </a:rPr>
              <a:t>Keys are compared using a </a:t>
            </a:r>
            <a:r>
              <a:rPr lang="en-US" sz="2000" dirty="0" smtClean="0">
                <a:latin typeface="Courier New" panose="02070309020205020404" pitchFamily="49" charset="0"/>
                <a:cs typeface="Courier New" panose="02070309020205020404" pitchFamily="49" charset="0"/>
              </a:rPr>
              <a:t>Compare </a:t>
            </a:r>
            <a:r>
              <a:rPr lang="en-US" sz="2000" dirty="0" smtClean="0">
                <a:latin typeface="Times New Roman" panose="02020603050405020304" pitchFamily="18" charset="0"/>
                <a:cs typeface="Times New Roman" panose="02020603050405020304" pitchFamily="18" charset="0"/>
              </a:rPr>
              <a:t>predicate</a:t>
            </a:r>
            <a:endParaRPr lang="en-US" sz="2000" dirty="0" smtClean="0">
              <a:latin typeface="Courier New" panose="02070309020205020404" pitchFamily="49" charset="0"/>
              <a:cs typeface="Courier New" panose="02070309020205020404" pitchFamily="49" charset="0"/>
            </a:endParaRPr>
          </a:p>
          <a:p>
            <a:r>
              <a:rPr lang="en-US" sz="2000" dirty="0">
                <a:latin typeface="Times New Roman" panose="02020603050405020304" pitchFamily="18" charset="0"/>
                <a:cs typeface="Times New Roman" panose="02020603050405020304" pitchFamily="18" charset="0"/>
              </a:rPr>
              <a:t>Keys stored in a binary tree (hence where the Compare predicate is used)</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Traversal of the tree by </a:t>
            </a:r>
            <a:r>
              <a:rPr lang="en-US" sz="2000" dirty="0" smtClean="0">
                <a:latin typeface="Times New Roman" panose="02020603050405020304" pitchFamily="18" charset="0"/>
                <a:cs typeface="Times New Roman" panose="02020603050405020304" pitchFamily="18" charset="0"/>
              </a:rPr>
              <a:t>recursion</a:t>
            </a:r>
          </a:p>
          <a:p>
            <a:r>
              <a:rPr lang="en-US" sz="2000" dirty="0">
                <a:latin typeface="Times New Roman" panose="02020603050405020304" pitchFamily="18" charset="0"/>
                <a:cs typeface="Times New Roman" panose="02020603050405020304" pitchFamily="18" charset="0"/>
              </a:rPr>
              <a:t>Complexity is </a:t>
            </a:r>
            <a:r>
              <a:rPr lang="en-US" sz="2000" i="1" dirty="0">
                <a:latin typeface="Times New Roman" panose="02020603050405020304" pitchFamily="18" charset="0"/>
                <a:cs typeface="Times New Roman" panose="02020603050405020304" pitchFamily="18" charset="0"/>
              </a:rPr>
              <a:t>O(log n) </a:t>
            </a:r>
            <a:r>
              <a:rPr lang="en-US" sz="2000" dirty="0">
                <a:latin typeface="Times New Roman" panose="02020603050405020304" pitchFamily="18" charset="0"/>
                <a:cs typeface="Times New Roman" panose="02020603050405020304" pitchFamily="18" charset="0"/>
              </a:rPr>
              <a:t>to search through the </a:t>
            </a:r>
            <a:r>
              <a:rPr lang="en-US" sz="2000" dirty="0" smtClean="0">
                <a:latin typeface="Times New Roman" panose="02020603050405020304" pitchFamily="18" charset="0"/>
                <a:cs typeface="Times New Roman" panose="02020603050405020304" pitchFamily="18" charset="0"/>
              </a:rPr>
              <a:t>map</a:t>
            </a:r>
          </a:p>
          <a:p>
            <a:r>
              <a:rPr lang="en-US" sz="2000" dirty="0" smtClean="0">
                <a:latin typeface="Times New Roman" panose="02020603050405020304" pitchFamily="18" charset="0"/>
                <a:cs typeface="Times New Roman" panose="02020603050405020304" pitchFamily="18" charset="0"/>
              </a:rPr>
              <a:t>Use case: a map from OTR Treasury security symbols (2Y, 3Y, 5Y, 7Y, 10Y, 30Y) to their best bid/offer price in the market where we want to order the symbols so that we display them to a trader in their natural ordering from short to long</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425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latin typeface="Times New Roman" panose="02020603050405020304" pitchFamily="18" charset="0"/>
                <a:cs typeface="Times New Roman" panose="02020603050405020304" pitchFamily="18" charset="0"/>
              </a:rPr>
              <a:t>MultiMap</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Similar concept to a </a:t>
            </a:r>
            <a:r>
              <a:rPr lang="en-US" sz="2000" dirty="0" err="1">
                <a:latin typeface="Times New Roman" panose="02020603050405020304" pitchFamily="18" charset="0"/>
                <a:cs typeface="Times New Roman" panose="02020603050405020304" pitchFamily="18" charset="0"/>
              </a:rPr>
              <a:t>muiltiset</a:t>
            </a:r>
            <a:r>
              <a:rPr lang="en-US" sz="2000" dirty="0">
                <a:latin typeface="Times New Roman" panose="02020603050405020304" pitchFamily="18" charset="0"/>
                <a:cs typeface="Times New Roman" panose="02020603050405020304" pitchFamily="18" charset="0"/>
              </a:rPr>
              <a:t>, but here we have key/value pairs being </a:t>
            </a:r>
            <a:r>
              <a:rPr lang="en-US" sz="2000" dirty="0" smtClean="0">
                <a:latin typeface="Times New Roman" panose="02020603050405020304" pitchFamily="18" charset="0"/>
                <a:cs typeface="Times New Roman" panose="02020603050405020304" pitchFamily="18" charset="0"/>
              </a:rPr>
              <a:t>repeated</a:t>
            </a:r>
          </a:p>
          <a:p>
            <a:r>
              <a:rPr lang="en-US" sz="2000" dirty="0">
                <a:latin typeface="Times New Roman" panose="02020603050405020304" pitchFamily="18" charset="0"/>
                <a:cs typeface="Times New Roman" panose="02020603050405020304" pitchFamily="18" charset="0"/>
              </a:rPr>
              <a:t>Class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multimap</a:t>
            </a:r>
            <a:r>
              <a:rPr lang="en-US" sz="2000" dirty="0" smtClean="0">
                <a:latin typeface="Courier New" panose="02070309020205020404" pitchFamily="49" charset="0"/>
                <a:cs typeface="Courier New" panose="02070309020205020404" pitchFamily="49" charset="0"/>
              </a:rPr>
              <a:t> </a:t>
            </a:r>
            <a:r>
              <a:rPr lang="en-US" sz="2000" dirty="0" smtClean="0">
                <a:latin typeface="Times New Roman" panose="02020603050405020304" pitchFamily="18" charset="0"/>
                <a:cs typeface="Times New Roman" panose="02020603050405020304" pitchFamily="18" charset="0"/>
              </a:rPr>
              <a:t>in header </a:t>
            </a:r>
            <a:r>
              <a:rPr lang="en-US" sz="2000" dirty="0" smtClean="0">
                <a:latin typeface="Courier New" panose="02070309020205020404" pitchFamily="49" charset="0"/>
                <a:cs typeface="Courier New" panose="02070309020205020404" pitchFamily="49" charset="0"/>
              </a:rPr>
              <a:t>&lt;map&gt;</a:t>
            </a:r>
          </a:p>
          <a:p>
            <a:r>
              <a:rPr lang="en-US" sz="2000" dirty="0" smtClean="0">
                <a:latin typeface="Times New Roman" panose="02020603050405020304" pitchFamily="18" charset="0"/>
                <a:cs typeface="Times New Roman" panose="02020603050405020304" pitchFamily="18" charset="0"/>
              </a:rPr>
              <a:t>Stored in a binary tree</a:t>
            </a:r>
          </a:p>
          <a:p>
            <a:r>
              <a:rPr lang="en-US" sz="2000" i="1" dirty="0">
                <a:latin typeface="Times New Roman" panose="02020603050405020304" pitchFamily="18" charset="0"/>
                <a:cs typeface="Times New Roman" panose="02020603050405020304" pitchFamily="18" charset="0"/>
              </a:rPr>
              <a:t>O(log n) </a:t>
            </a:r>
            <a:r>
              <a:rPr lang="en-US" sz="2000" dirty="0" smtClean="0">
                <a:latin typeface="Times New Roman" panose="02020603050405020304" pitchFamily="18" charset="0"/>
                <a:cs typeface="Times New Roman" panose="02020603050405020304" pitchFamily="18" charset="0"/>
              </a:rPr>
              <a:t>complexity to search through the </a:t>
            </a:r>
            <a:r>
              <a:rPr lang="en-US" sz="2000" dirty="0" err="1" smtClean="0">
                <a:latin typeface="Times New Roman" panose="02020603050405020304" pitchFamily="18" charset="0"/>
                <a:cs typeface="Times New Roman" panose="02020603050405020304" pitchFamily="18" charset="0"/>
              </a:rPr>
              <a:t>multimap</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 case: we store the order book of bid/offer </a:t>
            </a:r>
            <a:r>
              <a:rPr lang="en-US" sz="2000" dirty="0" smtClean="0">
                <a:latin typeface="Times New Roman" panose="02020603050405020304" pitchFamily="18" charset="0"/>
                <a:cs typeface="Times New Roman" panose="02020603050405020304" pitchFamily="18" charset="0"/>
              </a:rPr>
              <a:t>prices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each OTR Treasury symbol, so we have more than one mapping for each symbol – we need order to be preserved in the order book for each symbol so we know the first level of the order book, second level,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 and like before, we are displaying the order book for each symbol to the trader and hence want to display in its natural ordering from short to long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522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Unordered Map</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An efficient map that does not maintain order of key/value </a:t>
            </a:r>
            <a:r>
              <a:rPr lang="en-US" sz="2000" dirty="0" smtClean="0">
                <a:latin typeface="Times New Roman" panose="02020603050405020304" pitchFamily="18" charset="0"/>
                <a:cs typeface="Times New Roman" panose="02020603050405020304" pitchFamily="18" charset="0"/>
              </a:rPr>
              <a:t>pairs</a:t>
            </a:r>
          </a:p>
          <a:p>
            <a:r>
              <a:rPr lang="en-US" sz="2000" dirty="0" smtClean="0">
                <a:latin typeface="Times New Roman" panose="02020603050405020304" pitchFamily="18" charset="0"/>
                <a:cs typeface="Times New Roman" panose="02020603050405020304" pitchFamily="18" charset="0"/>
              </a:rPr>
              <a:t>Class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unordered_map</a:t>
            </a:r>
            <a:r>
              <a:rPr lang="en-US" sz="2000" dirty="0" smtClean="0">
                <a:latin typeface="Courier New" panose="02070309020205020404" pitchFamily="49" charset="0"/>
                <a:cs typeface="Courier New" panose="02070309020205020404" pitchFamily="49" charset="0"/>
              </a:rPr>
              <a:t> </a:t>
            </a:r>
            <a:r>
              <a:rPr lang="en-US" sz="2000" dirty="0" smtClean="0">
                <a:latin typeface="Times New Roman" panose="02020603050405020304" pitchFamily="18" charset="0"/>
                <a:cs typeface="Times New Roman" panose="02020603050405020304" pitchFamily="18" charset="0"/>
              </a:rPr>
              <a:t>in header </a:t>
            </a:r>
            <a:r>
              <a:rPr lang="en-US" sz="2000" dirty="0" smtClean="0">
                <a:latin typeface="Courier New" panose="02070309020205020404" pitchFamily="49" charset="0"/>
                <a:cs typeface="Courier New" panose="02070309020205020404" pitchFamily="49" charset="0"/>
              </a:rPr>
              <a:t>&lt;</a:t>
            </a:r>
            <a:r>
              <a:rPr lang="en-US" sz="2000" dirty="0" err="1" smtClean="0">
                <a:latin typeface="Courier New" panose="02070309020205020404" pitchFamily="49" charset="0"/>
                <a:cs typeface="Courier New" panose="02070309020205020404" pitchFamily="49" charset="0"/>
              </a:rPr>
              <a:t>unordered_map</a:t>
            </a:r>
            <a:r>
              <a:rPr lang="en-US" sz="2000" dirty="0" smtClean="0">
                <a:latin typeface="Courier New" panose="02070309020205020404" pitchFamily="49" charset="0"/>
                <a:cs typeface="Courier New" panose="02070309020205020404" pitchFamily="49" charset="0"/>
              </a:rPr>
              <a:t>&gt;</a:t>
            </a:r>
          </a:p>
          <a:p>
            <a:r>
              <a:rPr lang="en-US" sz="2000" dirty="0">
                <a:latin typeface="Times New Roman" panose="02020603050405020304" pitchFamily="18" charset="0"/>
                <a:cs typeface="Times New Roman" panose="02020603050405020304" pitchFamily="18" charset="0"/>
              </a:rPr>
              <a:t>Key/value pairs are stored in a </a:t>
            </a:r>
            <a:r>
              <a:rPr lang="en-US" sz="2000" dirty="0" err="1" smtClean="0">
                <a:latin typeface="Times New Roman" panose="02020603050405020304" pitchFamily="18" charset="0"/>
                <a:cs typeface="Times New Roman" panose="02020603050405020304" pitchFamily="18" charset="0"/>
              </a:rPr>
              <a:t>hashtable</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Keys are hashed to a </a:t>
            </a:r>
            <a:r>
              <a:rPr lang="en-US" sz="2000" dirty="0" smtClean="0">
                <a:latin typeface="Times New Roman" panose="02020603050405020304" pitchFamily="18" charset="0"/>
                <a:cs typeface="Times New Roman" panose="02020603050405020304" pitchFamily="18" charset="0"/>
              </a:rPr>
              <a:t>hash code </a:t>
            </a:r>
            <a:r>
              <a:rPr lang="en-US" sz="2000" dirty="0">
                <a:latin typeface="Times New Roman" panose="02020603050405020304" pitchFamily="18" charset="0"/>
                <a:cs typeface="Times New Roman" panose="02020603050405020304" pitchFamily="18" charset="0"/>
              </a:rPr>
              <a:t>for fast </a:t>
            </a:r>
            <a:r>
              <a:rPr lang="en-US" sz="2000" dirty="0" smtClean="0">
                <a:latin typeface="Times New Roman" panose="02020603050405020304" pitchFamily="18" charset="0"/>
                <a:cs typeface="Times New Roman" panose="02020603050405020304" pitchFamily="18" charset="0"/>
              </a:rPr>
              <a:t>lookup</a:t>
            </a:r>
          </a:p>
          <a:p>
            <a:r>
              <a:rPr lang="en-US" sz="2000" dirty="0">
                <a:latin typeface="Times New Roman" panose="02020603050405020304" pitchFamily="18" charset="0"/>
                <a:cs typeface="Times New Roman" panose="02020603050405020304" pitchFamily="18" charset="0"/>
              </a:rPr>
              <a:t>Best case </a:t>
            </a:r>
            <a:r>
              <a:rPr lang="en-US" sz="2000" i="1" dirty="0">
                <a:latin typeface="Times New Roman" panose="02020603050405020304" pitchFamily="18" charset="0"/>
                <a:cs typeface="Times New Roman" panose="02020603050405020304" pitchFamily="18" charset="0"/>
              </a:rPr>
              <a:t>O(1)</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complexity to search through the unordered map</a:t>
            </a:r>
          </a:p>
          <a:p>
            <a:r>
              <a:rPr lang="en-US" sz="2000" dirty="0" smtClean="0">
                <a:latin typeface="Times New Roman" panose="02020603050405020304" pitchFamily="18" charset="0"/>
                <a:cs typeface="Times New Roman" panose="02020603050405020304" pitchFamily="18" charset="0"/>
              </a:rPr>
              <a:t>Use case: in the example above for OTR Treasury prices, we generally don’t care about the ordering of symbols and instead just want to lookup the price for a given symbol depending on where we want to execute – e.g. a hedging strategy that hedges with a given OTR Treasury security depending on what part of the curve we want to hedge</a:t>
            </a:r>
          </a:p>
        </p:txBody>
      </p:sp>
    </p:spTree>
    <p:extLst>
      <p:ext uri="{BB962C8B-B14F-4D97-AF65-F5344CB8AC3E}">
        <p14:creationId xmlns:p14="http://schemas.microsoft.com/office/powerpoint/2010/main" val="246956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Unordered </a:t>
            </a:r>
            <a:r>
              <a:rPr lang="en-US" b="1" i="1" dirty="0" err="1" smtClean="0">
                <a:latin typeface="Times New Roman" panose="02020603050405020304" pitchFamily="18" charset="0"/>
                <a:cs typeface="Times New Roman" panose="02020603050405020304" pitchFamily="18" charset="0"/>
              </a:rPr>
              <a:t>MultiMap</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Exactly like an unordered </a:t>
            </a:r>
            <a:r>
              <a:rPr lang="en-US" sz="2000" dirty="0" smtClean="0">
                <a:latin typeface="Times New Roman" panose="02020603050405020304" pitchFamily="18" charset="0"/>
                <a:cs typeface="Times New Roman" panose="02020603050405020304" pitchFamily="18" charset="0"/>
              </a:rPr>
              <a:t>map (i.e</a:t>
            </a:r>
            <a:r>
              <a:rPr lang="en-US" sz="2000" dirty="0">
                <a:latin typeface="Times New Roman" panose="02020603050405020304" pitchFamily="18" charset="0"/>
                <a:cs typeface="Times New Roman" panose="02020603050405020304" pitchFamily="18" charset="0"/>
              </a:rPr>
              <a:t>. also has the benefits of fast access) but does not preserve uniqueness</a:t>
            </a:r>
          </a:p>
          <a:p>
            <a:r>
              <a:rPr lang="en-US" sz="2000" dirty="0" smtClean="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is </a:t>
            </a:r>
            <a:r>
              <a:rPr lang="en-US" sz="2000" dirty="0" err="1" smtClean="0">
                <a:latin typeface="Courier New" panose="02070309020205020404" pitchFamily="49" charset="0"/>
                <a:cs typeface="Courier New" panose="02070309020205020404" pitchFamily="49" charset="0"/>
              </a:rPr>
              <a:t>std:unordered_multimap</a:t>
            </a:r>
            <a:r>
              <a:rPr lang="en-US" sz="2000" dirty="0" smtClean="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in the </a:t>
            </a:r>
            <a:r>
              <a:rPr lang="en-US" sz="2000" dirty="0">
                <a:latin typeface="Courier New" panose="02070309020205020404" pitchFamily="49" charset="0"/>
                <a:cs typeface="Courier New" panose="02070309020205020404" pitchFamily="49" charset="0"/>
              </a:rPr>
              <a:t>&lt;</a:t>
            </a:r>
            <a:r>
              <a:rPr lang="en-US" sz="2000" dirty="0" err="1" smtClean="0">
                <a:latin typeface="Courier New" panose="02070309020205020404" pitchFamily="49" charset="0"/>
                <a:cs typeface="Courier New" panose="02070309020205020404" pitchFamily="49" charset="0"/>
              </a:rPr>
              <a:t>unordered_map</a:t>
            </a:r>
            <a:r>
              <a:rPr lang="en-US" sz="2000" dirty="0" smtClean="0">
                <a:latin typeface="Courier New" panose="02070309020205020404" pitchFamily="49" charset="0"/>
                <a:cs typeface="Courier New" panose="02070309020205020404" pitchFamily="49" charset="0"/>
              </a:rPr>
              <a:t>&gt; </a:t>
            </a:r>
            <a:r>
              <a:rPr lang="en-US" sz="2000" dirty="0">
                <a:latin typeface="Times New Roman" panose="02020603050405020304" pitchFamily="18" charset="0"/>
                <a:cs typeface="Times New Roman" panose="02020603050405020304" pitchFamily="18" charset="0"/>
              </a:rPr>
              <a:t>header</a:t>
            </a:r>
          </a:p>
          <a:p>
            <a:r>
              <a:rPr lang="en-US" sz="2000" dirty="0">
                <a:latin typeface="Times New Roman" panose="02020603050405020304" pitchFamily="18" charset="0"/>
                <a:cs typeface="Times New Roman" panose="02020603050405020304" pitchFamily="18" charset="0"/>
              </a:rPr>
              <a:t>Again, </a:t>
            </a:r>
            <a:r>
              <a:rPr lang="en-US" sz="2000" dirty="0" smtClean="0">
                <a:latin typeface="Times New Roman" panose="02020603050405020304" pitchFamily="18" charset="0"/>
                <a:cs typeface="Times New Roman" panose="02020603050405020304" pitchFamily="18" charset="0"/>
              </a:rPr>
              <a:t>keys are </a:t>
            </a:r>
            <a:r>
              <a:rPr lang="en-US" sz="2000" dirty="0">
                <a:latin typeface="Times New Roman" panose="02020603050405020304" pitchFamily="18" charset="0"/>
                <a:cs typeface="Times New Roman" panose="02020603050405020304" pitchFamily="18" charset="0"/>
              </a:rPr>
              <a:t>hashed to a hash code and inserted into a hash table</a:t>
            </a:r>
          </a:p>
          <a:p>
            <a:r>
              <a:rPr lang="en-US" sz="2000" dirty="0">
                <a:latin typeface="Times New Roman" panose="02020603050405020304" pitchFamily="18" charset="0"/>
                <a:cs typeface="Times New Roman" panose="02020603050405020304" pitchFamily="18" charset="0"/>
              </a:rPr>
              <a:t>Best case </a:t>
            </a:r>
            <a:r>
              <a:rPr lang="en-US" sz="2000" i="1" dirty="0">
                <a:latin typeface="Times New Roman" panose="02020603050405020304" pitchFamily="18" charset="0"/>
                <a:cs typeface="Times New Roman" panose="02020603050405020304" pitchFamily="18" charset="0"/>
              </a:rPr>
              <a:t>O(1) </a:t>
            </a:r>
            <a:r>
              <a:rPr lang="en-US" sz="2000" dirty="0" smtClean="0">
                <a:latin typeface="Times New Roman" panose="02020603050405020304" pitchFamily="18" charset="0"/>
                <a:cs typeface="Times New Roman" panose="02020603050405020304" pitchFamily="18" charset="0"/>
              </a:rPr>
              <a:t>complexity to search through the unordered </a:t>
            </a:r>
            <a:r>
              <a:rPr lang="en-US" sz="2000" dirty="0" err="1" smtClean="0">
                <a:latin typeface="Times New Roman" panose="02020603050405020304" pitchFamily="18" charset="0"/>
                <a:cs typeface="Times New Roman" panose="02020603050405020304" pitchFamily="18" charset="0"/>
              </a:rPr>
              <a:t>multimap</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 case: for a market sweeping algorithm that wishes to take a position on a particular end of the curve depending on the result of the strategy saying that part of the curve is cheap – we need to access the full order book for that particular symbol quickly, hence we can use an unordered </a:t>
            </a:r>
            <a:r>
              <a:rPr lang="en-US" sz="2000" dirty="0" err="1" smtClean="0">
                <a:latin typeface="Times New Roman" panose="02020603050405020304" pitchFamily="18" charset="0"/>
                <a:cs typeface="Times New Roman" panose="02020603050405020304" pitchFamily="18" charset="0"/>
              </a:rPr>
              <a:t>multimap</a:t>
            </a:r>
            <a:r>
              <a:rPr lang="en-US" sz="2000" dirty="0" smtClean="0">
                <a:latin typeface="Times New Roman" panose="02020603050405020304" pitchFamily="18" charset="0"/>
                <a:cs typeface="Times New Roman" panose="02020603050405020304" pitchFamily="18" charset="0"/>
              </a:rPr>
              <a:t> where the order book is stored as multiple bid/offer levels for a particular symbol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66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Which map should I use?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Use a map or </a:t>
            </a:r>
            <a:r>
              <a:rPr lang="en-US" sz="2000" dirty="0" err="1" smtClean="0">
                <a:latin typeface="Times New Roman" panose="02020603050405020304" pitchFamily="18" charset="0"/>
                <a:cs typeface="Times New Roman" panose="02020603050405020304" pitchFamily="18" charset="0"/>
              </a:rPr>
              <a:t>multimap</a:t>
            </a:r>
            <a:r>
              <a:rPr lang="en-US" sz="2000" dirty="0" smtClean="0">
                <a:latin typeface="Times New Roman" panose="02020603050405020304" pitchFamily="18" charset="0"/>
                <a:cs typeface="Times New Roman" panose="02020603050405020304" pitchFamily="18" charset="0"/>
              </a:rPr>
              <a:t> where ordering of the keys is needed</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If ordering is not a consideration, then use unordered map or unordered </a:t>
            </a:r>
            <a:r>
              <a:rPr lang="en-US" sz="2000" dirty="0" err="1" smtClean="0">
                <a:latin typeface="Times New Roman" panose="02020603050405020304" pitchFamily="18" charset="0"/>
                <a:cs typeface="Times New Roman" panose="02020603050405020304" pitchFamily="18" charset="0"/>
              </a:rPr>
              <a:t>multimap</a:t>
            </a:r>
            <a:r>
              <a:rPr lang="en-US" sz="2000" dirty="0" smtClean="0">
                <a:latin typeface="Times New Roman" panose="02020603050405020304" pitchFamily="18" charset="0"/>
                <a:cs typeface="Times New Roman" panose="02020603050405020304" pitchFamily="18" charset="0"/>
              </a:rPr>
              <a:t>, which is far more efficient for access!</a:t>
            </a:r>
          </a:p>
        </p:txBody>
      </p:sp>
    </p:spTree>
    <p:extLst>
      <p:ext uri="{BB962C8B-B14F-4D97-AF65-F5344CB8AC3E}">
        <p14:creationId xmlns:p14="http://schemas.microsoft.com/office/powerpoint/2010/main" val="25093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Lists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list is a container that maintains order and allows access by index</a:t>
            </a:r>
          </a:p>
          <a:p>
            <a:r>
              <a:rPr lang="en-US" sz="2000" dirty="0" smtClean="0">
                <a:latin typeface="Times New Roman" panose="02020603050405020304" pitchFamily="18" charset="0"/>
                <a:cs typeface="Times New Roman" panose="02020603050405020304" pitchFamily="18" charset="0"/>
              </a:rPr>
              <a:t>Class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::list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&lt;list&gt;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Implemented as a doubly linked list, meaning that it does not allow for fast random access (more on that later)</a:t>
            </a:r>
          </a:p>
          <a:p>
            <a:r>
              <a:rPr lang="en-US" sz="2000" dirty="0" smtClean="0">
                <a:latin typeface="Times New Roman" panose="02020603050405020304" pitchFamily="18" charset="0"/>
                <a:cs typeface="Times New Roman" panose="02020603050405020304" pitchFamily="18" charset="0"/>
              </a:rPr>
              <a:t>Allows for efficient insertion and deletion from the list</a:t>
            </a:r>
          </a:p>
          <a:p>
            <a:r>
              <a:rPr lang="en-US" sz="2000" dirty="0" smtClean="0">
                <a:latin typeface="Times New Roman" panose="02020603050405020304" pitchFamily="18" charset="0"/>
                <a:cs typeface="Times New Roman" panose="02020603050405020304" pitchFamily="18" charset="0"/>
              </a:rPr>
              <a:t>Iterators are still valid even if the list is altered (i.e. not fail fast) – only invalidated when elements themselves are deleted</a:t>
            </a:r>
          </a:p>
          <a:p>
            <a:r>
              <a:rPr lang="en-US" sz="2000" dirty="0" smtClean="0">
                <a:latin typeface="Times New Roman" panose="02020603050405020304" pitchFamily="18" charset="0"/>
                <a:cs typeface="Times New Roman" panose="02020603050405020304" pitchFamily="18" charset="0"/>
              </a:rPr>
              <a:t>Use case: a priority queue of listeners are maintained in a priority order and we only need to iterate through the list generally from start to end to notify each listener in the list of a notification (hence giving listeners a priority ordering for notification)</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38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Forward Lists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list that where only iteration from start to finish is needed to be fast</a:t>
            </a:r>
          </a:p>
          <a:p>
            <a:r>
              <a:rPr lang="en-US" sz="2000" dirty="0" smtClean="0">
                <a:latin typeface="Times New Roman" panose="02020603050405020304" pitchFamily="18" charset="0"/>
                <a:cs typeface="Times New Roman" panose="02020603050405020304" pitchFamily="18" charset="0"/>
              </a:rPr>
              <a:t>Class </a:t>
            </a:r>
            <a:r>
              <a:rPr lang="en-US" sz="2000" dirty="0" err="1" smtClean="0">
                <a:latin typeface="Courier New" panose="02070309020205020404" pitchFamily="49" charset="0"/>
                <a:cs typeface="Courier New" panose="02070309020205020404" pitchFamily="49" charset="0"/>
              </a:rPr>
              <a:t>std:forward_list</a:t>
            </a:r>
            <a:r>
              <a:rPr lang="en-US" sz="2000" dirty="0" smtClean="0">
                <a:latin typeface="Times New Roman" panose="02020603050405020304" pitchFamily="18" charset="0"/>
                <a:cs typeface="Times New Roman" panose="02020603050405020304" pitchFamily="18" charset="0"/>
              </a:rPr>
              <a:t> in the </a:t>
            </a:r>
            <a:r>
              <a:rPr lang="en-US" sz="2000" dirty="0" smtClean="0">
                <a:latin typeface="Courier New" panose="02070309020205020404" pitchFamily="49" charset="0"/>
                <a:cs typeface="Courier New" panose="02070309020205020404" pitchFamily="49" charset="0"/>
              </a:rPr>
              <a:t>&lt;</a:t>
            </a:r>
            <a:r>
              <a:rPr lang="en-US" sz="2000" dirty="0" err="1" smtClean="0">
                <a:latin typeface="Courier New" panose="02070309020205020404" pitchFamily="49" charset="0"/>
                <a:cs typeface="Courier New" panose="02070309020205020404" pitchFamily="49" charset="0"/>
              </a:rPr>
              <a:t>forward_list</a:t>
            </a:r>
            <a:r>
              <a:rPr lang="en-US" sz="2000" dirty="0" smtClean="0">
                <a:latin typeface="Courier New" panose="02070309020205020404" pitchFamily="49" charset="0"/>
                <a:cs typeface="Courier New" panose="02070309020205020404" pitchFamily="49" charset="0"/>
              </a:rPr>
              <a:t>&gt;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Implemented as a singly linked list (more on that later)</a:t>
            </a:r>
          </a:p>
          <a:p>
            <a:r>
              <a:rPr lang="en-US" sz="2000" dirty="0" smtClean="0">
                <a:latin typeface="Times New Roman" panose="02020603050405020304" pitchFamily="18" charset="0"/>
                <a:cs typeface="Times New Roman" panose="02020603050405020304" pitchFamily="18" charset="0"/>
              </a:rPr>
              <a:t>Use case: the priority queue of listeners in the previous example is even better suited for a forward list since only traversal from start to end is required</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49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Arrays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Class that encapsulates a native array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(which is a contiguous block of memory) where elements are accessed by index</a:t>
            </a:r>
          </a:p>
          <a:p>
            <a:r>
              <a:rPr lang="en-US" sz="2000" dirty="0" smtClean="0">
                <a:latin typeface="Times New Roman" panose="02020603050405020304" pitchFamily="18" charset="0"/>
                <a:cs typeface="Times New Roman" panose="02020603050405020304" pitchFamily="18" charset="0"/>
              </a:rPr>
              <a:t>Class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::array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&lt;array&gt;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Arrays have a fixed size which cannot change during the lifetime of the container</a:t>
            </a:r>
          </a:p>
          <a:p>
            <a:r>
              <a:rPr lang="en-US" sz="2000" dirty="0" smtClean="0">
                <a:latin typeface="Times New Roman" panose="02020603050405020304" pitchFamily="18" charset="0"/>
                <a:cs typeface="Times New Roman" panose="02020603050405020304" pitchFamily="18" charset="0"/>
              </a:rPr>
              <a:t>Hint for later: performance considerations with respect to memory access comes into play in the choice of an array </a:t>
            </a:r>
            <a:r>
              <a:rPr lang="en-US" sz="2000" dirty="0" err="1" smtClean="0">
                <a:latin typeface="Times New Roman" panose="02020603050405020304" pitchFamily="18" charset="0"/>
                <a:cs typeface="Times New Roman" panose="02020603050405020304" pitchFamily="18" charset="0"/>
              </a:rPr>
              <a:t>vs</a:t>
            </a:r>
            <a:r>
              <a:rPr lang="en-US" sz="2000" dirty="0" smtClean="0">
                <a:latin typeface="Times New Roman" panose="02020603050405020304" pitchFamily="18" charset="0"/>
                <a:cs typeface="Times New Roman" panose="02020603050405020304" pitchFamily="18" charset="0"/>
              </a:rPr>
              <a:t> a list</a:t>
            </a:r>
          </a:p>
          <a:p>
            <a:r>
              <a:rPr lang="en-US" sz="2000" dirty="0" smtClean="0">
                <a:latin typeface="Times New Roman" panose="02020603050405020304" pitchFamily="18" charset="0"/>
                <a:cs typeface="Times New Roman" panose="02020603050405020304" pitchFamily="18" charset="0"/>
              </a:rPr>
              <a:t>Supports fast random access into the container by index</a:t>
            </a:r>
          </a:p>
          <a:p>
            <a:r>
              <a:rPr lang="en-US" sz="2000" dirty="0" smtClean="0">
                <a:latin typeface="Times New Roman" panose="02020603050405020304" pitchFamily="18" charset="0"/>
                <a:cs typeface="Times New Roman" panose="02020603050405020304" pitchFamily="18" charset="0"/>
              </a:rPr>
              <a:t>Iterators never invalidated on the array</a:t>
            </a:r>
          </a:p>
          <a:p>
            <a:r>
              <a:rPr lang="en-US" sz="2000" dirty="0" smtClean="0">
                <a:latin typeface="Times New Roman" panose="02020603050405020304" pitchFamily="18" charset="0"/>
                <a:cs typeface="Times New Roman" panose="02020603050405020304" pitchFamily="18" charset="0"/>
              </a:rPr>
              <a:t>Use case: implementation of a hash table where I hash my keys to a hash code </a:t>
            </a:r>
            <a:r>
              <a:rPr lang="en-US" sz="2000" dirty="0" err="1" smtClean="0">
                <a:latin typeface="Courier New" panose="02070309020205020404" pitchFamily="49" charset="0"/>
                <a:cs typeface="Courier New" panose="02070309020205020404" pitchFamily="49" charset="0"/>
              </a:rPr>
              <a:t>int</a:t>
            </a:r>
            <a:r>
              <a:rPr lang="en-US" sz="2000" dirty="0" smtClean="0">
                <a:latin typeface="Times New Roman" panose="02020603050405020304" pitchFamily="18" charset="0"/>
                <a:cs typeface="Times New Roman" panose="02020603050405020304" pitchFamily="18" charset="0"/>
              </a:rPr>
              <a:t> and then look in that bucket – we can use an array of buckets</a:t>
            </a:r>
          </a:p>
        </p:txBody>
      </p:sp>
    </p:spTree>
    <p:extLst>
      <p:ext uri="{BB962C8B-B14F-4D97-AF65-F5344CB8AC3E}">
        <p14:creationId xmlns:p14="http://schemas.microsoft.com/office/powerpoint/2010/main" val="383968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Vectors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Exactly like an array but allows dynamic growing or shrinking of the size of the container</a:t>
            </a:r>
          </a:p>
          <a:p>
            <a:r>
              <a:rPr lang="en-US" sz="2000" dirty="0" smtClean="0">
                <a:latin typeface="Times New Roman" panose="02020603050405020304" pitchFamily="18" charset="0"/>
                <a:cs typeface="Times New Roman" panose="02020603050405020304" pitchFamily="18" charset="0"/>
              </a:rPr>
              <a:t>Use case: in the previous example, I may want to grow the size of my array dynamically if to allow more buckets and therefore more uniqueness around the index that a hash code resolves to</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Introduction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i="1" dirty="0" smtClean="0">
                <a:latin typeface="Times New Roman" panose="02020603050405020304" pitchFamily="18" charset="0"/>
                <a:cs typeface="Times New Roman" panose="02020603050405020304" pitchFamily="18" charset="0"/>
              </a:rPr>
              <a:t>“Bad </a:t>
            </a:r>
            <a:r>
              <a:rPr lang="en-US" sz="2000" i="1" dirty="0">
                <a:latin typeface="Times New Roman" panose="02020603050405020304" pitchFamily="18" charset="0"/>
                <a:cs typeface="Times New Roman" panose="02020603050405020304" pitchFamily="18" charset="0"/>
              </a:rPr>
              <a:t>programmers worry about the code. Good programmers worry about data structures and their relationships." – Linus Torvalds</a:t>
            </a:r>
            <a:endParaRPr lang="en-US" sz="2000" i="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Structures are the underpinnings of any programming </a:t>
            </a:r>
            <a:r>
              <a:rPr lang="en-US" sz="2000" dirty="0" smtClean="0">
                <a:latin typeface="Times New Roman" panose="02020603050405020304" pitchFamily="18" charset="0"/>
                <a:cs typeface="Times New Roman" panose="02020603050405020304" pitchFamily="18" charset="0"/>
              </a:rPr>
              <a:t>language</a:t>
            </a:r>
          </a:p>
          <a:p>
            <a:r>
              <a:rPr lang="en-US" sz="2000" dirty="0">
                <a:latin typeface="Times New Roman" panose="02020603050405020304" pitchFamily="18" charset="0"/>
                <a:cs typeface="Times New Roman" panose="02020603050405020304" pitchFamily="18" charset="0"/>
              </a:rPr>
              <a:t>They store data in a construct that should be easy to access and embody concepts such as </a:t>
            </a:r>
            <a:r>
              <a:rPr lang="en-US" sz="2000" dirty="0" smtClean="0">
                <a:latin typeface="Times New Roman" panose="02020603050405020304" pitchFamily="18" charset="0"/>
                <a:cs typeface="Times New Roman" panose="02020603050405020304" pitchFamily="18" charset="0"/>
              </a:rPr>
              <a:t>data encapsulation</a:t>
            </a:r>
          </a:p>
          <a:p>
            <a:r>
              <a:rPr lang="en-US" sz="2000" dirty="0" smtClean="0">
                <a:latin typeface="Times New Roman" panose="02020603050405020304" pitchFamily="18" charset="0"/>
                <a:cs typeface="Times New Roman" panose="02020603050405020304" pitchFamily="18" charset="0"/>
              </a:rPr>
              <a:t>We will delve into detail on the STL collections</a:t>
            </a:r>
          </a:p>
          <a:p>
            <a:r>
              <a:rPr lang="en-US" sz="2000" dirty="0" smtClean="0">
                <a:latin typeface="Times New Roman" panose="02020603050405020304" pitchFamily="18" charset="0"/>
                <a:cs typeface="Times New Roman" panose="02020603050405020304" pitchFamily="18" charset="0"/>
              </a:rPr>
              <a:t>We will cover the following in the next two classes: </a:t>
            </a:r>
            <a:r>
              <a:rPr lang="en-US" sz="2000" dirty="0">
                <a:latin typeface="Times New Roman" panose="02020603050405020304" pitchFamily="18" charset="0"/>
                <a:cs typeface="Times New Roman" panose="02020603050405020304" pitchFamily="18" charset="0"/>
              </a:rPr>
              <a:t>Sets, </a:t>
            </a:r>
            <a:r>
              <a:rPr lang="en-US" sz="2000" dirty="0" smtClean="0">
                <a:latin typeface="Times New Roman" panose="02020603050405020304" pitchFamily="18" charset="0"/>
                <a:cs typeface="Times New Roman" panose="02020603050405020304" pitchFamily="18" charset="0"/>
              </a:rPr>
              <a:t>Maps</a:t>
            </a:r>
            <a:r>
              <a:rPr lang="en-US" sz="2000" dirty="0">
                <a:latin typeface="Times New Roman" panose="02020603050405020304" pitchFamily="18" charset="0"/>
                <a:cs typeface="Times New Roman" panose="02020603050405020304" pitchFamily="18" charset="0"/>
              </a:rPr>
              <a:t>, Arrays, </a:t>
            </a:r>
            <a:r>
              <a:rPr lang="en-US" sz="2000" dirty="0" smtClean="0">
                <a:latin typeface="Times New Roman" panose="02020603050405020304" pitchFamily="18" charset="0"/>
                <a:cs typeface="Times New Roman" panose="02020603050405020304" pitchFamily="18" charset="0"/>
              </a:rPr>
              <a:t>Linked Lists, </a:t>
            </a:r>
            <a:r>
              <a:rPr lang="en-US" sz="2000" dirty="0">
                <a:latin typeface="Times New Roman" panose="02020603050405020304" pitchFamily="18" charset="0"/>
                <a:cs typeface="Times New Roman" panose="02020603050405020304" pitchFamily="18" charset="0"/>
              </a:rPr>
              <a:t>Hash Tables, Stacks, Queues, </a:t>
            </a:r>
            <a:r>
              <a:rPr lang="en-US" sz="2000" dirty="0" smtClean="0">
                <a:latin typeface="Times New Roman" panose="02020603050405020304" pitchFamily="18" charset="0"/>
                <a:cs typeface="Times New Roman" panose="02020603050405020304" pitchFamily="18" charset="0"/>
              </a:rPr>
              <a:t>Graphs, Heaps, and Binary Trees</a:t>
            </a:r>
            <a:endParaRPr lang="en-US" sz="16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209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Linked Lists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linked list is a container that orders elements sequentially in an ordering by integer (just like an array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difference between an array and a linked list is that an array is a contiguous block of </a:t>
            </a:r>
            <a:r>
              <a:rPr lang="en-US" sz="2000" dirty="0" smtClean="0">
                <a:latin typeface="Times New Roman" panose="02020603050405020304" pitchFamily="18" charset="0"/>
                <a:cs typeface="Times New Roman" panose="02020603050405020304" pitchFamily="18" charset="0"/>
              </a:rPr>
              <a:t>memory</a:t>
            </a:r>
          </a:p>
          <a:p>
            <a:r>
              <a:rPr lang="en-US" sz="2000" dirty="0">
                <a:latin typeface="Times New Roman" panose="02020603050405020304" pitchFamily="18" charset="0"/>
                <a:cs typeface="Times New Roman" panose="02020603050405020304" pitchFamily="18" charset="0"/>
              </a:rPr>
              <a:t>A linked list is a group of pointers arbitrarily allocated on the heap where the first element points to the second element, second to the third, and so forth. In this way, ordering is preserved in the </a:t>
            </a:r>
            <a:r>
              <a:rPr lang="en-US" sz="2000" dirty="0" smtClean="0">
                <a:latin typeface="Times New Roman" panose="02020603050405020304" pitchFamily="18" charset="0"/>
                <a:cs typeface="Times New Roman" panose="02020603050405020304" pitchFamily="18" charset="0"/>
              </a:rPr>
              <a:t>list</a:t>
            </a:r>
          </a:p>
          <a:p>
            <a:r>
              <a:rPr lang="en-US" sz="2000" dirty="0" smtClean="0">
                <a:latin typeface="Times New Roman" panose="02020603050405020304" pitchFamily="18" charset="0"/>
                <a:cs typeface="Times New Roman" panose="02020603050405020304" pitchFamily="18" charset="0"/>
              </a:rPr>
              <a:t>First we define a Node in a linked list </a:t>
            </a:r>
            <a:r>
              <a:rPr lang="en-US" sz="2000" dirty="0" smtClean="0">
                <a:latin typeface="Courier New" panose="02070309020205020404" pitchFamily="49" charset="0"/>
                <a:cs typeface="Courier New" panose="02070309020205020404" pitchFamily="49" charset="0"/>
              </a:rPr>
              <a:t>Node&lt;T&gt; (</a:t>
            </a:r>
            <a:r>
              <a:rPr lang="en-US" sz="2000" dirty="0" smtClean="0">
                <a:latin typeface="Times New Roman" panose="02020603050405020304" pitchFamily="18" charset="0"/>
                <a:cs typeface="Times New Roman" panose="02020603050405020304" pitchFamily="18" charset="0"/>
              </a:rPr>
              <a:t>with </a:t>
            </a:r>
            <a:r>
              <a:rPr lang="en-US" sz="2000" dirty="0" smtClean="0">
                <a:latin typeface="Courier New" panose="02070309020205020404" pitchFamily="49" charset="0"/>
                <a:cs typeface="Courier New" panose="02070309020205020404" pitchFamily="49" charset="0"/>
              </a:rPr>
              <a:t>T </a:t>
            </a:r>
            <a:r>
              <a:rPr lang="en-US" sz="2000" dirty="0" smtClean="0">
                <a:latin typeface="Times New Roman" panose="02020603050405020304" pitchFamily="18" charset="0"/>
                <a:cs typeface="Times New Roman" panose="02020603050405020304" pitchFamily="18" charset="0"/>
              </a:rPr>
              <a:t>being the template type) with a next pointer to the next node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we can define the linked list as </a:t>
            </a:r>
            <a:r>
              <a:rPr lang="en-US" sz="2000" dirty="0" err="1">
                <a:latin typeface="Courier New" panose="02070309020205020404" pitchFamily="49" charset="0"/>
                <a:cs typeface="Courier New" panose="02070309020205020404" pitchFamily="49" charset="0"/>
              </a:rPr>
              <a:t>LinkedList</a:t>
            </a:r>
            <a:r>
              <a:rPr lang="en-US" sz="2000" dirty="0">
                <a:latin typeface="Courier New" panose="02070309020205020404" pitchFamily="49" charset="0"/>
                <a:cs typeface="Courier New" panose="02070309020205020404" pitchFamily="49" charset="0"/>
              </a:rPr>
              <a:t>&lt;T</a:t>
            </a:r>
            <a:r>
              <a:rPr lang="en-US" sz="2000" dirty="0" smtClean="0">
                <a:latin typeface="Courier New" panose="02070309020205020404" pitchFamily="49" charset="0"/>
                <a:cs typeface="Courier New" panose="02070309020205020404" pitchFamily="49" charset="0"/>
              </a:rPr>
              <a:t>&gt;</a:t>
            </a:r>
            <a:r>
              <a:rPr lang="en-US" sz="2000" dirty="0" smtClean="0"/>
              <a:t> </a:t>
            </a:r>
            <a:r>
              <a:rPr lang="en-US" sz="2000" dirty="0" smtClean="0">
                <a:latin typeface="Times New Roman" panose="02020603050405020304" pitchFamily="18" charset="0"/>
                <a:cs typeface="Times New Roman" panose="02020603050405020304" pitchFamily="18" charset="0"/>
              </a:rPr>
              <a:t>which references </a:t>
            </a:r>
            <a:r>
              <a:rPr lang="en-US" sz="2000" dirty="0" smtClean="0">
                <a:latin typeface="Courier New" panose="02070309020205020404" pitchFamily="49" charset="0"/>
                <a:cs typeface="Courier New" panose="02070309020205020404" pitchFamily="49" charset="0"/>
              </a:rPr>
              <a:t>Node&lt;T&gt;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as pointers</a:t>
            </a:r>
          </a:p>
          <a:p>
            <a:r>
              <a:rPr lang="en-US" sz="2000" dirty="0" smtClean="0">
                <a:latin typeface="Times New Roman" panose="02020603050405020304" pitchFamily="18" charset="0"/>
                <a:cs typeface="Times New Roman" panose="02020603050405020304" pitchFamily="18" charset="0"/>
              </a:rPr>
              <a:t>We define the list with a size and head pointer</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173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Doubly Linked Lists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doubly linked list is one where we can traverse it from either the beginning or end</a:t>
            </a:r>
          </a:p>
          <a:p>
            <a:r>
              <a:rPr lang="en-US" sz="2000" dirty="0" smtClean="0">
                <a:latin typeface="Times New Roman" panose="02020603050405020304" pitchFamily="18" charset="0"/>
                <a:cs typeface="Times New Roman" panose="02020603050405020304" pitchFamily="18" charset="0"/>
              </a:rPr>
              <a:t>We define the </a:t>
            </a:r>
            <a:r>
              <a:rPr lang="en-US" sz="2000" dirty="0" smtClean="0">
                <a:latin typeface="Courier New" panose="02070309020205020404" pitchFamily="49" charset="0"/>
                <a:cs typeface="Courier New" panose="02070309020205020404" pitchFamily="49" charset="0"/>
              </a:rPr>
              <a:t>Node&lt;T&gt;</a:t>
            </a:r>
            <a:r>
              <a:rPr lang="en-US" sz="2000" dirty="0" smtClean="0">
                <a:latin typeface="Times New Roman" panose="02020603050405020304" pitchFamily="18" charset="0"/>
                <a:cs typeface="Times New Roman" panose="02020603050405020304" pitchFamily="18" charset="0"/>
              </a:rPr>
              <a:t> with next and previous pointers to the next and previous nodes in the list</a:t>
            </a:r>
          </a:p>
          <a:p>
            <a:r>
              <a:rPr lang="en-US" sz="2000" dirty="0" smtClean="0">
                <a:latin typeface="Times New Roman" panose="02020603050405020304" pitchFamily="18" charset="0"/>
                <a:cs typeface="Times New Roman" panose="02020603050405020304" pitchFamily="18" charset="0"/>
              </a:rPr>
              <a:t>Thus the </a:t>
            </a:r>
            <a:r>
              <a:rPr lang="en-US" sz="2000" dirty="0" err="1" smtClean="0">
                <a:latin typeface="Courier New" panose="02070309020205020404" pitchFamily="49" charset="0"/>
                <a:cs typeface="Courier New" panose="02070309020205020404" pitchFamily="49" charset="0"/>
              </a:rPr>
              <a:t>DoublyLinkedList</a:t>
            </a:r>
            <a:r>
              <a:rPr lang="en-US" sz="2000" dirty="0" smtClean="0">
                <a:latin typeface="Courier New" panose="02070309020205020404" pitchFamily="49" charset="0"/>
                <a:cs typeface="Courier New" panose="02070309020205020404" pitchFamily="49" charset="0"/>
              </a:rPr>
              <a:t>&lt;T&gt;</a:t>
            </a:r>
            <a:r>
              <a:rPr lang="en-US" sz="2000" dirty="0" smtClean="0">
                <a:latin typeface="Times New Roman" panose="02020603050405020304" pitchFamily="18" charset="0"/>
                <a:cs typeface="Times New Roman" panose="02020603050405020304" pitchFamily="18" charset="0"/>
              </a:rPr>
              <a:t> has head and tail pointers</a:t>
            </a:r>
          </a:p>
          <a:p>
            <a:r>
              <a:rPr lang="en-US" sz="2000" dirty="0" smtClean="0">
                <a:latin typeface="Times New Roman" panose="02020603050405020304" pitchFamily="18" charset="0"/>
                <a:cs typeface="Times New Roman" panose="02020603050405020304" pitchFamily="18" charset="0"/>
              </a:rPr>
              <a:t>We can traverse the list from either direction</a:t>
            </a:r>
          </a:p>
          <a:p>
            <a:r>
              <a:rPr lang="en-US" sz="2000" dirty="0" smtClean="0">
                <a:latin typeface="Times New Roman" panose="02020603050405020304" pitchFamily="18" charset="0"/>
                <a:cs typeface="Times New Roman" panose="02020603050405020304" pitchFamily="18" charset="0"/>
              </a:rPr>
              <a:t>If we wish to retrieve an element from the second half of the list (based on the stored size), then we start from the tail – otherwise we start from the head</a:t>
            </a:r>
          </a:p>
          <a:p>
            <a:r>
              <a:rPr lang="en-US" sz="2000" dirty="0" smtClean="0">
                <a:latin typeface="Times New Roman" panose="02020603050405020304" pitchFamily="18" charset="0"/>
                <a:cs typeface="Times New Roman" panose="02020603050405020304" pitchFamily="18" charset="0"/>
              </a:rPr>
              <a:t>Potentially cuts search time by half</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994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When to Use an Array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An array is best where we need to access by position</a:t>
            </a:r>
          </a:p>
          <a:p>
            <a:r>
              <a:rPr lang="en-US" sz="2000" dirty="0" smtClean="0">
                <a:latin typeface="Times New Roman" panose="02020603050405020304" pitchFamily="18" charset="0"/>
                <a:cs typeface="Times New Roman" panose="02020603050405020304" pitchFamily="18" charset="0"/>
              </a:rPr>
              <a:t>Random access is fast in an array!</a:t>
            </a:r>
          </a:p>
          <a:p>
            <a:r>
              <a:rPr lang="en-US" sz="2000" dirty="0" smtClean="0">
                <a:latin typeface="Times New Roman" panose="02020603050405020304" pitchFamily="18" charset="0"/>
                <a:cs typeface="Times New Roman" panose="02020603050405020304" pitchFamily="18" charset="0"/>
              </a:rPr>
              <a:t>Accessing an element has complexity </a:t>
            </a:r>
            <a:r>
              <a:rPr lang="en-US" sz="2000" i="1" dirty="0" smtClean="0">
                <a:latin typeface="Times New Roman" panose="02020603050405020304" pitchFamily="18" charset="0"/>
                <a:cs typeface="Times New Roman" panose="02020603050405020304" pitchFamily="18" charset="0"/>
              </a:rPr>
              <a:t>O(1) </a:t>
            </a:r>
            <a:r>
              <a:rPr lang="en-US" sz="2000" dirty="0" smtClean="0">
                <a:latin typeface="Times New Roman" panose="02020603050405020304" pitchFamily="18" charset="0"/>
                <a:cs typeface="Times New Roman" panose="02020603050405020304" pitchFamily="18" charset="0"/>
              </a:rPr>
              <a:t>in an array </a:t>
            </a:r>
            <a:r>
              <a:rPr lang="en-US" sz="2000" dirty="0" err="1" smtClean="0">
                <a:latin typeface="Times New Roman" panose="02020603050405020304" pitchFamily="18" charset="0"/>
                <a:cs typeface="Times New Roman" panose="02020603050405020304" pitchFamily="18" charset="0"/>
              </a:rPr>
              <a:t>vs</a:t>
            </a:r>
            <a:r>
              <a:rPr lang="en-US" sz="2000" dirty="0" smtClean="0">
                <a:latin typeface="Times New Roman" panose="02020603050405020304" pitchFamily="18" charset="0"/>
                <a:cs typeface="Times New Roman" panose="02020603050405020304" pitchFamily="18" charset="0"/>
              </a:rPr>
              <a:t> complexity </a:t>
            </a:r>
            <a:r>
              <a:rPr lang="en-US" sz="2000" i="1" dirty="0" smtClean="0">
                <a:latin typeface="Times New Roman" panose="02020603050405020304" pitchFamily="18" charset="0"/>
                <a:cs typeface="Times New Roman" panose="02020603050405020304" pitchFamily="18" charset="0"/>
              </a:rPr>
              <a:t>O(n)</a:t>
            </a:r>
            <a:r>
              <a:rPr lang="en-US" sz="2000" dirty="0" smtClean="0">
                <a:latin typeface="Times New Roman" panose="02020603050405020304" pitchFamily="18" charset="0"/>
                <a:cs typeface="Times New Roman" panose="02020603050405020304" pitchFamily="18" charset="0"/>
              </a:rPr>
              <a:t> in a linked list</a:t>
            </a:r>
          </a:p>
          <a:p>
            <a:r>
              <a:rPr lang="en-US" sz="2000" dirty="0" smtClean="0">
                <a:latin typeface="Times New Roman" panose="02020603050405020304" pitchFamily="18" charset="0"/>
                <a:cs typeface="Times New Roman" panose="02020603050405020304" pitchFamily="18" charset="0"/>
              </a:rPr>
              <a:t>An array is best when data does not need to be moved around frequently and positions are static</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403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When to Use a Linked List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Best for frequent insertions and deletions</a:t>
            </a:r>
          </a:p>
          <a:p>
            <a:r>
              <a:rPr lang="en-US" sz="2000" dirty="0" smtClean="0">
                <a:latin typeface="Times New Roman" panose="02020603050405020304" pitchFamily="18" charset="0"/>
                <a:cs typeface="Times New Roman" panose="02020603050405020304" pitchFamily="18" charset="0"/>
              </a:rPr>
              <a:t>Consider list: a</a:t>
            </a:r>
            <a:r>
              <a:rPr lang="en-US" sz="2000" baseline="-25000"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head</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one</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two</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a:t>
            </a:r>
            <a:r>
              <a:rPr lang="en-US" sz="2000" baseline="-25000"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three</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four</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a:t>
            </a:r>
            <a:r>
              <a:rPr lang="en-US" sz="2000" baseline="-25000"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five</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advantage of a linked list over array is that we can insert elements more easily into the </a:t>
            </a:r>
            <a:r>
              <a:rPr lang="en-US" sz="2000" dirty="0" smtClean="0">
                <a:latin typeface="Times New Roman" panose="02020603050405020304" pitchFamily="18" charset="0"/>
                <a:cs typeface="Times New Roman" panose="02020603050405020304" pitchFamily="18" charset="0"/>
              </a:rPr>
              <a:t>linked list</a:t>
            </a:r>
          </a:p>
          <a:p>
            <a:r>
              <a:rPr lang="en-US" sz="2000" dirty="0">
                <a:latin typeface="Times New Roman" panose="02020603050405020304" pitchFamily="18" charset="0"/>
                <a:cs typeface="Times New Roman" panose="02020603050405020304" pitchFamily="18" charset="0"/>
              </a:rPr>
              <a:t>By traversing the linked list to the appropriate spot, we can insert an element at that </a:t>
            </a:r>
            <a:r>
              <a:rPr lang="en-US" sz="2000" dirty="0" smtClean="0">
                <a:latin typeface="Times New Roman" panose="02020603050405020304" pitchFamily="18" charset="0"/>
                <a:cs typeface="Times New Roman" panose="02020603050405020304" pitchFamily="18" charset="0"/>
              </a:rPr>
              <a:t>position</a:t>
            </a:r>
          </a:p>
          <a:p>
            <a:r>
              <a:rPr lang="en-US" sz="2000" dirty="0" smtClean="0">
                <a:latin typeface="Times New Roman" panose="02020603050405020304" pitchFamily="18" charset="0"/>
                <a:cs typeface="Times New Roman" panose="02020603050405020304" pitchFamily="18" charset="0"/>
              </a:rPr>
              <a:t>Execute the following:</a:t>
            </a:r>
          </a:p>
          <a:p>
            <a:pPr lvl="1"/>
            <a:r>
              <a:rPr lang="en-US" sz="1600" dirty="0" smtClean="0">
                <a:latin typeface="Courier New" panose="02070309020205020404" pitchFamily="49" charset="0"/>
                <a:cs typeface="Courier New" panose="02070309020205020404" pitchFamily="49" charset="0"/>
              </a:rPr>
              <a:t>type current = head;</a:t>
            </a:r>
          </a:p>
          <a:p>
            <a:pPr lvl="1"/>
            <a:r>
              <a:rPr lang="en-US" sz="1600" dirty="0" smtClean="0">
                <a:latin typeface="Courier New" panose="02070309020205020404" pitchFamily="49" charset="0"/>
                <a:cs typeface="Courier New" panose="02070309020205020404" pitchFamily="49" charset="0"/>
              </a:rPr>
              <a:t>for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 0;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&lt; j;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a:t>
            </a:r>
          </a:p>
          <a:p>
            <a:pPr lvl="1"/>
            <a:r>
              <a:rPr lang="en-US" sz="1600" dirty="0" smtClean="0">
                <a:latin typeface="Courier New" panose="02070309020205020404" pitchFamily="49" charset="0"/>
                <a:cs typeface="Courier New" panose="02070309020205020404" pitchFamily="49" charset="0"/>
              </a:rPr>
              <a:t>  current = current-&gt;</a:t>
            </a:r>
            <a:r>
              <a:rPr lang="en-US" sz="1600" dirty="0" err="1" smtClean="0">
                <a:latin typeface="Courier New" panose="02070309020205020404" pitchFamily="49" charset="0"/>
                <a:cs typeface="Courier New" panose="02070309020205020404" pitchFamily="49" charset="0"/>
              </a:rPr>
              <a:t>GetNext</a:t>
            </a:r>
            <a:r>
              <a:rPr lang="en-US" sz="1600" dirty="0" smtClean="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oldNext</a:t>
            </a:r>
            <a:r>
              <a:rPr lang="en-US" sz="1600" dirty="0">
                <a:latin typeface="Courier New" panose="02070309020205020404" pitchFamily="49" charset="0"/>
                <a:cs typeface="Courier New" panose="02070309020205020404" pitchFamily="49" charset="0"/>
              </a:rPr>
              <a:t> = current-&gt;</a:t>
            </a:r>
            <a:r>
              <a:rPr lang="en-US" sz="1600" dirty="0" err="1">
                <a:latin typeface="Courier New" panose="02070309020205020404" pitchFamily="49" charset="0"/>
                <a:cs typeface="Courier New" panose="02070309020205020404" pitchFamily="49" charset="0"/>
              </a:rPr>
              <a:t>GetNext</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current = current-&gt;</a:t>
            </a:r>
            <a:r>
              <a:rPr lang="en-US" sz="1600" dirty="0" err="1">
                <a:latin typeface="Courier New" panose="02070309020205020404" pitchFamily="49" charset="0"/>
                <a:cs typeface="Courier New" panose="02070309020205020404" pitchFamily="49" charset="0"/>
              </a:rPr>
              <a:t>SetNext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newElement</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newElement.SetNext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oldNext</a:t>
            </a:r>
            <a:r>
              <a:rPr lang="en-US" sz="1600" dirty="0" smtClean="0">
                <a:latin typeface="Courier New" panose="02070309020205020404" pitchFamily="49" charset="0"/>
                <a:cs typeface="Courier New" panose="02070309020205020404" pitchFamily="49" charset="0"/>
              </a:rPr>
              <a:t>);</a:t>
            </a:r>
          </a:p>
          <a:p>
            <a:r>
              <a:rPr lang="en-US" sz="2000" dirty="0">
                <a:latin typeface="Times New Roman" panose="02020603050405020304" pitchFamily="18" charset="0"/>
                <a:cs typeface="Times New Roman" panose="02020603050405020304" pitchFamily="18" charset="0"/>
              </a:rPr>
              <a:t>In an array, we would have had to shift all elements over by one, and we would potentially need to reallocate the array if it was already at capacity</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64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Arrays </a:t>
            </a:r>
            <a:r>
              <a:rPr lang="en-US" b="1" i="1" dirty="0" err="1" smtClean="0">
                <a:latin typeface="Times New Roman" panose="02020603050405020304" pitchFamily="18" charset="0"/>
                <a:cs typeface="Times New Roman" panose="02020603050405020304" pitchFamily="18" charset="0"/>
              </a:rPr>
              <a:t>vs</a:t>
            </a:r>
            <a:r>
              <a:rPr lang="en-US" b="1" i="1" dirty="0" smtClean="0">
                <a:latin typeface="Times New Roman" panose="02020603050405020304" pitchFamily="18" charset="0"/>
                <a:cs typeface="Times New Roman" panose="02020603050405020304" pitchFamily="18" charset="0"/>
              </a:rPr>
              <a:t> Linked Lists: Performance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Let’s </a:t>
            </a:r>
            <a:r>
              <a:rPr lang="en-US" sz="2000" dirty="0" smtClean="0">
                <a:latin typeface="Times New Roman" panose="02020603050405020304" pitchFamily="18" charset="0"/>
                <a:cs typeface="Times New Roman" panose="02020603050405020304" pitchFamily="18" charset="0"/>
              </a:rPr>
              <a:t>consider how </a:t>
            </a:r>
            <a:r>
              <a:rPr lang="en-US" sz="2000" dirty="0">
                <a:latin typeface="Times New Roman" panose="02020603050405020304" pitchFamily="18" charset="0"/>
                <a:cs typeface="Times New Roman" panose="02020603050405020304" pitchFamily="18" charset="0"/>
              </a:rPr>
              <a:t>the CPU accesses </a:t>
            </a:r>
            <a:r>
              <a:rPr lang="en-US" sz="2000" dirty="0" smtClean="0">
                <a:latin typeface="Times New Roman" panose="02020603050405020304" pitchFamily="18" charset="0"/>
                <a:cs typeface="Times New Roman" panose="02020603050405020304" pitchFamily="18" charset="0"/>
              </a:rPr>
              <a:t>memory</a:t>
            </a:r>
          </a:p>
          <a:p>
            <a:r>
              <a:rPr lang="en-US" sz="2000" dirty="0">
                <a:latin typeface="Times New Roman" panose="02020603050405020304" pitchFamily="18" charset="0"/>
                <a:cs typeface="Times New Roman" panose="02020603050405020304" pitchFamily="18" charset="0"/>
              </a:rPr>
              <a:t>The processor has a memory cache with very fast </a:t>
            </a:r>
            <a:r>
              <a:rPr lang="en-US" sz="2000" dirty="0" smtClean="0">
                <a:latin typeface="Times New Roman" panose="02020603050405020304" pitchFamily="18" charset="0"/>
                <a:cs typeface="Times New Roman" panose="02020603050405020304" pitchFamily="18" charset="0"/>
              </a:rPr>
              <a:t>access</a:t>
            </a:r>
          </a:p>
          <a:p>
            <a:r>
              <a:rPr lang="en-US" sz="2000" dirty="0">
                <a:latin typeface="Times New Roman" panose="02020603050405020304" pitchFamily="18" charset="0"/>
                <a:cs typeface="Times New Roman" panose="02020603050405020304" pitchFamily="18" charset="0"/>
              </a:rPr>
              <a:t>The cache loads the most recent block of </a:t>
            </a:r>
            <a:r>
              <a:rPr lang="en-US" sz="2000" dirty="0" smtClean="0">
                <a:latin typeface="Times New Roman" panose="02020603050405020304" pitchFamily="18" charset="0"/>
                <a:cs typeface="Times New Roman" panose="02020603050405020304" pitchFamily="18" charset="0"/>
              </a:rPr>
              <a:t>memory</a:t>
            </a:r>
          </a:p>
          <a:p>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processor needs to access data that is already in the cache (known as a cache hit), then the access is as fast as possible. If however the data requested is not in the cache (known as a cache miss), then the processor first needs to load the necessary memory block into its cache (which is a much slower operation) and only then can read the required data.</a:t>
            </a:r>
          </a:p>
          <a:p>
            <a:r>
              <a:rPr lang="en-US" sz="2000" dirty="0">
                <a:latin typeface="Times New Roman" panose="02020603050405020304" pitchFamily="18" charset="0"/>
                <a:cs typeface="Times New Roman" panose="02020603050405020304" pitchFamily="18" charset="0"/>
              </a:rPr>
              <a:t>An array is allocated as a contiguous block of memory. This means that the processor could potentially load the memory block containing the entire array, meaning that if the array is accessed multiple times each occurrence would involve a cache hit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Using the new keyword makes no guarantees on where the memory is </a:t>
            </a:r>
            <a:r>
              <a:rPr lang="en-US" sz="2000" dirty="0" smtClean="0">
                <a:latin typeface="Times New Roman" panose="02020603050405020304" pitchFamily="18" charset="0"/>
                <a:cs typeface="Times New Roman" panose="02020603050405020304" pitchFamily="18" charset="0"/>
              </a:rPr>
              <a:t>allocated in a linked list. </a:t>
            </a:r>
            <a:r>
              <a:rPr lang="en-US" sz="2000" dirty="0">
                <a:latin typeface="Times New Roman" panose="02020603050405020304" pitchFamily="18" charset="0"/>
                <a:cs typeface="Times New Roman" panose="02020603050405020304" pitchFamily="18" charset="0"/>
              </a:rPr>
              <a:t>So each node </a:t>
            </a:r>
            <a:r>
              <a:rPr lang="en-US" sz="2000" dirty="0" smtClean="0">
                <a:latin typeface="Times New Roman" panose="02020603050405020304" pitchFamily="18" charset="0"/>
                <a:cs typeface="Times New Roman" panose="02020603050405020304" pitchFamily="18" charset="0"/>
              </a:rPr>
              <a:t>could </a:t>
            </a:r>
            <a:r>
              <a:rPr lang="en-US" sz="2000" dirty="0">
                <a:latin typeface="Times New Roman" panose="02020603050405020304" pitchFamily="18" charset="0"/>
                <a:cs typeface="Times New Roman" panose="02020603050405020304" pitchFamily="18" charset="0"/>
              </a:rPr>
              <a:t>be allocated in very different parts of main </a:t>
            </a:r>
            <a:r>
              <a:rPr lang="en-US" sz="2000" dirty="0" smtClean="0">
                <a:latin typeface="Times New Roman" panose="02020603050405020304" pitchFamily="18" charset="0"/>
                <a:cs typeface="Times New Roman" panose="02020603050405020304" pitchFamily="18" charset="0"/>
              </a:rPr>
              <a:t>memory, hence </a:t>
            </a:r>
            <a:r>
              <a:rPr lang="en-US" sz="2000" dirty="0">
                <a:latin typeface="Times New Roman" panose="02020603050405020304" pitchFamily="18" charset="0"/>
                <a:cs typeface="Times New Roman" panose="02020603050405020304" pitchFamily="18" charset="0"/>
              </a:rPr>
              <a:t>a cache miss is a distinct possibility.</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840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Hash Tables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hash table is essentially a map maintaining a collection of key/value pairs</a:t>
            </a:r>
          </a:p>
          <a:p>
            <a:r>
              <a:rPr lang="en-US" sz="2000" dirty="0" smtClean="0">
                <a:latin typeface="Times New Roman" panose="02020603050405020304" pitchFamily="18" charset="0"/>
                <a:cs typeface="Times New Roman" panose="02020603050405020304" pitchFamily="18" charset="0"/>
              </a:rPr>
              <a:t>A hash table allows for fast lookup given a particular key (rather than fast traversal per se)</a:t>
            </a:r>
          </a:p>
          <a:p>
            <a:r>
              <a:rPr lang="en-US" sz="2000" dirty="0" smtClean="0">
                <a:latin typeface="Times New Roman" panose="02020603050405020304" pitchFamily="18" charset="0"/>
                <a:cs typeface="Times New Roman" panose="02020603050405020304" pitchFamily="18" charset="0"/>
              </a:rPr>
              <a:t>A hash table needs a hash function to hash a given key to a particular hash code (often an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We can implement a hash table as an array of linked lists</a:t>
            </a:r>
          </a:p>
          <a:p>
            <a:r>
              <a:rPr lang="en-US" sz="2000" dirty="0" smtClean="0">
                <a:latin typeface="Times New Roman" panose="02020603050405020304" pitchFamily="18" charset="0"/>
                <a:cs typeface="Times New Roman" panose="02020603050405020304" pitchFamily="18" charset="0"/>
              </a:rPr>
              <a:t>We need to resolve a hash code to the capacity of the array (using the modulo operator)</a:t>
            </a:r>
          </a:p>
          <a:p>
            <a:r>
              <a:rPr lang="en-US" sz="2000" dirty="0" smtClean="0">
                <a:latin typeface="Times New Roman" panose="02020603050405020304" pitchFamily="18" charset="0"/>
                <a:cs typeface="Times New Roman" panose="02020603050405020304" pitchFamily="18" charset="0"/>
              </a:rPr>
              <a:t>For collisions on the array index, we traverse the linked list of key/value pairs looking for an exact match for our key</a:t>
            </a:r>
          </a:p>
          <a:p>
            <a:r>
              <a:rPr lang="en-US" sz="2000" dirty="0" smtClean="0">
                <a:latin typeface="Times New Roman" panose="02020603050405020304" pitchFamily="18" charset="0"/>
                <a:cs typeface="Times New Roman" panose="02020603050405020304" pitchFamily="18" charset="0"/>
              </a:rPr>
              <a:t>Best case complexity to search through a hash table: </a:t>
            </a:r>
            <a:r>
              <a:rPr lang="en-US" sz="2000" i="1" dirty="0" smtClean="0">
                <a:latin typeface="Times New Roman" panose="02020603050405020304" pitchFamily="18" charset="0"/>
                <a:cs typeface="Times New Roman" panose="02020603050405020304" pitchFamily="18" charset="0"/>
              </a:rPr>
              <a:t>O(1)</a:t>
            </a:r>
          </a:p>
          <a:p>
            <a:r>
              <a:rPr lang="en-US" sz="2000" dirty="0" smtClean="0">
                <a:latin typeface="Times New Roman" panose="02020603050405020304" pitchFamily="18" charset="0"/>
                <a:cs typeface="Times New Roman" panose="02020603050405020304" pitchFamily="18" charset="0"/>
              </a:rPr>
              <a:t>Worst case complexity: </a:t>
            </a:r>
            <a:r>
              <a:rPr lang="en-US" sz="2000" i="1" dirty="0" smtClean="0">
                <a:latin typeface="Times New Roman" panose="02020603050405020304" pitchFamily="18" charset="0"/>
                <a:cs typeface="Times New Roman" panose="02020603050405020304" pitchFamily="18" charset="0"/>
              </a:rPr>
              <a:t>O(n)</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029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Data Structures Are Crucial!!!</a:t>
            </a: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Keep repeating this to yourself (and I will keep repeating it to you): think before I choose my data structure!!!</a:t>
            </a:r>
          </a:p>
          <a:p>
            <a:r>
              <a:rPr lang="en-US" sz="2000" dirty="0" smtClean="0">
                <a:latin typeface="Times New Roman" panose="02020603050405020304" pitchFamily="18" charset="0"/>
                <a:cs typeface="Times New Roman" panose="02020603050405020304" pitchFamily="18" charset="0"/>
              </a:rPr>
              <a:t>Can make or break a program or an entire trading system</a:t>
            </a:r>
          </a:p>
          <a:p>
            <a:r>
              <a:rPr lang="en-US" sz="2000" dirty="0" smtClean="0">
                <a:latin typeface="Times New Roman" panose="02020603050405020304" pitchFamily="18" charset="0"/>
                <a:cs typeface="Times New Roman" panose="02020603050405020304" pitchFamily="18" charset="0"/>
              </a:rPr>
              <a:t>Systems can completely break down due to a poor choice of data structure</a:t>
            </a:r>
          </a:p>
          <a:p>
            <a:r>
              <a:rPr lang="en-US" sz="2000" dirty="0" smtClean="0">
                <a:latin typeface="Times New Roman" panose="02020603050405020304" pitchFamily="18" charset="0"/>
                <a:cs typeface="Times New Roman" panose="02020603050405020304" pitchFamily="18" charset="0"/>
              </a:rPr>
              <a:t>Encapsulate common functions on data within classes that abstract that data (with a sound choice of data structure) – so you can focus on the business logic!</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144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Power of </a:t>
            </a:r>
            <a:r>
              <a:rPr lang="en-US" b="1" i="1" dirty="0" smtClean="0">
                <a:latin typeface="Times New Roman" panose="02020603050405020304" pitchFamily="18" charset="0"/>
                <a:cs typeface="Times New Roman" panose="02020603050405020304" pitchFamily="18" charset="0"/>
              </a:rPr>
              <a:t>Data </a:t>
            </a:r>
            <a:r>
              <a:rPr lang="en-US" b="1" i="1" dirty="0">
                <a:latin typeface="Times New Roman" panose="02020603050405020304" pitchFamily="18" charset="0"/>
                <a:cs typeface="Times New Roman" panose="02020603050405020304" pitchFamily="18" charset="0"/>
              </a:rPr>
              <a:t>S</a:t>
            </a:r>
            <a:r>
              <a:rPr lang="en-US" b="1" i="1" dirty="0" smtClean="0">
                <a:latin typeface="Times New Roman" panose="02020603050405020304" pitchFamily="18" charset="0"/>
                <a:cs typeface="Times New Roman" panose="02020603050405020304" pitchFamily="18" charset="0"/>
              </a:rPr>
              <a:t>tructures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Data Structures are crucial to any program and trading system</a:t>
            </a:r>
          </a:p>
          <a:p>
            <a:r>
              <a:rPr lang="en-US" sz="2000" dirty="0">
                <a:latin typeface="Times New Roman" panose="02020603050405020304" pitchFamily="18" charset="0"/>
                <a:cs typeface="Times New Roman" panose="02020603050405020304" pitchFamily="18" charset="0"/>
              </a:rPr>
              <a:t>A good program should begin with sound data structures</a:t>
            </a:r>
          </a:p>
          <a:p>
            <a:r>
              <a:rPr lang="en-US" sz="2000" dirty="0">
                <a:latin typeface="Times New Roman" panose="02020603050405020304" pitchFamily="18" charset="0"/>
                <a:cs typeface="Times New Roman" panose="02020603050405020304" pitchFamily="18" charset="0"/>
              </a:rPr>
              <a:t>The use of proper data structures ensures that we can focus on the real business logic of the application – e.g. quantitative strategy code, risk models, RV analysis, </a:t>
            </a:r>
            <a:r>
              <a:rPr lang="en-US" sz="2000" dirty="0" err="1">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For low-latency applications, data structures are essential!!!</a:t>
            </a:r>
          </a:p>
          <a:p>
            <a:r>
              <a:rPr lang="en-US" sz="2000" dirty="0" smtClean="0">
                <a:latin typeface="Times New Roman" panose="02020603050405020304" pitchFamily="18" charset="0"/>
                <a:cs typeface="Times New Roman" panose="02020603050405020304" pitchFamily="18" charset="0"/>
              </a:rPr>
              <a:t>A data structure may seem like a convenience, but a convenience can be deadly to a trading system</a:t>
            </a:r>
          </a:p>
          <a:p>
            <a:r>
              <a:rPr lang="en-US" sz="2000" dirty="0" smtClean="0">
                <a:latin typeface="Times New Roman" panose="02020603050405020304" pitchFamily="18" charset="0"/>
                <a:cs typeface="Times New Roman" panose="02020603050405020304" pitchFamily="18" charset="0"/>
              </a:rPr>
              <a:t>If milliseconds or microseconds count – then choose your data structures well!</a:t>
            </a:r>
            <a:endParaRPr lang="en-US" sz="16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422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Iterators</a:t>
            </a: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Iterators are a common theme amongst all STL containers</a:t>
            </a:r>
          </a:p>
          <a:p>
            <a:r>
              <a:rPr lang="en-US" sz="2000" dirty="0" smtClean="0">
                <a:latin typeface="Times New Roman" panose="02020603050405020304" pitchFamily="18" charset="0"/>
                <a:cs typeface="Times New Roman" panose="02020603050405020304" pitchFamily="18" charset="0"/>
              </a:rPr>
              <a:t>Iterators give us a way to iterate over all elements in the list</a:t>
            </a:r>
          </a:p>
          <a:p>
            <a:r>
              <a:rPr lang="en-US" sz="2000" dirty="0" smtClean="0">
                <a:latin typeface="Times New Roman" panose="02020603050405020304" pitchFamily="18" charset="0"/>
                <a:cs typeface="Times New Roman" panose="02020603050405020304" pitchFamily="18" charset="0"/>
              </a:rPr>
              <a:t>Iterators preserve the characteristics of the container (e.g. ordered, unordered,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Iterators are designed to be efficient for traversal of a container</a:t>
            </a:r>
          </a:p>
        </p:txBody>
      </p:sp>
    </p:spTree>
    <p:extLst>
      <p:ext uri="{BB962C8B-B14F-4D97-AF65-F5344CB8AC3E}">
        <p14:creationId xmlns:p14="http://schemas.microsoft.com/office/powerpoint/2010/main" val="369926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Sets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set is a container that does not allow duplicates and only contains unique </a:t>
            </a:r>
            <a:r>
              <a:rPr lang="en-US" sz="2000" dirty="0" smtClean="0">
                <a:latin typeface="Times New Roman" panose="02020603050405020304" pitchFamily="18" charset="0"/>
                <a:cs typeface="Times New Roman" panose="02020603050405020304" pitchFamily="18" charset="0"/>
              </a:rPr>
              <a:t>elements</a:t>
            </a:r>
          </a:p>
          <a:p>
            <a:r>
              <a:rPr lang="en-US" sz="2000" dirty="0">
                <a:latin typeface="Times New Roman" panose="02020603050405020304" pitchFamily="18" charset="0"/>
                <a:cs typeface="Times New Roman" panose="02020603050405020304" pitchFamily="18" charset="0"/>
              </a:rPr>
              <a:t>Class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::set </a:t>
            </a:r>
            <a:r>
              <a:rPr lang="en-US" sz="2000" dirty="0">
                <a:latin typeface="Times New Roman" panose="02020603050405020304" pitchFamily="18" charset="0"/>
                <a:cs typeface="Times New Roman" panose="02020603050405020304" pitchFamily="18" charset="0"/>
              </a:rPr>
              <a:t>in header </a:t>
            </a:r>
            <a:r>
              <a:rPr lang="en-US" sz="2000" dirty="0">
                <a:latin typeface="Courier New" panose="02070309020205020404" pitchFamily="49" charset="0"/>
                <a:cs typeface="Courier New" panose="02070309020205020404" pitchFamily="49" charset="0"/>
              </a:rPr>
              <a:t>&lt;set&gt;</a:t>
            </a:r>
            <a:endParaRPr lang="en-US" sz="2000" dirty="0" smtClean="0">
              <a:latin typeface="Courier New" panose="02070309020205020404" pitchFamily="49" charset="0"/>
              <a:cs typeface="Courier New" panose="02070309020205020404" pitchFamily="49" charset="0"/>
            </a:endParaRPr>
          </a:p>
          <a:p>
            <a:r>
              <a:rPr lang="en-US" sz="2000" dirty="0">
                <a:latin typeface="Times New Roman" panose="02020603050405020304" pitchFamily="18" charset="0"/>
                <a:cs typeface="Times New Roman" panose="02020603050405020304" pitchFamily="18" charset="0"/>
              </a:rPr>
              <a:t>Uniqueness is preserved by a </a:t>
            </a:r>
            <a:r>
              <a:rPr lang="en-US" sz="2000" dirty="0">
                <a:latin typeface="Courier New" panose="02070309020205020404" pitchFamily="49" charset="0"/>
                <a:cs typeface="Courier New" panose="02070309020205020404" pitchFamily="49" charset="0"/>
              </a:rPr>
              <a:t>Compare</a:t>
            </a:r>
            <a:r>
              <a:rPr lang="en-US" sz="2000" dirty="0">
                <a:latin typeface="Times New Roman" panose="02020603050405020304" pitchFamily="18" charset="0"/>
                <a:cs typeface="Times New Roman" panose="02020603050405020304" pitchFamily="18" charset="0"/>
              </a:rPr>
              <a:t> binary </a:t>
            </a:r>
            <a:r>
              <a:rPr lang="en-US" sz="2000" dirty="0" smtClean="0">
                <a:latin typeface="Times New Roman" panose="02020603050405020304" pitchFamily="18" charset="0"/>
                <a:cs typeface="Times New Roman" panose="02020603050405020304" pitchFamily="18" charset="0"/>
              </a:rPr>
              <a:t>predicate</a:t>
            </a:r>
          </a:p>
          <a:p>
            <a:r>
              <a:rPr lang="en-US" sz="2000" dirty="0" smtClean="0">
                <a:latin typeface="Times New Roman" panose="02020603050405020304" pitchFamily="18" charset="0"/>
                <a:cs typeface="Times New Roman" panose="02020603050405020304" pitchFamily="18" charset="0"/>
              </a:rPr>
              <a:t>No need for a predicate if your elements can already be compared, e.g. </a:t>
            </a:r>
            <a:r>
              <a:rPr lang="en-US" sz="2000" dirty="0" err="1" smtClean="0">
                <a:latin typeface="Courier New" panose="02070309020205020404" pitchFamily="49" charset="0"/>
                <a:cs typeface="Courier New" panose="02070309020205020404" pitchFamily="49" charset="0"/>
              </a:rPr>
              <a:t>int</a:t>
            </a:r>
            <a:r>
              <a:rPr lang="en-US" sz="2000" dirty="0" smtClean="0">
                <a:latin typeface="Times New Roman" panose="02020603050405020304" pitchFamily="18" charset="0"/>
                <a:cs typeface="Times New Roman" panose="02020603050405020304" pitchFamily="18" charset="0"/>
              </a:rPr>
              <a:t> or </a:t>
            </a:r>
            <a:r>
              <a:rPr lang="en-US" sz="2000" dirty="0" smtClean="0">
                <a:latin typeface="Courier New" panose="02070309020205020404" pitchFamily="49" charset="0"/>
                <a:cs typeface="Courier New" panose="02070309020205020404" pitchFamily="49" charset="0"/>
              </a:rPr>
              <a:t>float</a:t>
            </a: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use a </a:t>
            </a:r>
            <a:r>
              <a:rPr lang="en-US" sz="2000" dirty="0" smtClean="0">
                <a:latin typeface="Courier New" panose="02070309020205020404" pitchFamily="49" charset="0"/>
                <a:cs typeface="Courier New" panose="02070309020205020404" pitchFamily="49" charset="0"/>
              </a:rPr>
              <a:t>set&lt;T&gt;::iterator </a:t>
            </a:r>
            <a:r>
              <a:rPr lang="en-US" sz="2000" dirty="0" smtClean="0">
                <a:latin typeface="Times New Roman" panose="02020603050405020304" pitchFamily="18" charset="0"/>
                <a:cs typeface="Times New Roman" panose="02020603050405020304" pitchFamily="18" charset="0"/>
              </a:rPr>
              <a:t>to iterate over the set</a:t>
            </a:r>
          </a:p>
          <a:p>
            <a:r>
              <a:rPr lang="en-US" sz="2000" dirty="0">
                <a:latin typeface="Times New Roman" panose="02020603050405020304" pitchFamily="18" charset="0"/>
                <a:cs typeface="Times New Roman" panose="02020603050405020304" pitchFamily="18" charset="0"/>
              </a:rPr>
              <a:t>Elements stored in a binary tree (which we will discuss later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Using the </a:t>
            </a:r>
            <a:r>
              <a:rPr lang="en-US" sz="2000" dirty="0">
                <a:latin typeface="Courier New" panose="02070309020205020404" pitchFamily="49" charset="0"/>
                <a:cs typeface="Courier New" panose="02070309020205020404" pitchFamily="49" charset="0"/>
              </a:rPr>
              <a:t>Compare</a:t>
            </a:r>
            <a:r>
              <a:rPr lang="en-US" sz="2000" dirty="0">
                <a:latin typeface="Times New Roman" panose="02020603050405020304" pitchFamily="18" charset="0"/>
                <a:cs typeface="Times New Roman" panose="02020603050405020304" pitchFamily="18" charset="0"/>
              </a:rPr>
              <a:t> predicate, we can traverse the tree with left and right child nodes (left less than and right greater than</a:t>
            </a:r>
            <a:r>
              <a:rPr lang="en-US" sz="2000" dirty="0" smtClean="0">
                <a:latin typeface="Times New Roman" panose="02020603050405020304" pitchFamily="18" charset="0"/>
                <a:cs typeface="Times New Roman" panose="02020603050405020304" pitchFamily="18" charset="0"/>
              </a:rPr>
              <a:t>) using recursion</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361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Sets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i="1" dirty="0">
                <a:latin typeface="Times New Roman" panose="02020603050405020304" pitchFamily="18" charset="0"/>
                <a:cs typeface="Times New Roman" panose="02020603050405020304" pitchFamily="18" charset="0"/>
              </a:rPr>
              <a:t>O(log 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complexity to search through the set</a:t>
            </a:r>
          </a:p>
          <a:p>
            <a:r>
              <a:rPr lang="en-US" sz="2000" dirty="0" smtClean="0">
                <a:latin typeface="Times New Roman" panose="02020603050405020304" pitchFamily="18" charset="0"/>
                <a:cs typeface="Times New Roman" panose="02020603050405020304" pitchFamily="18" charset="0"/>
              </a:rPr>
              <a:t>Use Case</a:t>
            </a:r>
          </a:p>
          <a:p>
            <a:pPr lvl="1"/>
            <a:r>
              <a:rPr lang="en-US" sz="1600" dirty="0" smtClean="0">
                <a:latin typeface="Times New Roman" panose="02020603050405020304" pitchFamily="18" charset="0"/>
                <a:cs typeface="Times New Roman" panose="02020603050405020304" pitchFamily="18" charset="0"/>
              </a:rPr>
              <a:t>A set of listeners that are notified upon a particular type of notification, say when OTR (On-The-Run Treasury) prices tick</a:t>
            </a:r>
          </a:p>
          <a:p>
            <a:pPr lvl="1"/>
            <a:r>
              <a:rPr lang="en-US" sz="1600" dirty="0" smtClean="0">
                <a:latin typeface="Times New Roman" panose="02020603050405020304" pitchFamily="18" charset="0"/>
                <a:cs typeface="Times New Roman" panose="02020603050405020304" pitchFamily="18" charset="0"/>
              </a:rPr>
              <a:t>We iterate over the elements (listeners) in the set and notify each listener with the new OTR price ticks</a:t>
            </a:r>
          </a:p>
          <a:p>
            <a:pPr lvl="1"/>
            <a:r>
              <a:rPr lang="en-US" sz="1600" dirty="0" smtClean="0">
                <a:latin typeface="Times New Roman" panose="02020603050405020304" pitchFamily="18" charset="0"/>
                <a:cs typeface="Times New Roman" panose="02020603050405020304" pitchFamily="18" charset="0"/>
              </a:rPr>
              <a:t>Ordering is needed to maintain a priority ordering as notify listeners</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8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latin typeface="Times New Roman" panose="02020603050405020304" pitchFamily="18" charset="0"/>
                <a:cs typeface="Times New Roman" panose="02020603050405020304" pitchFamily="18" charset="0"/>
              </a:rPr>
              <a:t>MultiSet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multiset is a set </a:t>
            </a:r>
            <a:r>
              <a:rPr lang="en-US" sz="2000" dirty="0">
                <a:latin typeface="Times New Roman" panose="02020603050405020304" pitchFamily="18" charset="0"/>
                <a:cs typeface="Times New Roman" panose="02020603050405020304" pitchFamily="18" charset="0"/>
              </a:rPr>
              <a:t>with keys that preserves uniqueness with respect to the key but allows </a:t>
            </a:r>
            <a:r>
              <a:rPr lang="en-US" sz="2000" dirty="0" smtClean="0">
                <a:latin typeface="Times New Roman" panose="02020603050405020304" pitchFamily="18" charset="0"/>
                <a:cs typeface="Times New Roman" panose="02020603050405020304" pitchFamily="18" charset="0"/>
              </a:rPr>
              <a:t>duplicates</a:t>
            </a:r>
          </a:p>
          <a:p>
            <a:r>
              <a:rPr lang="en-US" sz="2000" dirty="0" smtClean="0">
                <a:latin typeface="Times New Roman" panose="02020603050405020304" pitchFamily="18" charset="0"/>
                <a:cs typeface="Times New Roman" panose="02020603050405020304" pitchFamily="18" charset="0"/>
              </a:rPr>
              <a:t>Again, the </a:t>
            </a:r>
            <a:r>
              <a:rPr lang="en-US" sz="2000" dirty="0">
                <a:latin typeface="Courant" panose="02000509030000020004" pitchFamily="49" charset="0"/>
                <a:cs typeface="Times New Roman" panose="02020603050405020304" pitchFamily="18" charset="0"/>
              </a:rPr>
              <a:t>Compare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predicate is used to compare elements</a:t>
            </a:r>
          </a:p>
          <a:p>
            <a:r>
              <a:rPr lang="en-US" sz="2000" dirty="0">
                <a:latin typeface="Times New Roman" panose="02020603050405020304" pitchFamily="18" charset="0"/>
                <a:cs typeface="Times New Roman" panose="02020603050405020304" pitchFamily="18" charset="0"/>
              </a:rPr>
              <a:t>Also known as a bag data </a:t>
            </a:r>
            <a:r>
              <a:rPr lang="en-US" sz="2000" dirty="0" smtClean="0">
                <a:latin typeface="Times New Roman" panose="02020603050405020304" pitchFamily="18" charset="0"/>
                <a:cs typeface="Times New Roman" panose="02020603050405020304" pitchFamily="18" charset="0"/>
              </a:rPr>
              <a:t>type</a:t>
            </a:r>
          </a:p>
          <a:p>
            <a:r>
              <a:rPr lang="en-US" sz="2000" dirty="0" smtClean="0">
                <a:latin typeface="Times New Roman" panose="02020603050405020304" pitchFamily="18" charset="0"/>
                <a:cs typeface="Times New Roman" panose="02020603050405020304" pitchFamily="18" charset="0"/>
              </a:rPr>
              <a:t>Class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::multiset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&lt;set&gt; </a:t>
            </a:r>
            <a:r>
              <a:rPr lang="en-US" sz="2000" dirty="0" smtClean="0">
                <a:latin typeface="Times New Roman" panose="02020603050405020304" pitchFamily="18" charset="0"/>
                <a:cs typeface="Times New Roman" panose="02020603050405020304" pitchFamily="18" charset="0"/>
              </a:rPr>
              <a:t>header</a:t>
            </a:r>
          </a:p>
          <a:p>
            <a:r>
              <a:rPr lang="en-US" sz="2000" dirty="0">
                <a:latin typeface="Times New Roman" panose="02020603050405020304" pitchFamily="18" charset="0"/>
                <a:cs typeface="Times New Roman" panose="02020603050405020304" pitchFamily="18" charset="0"/>
              </a:rPr>
              <a:t>Maintains a count of elements within </a:t>
            </a: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multiset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Elements are stored in a binary </a:t>
            </a:r>
            <a:r>
              <a:rPr lang="en-US" sz="2000" dirty="0" smtClean="0">
                <a:latin typeface="Times New Roman" panose="02020603050405020304" pitchFamily="18" charset="0"/>
                <a:cs typeface="Times New Roman" panose="02020603050405020304" pitchFamily="18" charset="0"/>
              </a:rPr>
              <a:t>tree (like a normal set)</a:t>
            </a:r>
          </a:p>
          <a:p>
            <a:r>
              <a:rPr lang="en-US" sz="2000" dirty="0">
                <a:latin typeface="Times New Roman" panose="02020603050405020304" pitchFamily="18" charset="0"/>
                <a:cs typeface="Times New Roman" panose="02020603050405020304" pitchFamily="18" charset="0"/>
              </a:rPr>
              <a:t>Complexity is </a:t>
            </a:r>
            <a:r>
              <a:rPr lang="en-US" sz="2000" i="1" dirty="0">
                <a:latin typeface="Times New Roman" panose="02020603050405020304" pitchFamily="18" charset="0"/>
                <a:cs typeface="Times New Roman" panose="02020603050405020304" pitchFamily="18" charset="0"/>
              </a:rPr>
              <a:t>O(log n</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search through the </a:t>
            </a:r>
            <a:r>
              <a:rPr lang="en-US" sz="2000" dirty="0" err="1" smtClean="0">
                <a:latin typeface="Times New Roman" panose="02020603050405020304" pitchFamily="18" charset="0"/>
                <a:cs typeface="Times New Roman" panose="02020603050405020304" pitchFamily="18" charset="0"/>
              </a:rPr>
              <a:t>multiset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 case: I want to maintain a set of all securities that customers send orders on over the course of a day to perform analysis of how a particular customer is trading with me (and hence be able to price the customer’s trades better) – I need to maintain a count for each security as well so I can see which securities this customer wants to trade more often</a:t>
            </a:r>
          </a:p>
        </p:txBody>
      </p:sp>
    </p:spTree>
    <p:extLst>
      <p:ext uri="{BB962C8B-B14F-4D97-AF65-F5344CB8AC3E}">
        <p14:creationId xmlns:p14="http://schemas.microsoft.com/office/powerpoint/2010/main" val="3368828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Unordered Set</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An efficient set that does not maintain order and maintains </a:t>
            </a:r>
            <a:r>
              <a:rPr lang="en-US" sz="2000" dirty="0" smtClean="0">
                <a:latin typeface="Times New Roman" panose="02020603050405020304" pitchFamily="18" charset="0"/>
                <a:cs typeface="Times New Roman" panose="02020603050405020304" pitchFamily="18" charset="0"/>
              </a:rPr>
              <a:t>uniqueness</a:t>
            </a:r>
          </a:p>
          <a:p>
            <a:r>
              <a:rPr lang="en-US" sz="2000" dirty="0" smtClean="0">
                <a:latin typeface="Times New Roman" panose="02020603050405020304" pitchFamily="18" charset="0"/>
                <a:cs typeface="Times New Roman" panose="02020603050405020304" pitchFamily="18" charset="0"/>
              </a:rPr>
              <a:t>Class </a:t>
            </a:r>
            <a:r>
              <a:rPr lang="en-US" sz="2000" dirty="0" smtClean="0">
                <a:latin typeface="Courier New" panose="02070309020205020404" pitchFamily="49" charset="0"/>
                <a:cs typeface="Courier New" panose="02070309020205020404" pitchFamily="49" charset="0"/>
              </a:rPr>
              <a:t>is </a:t>
            </a:r>
            <a:r>
              <a:rPr lang="en-US" sz="2000" dirty="0" err="1" smtClean="0">
                <a:latin typeface="Courier New" panose="02070309020205020404" pitchFamily="49" charset="0"/>
                <a:cs typeface="Courier New" panose="02070309020205020404" pitchFamily="49" charset="0"/>
              </a:rPr>
              <a:t>std:unordered_set</a:t>
            </a:r>
            <a:r>
              <a:rPr lang="en-US" sz="2000" dirty="0" smtClean="0">
                <a:latin typeface="Courier New" panose="02070309020205020404" pitchFamily="49" charset="0"/>
                <a:cs typeface="Courier New" panose="02070309020205020404" pitchFamily="49" charset="0"/>
              </a:rPr>
              <a:t>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a:t>
            </a:r>
            <a:r>
              <a:rPr lang="en-US" sz="2000" dirty="0" err="1" smtClean="0">
                <a:latin typeface="Courier New" panose="02070309020205020404" pitchFamily="49" charset="0"/>
                <a:cs typeface="Courier New" panose="02070309020205020404" pitchFamily="49" charset="0"/>
              </a:rPr>
              <a:t>unordered_set</a:t>
            </a:r>
            <a:r>
              <a:rPr lang="en-US" sz="2000" dirty="0" smtClean="0">
                <a:latin typeface="Courier New" panose="02070309020205020404" pitchFamily="49" charset="0"/>
                <a:cs typeface="Courier New" panose="02070309020205020404" pitchFamily="49" charset="0"/>
              </a:rPr>
              <a:t>&gt;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Elements are actual keys</a:t>
            </a:r>
          </a:p>
          <a:p>
            <a:r>
              <a:rPr lang="en-US" sz="2000" dirty="0">
                <a:latin typeface="Times New Roman" panose="02020603050405020304" pitchFamily="18" charset="0"/>
                <a:cs typeface="Times New Roman" panose="02020603050405020304" pitchFamily="18" charset="0"/>
              </a:rPr>
              <a:t>Elements are stored in a </a:t>
            </a:r>
            <a:r>
              <a:rPr lang="en-US" sz="2000" dirty="0" smtClean="0">
                <a:latin typeface="Times New Roman" panose="02020603050405020304" pitchFamily="18" charset="0"/>
                <a:cs typeface="Times New Roman" panose="02020603050405020304" pitchFamily="18" charset="0"/>
              </a:rPr>
              <a:t>hash table (more on a hash table later)</a:t>
            </a:r>
          </a:p>
          <a:p>
            <a:r>
              <a:rPr lang="en-US" sz="2000" dirty="0">
                <a:latin typeface="Times New Roman" panose="02020603050405020304" pitchFamily="18" charset="0"/>
                <a:cs typeface="Times New Roman" panose="02020603050405020304" pitchFamily="18" charset="0"/>
              </a:rPr>
              <a:t>Keys </a:t>
            </a:r>
            <a:r>
              <a:rPr lang="en-US" sz="2000" dirty="0" smtClean="0">
                <a:latin typeface="Times New Roman" panose="02020603050405020304" pitchFamily="18" charset="0"/>
                <a:cs typeface="Times New Roman" panose="02020603050405020304" pitchFamily="18" charset="0"/>
              </a:rPr>
              <a:t>(elements) are </a:t>
            </a:r>
            <a:r>
              <a:rPr lang="en-US" sz="2000" dirty="0">
                <a:latin typeface="Times New Roman" panose="02020603050405020304" pitchFamily="18" charset="0"/>
                <a:cs typeface="Times New Roman" panose="02020603050405020304" pitchFamily="18" charset="0"/>
              </a:rPr>
              <a:t>hashed to a </a:t>
            </a:r>
            <a:r>
              <a:rPr lang="en-US" sz="2000" dirty="0" smtClean="0">
                <a:latin typeface="Times New Roman" panose="02020603050405020304" pitchFamily="18" charset="0"/>
                <a:cs typeface="Times New Roman" panose="02020603050405020304" pitchFamily="18" charset="0"/>
              </a:rPr>
              <a:t>hash code </a:t>
            </a:r>
            <a:r>
              <a:rPr lang="en-US" sz="2000" dirty="0">
                <a:latin typeface="Times New Roman" panose="02020603050405020304" pitchFamily="18" charset="0"/>
                <a:cs typeface="Times New Roman" panose="02020603050405020304" pitchFamily="18" charset="0"/>
              </a:rPr>
              <a:t>for fast </a:t>
            </a:r>
            <a:r>
              <a:rPr lang="en-US" sz="2000" dirty="0" smtClean="0">
                <a:latin typeface="Times New Roman" panose="02020603050405020304" pitchFamily="18" charset="0"/>
                <a:cs typeface="Times New Roman" panose="02020603050405020304" pitchFamily="18" charset="0"/>
              </a:rPr>
              <a:t>lookup</a:t>
            </a:r>
          </a:p>
          <a:p>
            <a:r>
              <a:rPr lang="en-US" sz="2000" dirty="0">
                <a:latin typeface="Times New Roman" panose="02020603050405020304" pitchFamily="18" charset="0"/>
                <a:cs typeface="Times New Roman" panose="02020603050405020304" pitchFamily="18" charset="0"/>
              </a:rPr>
              <a:t>Best case </a:t>
            </a:r>
            <a:r>
              <a:rPr lang="en-US" sz="2000" i="1" dirty="0">
                <a:latin typeface="Times New Roman" panose="02020603050405020304" pitchFamily="18" charset="0"/>
                <a:cs typeface="Times New Roman" panose="02020603050405020304" pitchFamily="18" charset="0"/>
              </a:rPr>
              <a:t>O(1) </a:t>
            </a:r>
            <a:r>
              <a:rPr lang="en-US" sz="2000" dirty="0">
                <a:latin typeface="Times New Roman" panose="02020603050405020304" pitchFamily="18" charset="0"/>
                <a:cs typeface="Times New Roman" panose="02020603050405020304" pitchFamily="18" charset="0"/>
              </a:rPr>
              <a:t>complexity</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172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Unordered </a:t>
            </a:r>
            <a:r>
              <a:rPr lang="en-US" b="1" i="1" dirty="0" err="1" smtClean="0">
                <a:latin typeface="Times New Roman" panose="02020603050405020304" pitchFamily="18" charset="0"/>
                <a:cs typeface="Times New Roman" panose="02020603050405020304" pitchFamily="18" charset="0"/>
              </a:rPr>
              <a:t>MultiSet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Exactly like an unordered set (i.e. also has the benefits of fast access) but does not preserve uniqueness</a:t>
            </a:r>
          </a:p>
          <a:p>
            <a:r>
              <a:rPr lang="en-US" sz="2000" dirty="0" smtClean="0">
                <a:latin typeface="Times New Roman" panose="02020603050405020304" pitchFamily="18" charset="0"/>
                <a:cs typeface="Times New Roman" panose="02020603050405020304" pitchFamily="18" charset="0"/>
              </a:rPr>
              <a:t>Again, this is just a bag that maintains cardinality for each element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 is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unordered_multiset</a:t>
            </a:r>
            <a:r>
              <a:rPr lang="en-US" sz="2000" dirty="0" smtClean="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in the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unordered_set</a:t>
            </a:r>
            <a:r>
              <a:rPr lang="en-US" sz="2000" dirty="0">
                <a:latin typeface="Courier New" panose="02070309020205020404" pitchFamily="49" charset="0"/>
                <a:cs typeface="Courier New" panose="02070309020205020404" pitchFamily="49" charset="0"/>
              </a:rPr>
              <a:t>&gt; </a:t>
            </a:r>
            <a:r>
              <a:rPr lang="en-US" sz="2000" dirty="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Again, elements (which are keys) are hashed to a hash code and inserted into a hash table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Best case </a:t>
            </a:r>
            <a:r>
              <a:rPr lang="en-US" sz="2000" i="1" dirty="0">
                <a:latin typeface="Times New Roman" panose="02020603050405020304" pitchFamily="18" charset="0"/>
                <a:cs typeface="Times New Roman" panose="02020603050405020304" pitchFamily="18" charset="0"/>
              </a:rPr>
              <a:t>O(1) </a:t>
            </a:r>
            <a:r>
              <a:rPr lang="en-US" sz="2000" dirty="0" smtClean="0">
                <a:latin typeface="Times New Roman" panose="02020603050405020304" pitchFamily="18" charset="0"/>
                <a:cs typeface="Times New Roman" panose="02020603050405020304" pitchFamily="18" charset="0"/>
              </a:rPr>
              <a:t>complexity to search through the unordered </a:t>
            </a:r>
            <a:r>
              <a:rPr lang="en-US" sz="2000" dirty="0" err="1" smtClean="0">
                <a:latin typeface="Times New Roman" panose="02020603050405020304" pitchFamily="18" charset="0"/>
                <a:cs typeface="Times New Roman" panose="02020603050405020304" pitchFamily="18" charset="0"/>
              </a:rPr>
              <a:t>multiset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027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2489</Words>
  <Application>Microsoft Office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Courant</vt:lpstr>
      <vt:lpstr>Courier New</vt:lpstr>
      <vt:lpstr>Times New Roman</vt:lpstr>
      <vt:lpstr>Office Theme</vt:lpstr>
      <vt:lpstr>Data Structures I</vt:lpstr>
      <vt:lpstr>Introduction</vt:lpstr>
      <vt:lpstr>Power of Data Structures</vt:lpstr>
      <vt:lpstr>Iterators</vt:lpstr>
      <vt:lpstr>Sets</vt:lpstr>
      <vt:lpstr>Sets (continued)</vt:lpstr>
      <vt:lpstr>MultiSet</vt:lpstr>
      <vt:lpstr>Unordered Set</vt:lpstr>
      <vt:lpstr>Unordered MultiSet</vt:lpstr>
      <vt:lpstr>Which set should I use?</vt:lpstr>
      <vt:lpstr>Maps</vt:lpstr>
      <vt:lpstr>MultiMap</vt:lpstr>
      <vt:lpstr>Unordered Map</vt:lpstr>
      <vt:lpstr>Unordered MultiMap</vt:lpstr>
      <vt:lpstr>Which map should I use?</vt:lpstr>
      <vt:lpstr>Lists</vt:lpstr>
      <vt:lpstr>Forward Lists</vt:lpstr>
      <vt:lpstr>Arrays</vt:lpstr>
      <vt:lpstr>Vectors</vt:lpstr>
      <vt:lpstr>Linked Lists</vt:lpstr>
      <vt:lpstr>Doubly Linked Lists</vt:lpstr>
      <vt:lpstr>When to Use an Array</vt:lpstr>
      <vt:lpstr>When to Use a Linked List</vt:lpstr>
      <vt:lpstr>Arrays vs Linked Lists: Performance</vt:lpstr>
      <vt:lpstr>Hash Tables</vt:lpstr>
      <vt:lpstr>Data Structures Are Crucial!!!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dc:title>
  <dc:creator>Bremananthan Thuraisingham</dc:creator>
  <cp:lastModifiedBy>Bremananthan Thuraisingham</cp:lastModifiedBy>
  <cp:revision>48</cp:revision>
  <dcterms:created xsi:type="dcterms:W3CDTF">2015-10-21T23:03:08Z</dcterms:created>
  <dcterms:modified xsi:type="dcterms:W3CDTF">2015-10-27T01:07:48Z</dcterms:modified>
</cp:coreProperties>
</file>