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74" r:id="rId8"/>
    <p:sldId id="275" r:id="rId9"/>
    <p:sldId id="276" r:id="rId10"/>
    <p:sldId id="278" r:id="rId11"/>
    <p:sldId id="279" r:id="rId12"/>
    <p:sldId id="284" r:id="rId13"/>
    <p:sldId id="281" r:id="rId14"/>
    <p:sldId id="283" r:id="rId15"/>
    <p:sldId id="285" r:id="rId16"/>
    <p:sldId id="280" r:id="rId17"/>
    <p:sldId id="282" r:id="rId18"/>
    <p:sldId id="293" r:id="rId19"/>
    <p:sldId id="294" r:id="rId20"/>
    <p:sldId id="292" r:id="rId21"/>
    <p:sldId id="288" r:id="rId22"/>
    <p:sldId id="290" r:id="rId23"/>
    <p:sldId id="291" r:id="rId24"/>
    <p:sldId id="289" r:id="rId25"/>
    <p:sldId id="295" r:id="rId26"/>
    <p:sldId id="296"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3496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0291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58643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C04F-66F8-4250-B6E5-365424DBEAB2}"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4235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1C04F-66F8-4250-B6E5-365424DBEAB2}"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6887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C04F-66F8-4250-B6E5-365424DBEAB2}"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423578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C04F-66F8-4250-B6E5-365424DBEAB2}"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28952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C04F-66F8-4250-B6E5-365424DBEAB2}"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62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C04F-66F8-4250-B6E5-365424DBEAB2}"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3223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96759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C04F-66F8-4250-B6E5-365424DBEAB2}"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2D5C1-6752-45CC-92BF-C48E2BD983F1}" type="slidenum">
              <a:rPr lang="en-US" smtClean="0"/>
              <a:t>‹#›</a:t>
            </a:fld>
            <a:endParaRPr lang="en-US"/>
          </a:p>
        </p:txBody>
      </p:sp>
    </p:spTree>
    <p:extLst>
      <p:ext uri="{BB962C8B-B14F-4D97-AF65-F5344CB8AC3E}">
        <p14:creationId xmlns:p14="http://schemas.microsoft.com/office/powerpoint/2010/main" val="18334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1C04F-66F8-4250-B6E5-365424DBEAB2}" type="datetimeFigureOut">
              <a:rPr lang="en-US" smtClean="0"/>
              <a:t>11/2/2015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D5C1-6752-45CC-92BF-C48E2BD983F1}" type="slidenum">
              <a:rPr lang="en-US" smtClean="0"/>
              <a:t>‹#›</a:t>
            </a:fld>
            <a:endParaRPr lang="en-US"/>
          </a:p>
        </p:txBody>
      </p:sp>
    </p:spTree>
    <p:extLst>
      <p:ext uri="{BB962C8B-B14F-4D97-AF65-F5344CB8AC3E}">
        <p14:creationId xmlns:p14="http://schemas.microsoft.com/office/powerpoint/2010/main" val="143484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latin typeface="Times New Roman" panose="02020603050405020304" pitchFamily="18" charset="0"/>
                <a:cs typeface="Times New Roman" panose="02020603050405020304" pitchFamily="18" charset="0"/>
              </a:rPr>
              <a:t>Data Structures II</a:t>
            </a:r>
            <a:endParaRPr lang="en-US"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MTH 9815: Software Engineering For Finance</a:t>
            </a:r>
          </a:p>
          <a:p>
            <a:r>
              <a:rPr lang="en-US" sz="2000" dirty="0" err="1" smtClean="0">
                <a:latin typeface="Times New Roman" panose="02020603050405020304" pitchFamily="18" charset="0"/>
                <a:cs typeface="Times New Roman" panose="02020603050405020304" pitchFamily="18" charset="0"/>
              </a:rPr>
              <a:t>Breman</a:t>
            </a:r>
            <a:r>
              <a:rPr lang="en-US" sz="2000" dirty="0" smtClean="0">
                <a:latin typeface="Times New Roman" panose="02020603050405020304" pitchFamily="18" charset="0"/>
                <a:cs typeface="Times New Roman" panose="02020603050405020304" pitchFamily="18" charset="0"/>
              </a:rPr>
              <a:t> Thuraisingham, Morgan Stanley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54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Queue as an Array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Let’s consider implementing a queue as an array. The following is what the queue would look like:</a:t>
            </a:r>
          </a:p>
          <a:p>
            <a:pPr lvl="1"/>
            <a:r>
              <a:rPr lang="en-US" sz="1500" dirty="0">
                <a:latin typeface="Courier New" panose="02070309020205020404" pitchFamily="49" charset="0"/>
                <a:cs typeface="Courier New" panose="02070309020205020404" pitchFamily="49" charset="0"/>
              </a:rPr>
              <a:t>class Queue&lt;T&gt;</a:t>
            </a: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private:</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size;</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capacity;</a:t>
            </a:r>
          </a:p>
          <a:p>
            <a:pPr lvl="1"/>
            <a:r>
              <a:rPr lang="en-US" sz="1500" dirty="0">
                <a:latin typeface="Courier New" panose="02070309020205020404" pitchFamily="49" charset="0"/>
                <a:cs typeface="Courier New" panose="02070309020205020404" pitchFamily="49" charset="0"/>
              </a:rPr>
              <a:t>  T[] array;</a:t>
            </a:r>
          </a:p>
          <a:p>
            <a:pPr lvl="1"/>
            <a:r>
              <a:rPr lang="en-US" sz="1500" dirty="0">
                <a:latin typeface="Courier New" panose="02070309020205020404" pitchFamily="49" charset="0"/>
                <a:cs typeface="Courier New" panose="02070309020205020404" pitchFamily="49" charset="0"/>
              </a:rPr>
              <a:t>};</a:t>
            </a:r>
          </a:p>
          <a:p>
            <a:r>
              <a:rPr lang="en-US" sz="2000" dirty="0">
                <a:latin typeface="Times New Roman" panose="02020603050405020304" pitchFamily="18" charset="0"/>
                <a:cs typeface="Times New Roman" panose="02020603050405020304" pitchFamily="18" charset="0"/>
              </a:rPr>
              <a:t>We potentially need to reallocate the array as the capacity is exceeded when adding to the </a:t>
            </a:r>
            <a:r>
              <a:rPr lang="en-US" sz="2000" dirty="0" smtClean="0">
                <a:latin typeface="Times New Roman" panose="02020603050405020304" pitchFamily="18" charset="0"/>
                <a:cs typeface="Times New Roman" panose="02020603050405020304" pitchFamily="18" charset="0"/>
              </a:rPr>
              <a:t>queue</a:t>
            </a:r>
          </a:p>
          <a:p>
            <a:r>
              <a:rPr lang="en-US" sz="2000" dirty="0">
                <a:latin typeface="Times New Roman" panose="02020603050405020304" pitchFamily="18" charset="0"/>
                <a:cs typeface="Times New Roman" panose="02020603050405020304" pitchFamily="18" charset="0"/>
              </a:rPr>
              <a:t>We are again faced with the decision on whether we are wasteful of time or </a:t>
            </a:r>
            <a:r>
              <a:rPr lang="en-US" sz="2000" dirty="0" smtClean="0">
                <a:latin typeface="Times New Roman" panose="02020603050405020304" pitchFamily="18" charset="0"/>
                <a:cs typeface="Times New Roman" panose="02020603050405020304" pitchFamily="18" charset="0"/>
              </a:rPr>
              <a:t>space</a:t>
            </a:r>
          </a:p>
          <a:p>
            <a:r>
              <a:rPr lang="en-US" sz="2000" dirty="0" smtClean="0">
                <a:latin typeface="Times New Roman" panose="02020603050405020304" pitchFamily="18" charset="0"/>
                <a:cs typeface="Times New Roman" panose="02020603050405020304" pitchFamily="18" charset="0"/>
              </a:rPr>
              <a:t>This time, we remove from the start of the queue and need to shift all elements up, hence an array is potentially inefficient</a:t>
            </a:r>
          </a:p>
        </p:txBody>
      </p:sp>
    </p:spTree>
    <p:extLst>
      <p:ext uri="{BB962C8B-B14F-4D97-AF65-F5344CB8AC3E}">
        <p14:creationId xmlns:p14="http://schemas.microsoft.com/office/powerpoint/2010/main" val="4076299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Queue as a Linked List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Now let’s consider representing the </a:t>
            </a:r>
            <a:r>
              <a:rPr lang="en-US" sz="2000" dirty="0" smtClean="0">
                <a:latin typeface="Times New Roman" panose="02020603050405020304" pitchFamily="18" charset="0"/>
                <a:cs typeface="Times New Roman" panose="02020603050405020304" pitchFamily="18" charset="0"/>
              </a:rPr>
              <a:t>queue as </a:t>
            </a:r>
            <a:r>
              <a:rPr lang="en-US" sz="2000" dirty="0">
                <a:latin typeface="Times New Roman" panose="02020603050405020304" pitchFamily="18" charset="0"/>
                <a:cs typeface="Times New Roman" panose="02020603050405020304" pitchFamily="18" charset="0"/>
              </a:rPr>
              <a:t>a linked list </a:t>
            </a:r>
            <a:r>
              <a:rPr lang="en-US" sz="2000" dirty="0" smtClean="0">
                <a:latin typeface="Times New Roman" panose="02020603050405020304" pitchFamily="18" charset="0"/>
                <a:cs typeface="Times New Roman" panose="02020603050405020304" pitchFamily="18" charset="0"/>
              </a:rPr>
              <a:t>instead</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linked list is ideal for a queue if we ignore issues around memory </a:t>
            </a:r>
            <a:r>
              <a:rPr lang="en-US" sz="2000" dirty="0" smtClean="0">
                <a:latin typeface="Times New Roman" panose="02020603050405020304" pitchFamily="18" charset="0"/>
                <a:cs typeface="Times New Roman" panose="02020603050405020304" pitchFamily="18" charset="0"/>
              </a:rPr>
              <a:t>fragmentation</a:t>
            </a:r>
          </a:p>
          <a:p>
            <a:r>
              <a:rPr lang="en-US" sz="2000" dirty="0" smtClean="0">
                <a:latin typeface="Times New Roman" panose="02020603050405020304" pitchFamily="18" charset="0"/>
                <a:cs typeface="Times New Roman" panose="02020603050405020304" pitchFamily="18" charset="0"/>
              </a:rPr>
              <a:t>It would look like the following:</a:t>
            </a:r>
          </a:p>
          <a:p>
            <a:pPr lvl="1"/>
            <a:r>
              <a:rPr lang="en-US" sz="1500" dirty="0">
                <a:latin typeface="Courier New" panose="02070309020205020404" pitchFamily="49" charset="0"/>
                <a:cs typeface="Courier New" panose="02070309020205020404" pitchFamily="49" charset="0"/>
              </a:rPr>
              <a:t>class Queue&lt;T&gt;</a:t>
            </a: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private:</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size</a:t>
            </a:r>
            <a:r>
              <a:rPr lang="en-US" sz="1500" dirty="0" smtClean="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 Node&lt;T&gt; *head;</a:t>
            </a:r>
            <a:endParaRPr lang="en-US" sz="1500" dirty="0">
              <a:latin typeface="Courier New" panose="02070309020205020404" pitchFamily="49" charset="0"/>
              <a:cs typeface="Courier New" panose="02070309020205020404" pitchFamily="49" charset="0"/>
            </a:endParaRPr>
          </a:p>
          <a:p>
            <a:pPr lvl="1"/>
            <a:r>
              <a:rPr lang="en-US" sz="1500" dirty="0">
                <a:latin typeface="Courier New" panose="02070309020205020404" pitchFamily="49" charset="0"/>
                <a:cs typeface="Courier New" panose="02070309020205020404" pitchFamily="49" charset="0"/>
              </a:rPr>
              <a:t>  Node&lt;T&gt; *tail;</a:t>
            </a:r>
          </a:p>
          <a:p>
            <a:pPr lvl="1"/>
            <a:r>
              <a:rPr lang="en-US" sz="1500" dirty="0" smtClean="0">
                <a:latin typeface="Courier New" panose="02070309020205020404" pitchFamily="49" charset="0"/>
                <a:cs typeface="Courier New" panose="02070309020205020404" pitchFamily="49"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However, a queue needs both a head and tail pointer (</a:t>
            </a:r>
            <a:r>
              <a:rPr lang="en-US" sz="2000" dirty="0" err="1">
                <a:latin typeface="Times New Roman" panose="02020603050405020304" pitchFamily="18" charset="0"/>
                <a:cs typeface="Times New Roman" panose="02020603050405020304" pitchFamily="18" charset="0"/>
              </a:rPr>
              <a:t>vs</a:t>
            </a:r>
            <a:r>
              <a:rPr lang="en-US" sz="2000" dirty="0">
                <a:latin typeface="Times New Roman" panose="02020603050405020304" pitchFamily="18" charset="0"/>
                <a:cs typeface="Times New Roman" panose="02020603050405020304" pitchFamily="18" charset="0"/>
              </a:rPr>
              <a:t> just the tail for a stack</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is because we need to easily add elements to the end of the queue and pop from the </a:t>
            </a:r>
            <a:r>
              <a:rPr lang="en-US" sz="2000" dirty="0" smtClean="0">
                <a:latin typeface="Times New Roman" panose="02020603050405020304" pitchFamily="18" charset="0"/>
                <a:cs typeface="Times New Roman" panose="02020603050405020304" pitchFamily="18" charset="0"/>
              </a:rPr>
              <a:t>beginning</a:t>
            </a:r>
          </a:p>
          <a:p>
            <a:r>
              <a:rPr lang="en-US" sz="2000" dirty="0">
                <a:latin typeface="Times New Roman" panose="02020603050405020304" pitchFamily="18" charset="0"/>
                <a:cs typeface="Times New Roman" panose="02020603050405020304" pitchFamily="18" charset="0"/>
              </a:rPr>
              <a:t>Like a stack though, a linked list is ideal for a queue if we ignore issues around memory </a:t>
            </a:r>
            <a:r>
              <a:rPr lang="en-US" sz="2000" dirty="0" smtClean="0">
                <a:latin typeface="Times New Roman" panose="02020603050405020304" pitchFamily="18" charset="0"/>
                <a:cs typeface="Times New Roman" panose="02020603050405020304" pitchFamily="18" charset="0"/>
              </a:rPr>
              <a:t>fragmentation – choose your data structure carefully depending on the usage!</a:t>
            </a:r>
          </a:p>
        </p:txBody>
      </p:sp>
    </p:spTree>
    <p:extLst>
      <p:ext uri="{BB962C8B-B14F-4D97-AF65-F5344CB8AC3E}">
        <p14:creationId xmlns:p14="http://schemas.microsoft.com/office/powerpoint/2010/main" val="4130237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Priority Queue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priority queue is a queue where elements are ordered using some priority (e.g. from least to greatest or vice versa)</a:t>
            </a:r>
          </a:p>
          <a:p>
            <a:r>
              <a:rPr lang="en-US" sz="2000" dirty="0" smtClean="0">
                <a:latin typeface="Times New Roman" panose="02020603050405020304" pitchFamily="18" charset="0"/>
                <a:cs typeface="Times New Roman" panose="02020603050405020304" pitchFamily="18" charset="0"/>
              </a:rPr>
              <a:t>Elements are popped based on the next highest priority</a:t>
            </a:r>
          </a:p>
          <a:p>
            <a:r>
              <a:rPr lang="en-US" sz="2000" dirty="0" smtClean="0">
                <a:latin typeface="Times New Roman" panose="02020603050405020304" pitchFamily="18" charset="0"/>
                <a:cs typeface="Times New Roman" panose="02020603050405020304" pitchFamily="18" charset="0"/>
              </a:rPr>
              <a:t>Elements are inserted into the priority queue to preserve the ordering of the queue (rather than the traditional queue where elements are placed at the end, meaning that the priority is based </a:t>
            </a:r>
            <a:r>
              <a:rPr lang="en-US" sz="2000" dirty="0">
                <a:latin typeface="Times New Roman" panose="02020603050405020304" pitchFamily="18" charset="0"/>
                <a:cs typeface="Times New Roman" panose="02020603050405020304" pitchFamily="18" charset="0"/>
              </a:rPr>
              <a:t>on time of </a:t>
            </a:r>
            <a:r>
              <a:rPr lang="en-US" sz="2000" dirty="0" smtClean="0">
                <a:latin typeface="Times New Roman" panose="02020603050405020304" pitchFamily="18" charset="0"/>
                <a:cs typeface="Times New Roman" panose="02020603050405020304" pitchFamily="18" charset="0"/>
              </a:rPr>
              <a:t>insertion)</a:t>
            </a:r>
          </a:p>
          <a:p>
            <a:r>
              <a:rPr lang="en-US" sz="2000" dirty="0" smtClean="0">
                <a:latin typeface="Times New Roman" panose="02020603050405020304" pitchFamily="18" charset="0"/>
                <a:cs typeface="Times New Roman" panose="02020603050405020304" pitchFamily="18" charset="0"/>
              </a:rPr>
              <a:t>A priority queue is commonly implemented as a heap</a:t>
            </a:r>
          </a:p>
          <a:p>
            <a:r>
              <a:rPr lang="en-US" sz="2000" dirty="0" smtClean="0">
                <a:latin typeface="Times New Roman" panose="02020603050405020304" pitchFamily="18" charset="0"/>
                <a:cs typeface="Times New Roman" panose="02020603050405020304" pitchFamily="18" charset="0"/>
              </a:rPr>
              <a:t>Use case:</a:t>
            </a:r>
          </a:p>
          <a:p>
            <a:pPr lvl="1"/>
            <a:r>
              <a:rPr lang="en-US" sz="1600" dirty="0" smtClean="0">
                <a:latin typeface="Times New Roman" panose="02020603050405020304" pitchFamily="18" charset="0"/>
                <a:cs typeface="Times New Roman" panose="02020603050405020304" pitchFamily="18" charset="0"/>
              </a:rPr>
              <a:t>An exchange implements a priority queue for order updates from market participants</a:t>
            </a:r>
          </a:p>
          <a:p>
            <a:pPr lvl="1"/>
            <a:r>
              <a:rPr lang="en-US" sz="1600" dirty="0" smtClean="0">
                <a:latin typeface="Times New Roman" panose="02020603050405020304" pitchFamily="18" charset="0"/>
                <a:cs typeface="Times New Roman" panose="02020603050405020304" pitchFamily="18" charset="0"/>
              </a:rPr>
              <a:t>Some exchanges implement a priority depending on order type</a:t>
            </a:r>
          </a:p>
          <a:p>
            <a:pPr lvl="1"/>
            <a:r>
              <a:rPr lang="en-US" sz="1600" dirty="0" smtClean="0">
                <a:latin typeface="Times New Roman" panose="02020603050405020304" pitchFamily="18" charset="0"/>
                <a:cs typeface="Times New Roman" panose="02020603050405020304" pitchFamily="18" charset="0"/>
              </a:rPr>
              <a:t>Example: the exchange may reward liquidity providers by jumping ahead in the queue </a:t>
            </a:r>
            <a:r>
              <a:rPr lang="en-US" sz="1600" dirty="0" err="1" smtClean="0">
                <a:latin typeface="Times New Roman" panose="02020603050405020304" pitchFamily="18" charset="0"/>
                <a:cs typeface="Times New Roman" panose="02020603050405020304" pitchFamily="18" charset="0"/>
              </a:rPr>
              <a:t>vs</a:t>
            </a:r>
            <a:r>
              <a:rPr lang="en-US" sz="1600" dirty="0" smtClean="0">
                <a:latin typeface="Times New Roman" panose="02020603050405020304" pitchFamily="18" charset="0"/>
                <a:cs typeface="Times New Roman" panose="02020603050405020304" pitchFamily="18" charset="0"/>
              </a:rPr>
              <a:t> aggressive orders for liquidity takers</a:t>
            </a:r>
            <a:endParaRPr lang="en-US" sz="1600" dirty="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Priority comparator based on order type</a:t>
            </a:r>
          </a:p>
        </p:txBody>
      </p:sp>
    </p:spTree>
    <p:extLst>
      <p:ext uri="{BB962C8B-B14F-4D97-AF65-F5344CB8AC3E}">
        <p14:creationId xmlns:p14="http://schemas.microsoft.com/office/powerpoint/2010/main" val="2266710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STL Queue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queue is a data structure in the STL</a:t>
            </a:r>
          </a:p>
          <a:p>
            <a:r>
              <a:rPr lang="en-US" sz="2000" dirty="0" smtClean="0">
                <a:latin typeface="Times New Roman" panose="02020603050405020304" pitchFamily="18" charset="0"/>
                <a:cs typeface="Times New Roman" panose="02020603050405020304" pitchFamily="18" charset="0"/>
              </a:rPr>
              <a:t>Class is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::queue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&lt;queue&gt; </a:t>
            </a:r>
            <a:r>
              <a:rPr lang="en-US" sz="2000" dirty="0" smtClean="0">
                <a:latin typeface="Times New Roman" panose="02020603050405020304" pitchFamily="18" charset="0"/>
                <a:cs typeface="Times New Roman" panose="02020603050405020304" pitchFamily="18" charset="0"/>
              </a:rPr>
              <a:t>header</a:t>
            </a:r>
          </a:p>
          <a:p>
            <a:r>
              <a:rPr lang="en-US" sz="2000" dirty="0">
                <a:latin typeface="Times New Roman" panose="02020603050405020304" pitchFamily="18" charset="0"/>
                <a:cs typeface="Times New Roman" panose="02020603050405020304" pitchFamily="18" charset="0"/>
              </a:rPr>
              <a:t>Methods to </a:t>
            </a:r>
            <a:r>
              <a:rPr lang="en-US" sz="2000" dirty="0">
                <a:latin typeface="Courier New" panose="02070309020205020404" pitchFamily="49" charset="0"/>
                <a:cs typeface="Courier New" panose="02070309020205020404" pitchFamily="49" charset="0"/>
              </a:rPr>
              <a:t>push() </a:t>
            </a:r>
            <a:r>
              <a:rPr lang="en-US" sz="2000" dirty="0">
                <a:latin typeface="Times New Roman" panose="02020603050405020304" pitchFamily="18" charset="0"/>
                <a:cs typeface="Times New Roman" panose="02020603050405020304" pitchFamily="18" charset="0"/>
              </a:rPr>
              <a:t>and </a:t>
            </a:r>
            <a:r>
              <a:rPr lang="en-US" sz="2000" dirty="0">
                <a:latin typeface="Courier New" panose="02070309020205020404" pitchFamily="49" charset="0"/>
                <a:cs typeface="Courier New" panose="02070309020205020404" pitchFamily="49" charset="0"/>
              </a:rPr>
              <a:t>pop() </a:t>
            </a:r>
            <a:r>
              <a:rPr lang="en-US" sz="2000" dirty="0">
                <a:latin typeface="Times New Roman" panose="02020603050405020304" pitchFamily="18" charset="0"/>
                <a:cs typeface="Times New Roman" panose="02020603050405020304" pitchFamily="18" charset="0"/>
              </a:rPr>
              <a:t>from the </a:t>
            </a:r>
            <a:r>
              <a:rPr lang="en-US" sz="2000" dirty="0" smtClean="0">
                <a:latin typeface="Times New Roman" panose="02020603050405020304" pitchFamily="18" charset="0"/>
                <a:cs typeface="Times New Roman" panose="02020603050405020304" pitchFamily="18" charset="0"/>
              </a:rPr>
              <a:t>queue, </a:t>
            </a:r>
            <a:r>
              <a:rPr lang="en-US" sz="2000" dirty="0">
                <a:latin typeface="Times New Roman" panose="02020603050405020304" pitchFamily="18" charset="0"/>
                <a:cs typeface="Times New Roman" panose="02020603050405020304" pitchFamily="18" charset="0"/>
              </a:rPr>
              <a:t>with method </a:t>
            </a:r>
            <a:r>
              <a:rPr lang="en-US" sz="2000" dirty="0" smtClean="0">
                <a:latin typeface="Courier New" panose="02070309020205020404" pitchFamily="49" charset="0"/>
                <a:cs typeface="Courier New" panose="02070309020205020404" pitchFamily="49" charset="0"/>
              </a:rPr>
              <a:t>front() </a:t>
            </a:r>
            <a:r>
              <a:rPr lang="en-US" sz="2000" dirty="0">
                <a:latin typeface="Times New Roman" panose="02020603050405020304" pitchFamily="18" charset="0"/>
                <a:cs typeface="Times New Roman" panose="02020603050405020304" pitchFamily="18" charset="0"/>
              </a:rPr>
              <a:t>to return what is currently at the </a:t>
            </a:r>
            <a:r>
              <a:rPr lang="en-US" sz="2000" dirty="0" smtClean="0">
                <a:latin typeface="Times New Roman" panose="02020603050405020304" pitchFamily="18" charset="0"/>
                <a:cs typeface="Times New Roman" panose="02020603050405020304" pitchFamily="18" charset="0"/>
              </a:rPr>
              <a:t>front of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queue (that </a:t>
            </a:r>
            <a:r>
              <a:rPr lang="en-US" sz="2000" dirty="0">
                <a:latin typeface="Times New Roman" panose="02020603050405020304" pitchFamily="18" charset="0"/>
                <a:cs typeface="Times New Roman" panose="02020603050405020304" pitchFamily="18" charset="0"/>
              </a:rPr>
              <a:t>will be next popped)</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188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STL </a:t>
            </a:r>
            <a:r>
              <a:rPr lang="en-US" b="1" i="1" dirty="0" err="1" smtClean="0">
                <a:latin typeface="Times New Roman" panose="02020603050405020304" pitchFamily="18" charset="0"/>
                <a:cs typeface="Times New Roman" panose="02020603050405020304" pitchFamily="18" charset="0"/>
              </a:rPr>
              <a:t>Deque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double-ended queue (</a:t>
            </a:r>
            <a:r>
              <a:rPr lang="en-US" sz="2000" dirty="0" err="1" smtClean="0">
                <a:latin typeface="Times New Roman" panose="02020603050405020304" pitchFamily="18" charset="0"/>
                <a:cs typeface="Times New Roman" panose="02020603050405020304" pitchFamily="18" charset="0"/>
              </a:rPr>
              <a:t>deque</a:t>
            </a:r>
            <a:r>
              <a:rPr lang="en-US" sz="2000" dirty="0" smtClean="0">
                <a:latin typeface="Times New Roman" panose="02020603050405020304" pitchFamily="18" charset="0"/>
                <a:cs typeface="Times New Roman" panose="02020603050405020304" pitchFamily="18" charset="0"/>
              </a:rPr>
              <a:t>) is a data structure in the STL</a:t>
            </a:r>
          </a:p>
          <a:p>
            <a:r>
              <a:rPr lang="en-US" sz="2000" dirty="0">
                <a:latin typeface="Times New Roman" panose="02020603050405020304" pitchFamily="18" charset="0"/>
                <a:cs typeface="Times New Roman" panose="02020603050405020304" pitchFamily="18" charset="0"/>
              </a:rPr>
              <a:t>Class is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deque</a:t>
            </a:r>
            <a:r>
              <a:rPr lang="en-US" sz="2000" dirty="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in the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deque</a:t>
            </a:r>
            <a:r>
              <a:rPr lang="en-US" sz="2000" dirty="0">
                <a:latin typeface="Courier New" panose="02070309020205020404" pitchFamily="49" charset="0"/>
                <a:cs typeface="Courier New" panose="02070309020205020404" pitchFamily="49" charset="0"/>
              </a:rPr>
              <a:t>&gt;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Allows for fast insertion at the front or end of the </a:t>
            </a:r>
            <a:r>
              <a:rPr lang="en-US" sz="2000" dirty="0" err="1" smtClean="0">
                <a:latin typeface="Times New Roman" panose="02020603050405020304" pitchFamily="18" charset="0"/>
                <a:cs typeface="Times New Roman" panose="02020603050405020304" pitchFamily="18" charset="0"/>
              </a:rPr>
              <a:t>deque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Generally implemented as a sequence of fixed-size arrays (thus it does </a:t>
            </a:r>
            <a:r>
              <a:rPr lang="en-US" sz="2000" dirty="0" smtClean="0">
                <a:latin typeface="Times New Roman" panose="02020603050405020304" pitchFamily="18" charset="0"/>
                <a:cs typeface="Times New Roman" panose="02020603050405020304" pitchFamily="18" charset="0"/>
              </a:rPr>
              <a:t>ensure </a:t>
            </a:r>
            <a:r>
              <a:rPr lang="en-US" sz="2000" dirty="0" smtClean="0">
                <a:latin typeface="Times New Roman" panose="02020603050405020304" pitchFamily="18" charset="0"/>
                <a:cs typeface="Times New Roman" panose="02020603050405020304" pitchFamily="18" charset="0"/>
              </a:rPr>
              <a:t>contiguous memory storage as a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::vector </a:t>
            </a:r>
            <a:r>
              <a:rPr lang="en-US" sz="2000" dirty="0" smtClean="0">
                <a:latin typeface="Times New Roman" panose="02020603050405020304" pitchFamily="18" charset="0"/>
                <a:cs typeface="Times New Roman" panose="02020603050405020304" pitchFamily="18" charset="0"/>
              </a:rPr>
              <a:t>does)</a:t>
            </a:r>
          </a:p>
          <a:p>
            <a:r>
              <a:rPr lang="en-US" sz="2000" dirty="0" smtClean="0">
                <a:latin typeface="Times New Roman" panose="02020603050405020304" pitchFamily="18" charset="0"/>
                <a:cs typeface="Times New Roman" panose="02020603050405020304" pitchFamily="18" charset="0"/>
              </a:rPr>
              <a:t>Can be more efficient than a vector since insertion at beginning or end does not require elements to be shifted or array storage grown</a:t>
            </a:r>
          </a:p>
          <a:p>
            <a:r>
              <a:rPr lang="en-US" sz="2000" dirty="0" smtClean="0">
                <a:latin typeface="Times New Roman" panose="02020603050405020304" pitchFamily="18" charset="0"/>
                <a:cs typeface="Times New Roman" panose="02020603050405020304" pitchFamily="18" charset="0"/>
              </a:rPr>
              <a:t>Downside is that the memory is fragmented, and not all space in the fixed-size arrays is used</a:t>
            </a:r>
          </a:p>
          <a:p>
            <a:r>
              <a:rPr lang="en-US" sz="2000" dirty="0" smtClean="0">
                <a:latin typeface="Times New Roman" panose="02020603050405020304" pitchFamily="18" charset="0"/>
                <a:cs typeface="Times New Roman" panose="02020603050405020304" pitchFamily="18" charset="0"/>
              </a:rPr>
              <a:t>Fast random access with complexity </a:t>
            </a:r>
            <a:r>
              <a:rPr lang="en-US" sz="2000" i="1" dirty="0" smtClean="0">
                <a:latin typeface="Times New Roman" panose="02020603050405020304" pitchFamily="18" charset="0"/>
                <a:cs typeface="Times New Roman" panose="02020603050405020304" pitchFamily="18" charset="0"/>
              </a:rPr>
              <a:t>O(1) </a:t>
            </a:r>
            <a:r>
              <a:rPr lang="en-US" sz="2000" dirty="0" smtClean="0">
                <a:latin typeface="Times New Roman" panose="02020603050405020304" pitchFamily="18" charset="0"/>
                <a:cs typeface="Times New Roman" panose="02020603050405020304" pitchFamily="18" charset="0"/>
              </a:rPr>
              <a:t>to find elements at the start or end of the </a:t>
            </a:r>
            <a:r>
              <a:rPr lang="en-US" sz="2000" dirty="0" err="1" smtClean="0">
                <a:latin typeface="Times New Roman" panose="02020603050405020304" pitchFamily="18" charset="0"/>
                <a:cs typeface="Times New Roman" panose="02020603050405020304" pitchFamily="18" charset="0"/>
              </a:rPr>
              <a:t>deque</a:t>
            </a:r>
            <a:endParaRPr lang="en-US" sz="2000" i="1"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743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STL Priority Queue</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There is a priority queue implementation in the STL</a:t>
            </a:r>
          </a:p>
          <a:p>
            <a:r>
              <a:rPr lang="en-US" sz="2000" dirty="0" smtClean="0">
                <a:latin typeface="Times New Roman" panose="02020603050405020304" pitchFamily="18" charset="0"/>
                <a:cs typeface="Times New Roman" panose="02020603050405020304" pitchFamily="18" charset="0"/>
              </a:rPr>
              <a:t>Class is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priority_queue</a:t>
            </a:r>
            <a:r>
              <a:rPr lang="en-US" sz="2000" dirty="0" smtClean="0">
                <a:latin typeface="Courier New" panose="02070309020205020404" pitchFamily="49" charset="0"/>
                <a:cs typeface="Courier New" panose="02070309020205020404" pitchFamily="49" charset="0"/>
              </a:rPr>
              <a:t>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&lt;queue&gt;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Can specify a </a:t>
            </a:r>
            <a:r>
              <a:rPr lang="en-US" sz="2000" dirty="0" smtClean="0">
                <a:latin typeface="Courier New" panose="02070309020205020404" pitchFamily="49" charset="0"/>
                <a:cs typeface="Courier New" panose="02070309020205020404" pitchFamily="49" charset="0"/>
              </a:rPr>
              <a:t>Compare</a:t>
            </a:r>
            <a:r>
              <a:rPr lang="en-US" sz="2000" dirty="0" smtClean="0">
                <a:latin typeface="Times New Roman" panose="02020603050405020304" pitchFamily="18" charset="0"/>
                <a:cs typeface="Times New Roman" panose="02020603050405020304" pitchFamily="18" charset="0"/>
              </a:rPr>
              <a:t> predicate to compare elements to each other to maintain order (again, types such as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smtClean="0">
                <a:latin typeface="Times New Roman" panose="02020603050405020304" pitchFamily="18" charset="0"/>
                <a:cs typeface="Times New Roman" panose="02020603050405020304" pitchFamily="18" charset="0"/>
              </a:rPr>
              <a:t>that can already be compared do not require the predicate)</a:t>
            </a:r>
          </a:p>
          <a:p>
            <a:r>
              <a:rPr lang="en-US" sz="2000" dirty="0" smtClean="0">
                <a:latin typeface="Times New Roman" panose="02020603050405020304" pitchFamily="18" charset="0"/>
                <a:cs typeface="Times New Roman" panose="02020603050405020304" pitchFamily="18" charset="0"/>
              </a:rPr>
              <a:t>Inserts data into the queue by maintaining queue order</a:t>
            </a:r>
          </a:p>
          <a:p>
            <a:r>
              <a:rPr lang="en-US" sz="2000" dirty="0" smtClean="0">
                <a:latin typeface="Times New Roman" panose="02020603050405020304" pitchFamily="18" charset="0"/>
                <a:cs typeface="Times New Roman" panose="02020603050405020304" pitchFamily="18" charset="0"/>
              </a:rPr>
              <a:t>Pops from the queue by returning the next highest priority element</a:t>
            </a:r>
          </a:p>
        </p:txBody>
      </p:sp>
    </p:spTree>
    <p:extLst>
      <p:ext uri="{BB962C8B-B14F-4D97-AF65-F5344CB8AC3E}">
        <p14:creationId xmlns:p14="http://schemas.microsoft.com/office/powerpoint/2010/main" val="3263977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Binary Trees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binary tree is a data structure that consists of nodes that are linked by a parent-child </a:t>
            </a:r>
            <a:r>
              <a:rPr lang="en-US" sz="2000" dirty="0" smtClean="0">
                <a:latin typeface="Times New Roman" panose="02020603050405020304" pitchFamily="18" charset="0"/>
                <a:cs typeface="Times New Roman" panose="02020603050405020304" pitchFamily="18" charset="0"/>
              </a:rPr>
              <a:t>relationship</a:t>
            </a:r>
          </a:p>
          <a:p>
            <a:r>
              <a:rPr lang="en-US" sz="2000" dirty="0" smtClean="0">
                <a:latin typeface="Times New Roman" panose="02020603050405020304" pitchFamily="18" charset="0"/>
                <a:cs typeface="Times New Roman" panose="02020603050405020304" pitchFamily="18" charset="0"/>
              </a:rPr>
              <a:t>Each node potentially has a left child or right child (or both or none)</a:t>
            </a:r>
          </a:p>
          <a:p>
            <a:r>
              <a:rPr lang="en-US" sz="2000" dirty="0">
                <a:latin typeface="Times New Roman" panose="02020603050405020304" pitchFamily="18" charset="0"/>
                <a:cs typeface="Times New Roman" panose="02020603050405020304" pitchFamily="18" charset="0"/>
              </a:rPr>
              <a:t>We know that we have reached the bottom of the tree when both children </a:t>
            </a:r>
            <a:r>
              <a:rPr lang="en-US" sz="2000" dirty="0" smtClean="0">
                <a:latin typeface="Times New Roman" panose="02020603050405020304" pitchFamily="18" charset="0"/>
                <a:cs typeface="Times New Roman" panose="02020603050405020304" pitchFamily="18" charset="0"/>
              </a:rPr>
              <a:t>are equal </a:t>
            </a:r>
            <a:r>
              <a:rPr lang="en-US" sz="2000" dirty="0">
                <a:latin typeface="Times New Roman" panose="02020603050405020304" pitchFamily="18" charset="0"/>
                <a:cs typeface="Times New Roman" panose="02020603050405020304" pitchFamily="18" charset="0"/>
              </a:rPr>
              <a:t>to 0 – these nodes are referred to as leaf </a:t>
            </a:r>
            <a:r>
              <a:rPr lang="en-US" sz="2000" dirty="0" smtClean="0">
                <a:latin typeface="Times New Roman" panose="02020603050405020304" pitchFamily="18" charset="0"/>
                <a:cs typeface="Times New Roman" panose="02020603050405020304" pitchFamily="18" charset="0"/>
              </a:rPr>
              <a:t>nodes</a:t>
            </a:r>
          </a:p>
          <a:p>
            <a:r>
              <a:rPr lang="en-US" sz="2000" dirty="0">
                <a:latin typeface="Times New Roman" panose="02020603050405020304" pitchFamily="18" charset="0"/>
                <a:cs typeface="Times New Roman" panose="02020603050405020304" pitchFamily="18" charset="0"/>
              </a:rPr>
              <a:t>A full binary tree is where all nodes have two children (apart from leaves of course)</a:t>
            </a:r>
          </a:p>
          <a:p>
            <a:r>
              <a:rPr lang="en-US" sz="2000" dirty="0">
                <a:latin typeface="Times New Roman" panose="02020603050405020304" pitchFamily="18" charset="0"/>
                <a:cs typeface="Times New Roman" panose="02020603050405020304" pitchFamily="18" charset="0"/>
              </a:rPr>
              <a:t>A perfect binary tree is a full binary tree where all leaves are at the same depth</a:t>
            </a:r>
          </a:p>
          <a:p>
            <a:r>
              <a:rPr lang="en-US" sz="2000" dirty="0">
                <a:latin typeface="Times New Roman" panose="02020603050405020304" pitchFamily="18" charset="0"/>
                <a:cs typeface="Times New Roman" panose="02020603050405020304" pitchFamily="18" charset="0"/>
              </a:rPr>
              <a:t>A complete binary tree is </a:t>
            </a:r>
            <a:r>
              <a:rPr lang="en-US" sz="2000" dirty="0" smtClean="0">
                <a:latin typeface="Times New Roman" panose="02020603050405020304" pitchFamily="18" charset="0"/>
                <a:cs typeface="Times New Roman" panose="02020603050405020304" pitchFamily="18" charset="0"/>
              </a:rPr>
              <a:t>that is filled </a:t>
            </a:r>
            <a:r>
              <a:rPr lang="en-US" sz="2000" dirty="0">
                <a:latin typeface="Times New Roman" panose="02020603050405020304" pitchFamily="18" charset="0"/>
                <a:cs typeface="Times New Roman" panose="02020603050405020304" pitchFamily="18" charset="0"/>
              </a:rPr>
              <a:t>from left to </a:t>
            </a:r>
            <a:r>
              <a:rPr lang="en-US" sz="2000" dirty="0" smtClean="0">
                <a:latin typeface="Times New Roman" panose="02020603050405020304" pitchFamily="18" charset="0"/>
                <a:cs typeface="Times New Roman" panose="02020603050405020304" pitchFamily="18" charset="0"/>
              </a:rPr>
              <a:t>right with the depth of each leaf differing by no more than one</a:t>
            </a:r>
          </a:p>
        </p:txBody>
      </p:sp>
    </p:spTree>
    <p:extLst>
      <p:ext uri="{BB962C8B-B14F-4D97-AF65-F5344CB8AC3E}">
        <p14:creationId xmlns:p14="http://schemas.microsoft.com/office/powerpoint/2010/main" val="3482418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Binary Trees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node can be implemented as follows:</a:t>
            </a:r>
          </a:p>
          <a:p>
            <a:pPr lvl="1"/>
            <a:r>
              <a:rPr lang="en-US" sz="1500" dirty="0">
                <a:latin typeface="Courier New" panose="02070309020205020404" pitchFamily="49" charset="0"/>
                <a:cs typeface="Courier New" panose="02070309020205020404" pitchFamily="49" charset="0"/>
              </a:rPr>
              <a:t>class </a:t>
            </a:r>
            <a:r>
              <a:rPr lang="en-US" sz="1500" dirty="0" smtClean="0">
                <a:latin typeface="Courier New" panose="02070309020205020404" pitchFamily="49" charset="0"/>
                <a:cs typeface="Courier New" panose="02070309020205020404" pitchFamily="49" charset="0"/>
              </a:rPr>
              <a:t>Node&lt;T&gt;</a:t>
            </a:r>
            <a:endParaRPr lang="en-US" sz="1500" dirty="0">
              <a:latin typeface="Courier New" panose="02070309020205020404" pitchFamily="49" charset="0"/>
              <a:cs typeface="Courier New" panose="02070309020205020404" pitchFamily="49" charset="0"/>
            </a:endParaRP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private:</a:t>
            </a:r>
          </a:p>
          <a:p>
            <a:pPr lvl="1"/>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T </a:t>
            </a:r>
            <a:r>
              <a:rPr lang="en-US" sz="1500" dirty="0" smtClean="0">
                <a:latin typeface="Courier New" panose="02070309020205020404" pitchFamily="49" charset="0"/>
                <a:cs typeface="Courier New" panose="02070309020205020404" pitchFamily="49" charset="0"/>
              </a:rPr>
              <a:t>data;</a:t>
            </a:r>
            <a:endParaRPr lang="en-US" sz="1500" dirty="0">
              <a:latin typeface="Courier New" panose="02070309020205020404" pitchFamily="49" charset="0"/>
              <a:cs typeface="Courier New" panose="02070309020205020404" pitchFamily="49" charset="0"/>
            </a:endParaRPr>
          </a:p>
          <a:p>
            <a:pPr lvl="1"/>
            <a:r>
              <a:rPr lang="en-US" sz="1500" dirty="0">
                <a:latin typeface="Courier New" panose="02070309020205020404" pitchFamily="49" charset="0"/>
                <a:cs typeface="Courier New" panose="02070309020205020404" pitchFamily="49" charset="0"/>
              </a:rPr>
              <a:t>  Node&lt;T&gt; </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leftChild</a:t>
            </a:r>
            <a:r>
              <a:rPr lang="en-US" sz="1500" dirty="0" smtClean="0">
                <a:latin typeface="Courier New" panose="02070309020205020404" pitchFamily="49" charset="0"/>
                <a:cs typeface="Courier New" panose="02070309020205020404" pitchFamily="49" charset="0"/>
              </a:rPr>
              <a:t>;</a:t>
            </a:r>
          </a:p>
          <a:p>
            <a:pPr lvl="1"/>
            <a:r>
              <a:rPr lang="en-US" sz="1500" dirty="0" smtClean="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Node&lt;T&gt; </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rightChild</a:t>
            </a:r>
            <a:r>
              <a:rPr lang="en-US" sz="1500" dirty="0">
                <a:latin typeface="Courier New" panose="02070309020205020404" pitchFamily="49" charset="0"/>
                <a:cs typeface="Courier New" panose="02070309020205020404" pitchFamily="49" charset="0"/>
              </a:rPr>
              <a:t>;</a:t>
            </a:r>
          </a:p>
          <a:p>
            <a:pPr lvl="1"/>
            <a:r>
              <a:rPr lang="en-US" sz="1500" dirty="0" smtClean="0">
                <a:latin typeface="Courier New" panose="02070309020205020404" pitchFamily="49" charset="0"/>
                <a:cs typeface="Courier New" panose="02070309020205020404" pitchFamily="49" charset="0"/>
              </a:rPr>
              <a:t>};</a:t>
            </a:r>
          </a:p>
          <a:p>
            <a:r>
              <a:rPr lang="en-US" sz="2000" dirty="0">
                <a:latin typeface="Times New Roman" panose="02020603050405020304" pitchFamily="18" charset="0"/>
                <a:cs typeface="Times New Roman" panose="02020603050405020304" pitchFamily="18" charset="0"/>
              </a:rPr>
              <a:t>Let’s implement the tree and node as follows:</a:t>
            </a:r>
          </a:p>
          <a:p>
            <a:pPr lvl="1"/>
            <a:r>
              <a:rPr lang="en-US" sz="1500" dirty="0">
                <a:latin typeface="Courier New" panose="02070309020205020404" pitchFamily="49" charset="0"/>
                <a:cs typeface="Courier New" panose="02070309020205020404" pitchFamily="49" charset="0"/>
              </a:rPr>
              <a:t>class </a:t>
            </a:r>
            <a:r>
              <a:rPr lang="en-US" sz="1500" dirty="0" err="1">
                <a:latin typeface="Courier New" panose="02070309020205020404" pitchFamily="49" charset="0"/>
                <a:cs typeface="Courier New" panose="02070309020205020404" pitchFamily="49" charset="0"/>
              </a:rPr>
              <a:t>BinaryTree</a:t>
            </a:r>
            <a:r>
              <a:rPr lang="en-US" sz="1500" dirty="0">
                <a:latin typeface="Courier New" panose="02070309020205020404" pitchFamily="49" charset="0"/>
                <a:cs typeface="Courier New" panose="02070309020205020404" pitchFamily="49" charset="0"/>
              </a:rPr>
              <a:t>&lt;T&gt;</a:t>
            </a: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private:</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size;</a:t>
            </a:r>
          </a:p>
          <a:p>
            <a:pPr lvl="1"/>
            <a:r>
              <a:rPr lang="en-US" sz="1500" dirty="0">
                <a:latin typeface="Courier New" panose="02070309020205020404" pitchFamily="49" charset="0"/>
                <a:cs typeface="Courier New" panose="02070309020205020404" pitchFamily="49" charset="0"/>
              </a:rPr>
              <a:t>  Node&lt;T&gt; *</a:t>
            </a:r>
            <a:r>
              <a:rPr lang="en-US" sz="1500" dirty="0" err="1">
                <a:latin typeface="Courier New" panose="02070309020205020404" pitchFamily="49" charset="0"/>
                <a:cs typeface="Courier New" panose="02070309020205020404" pitchFamily="49" charset="0"/>
              </a:rPr>
              <a:t>rootNode</a:t>
            </a:r>
            <a:r>
              <a:rPr lang="en-US" sz="1500" dirty="0">
                <a:latin typeface="Courier New" panose="02070309020205020404" pitchFamily="49" charset="0"/>
                <a:cs typeface="Courier New" panose="02070309020205020404" pitchFamily="49" charset="0"/>
              </a:rPr>
              <a:t>;</a:t>
            </a:r>
          </a:p>
          <a:p>
            <a:pPr lvl="1"/>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2781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Binary Search Trees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A binary </a:t>
            </a:r>
            <a:r>
              <a:rPr lang="en-US" sz="2000" dirty="0" smtClean="0">
                <a:latin typeface="Times New Roman" panose="02020603050405020304" pitchFamily="18" charset="0"/>
                <a:cs typeface="Times New Roman" panose="02020603050405020304" pitchFamily="18" charset="0"/>
              </a:rPr>
              <a:t>search tree is a sorted binary tree</a:t>
            </a:r>
          </a:p>
          <a:p>
            <a:r>
              <a:rPr lang="en-US" sz="2000" dirty="0" smtClean="0">
                <a:latin typeface="Times New Roman" panose="02020603050405020304" pitchFamily="18" charset="0"/>
                <a:cs typeface="Times New Roman" panose="02020603050405020304" pitchFamily="18" charset="0"/>
              </a:rPr>
              <a:t>It is sorted </a:t>
            </a:r>
            <a:r>
              <a:rPr lang="en-US" sz="2000" dirty="0">
                <a:latin typeface="Times New Roman" panose="02020603050405020304" pitchFamily="18" charset="0"/>
                <a:cs typeface="Times New Roman" panose="02020603050405020304" pitchFamily="18" charset="0"/>
              </a:rPr>
              <a:t>with a comparator predicate to ensure that the data in a particular node is </a:t>
            </a:r>
            <a:r>
              <a:rPr lang="en-US" sz="2000" dirty="0" smtClean="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the data in the left child and </a:t>
            </a:r>
            <a:r>
              <a:rPr lang="en-US" sz="2000" dirty="0" smtClean="0">
                <a:latin typeface="Times New Roman" panose="02020603050405020304" pitchFamily="18" charset="0"/>
                <a:cs typeface="Times New Roman" panose="02020603050405020304" pitchFamily="18" charset="0"/>
              </a:rPr>
              <a:t>&lt;= </a:t>
            </a:r>
            <a:r>
              <a:rPr lang="en-US" sz="2000" dirty="0">
                <a:latin typeface="Times New Roman" panose="02020603050405020304" pitchFamily="18" charset="0"/>
                <a:cs typeface="Times New Roman" panose="02020603050405020304" pitchFamily="18" charset="0"/>
              </a:rPr>
              <a:t>the data in the right child</a:t>
            </a:r>
          </a:p>
          <a:p>
            <a:r>
              <a:rPr lang="en-US" sz="2000" dirty="0">
                <a:latin typeface="Times New Roman" panose="02020603050405020304" pitchFamily="18" charset="0"/>
                <a:cs typeface="Times New Roman" panose="02020603050405020304" pitchFamily="18" charset="0"/>
              </a:rPr>
              <a:t>The importance of a binary </a:t>
            </a:r>
            <a:r>
              <a:rPr lang="en-US" sz="2000" dirty="0" smtClean="0">
                <a:latin typeface="Times New Roman" panose="02020603050405020304" pitchFamily="18" charset="0"/>
                <a:cs typeface="Times New Roman" panose="02020603050405020304" pitchFamily="18" charset="0"/>
              </a:rPr>
              <a:t>search tree </a:t>
            </a:r>
            <a:r>
              <a:rPr lang="en-US" sz="2000" dirty="0">
                <a:latin typeface="Times New Roman" panose="02020603050405020304" pitchFamily="18" charset="0"/>
                <a:cs typeface="Times New Roman" panose="02020603050405020304" pitchFamily="18" charset="0"/>
              </a:rPr>
              <a:t>is that the data structure can be used for a sorted container – this allows for fast traversal in order with </a:t>
            </a:r>
            <a:r>
              <a:rPr lang="en-US" sz="2000" i="1" dirty="0">
                <a:latin typeface="Times New Roman" panose="02020603050405020304" pitchFamily="18" charset="0"/>
                <a:cs typeface="Times New Roman" panose="02020603050405020304" pitchFamily="18" charset="0"/>
              </a:rPr>
              <a:t>O(log 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complexity</a:t>
            </a:r>
          </a:p>
          <a:p>
            <a:r>
              <a:rPr lang="en-US" sz="2000" dirty="0" smtClean="0">
                <a:latin typeface="Times New Roman" panose="02020603050405020304" pitchFamily="18" charset="0"/>
                <a:cs typeface="Times New Roman" panose="02020603050405020304" pitchFamily="18" charset="0"/>
              </a:rPr>
              <a:t>We insert an element into a binary search tree as follows:</a:t>
            </a:r>
          </a:p>
          <a:p>
            <a:pPr lvl="1"/>
            <a:r>
              <a:rPr lang="en-US" sz="1600" dirty="0" smtClean="0">
                <a:latin typeface="Times New Roman" panose="02020603050405020304" pitchFamily="18" charset="0"/>
                <a:cs typeface="Times New Roman" panose="02020603050405020304" pitchFamily="18" charset="0"/>
              </a:rPr>
              <a:t>We first traverse the tree and compare the element to each node</a:t>
            </a:r>
          </a:p>
          <a:p>
            <a:pPr lvl="1"/>
            <a:r>
              <a:rPr lang="en-US" sz="1600" dirty="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f the new element is greater than the node, then we go down the right side, otherwise we go down the left side</a:t>
            </a:r>
          </a:p>
          <a:p>
            <a:pPr lvl="1"/>
            <a:r>
              <a:rPr lang="en-US" sz="1600" dirty="0" smtClean="0">
                <a:latin typeface="Times New Roman" panose="02020603050405020304" pitchFamily="18" charset="0"/>
                <a:cs typeface="Times New Roman" panose="02020603050405020304" pitchFamily="18" charset="0"/>
              </a:rPr>
              <a:t>If we cannot go any further since that left or right child does not exist, then we create that left or right child</a:t>
            </a:r>
          </a:p>
          <a:p>
            <a:r>
              <a:rPr lang="en-US" sz="2000" dirty="0" smtClean="0">
                <a:latin typeface="Times New Roman" panose="02020603050405020304" pitchFamily="18" charset="0"/>
                <a:cs typeface="Times New Roman" panose="02020603050405020304" pitchFamily="18" charset="0"/>
              </a:rPr>
              <a:t>We delete a node from the binary search tree as follows:</a:t>
            </a:r>
          </a:p>
          <a:p>
            <a:pPr lvl="1"/>
            <a:r>
              <a:rPr lang="en-US" sz="1600" dirty="0" smtClean="0">
                <a:latin typeface="Times New Roman" panose="02020603050405020304" pitchFamily="18" charset="0"/>
                <a:cs typeface="Times New Roman" panose="02020603050405020304" pitchFamily="18" charset="0"/>
              </a:rPr>
              <a:t>If the node has no children, then we simply delete from the tree</a:t>
            </a:r>
          </a:p>
          <a:p>
            <a:pPr lvl="1"/>
            <a:r>
              <a:rPr lang="en-US" sz="1600" dirty="0" smtClean="0">
                <a:latin typeface="Times New Roman" panose="02020603050405020304" pitchFamily="18" charset="0"/>
                <a:cs typeface="Times New Roman" panose="02020603050405020304" pitchFamily="18" charset="0"/>
              </a:rPr>
              <a:t>If the node has one child, then we replace the node with its child</a:t>
            </a:r>
          </a:p>
          <a:p>
            <a:pPr lvl="1"/>
            <a:r>
              <a:rPr lang="en-US" sz="1600" dirty="0" smtClean="0">
                <a:latin typeface="Times New Roman" panose="02020603050405020304" pitchFamily="18" charset="0"/>
                <a:cs typeface="Times New Roman" panose="02020603050405020304" pitchFamily="18" charset="0"/>
              </a:rPr>
              <a:t>If the node has two children, then you either move the left or right child up and then call delete recursively on that left or right </a:t>
            </a:r>
            <a:r>
              <a:rPr lang="en-US" sz="1600" dirty="0" err="1" smtClean="0">
                <a:latin typeface="Times New Roman" panose="02020603050405020304" pitchFamily="18" charset="0"/>
                <a:cs typeface="Times New Roman" panose="02020603050405020304" pitchFamily="18" charset="0"/>
              </a:rPr>
              <a:t>subtree</a:t>
            </a:r>
            <a:r>
              <a:rPr lang="en-US" sz="1600" dirty="0" smtClean="0">
                <a:latin typeface="Times New Roman" panose="02020603050405020304" pitchFamily="18" charset="0"/>
                <a:cs typeface="Times New Roman" panose="02020603050405020304" pitchFamily="18" charset="0"/>
              </a:rPr>
              <a:t> and attach the resulting tree as the new left or right </a:t>
            </a:r>
            <a:r>
              <a:rPr lang="en-US" sz="1600" dirty="0" err="1" smtClean="0">
                <a:latin typeface="Times New Roman" panose="02020603050405020304" pitchFamily="18" charset="0"/>
                <a:cs typeface="Times New Roman" panose="02020603050405020304" pitchFamily="18" charset="0"/>
              </a:rPr>
              <a:t>subtree</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25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Binary Search Trees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A binary search tree is a form of B-Tree, which is a sorted tree with two or more children (in the case of a binary search tree, just two children)</a:t>
            </a:r>
          </a:p>
          <a:p>
            <a:r>
              <a:rPr lang="en-US" sz="2000" dirty="0">
                <a:latin typeface="Times New Roman" panose="02020603050405020304" pitchFamily="18" charset="0"/>
                <a:cs typeface="Times New Roman" panose="02020603050405020304" pitchFamily="18" charset="0"/>
              </a:rPr>
              <a:t>We can use recursion to traverse the tree as follows:</a:t>
            </a:r>
          </a:p>
          <a:p>
            <a:pPr lvl="1"/>
            <a:r>
              <a:rPr lang="en-US" sz="1500" dirty="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BinaryTree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TraverseTree</a:t>
            </a:r>
            <a:r>
              <a:rPr lang="en-US" sz="1500" dirty="0">
                <a:latin typeface="Courier New" panose="02070309020205020404" pitchFamily="49" charset="0"/>
                <a:cs typeface="Courier New" panose="02070309020205020404" pitchFamily="49" charset="0"/>
              </a:rPr>
              <a:t>(Node&lt;T&gt; *node)</a:t>
            </a: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  if (node-&gt;</a:t>
            </a:r>
            <a:r>
              <a:rPr lang="en-US" sz="1500" dirty="0" err="1">
                <a:latin typeface="Courier New" panose="02070309020205020404" pitchFamily="49" charset="0"/>
                <a:cs typeface="Courier New" panose="02070309020205020404" pitchFamily="49" charset="0"/>
              </a:rPr>
              <a:t>GetLeftChild</a:t>
            </a:r>
            <a:r>
              <a:rPr lang="en-US" sz="1500" dirty="0">
                <a:latin typeface="Courier New" panose="02070309020205020404" pitchFamily="49" charset="0"/>
                <a:cs typeface="Courier New" panose="02070309020205020404" pitchFamily="49" charset="0"/>
              </a:rPr>
              <a:t>() != 0)</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TraverseTree</a:t>
            </a:r>
            <a:r>
              <a:rPr lang="en-US" sz="1500" dirty="0">
                <a:latin typeface="Courier New" panose="02070309020205020404" pitchFamily="49" charset="0"/>
                <a:cs typeface="Courier New" panose="02070309020205020404" pitchFamily="49" charset="0"/>
              </a:rPr>
              <a:t>(node-&gt;</a:t>
            </a:r>
            <a:r>
              <a:rPr lang="en-US" sz="1500" dirty="0" err="1">
                <a:latin typeface="Courier New" panose="02070309020205020404" pitchFamily="49" charset="0"/>
                <a:cs typeface="Courier New" panose="02070309020205020404" pitchFamily="49" charset="0"/>
              </a:rPr>
              <a:t>GetLeftChild</a:t>
            </a:r>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cout</a:t>
            </a:r>
            <a:r>
              <a:rPr lang="en-US" sz="1500" dirty="0">
                <a:latin typeface="Courier New" panose="02070309020205020404" pitchFamily="49" charset="0"/>
                <a:cs typeface="Courier New" panose="02070309020205020404" pitchFamily="49" charset="0"/>
              </a:rPr>
              <a:t> &lt;&lt; node-&gt;</a:t>
            </a:r>
            <a:r>
              <a:rPr lang="en-US" sz="1500" dirty="0" err="1">
                <a:latin typeface="Courier New" panose="02070309020205020404" pitchFamily="49" charset="0"/>
                <a:cs typeface="Courier New" panose="02070309020205020404" pitchFamily="49" charset="0"/>
              </a:rPr>
              <a:t>GetValue</a:t>
            </a:r>
            <a:r>
              <a:rPr lang="en-US" sz="1500" dirty="0">
                <a:latin typeface="Courier New" panose="02070309020205020404" pitchFamily="49" charset="0"/>
                <a:cs typeface="Courier New" panose="02070309020205020404" pitchFamily="49" charset="0"/>
              </a:rPr>
              <a:t>() &lt;&lt; </a:t>
            </a:r>
            <a:r>
              <a:rPr lang="en-US" sz="1500" dirty="0" err="1">
                <a:latin typeface="Courier New" panose="02070309020205020404" pitchFamily="49" charset="0"/>
                <a:cs typeface="Courier New" panose="02070309020205020404" pitchFamily="49" charset="0"/>
              </a:rPr>
              <a:t>endl</a:t>
            </a:r>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  if (node-&gt;</a:t>
            </a:r>
            <a:r>
              <a:rPr lang="en-US" sz="1500" dirty="0" err="1">
                <a:latin typeface="Courier New" panose="02070309020205020404" pitchFamily="49" charset="0"/>
                <a:cs typeface="Courier New" panose="02070309020205020404" pitchFamily="49" charset="0"/>
              </a:rPr>
              <a:t>GetRightChild</a:t>
            </a:r>
            <a:r>
              <a:rPr lang="en-US" sz="1500" dirty="0">
                <a:latin typeface="Courier New" panose="02070309020205020404" pitchFamily="49" charset="0"/>
                <a:cs typeface="Courier New" panose="02070309020205020404" pitchFamily="49" charset="0"/>
              </a:rPr>
              <a:t>() != 0)</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TraverseTree</a:t>
            </a:r>
            <a:r>
              <a:rPr lang="en-US" sz="1500" dirty="0">
                <a:latin typeface="Courier New" panose="02070309020205020404" pitchFamily="49" charset="0"/>
                <a:cs typeface="Courier New" panose="02070309020205020404" pitchFamily="49" charset="0"/>
              </a:rPr>
              <a:t>(node-&gt;</a:t>
            </a:r>
            <a:r>
              <a:rPr lang="en-US" sz="1500" dirty="0" err="1">
                <a:latin typeface="Courier New" panose="02070309020205020404" pitchFamily="49" charset="0"/>
                <a:cs typeface="Courier New" panose="02070309020205020404" pitchFamily="49" charset="0"/>
              </a:rPr>
              <a:t>GetRightChild</a:t>
            </a:r>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a:t>
            </a:r>
          </a:p>
          <a:p>
            <a:r>
              <a:rPr lang="en-US" sz="2000" dirty="0">
                <a:latin typeface="Times New Roman" panose="02020603050405020304" pitchFamily="18" charset="0"/>
                <a:cs typeface="Times New Roman" panose="02020603050405020304" pitchFamily="18" charset="0"/>
              </a:rPr>
              <a:t>Use </a:t>
            </a:r>
            <a:r>
              <a:rPr lang="en-US" sz="2000" dirty="0" smtClean="0">
                <a:latin typeface="Times New Roman" panose="02020603050405020304" pitchFamily="18" charset="0"/>
                <a:cs typeface="Times New Roman" panose="02020603050405020304" pitchFamily="18" charset="0"/>
              </a:rPr>
              <a:t>case:</a:t>
            </a:r>
          </a:p>
          <a:p>
            <a:pPr lvl="1"/>
            <a:r>
              <a:rPr lang="en-US" sz="1600" dirty="0" smtClean="0">
                <a:latin typeface="Times New Roman" panose="02020603050405020304" pitchFamily="18" charset="0"/>
                <a:cs typeface="Times New Roman" panose="02020603050405020304" pitchFamily="18" charset="0"/>
              </a:rPr>
              <a:t>Build a tree of historical counterparty data</a:t>
            </a:r>
          </a:p>
          <a:p>
            <a:pPr lvl="1"/>
            <a:r>
              <a:rPr lang="en-US" sz="1600" dirty="0" smtClean="0">
                <a:latin typeface="Times New Roman" panose="02020603050405020304" pitchFamily="18" charset="0"/>
                <a:cs typeface="Times New Roman" panose="02020603050405020304" pitchFamily="18" charset="0"/>
              </a:rPr>
              <a:t>Allows for fast searching for a particular counterparty or displaying the set of counterparties in order by traversing the tree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941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Introduction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i="1" dirty="0" smtClean="0">
                <a:latin typeface="Times New Roman" panose="02020603050405020304" pitchFamily="18" charset="0"/>
                <a:cs typeface="Times New Roman" panose="02020603050405020304" pitchFamily="18" charset="0"/>
              </a:rPr>
              <a:t>“Generally</a:t>
            </a:r>
            <a:r>
              <a:rPr lang="en-US" sz="2000" i="1" dirty="0">
                <a:latin typeface="Times New Roman" panose="02020603050405020304" pitchFamily="18" charset="0"/>
                <a:cs typeface="Times New Roman" panose="02020603050405020304" pitchFamily="18" charset="0"/>
              </a:rPr>
              <a:t>, the craft of programming is the factoring of a set of requirements into a </a:t>
            </a:r>
            <a:r>
              <a:rPr lang="en-US" sz="2000" i="1" dirty="0" smtClean="0">
                <a:latin typeface="Times New Roman" panose="02020603050405020304" pitchFamily="18" charset="0"/>
                <a:cs typeface="Times New Roman" panose="02020603050405020304" pitchFamily="18" charset="0"/>
              </a:rPr>
              <a:t>set </a:t>
            </a:r>
            <a:r>
              <a:rPr lang="en-US" sz="2000" i="1" dirty="0">
                <a:latin typeface="Times New Roman" panose="02020603050405020304" pitchFamily="18" charset="0"/>
                <a:cs typeface="Times New Roman" panose="02020603050405020304" pitchFamily="18" charset="0"/>
              </a:rPr>
              <a:t>of functions and data structures</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Douglas </a:t>
            </a:r>
            <a:r>
              <a:rPr lang="en-US" sz="2000" i="1" dirty="0" err="1">
                <a:latin typeface="Times New Roman" panose="02020603050405020304" pitchFamily="18" charset="0"/>
                <a:cs typeface="Times New Roman" panose="02020603050405020304" pitchFamily="18" charset="0"/>
              </a:rPr>
              <a:t>Crockford</a:t>
            </a:r>
            <a:endParaRPr lang="en-US" sz="2000" i="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covered Sets, Maps, Arrays, Linked Lists, and Hash Tables in the previous class</a:t>
            </a:r>
          </a:p>
          <a:p>
            <a:r>
              <a:rPr lang="en-US" sz="2000" dirty="0" smtClean="0">
                <a:latin typeface="Times New Roman" panose="02020603050405020304" pitchFamily="18" charset="0"/>
                <a:cs typeface="Times New Roman" panose="02020603050405020304" pitchFamily="18" charset="0"/>
              </a:rPr>
              <a:t>Now we go deeper into STL containers and introduce concepts for more sophisticated data structures</a:t>
            </a:r>
          </a:p>
          <a:p>
            <a:r>
              <a:rPr lang="en-US" sz="2000" dirty="0" smtClean="0">
                <a:latin typeface="Times New Roman" panose="02020603050405020304" pitchFamily="18" charset="0"/>
                <a:cs typeface="Times New Roman" panose="02020603050405020304" pitchFamily="18" charset="0"/>
              </a:rPr>
              <a:t>We will cover Stacks</a:t>
            </a:r>
            <a:r>
              <a:rPr lang="en-US" sz="2000" dirty="0">
                <a:latin typeface="Times New Roman" panose="02020603050405020304" pitchFamily="18" charset="0"/>
                <a:cs typeface="Times New Roman" panose="02020603050405020304" pitchFamily="18" charset="0"/>
              </a:rPr>
              <a:t>, Queues, </a:t>
            </a:r>
            <a:r>
              <a:rPr lang="en-US" sz="2000" dirty="0" smtClean="0">
                <a:latin typeface="Times New Roman" panose="02020603050405020304" pitchFamily="18" charset="0"/>
                <a:cs typeface="Times New Roman" panose="02020603050405020304" pitchFamily="18" charset="0"/>
              </a:rPr>
              <a:t>Graphs, Heaps, and Binary Trees</a:t>
            </a:r>
            <a:endParaRPr lang="en-US" sz="16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209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Red-Black Trees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problem with inserting and deleting from a binary search tree repeatedly is that the tree can become unbalanced</a:t>
            </a:r>
          </a:p>
          <a:p>
            <a:r>
              <a:rPr lang="en-US" sz="2000" dirty="0" smtClean="0">
                <a:latin typeface="Times New Roman" panose="02020603050405020304" pitchFamily="18" charset="0"/>
                <a:cs typeface="Times New Roman" panose="02020603050405020304" pitchFamily="18" charset="0"/>
              </a:rPr>
              <a:t>Red-black trees are a kind of self-balancing binary tree and thus ensure more efficient traversal</a:t>
            </a:r>
          </a:p>
          <a:p>
            <a:r>
              <a:rPr lang="en-US" sz="2000" dirty="0" smtClean="0">
                <a:latin typeface="Times New Roman" panose="02020603050405020304" pitchFamily="18" charset="0"/>
                <a:cs typeface="Times New Roman" panose="02020603050405020304" pitchFamily="18" charset="0"/>
              </a:rPr>
              <a:t>Each node is painted either red or black (stored as a one-bit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with the following properties:</a:t>
            </a:r>
          </a:p>
          <a:p>
            <a:pPr lvl="1"/>
            <a:r>
              <a:rPr lang="en-US" sz="1600" dirty="0" smtClean="0">
                <a:latin typeface="Times New Roman" panose="02020603050405020304" pitchFamily="18" charset="0"/>
                <a:cs typeface="Times New Roman" panose="02020603050405020304" pitchFamily="18" charset="0"/>
              </a:rPr>
              <a:t>All NULL nodes (children that are equal to 0) are black</a:t>
            </a:r>
          </a:p>
          <a:p>
            <a:pPr lvl="1"/>
            <a:r>
              <a:rPr lang="en-US" sz="1600" dirty="0" smtClean="0">
                <a:latin typeface="Times New Roman" panose="02020603050405020304" pitchFamily="18" charset="0"/>
                <a:cs typeface="Times New Roman" panose="02020603050405020304" pitchFamily="18" charset="0"/>
              </a:rPr>
              <a:t>If a node is red then both its children are black</a:t>
            </a:r>
          </a:p>
          <a:p>
            <a:pPr lvl="1"/>
            <a:r>
              <a:rPr lang="en-US" sz="1600" dirty="0" smtClean="0">
                <a:latin typeface="Times New Roman" panose="02020603050405020304" pitchFamily="18" charset="0"/>
                <a:cs typeface="Times New Roman" panose="02020603050405020304" pitchFamily="18" charset="0"/>
              </a:rPr>
              <a:t>The left and right </a:t>
            </a:r>
            <a:r>
              <a:rPr lang="en-US" sz="1600" dirty="0" err="1" smtClean="0">
                <a:latin typeface="Times New Roman" panose="02020603050405020304" pitchFamily="18" charset="0"/>
                <a:cs typeface="Times New Roman" panose="02020603050405020304" pitchFamily="18" charset="0"/>
              </a:rPr>
              <a:t>subtrees</a:t>
            </a:r>
            <a:r>
              <a:rPr lang="en-US" sz="1600" dirty="0" smtClean="0">
                <a:latin typeface="Times New Roman" panose="02020603050405020304" pitchFamily="18" charset="0"/>
                <a:cs typeface="Times New Roman" panose="02020603050405020304" pitchFamily="18" charset="0"/>
              </a:rPr>
              <a:t> for each node must contain the same number of black nodes (excluding NULL nodes)</a:t>
            </a:r>
          </a:p>
          <a:p>
            <a:r>
              <a:rPr lang="en-US" sz="2000" dirty="0" smtClean="0">
                <a:latin typeface="Times New Roman" panose="02020603050405020304" pitchFamily="18" charset="0"/>
                <a:cs typeface="Times New Roman" panose="02020603050405020304" pitchFamily="18" charset="0"/>
              </a:rPr>
              <a:t>When the tree is modified, the new tree must be rearranged and repainted in order to maintain the properties above</a:t>
            </a:r>
          </a:p>
          <a:p>
            <a:r>
              <a:rPr lang="en-US" sz="2000" dirty="0" smtClean="0">
                <a:latin typeface="Times New Roman" panose="02020603050405020304" pitchFamily="18" charset="0"/>
                <a:cs typeface="Times New Roman" panose="02020603050405020304" pitchFamily="18" charset="0"/>
              </a:rPr>
              <a:t>This ensures that the tree does not become unbalanced</a:t>
            </a:r>
          </a:p>
          <a:p>
            <a:r>
              <a:rPr lang="en-US" sz="2000" dirty="0" smtClean="0">
                <a:latin typeface="Times New Roman" panose="02020603050405020304" pitchFamily="18" charset="0"/>
                <a:cs typeface="Times New Roman" panose="02020603050405020304" pitchFamily="18" charset="0"/>
              </a:rPr>
              <a:t>Very common implementation for sorted map data structures to ensure fast traversal of a balanced tree</a:t>
            </a:r>
          </a:p>
        </p:txBody>
      </p:sp>
    </p:spTree>
    <p:extLst>
      <p:ext uri="{BB962C8B-B14F-4D97-AF65-F5344CB8AC3E}">
        <p14:creationId xmlns:p14="http://schemas.microsoft.com/office/powerpoint/2010/main" val="80321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Heaps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heap is a type of tree that satisfies the </a:t>
            </a:r>
            <a:r>
              <a:rPr lang="en-US" sz="2000" i="1" dirty="0">
                <a:latin typeface="Times New Roman" panose="02020603050405020304" pitchFamily="18" charset="0"/>
                <a:cs typeface="Times New Roman" panose="02020603050405020304" pitchFamily="18" charset="0"/>
              </a:rPr>
              <a:t>heap </a:t>
            </a:r>
            <a:r>
              <a:rPr lang="en-US" sz="2000" i="1" dirty="0" smtClean="0">
                <a:latin typeface="Times New Roman" panose="02020603050405020304" pitchFamily="18" charset="0"/>
                <a:cs typeface="Times New Roman" panose="02020603050405020304" pitchFamily="18" charset="0"/>
              </a:rPr>
              <a:t>property</a:t>
            </a:r>
            <a:r>
              <a:rPr lang="en-US" sz="2000" dirty="0" smtClean="0">
                <a:latin typeface="Times New Roman" panose="02020603050405020304" pitchFamily="18" charset="0"/>
                <a:cs typeface="Times New Roman" panose="02020603050405020304" pitchFamily="18" charset="0"/>
              </a:rPr>
              <a:t>, which specifies that </a:t>
            </a:r>
            <a:r>
              <a:rPr lang="en-US" sz="2000" dirty="0">
                <a:latin typeface="Times New Roman" panose="02020603050405020304" pitchFamily="18" charset="0"/>
                <a:cs typeface="Times New Roman" panose="02020603050405020304" pitchFamily="18" charset="0"/>
              </a:rPr>
              <a:t>each node is ordered with respect to its children (e.g. larger than or smaller than each child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heap property </a:t>
            </a:r>
            <a:r>
              <a:rPr lang="en-US" sz="2000" dirty="0">
                <a:latin typeface="Times New Roman" panose="02020603050405020304" pitchFamily="18" charset="0"/>
                <a:cs typeface="Times New Roman" panose="02020603050405020304" pitchFamily="18" charset="0"/>
              </a:rPr>
              <a:t>applies recursively to all elements in the </a:t>
            </a:r>
            <a:r>
              <a:rPr lang="en-US" sz="2000" dirty="0" smtClean="0">
                <a:latin typeface="Times New Roman" panose="02020603050405020304" pitchFamily="18" charset="0"/>
                <a:cs typeface="Times New Roman" panose="02020603050405020304" pitchFamily="18" charset="0"/>
              </a:rPr>
              <a:t>tree</a:t>
            </a:r>
          </a:p>
          <a:p>
            <a:r>
              <a:rPr lang="en-US" sz="2000" dirty="0" smtClean="0">
                <a:latin typeface="Times New Roman" panose="02020603050405020304" pitchFamily="18" charset="0"/>
                <a:cs typeface="Times New Roman" panose="02020603050405020304" pitchFamily="18" charset="0"/>
              </a:rPr>
              <a:t>It is a complete binary tree, but NOT a sorted binary tree</a:t>
            </a:r>
          </a:p>
          <a:p>
            <a:r>
              <a:rPr lang="en-US" sz="2000" dirty="0">
                <a:latin typeface="Times New Roman" panose="02020603050405020304" pitchFamily="18" charset="0"/>
                <a:cs typeface="Times New Roman" panose="02020603050405020304" pitchFamily="18" charset="0"/>
              </a:rPr>
              <a:t>A max-heap is one where the root node is </a:t>
            </a:r>
            <a:r>
              <a:rPr lang="en-US" sz="2000" dirty="0" smtClean="0">
                <a:latin typeface="Times New Roman" panose="02020603050405020304" pitchFamily="18" charset="0"/>
                <a:cs typeface="Times New Roman" panose="02020603050405020304" pitchFamily="18" charset="0"/>
              </a:rPr>
              <a:t>largest, </a:t>
            </a:r>
            <a:r>
              <a:rPr lang="en-US" sz="2000" dirty="0">
                <a:latin typeface="Times New Roman" panose="02020603050405020304" pitchFamily="18" charset="0"/>
                <a:cs typeface="Times New Roman" panose="02020603050405020304" pitchFamily="18" charset="0"/>
              </a:rPr>
              <a:t>A min-heap is one where the root node is </a:t>
            </a:r>
            <a:r>
              <a:rPr lang="en-US" sz="2000" dirty="0" smtClean="0">
                <a:latin typeface="Times New Roman" panose="02020603050405020304" pitchFamily="18" charset="0"/>
                <a:cs typeface="Times New Roman" panose="02020603050405020304" pitchFamily="18" charset="0"/>
              </a:rPr>
              <a:t>smallest</a:t>
            </a:r>
          </a:p>
          <a:p>
            <a:r>
              <a:rPr lang="en-US" sz="2000" dirty="0">
                <a:latin typeface="Times New Roman" panose="02020603050405020304" pitchFamily="18" charset="0"/>
                <a:cs typeface="Times New Roman" panose="02020603050405020304" pitchFamily="18" charset="0"/>
              </a:rPr>
              <a:t>A heap is essentially a priority </a:t>
            </a:r>
            <a:r>
              <a:rPr lang="en-US" sz="2000" dirty="0" smtClean="0">
                <a:latin typeface="Times New Roman" panose="02020603050405020304" pitchFamily="18" charset="0"/>
                <a:cs typeface="Times New Roman" panose="02020603050405020304" pitchFamily="18" charset="0"/>
              </a:rPr>
              <a:t>queue – if the </a:t>
            </a:r>
            <a:r>
              <a:rPr lang="en-US" sz="2000" dirty="0">
                <a:latin typeface="Times New Roman" panose="02020603050405020304" pitchFamily="18" charset="0"/>
                <a:cs typeface="Times New Roman" panose="02020603050405020304" pitchFamily="18" charset="0"/>
              </a:rPr>
              <a:t>highest priority element is the largest one, then we can use a </a:t>
            </a:r>
            <a:r>
              <a:rPr lang="en-US" sz="2000" dirty="0" smtClean="0">
                <a:latin typeface="Times New Roman" panose="02020603050405020304" pitchFamily="18" charset="0"/>
                <a:cs typeface="Times New Roman" panose="02020603050405020304" pitchFamily="18" charset="0"/>
              </a:rPr>
              <a:t>max-heap, otherwise </a:t>
            </a:r>
            <a:r>
              <a:rPr lang="en-US" sz="2000" dirty="0">
                <a:latin typeface="Times New Roman" panose="02020603050405020304" pitchFamily="18" charset="0"/>
                <a:cs typeface="Times New Roman" panose="02020603050405020304" pitchFamily="18" charset="0"/>
              </a:rPr>
              <a:t>we use a </a:t>
            </a:r>
            <a:r>
              <a:rPr lang="en-US" sz="2000" dirty="0" smtClean="0">
                <a:latin typeface="Times New Roman" panose="02020603050405020304" pitchFamily="18" charset="0"/>
                <a:cs typeface="Times New Roman" panose="02020603050405020304" pitchFamily="18" charset="0"/>
              </a:rPr>
              <a:t>min-heap</a:t>
            </a:r>
          </a:p>
          <a:p>
            <a:r>
              <a:rPr lang="en-US" sz="2000" dirty="0">
                <a:latin typeface="Times New Roman" panose="02020603050405020304" pitchFamily="18" charset="0"/>
                <a:cs typeface="Times New Roman" panose="02020603050405020304" pitchFamily="18" charset="0"/>
              </a:rPr>
              <a:t>In a </a:t>
            </a:r>
            <a:r>
              <a:rPr lang="en-US" sz="2000" dirty="0" smtClean="0">
                <a:latin typeface="Times New Roman" panose="02020603050405020304" pitchFamily="18" charset="0"/>
                <a:cs typeface="Times New Roman" panose="02020603050405020304" pitchFamily="18" charset="0"/>
              </a:rPr>
              <a:t>max-heap </a:t>
            </a:r>
            <a:r>
              <a:rPr lang="en-US" sz="2000" dirty="0">
                <a:latin typeface="Times New Roman" panose="02020603050405020304" pitchFamily="18" charset="0"/>
                <a:cs typeface="Times New Roman" panose="02020603050405020304" pitchFamily="18" charset="0"/>
              </a:rPr>
              <a:t>priority queue, we remove the largest element first and insert elements into the heap in its natural </a:t>
            </a:r>
            <a:r>
              <a:rPr lang="en-US" sz="2000" dirty="0" smtClean="0">
                <a:latin typeface="Times New Roman" panose="02020603050405020304" pitchFamily="18" charset="0"/>
                <a:cs typeface="Times New Roman" panose="02020603050405020304" pitchFamily="18" charset="0"/>
              </a:rPr>
              <a:t>ordering</a:t>
            </a:r>
          </a:p>
          <a:p>
            <a:endParaRPr lang="en-US" sz="2000" dirty="0" smtClean="0"/>
          </a:p>
          <a:p>
            <a:endParaRPr lang="en-US" sz="2000" dirty="0" smtClean="0"/>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077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Heaps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Let’s </a:t>
            </a:r>
            <a:r>
              <a:rPr lang="en-US" sz="2000" dirty="0">
                <a:latin typeface="Times New Roman" panose="02020603050405020304" pitchFamily="18" charset="0"/>
                <a:cs typeface="Times New Roman" panose="02020603050405020304" pitchFamily="18" charset="0"/>
              </a:rPr>
              <a:t>consider </a:t>
            </a:r>
            <a:r>
              <a:rPr lang="en-US" sz="2000" dirty="0" smtClean="0">
                <a:latin typeface="Times New Roman" panose="02020603050405020304" pitchFamily="18" charset="0"/>
                <a:cs typeface="Times New Roman" panose="02020603050405020304" pitchFamily="18" charset="0"/>
              </a:rPr>
              <a:t>popping the root from the max-heap (i.e. popping the next element in the priority queue):</a:t>
            </a:r>
          </a:p>
          <a:p>
            <a:pPr lvl="1"/>
            <a:r>
              <a:rPr lang="en-US" sz="1600" dirty="0" smtClean="0">
                <a:latin typeface="Times New Roman" panose="02020603050405020304" pitchFamily="18" charset="0"/>
                <a:cs typeface="Times New Roman" panose="02020603050405020304" pitchFamily="18" charset="0"/>
              </a:rPr>
              <a:t>We first remove </a:t>
            </a:r>
            <a:r>
              <a:rPr lang="en-US" sz="1600" dirty="0">
                <a:latin typeface="Times New Roman" panose="02020603050405020304" pitchFamily="18" charset="0"/>
                <a:cs typeface="Times New Roman" panose="02020603050405020304" pitchFamily="18" charset="0"/>
              </a:rPr>
              <a:t>the largest element, which is the root </a:t>
            </a:r>
            <a:r>
              <a:rPr lang="en-US" sz="1600" dirty="0" smtClean="0">
                <a:latin typeface="Times New Roman" panose="02020603050405020304" pitchFamily="18" charset="0"/>
                <a:cs typeface="Times New Roman" panose="02020603050405020304" pitchFamily="18" charset="0"/>
              </a:rPr>
              <a:t>node</a:t>
            </a:r>
          </a:p>
          <a:p>
            <a:pPr lvl="1"/>
            <a:r>
              <a:rPr lang="en-US" sz="1600" dirty="0">
                <a:latin typeface="Times New Roman" panose="02020603050405020304" pitchFamily="18" charset="0"/>
                <a:cs typeface="Times New Roman" panose="02020603050405020304" pitchFamily="18" charset="0"/>
              </a:rPr>
              <a:t>We shift elements along by first taking the last element in the data structure (bottom rightmost element) and placing it at the </a:t>
            </a:r>
            <a:r>
              <a:rPr lang="en-US" sz="1600" dirty="0" smtClean="0">
                <a:latin typeface="Times New Roman" panose="02020603050405020304" pitchFamily="18" charset="0"/>
                <a:cs typeface="Times New Roman" panose="02020603050405020304" pitchFamily="18" charset="0"/>
              </a:rPr>
              <a:t>root</a:t>
            </a:r>
          </a:p>
          <a:p>
            <a:pPr lvl="1"/>
            <a:r>
              <a:rPr lang="en-US" sz="1600" dirty="0">
                <a:latin typeface="Times New Roman" panose="02020603050405020304" pitchFamily="18" charset="0"/>
                <a:cs typeface="Times New Roman" panose="02020603050405020304" pitchFamily="18" charset="0"/>
              </a:rPr>
              <a:t>We then swap it with the larger of its children until that node is now the larger when compared with its children</a:t>
            </a:r>
            <a:endParaRPr lang="en-US" sz="16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Now let’s consider inserting into the max-heap (i.e. placing an element in a priority queue in order to ensure it still follows the proper order):</a:t>
            </a:r>
          </a:p>
          <a:p>
            <a:pPr lvl="1"/>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must </a:t>
            </a:r>
            <a:r>
              <a:rPr lang="en-US" sz="1600" dirty="0" smtClean="0">
                <a:latin typeface="Times New Roman" panose="02020603050405020304" pitchFamily="18" charset="0"/>
                <a:cs typeface="Times New Roman" panose="02020603050405020304" pitchFamily="18" charset="0"/>
              </a:rPr>
              <a:t>find </a:t>
            </a:r>
            <a:r>
              <a:rPr lang="en-US" sz="1600" dirty="0">
                <a:latin typeface="Times New Roman" panose="02020603050405020304" pitchFamily="18" charset="0"/>
                <a:cs typeface="Times New Roman" panose="02020603050405020304" pitchFamily="18" charset="0"/>
              </a:rPr>
              <a:t>the correct place in the heap to place the </a:t>
            </a:r>
            <a:r>
              <a:rPr lang="en-US" sz="1600" dirty="0" smtClean="0">
                <a:latin typeface="Times New Roman" panose="02020603050405020304" pitchFamily="18" charset="0"/>
                <a:cs typeface="Times New Roman" panose="02020603050405020304" pitchFamily="18" charset="0"/>
              </a:rPr>
              <a:t>element, which we do in the opposite manner to popping from the max-heap</a:t>
            </a:r>
          </a:p>
          <a:p>
            <a:pPr lvl="1"/>
            <a:r>
              <a:rPr lang="en-US" sz="1600" dirty="0">
                <a:latin typeface="Times New Roman" panose="02020603050405020304" pitchFamily="18" charset="0"/>
                <a:cs typeface="Times New Roman" panose="02020603050405020304" pitchFamily="18" charset="0"/>
              </a:rPr>
              <a:t>We first place the element at the bottom rightmost free </a:t>
            </a:r>
            <a:r>
              <a:rPr lang="en-US" sz="1600" dirty="0" smtClean="0">
                <a:latin typeface="Times New Roman" panose="02020603050405020304" pitchFamily="18" charset="0"/>
                <a:cs typeface="Times New Roman" panose="02020603050405020304" pitchFamily="18" charset="0"/>
              </a:rPr>
              <a:t>slot</a:t>
            </a:r>
          </a:p>
          <a:p>
            <a:pPr lvl="1"/>
            <a:r>
              <a:rPr lang="en-US" sz="1600" dirty="0">
                <a:latin typeface="Times New Roman" panose="02020603050405020304" pitchFamily="18" charset="0"/>
                <a:cs typeface="Times New Roman" panose="02020603050405020304" pitchFamily="18" charset="0"/>
              </a:rPr>
              <a:t>We then swap the element with its parent until the parent is greater than its </a:t>
            </a:r>
            <a:r>
              <a:rPr lang="en-US" sz="1600" dirty="0" smtClean="0">
                <a:latin typeface="Times New Roman" panose="02020603050405020304" pitchFamily="18" charset="0"/>
                <a:cs typeface="Times New Roman" panose="02020603050405020304" pitchFamily="18" charset="0"/>
              </a:rPr>
              <a:t>children</a:t>
            </a:r>
            <a:r>
              <a:rPr lang="en-US" sz="2000" dirty="0" smtClean="0"/>
              <a:t/>
            </a:r>
            <a:br>
              <a:rPr lang="en-US" sz="2000" dirty="0" smtClean="0"/>
            </a:br>
            <a:endParaRPr lang="en-US" sz="2000" dirty="0" smtClean="0"/>
          </a:p>
          <a:p>
            <a:endParaRPr lang="en-US" sz="2000" dirty="0" smtClean="0"/>
          </a:p>
          <a:p>
            <a:endParaRPr lang="en-US" sz="2000" dirty="0" smtClean="0"/>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836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Heap as an Array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heap can be implemented with its elements stored in an array (let’s use a vector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We define the Heap as follows:</a:t>
            </a:r>
          </a:p>
          <a:p>
            <a:pPr lvl="1"/>
            <a:r>
              <a:rPr lang="en-US" sz="1500" dirty="0">
                <a:latin typeface="Courier New" panose="02070309020205020404" pitchFamily="49" charset="0"/>
                <a:cs typeface="Courier New" panose="02070309020205020404" pitchFamily="49" charset="0"/>
              </a:rPr>
              <a:t>class Heap&lt;T&gt;</a:t>
            </a: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private:</a:t>
            </a:r>
          </a:p>
          <a:p>
            <a:pPr lvl="1"/>
            <a:r>
              <a:rPr lang="en-US" sz="1500" dirty="0">
                <a:latin typeface="Courier New" panose="02070309020205020404" pitchFamily="49" charset="0"/>
                <a:cs typeface="Courier New" panose="02070309020205020404" pitchFamily="49" charset="0"/>
              </a:rPr>
              <a:t>  vector&lt;T&gt; elements;</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size;</a:t>
            </a:r>
          </a:p>
          <a:p>
            <a:pPr lvl="1"/>
            <a:r>
              <a:rPr lang="en-US" sz="1500" dirty="0">
                <a:latin typeface="Courier New" panose="02070309020205020404" pitchFamily="49" charset="0"/>
                <a:cs typeface="Courier New" panose="02070309020205020404" pitchFamily="49" charset="0"/>
              </a:rPr>
              <a:t>public:</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Enqueue</a:t>
            </a:r>
            <a:r>
              <a:rPr lang="en-US" sz="1500" dirty="0">
                <a:latin typeface="Courier New" panose="02070309020205020404" pitchFamily="49" charset="0"/>
                <a:cs typeface="Courier New" panose="02070309020205020404" pitchFamily="49" charset="0"/>
              </a:rPr>
              <a:t>(T value);</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Dequeue</a:t>
            </a:r>
            <a:r>
              <a:rPr lang="en-US" sz="1500" dirty="0">
                <a:latin typeface="Courier New" panose="02070309020205020404" pitchFamily="49" charset="0"/>
                <a:cs typeface="Courier New" panose="02070309020205020404" pitchFamily="49" charset="0"/>
              </a:rPr>
              <a:t>(T value);</a:t>
            </a:r>
          </a:p>
          <a:p>
            <a:pPr lvl="1"/>
            <a:r>
              <a:rPr lang="en-US" sz="1500" dirty="0">
                <a:latin typeface="Courier New" panose="02070309020205020404" pitchFamily="49" charset="0"/>
                <a:cs typeface="Courier New" panose="02070309020205020404" pitchFamily="49" charset="0"/>
              </a:rPr>
              <a:t>  Size();</a:t>
            </a:r>
          </a:p>
          <a:p>
            <a:pPr lvl="1"/>
            <a:r>
              <a:rPr lang="en-US" sz="1500" dirty="0">
                <a:latin typeface="Courier New" panose="02070309020205020404" pitchFamily="49" charset="0"/>
                <a:cs typeface="Courier New" panose="02070309020205020404" pitchFamily="49" charset="0"/>
              </a:rPr>
              <a:t>};</a:t>
            </a:r>
          </a:p>
          <a:p>
            <a:pPr marL="0" indent="0">
              <a:buNone/>
            </a:pPr>
            <a:r>
              <a:rPr lang="en-US" sz="2000" dirty="0" smtClean="0"/>
              <a:t/>
            </a:r>
            <a:br>
              <a:rPr lang="en-US" sz="2000" dirty="0" smtClean="0"/>
            </a:br>
            <a:endParaRPr lang="en-US" sz="2000" dirty="0" smtClean="0"/>
          </a:p>
          <a:p>
            <a:endParaRPr lang="en-US" sz="2000" dirty="0" smtClean="0"/>
          </a:p>
          <a:p>
            <a:endParaRPr lang="en-US" sz="2000" dirty="0" smtClean="0"/>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237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Graphs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A graph is a data structure where each node (typically called a vertex in a graph) can be connected to any other node in the data </a:t>
            </a:r>
            <a:r>
              <a:rPr lang="en-US" sz="2000" dirty="0" smtClean="0">
                <a:latin typeface="Times New Roman" panose="02020603050405020304" pitchFamily="18" charset="0"/>
                <a:cs typeface="Times New Roman" panose="02020603050405020304" pitchFamily="18" charset="0"/>
              </a:rPr>
              <a:t>structure</a:t>
            </a:r>
          </a:p>
          <a:p>
            <a:r>
              <a:rPr lang="en-US" sz="2000" dirty="0">
                <a:latin typeface="Times New Roman" panose="02020603050405020304" pitchFamily="18" charset="0"/>
                <a:cs typeface="Times New Roman" panose="02020603050405020304" pitchFamily="18" charset="0"/>
              </a:rPr>
              <a:t>The line between two vertices is called an </a:t>
            </a:r>
            <a:r>
              <a:rPr lang="en-US" sz="2000" dirty="0" smtClean="0">
                <a:latin typeface="Times New Roman" panose="02020603050405020304" pitchFamily="18" charset="0"/>
                <a:cs typeface="Times New Roman" panose="02020603050405020304" pitchFamily="18" charset="0"/>
              </a:rPr>
              <a:t>edge</a:t>
            </a:r>
          </a:p>
          <a:p>
            <a:r>
              <a:rPr lang="en-US" sz="2000" dirty="0">
                <a:latin typeface="Times New Roman" panose="02020603050405020304" pitchFamily="18" charset="0"/>
                <a:cs typeface="Times New Roman" panose="02020603050405020304" pitchFamily="18" charset="0"/>
              </a:rPr>
              <a:t>Thus a linked list or tree are both types of </a:t>
            </a:r>
            <a:r>
              <a:rPr lang="en-US" sz="2000" dirty="0" smtClean="0">
                <a:latin typeface="Times New Roman" panose="02020603050405020304" pitchFamily="18" charset="0"/>
                <a:cs typeface="Times New Roman" panose="02020603050405020304" pitchFamily="18" charset="0"/>
              </a:rPr>
              <a:t>graphs</a:t>
            </a:r>
          </a:p>
          <a:p>
            <a:r>
              <a:rPr lang="en-US" sz="2000" dirty="0">
                <a:latin typeface="Times New Roman" panose="02020603050405020304" pitchFamily="18" charset="0"/>
                <a:cs typeface="Times New Roman" panose="02020603050405020304" pitchFamily="18" charset="0"/>
              </a:rPr>
              <a:t>Graphs are a powerful tool in computer science to be able to represent (possibly arbitrary relationships) between elements where we look for an efficient means to traverse the </a:t>
            </a:r>
            <a:r>
              <a:rPr lang="en-US" sz="2000" dirty="0" smtClean="0">
                <a:latin typeface="Times New Roman" panose="02020603050405020304" pitchFamily="18" charset="0"/>
                <a:cs typeface="Times New Roman" panose="02020603050405020304" pitchFamily="18" charset="0"/>
              </a:rPr>
              <a:t>graph</a:t>
            </a:r>
          </a:p>
          <a:p>
            <a:r>
              <a:rPr lang="en-US" sz="2000" dirty="0">
                <a:latin typeface="Times New Roman" panose="02020603050405020304" pitchFamily="18" charset="0"/>
                <a:cs typeface="Times New Roman" panose="02020603050405020304" pitchFamily="18" charset="0"/>
              </a:rPr>
              <a:t>A graph can be either undirected or </a:t>
            </a:r>
            <a:r>
              <a:rPr lang="en-US" sz="2000" dirty="0" smtClean="0">
                <a:latin typeface="Times New Roman" panose="02020603050405020304" pitchFamily="18" charset="0"/>
                <a:cs typeface="Times New Roman" panose="02020603050405020304" pitchFamily="18" charset="0"/>
              </a:rPr>
              <a:t>directed: an </a:t>
            </a:r>
            <a:r>
              <a:rPr lang="en-US" sz="2000" dirty="0">
                <a:latin typeface="Times New Roman" panose="02020603050405020304" pitchFamily="18" charset="0"/>
                <a:cs typeface="Times New Roman" panose="02020603050405020304" pitchFamily="18" charset="0"/>
              </a:rPr>
              <a:t>undirected graph is where edges between vertices do not have a </a:t>
            </a:r>
            <a:r>
              <a:rPr lang="en-US" sz="2000" dirty="0" smtClean="0">
                <a:latin typeface="Times New Roman" panose="02020603050405020304" pitchFamily="18" charset="0"/>
                <a:cs typeface="Times New Roman" panose="02020603050405020304" pitchFamily="18" charset="0"/>
              </a:rPr>
              <a:t>direction, whereas a </a:t>
            </a:r>
            <a:r>
              <a:rPr lang="en-US" sz="2000" dirty="0">
                <a:latin typeface="Times New Roman" panose="02020603050405020304" pitchFamily="18" charset="0"/>
                <a:cs typeface="Times New Roman" panose="02020603050405020304" pitchFamily="18" charset="0"/>
              </a:rPr>
              <a:t>directed graph is where the edge between two vertices has a direction from one vertex to </a:t>
            </a:r>
            <a:r>
              <a:rPr lang="en-US" sz="2000" dirty="0" smtClean="0">
                <a:latin typeface="Times New Roman" panose="02020603050405020304" pitchFamily="18" charset="0"/>
                <a:cs typeface="Times New Roman" panose="02020603050405020304" pitchFamily="18" charset="0"/>
              </a:rPr>
              <a:t>another</a:t>
            </a:r>
          </a:p>
          <a:p>
            <a:r>
              <a:rPr lang="en-US" sz="2000" dirty="0" smtClean="0">
                <a:latin typeface="Times New Roman" panose="02020603050405020304" pitchFamily="18" charset="0"/>
                <a:cs typeface="Times New Roman" panose="02020603050405020304" pitchFamily="18" charset="0"/>
              </a:rPr>
              <a:t>A cycle in a directed graph is one where a particular vertex can follow edges back to itself – a directed acyclic graph is a directed graph with no cycles</a:t>
            </a:r>
          </a:p>
          <a:p>
            <a:r>
              <a:rPr lang="en-US" sz="2000" dirty="0" smtClean="0">
                <a:latin typeface="Times New Roman" panose="02020603050405020304" pitchFamily="18" charset="0"/>
                <a:cs typeface="Times New Roman" panose="02020603050405020304" pitchFamily="18" charset="0"/>
              </a:rPr>
              <a:t>Two vertices are connected in a directed graph if there is a path following one or more edges between the two vertices – a graph where all vertices are connected is called a connected graph</a:t>
            </a:r>
          </a:p>
          <a:p>
            <a:endParaRPr lang="en-US" sz="2000" dirty="0"/>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016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Graphs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000" dirty="0" smtClean="0">
                <a:latin typeface="Times New Roman" panose="02020603050405020304" pitchFamily="18" charset="0"/>
                <a:cs typeface="Times New Roman" panose="02020603050405020304" pitchFamily="18" charset="0"/>
              </a:rPr>
              <a:t>A graph can be represented by an adjacency matrix where the </a:t>
            </a:r>
            <a:r>
              <a:rPr lang="en-US" sz="2000" i="1" dirty="0" err="1" smtClean="0">
                <a:latin typeface="Times New Roman" panose="02020603050405020304" pitchFamily="18" charset="0"/>
                <a:cs typeface="Times New Roman" panose="02020603050405020304" pitchFamily="18" charset="0"/>
              </a:rPr>
              <a:t>ij</a:t>
            </a:r>
            <a:r>
              <a:rPr lang="en-US" sz="2000" dirty="0" err="1"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element of the matrix has a 1 if </a:t>
            </a:r>
            <a:r>
              <a:rPr lang="en-US" sz="2000" i="1"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j</a:t>
            </a:r>
            <a:r>
              <a:rPr lang="en-US" sz="2000" dirty="0" smtClean="0">
                <a:latin typeface="Times New Roman" panose="02020603050405020304" pitchFamily="18" charset="0"/>
                <a:cs typeface="Times New Roman" panose="02020603050405020304" pitchFamily="18" charset="0"/>
              </a:rPr>
              <a:t> form an edge and 0 otherwise</a:t>
            </a:r>
          </a:p>
          <a:p>
            <a:r>
              <a:rPr lang="en-US" sz="2000" dirty="0" smtClean="0">
                <a:latin typeface="Times New Roman" panose="02020603050405020304" pitchFamily="18" charset="0"/>
                <a:cs typeface="Times New Roman" panose="02020603050405020304" pitchFamily="18" charset="0"/>
              </a:rPr>
              <a:t>Graph traversal is more involved than tree traversal as nodes may need to be visited more than once</a:t>
            </a:r>
          </a:p>
          <a:p>
            <a:r>
              <a:rPr lang="en-US" sz="2000" dirty="0" smtClean="0">
                <a:latin typeface="Times New Roman" panose="02020603050405020304" pitchFamily="18" charset="0"/>
                <a:cs typeface="Times New Roman" panose="02020603050405020304" pitchFamily="18" charset="0"/>
              </a:rPr>
              <a:t>Graph traversal is generally performed by one of the following two algorithms:</a:t>
            </a:r>
          </a:p>
          <a:p>
            <a:pPr lvl="1"/>
            <a:r>
              <a:rPr lang="en-US" sz="1600" dirty="0" smtClean="0">
                <a:latin typeface="Times New Roman" panose="02020603050405020304" pitchFamily="18" charset="0"/>
                <a:cs typeface="Times New Roman" panose="02020603050405020304" pitchFamily="18" charset="0"/>
              </a:rPr>
              <a:t>Breadth-First Search: from a particular root node, we first visit all vertices that are one level connected from that root, and then we recursively do the same for each of those nodes</a:t>
            </a:r>
          </a:p>
          <a:p>
            <a:pPr lvl="1"/>
            <a:r>
              <a:rPr lang="en-US" sz="1600" dirty="0" smtClean="0">
                <a:latin typeface="Times New Roman" panose="02020603050405020304" pitchFamily="18" charset="0"/>
                <a:cs typeface="Times New Roman" panose="02020603050405020304" pitchFamily="18" charset="0"/>
              </a:rPr>
              <a:t>Depth-First Search: We follow each connection from the root node by going as far deep as possible first, and then backtracking to do the same to the previous node that we have backtracked to</a:t>
            </a:r>
          </a:p>
          <a:p>
            <a:pPr lvl="1"/>
            <a:r>
              <a:rPr lang="en-US" sz="1600" dirty="0" smtClean="0">
                <a:latin typeface="Times New Roman" panose="02020603050405020304" pitchFamily="18" charset="0"/>
                <a:cs typeface="Times New Roman" panose="02020603050405020304" pitchFamily="18" charset="0"/>
              </a:rPr>
              <a:t>Side note: functional programming (where backtracking is intrinsic to the language rather than needing explicit </a:t>
            </a:r>
            <a:r>
              <a:rPr lang="en-US" sz="1600" dirty="0" err="1" smtClean="0">
                <a:latin typeface="Times New Roman" panose="02020603050405020304" pitchFamily="18" charset="0"/>
                <a:cs typeface="Times New Roman" panose="02020603050405020304" pitchFamily="18" charset="0"/>
              </a:rPr>
              <a:t>recusion</a:t>
            </a:r>
            <a:r>
              <a:rPr lang="en-US" sz="1600" dirty="0" smtClean="0">
                <a:latin typeface="Times New Roman" panose="02020603050405020304" pitchFamily="18" charset="0"/>
                <a:cs typeface="Times New Roman" panose="02020603050405020304" pitchFamily="18" charset="0"/>
              </a:rPr>
              <a:t>) is excellent for graph traversal and therefore has been commonly used for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trading</a:t>
            </a:r>
            <a:endParaRPr lang="en-US" sz="1600" dirty="0"/>
          </a:p>
          <a:p>
            <a:r>
              <a:rPr lang="en-US" sz="2000" dirty="0" smtClean="0">
                <a:latin typeface="Times New Roman" panose="02020603050405020304" pitchFamily="18" charset="0"/>
                <a:cs typeface="Times New Roman" panose="02020603050405020304" pitchFamily="18" charset="0"/>
              </a:rPr>
              <a:t>Use case</a:t>
            </a:r>
          </a:p>
          <a:p>
            <a:pPr lvl="1"/>
            <a:r>
              <a:rPr lang="en-US" sz="1600" dirty="0" smtClean="0">
                <a:latin typeface="Times New Roman" panose="02020603050405020304" pitchFamily="18" charset="0"/>
                <a:cs typeface="Times New Roman" panose="02020603050405020304" pitchFamily="18" charset="0"/>
              </a:rPr>
              <a:t>Directed graphs can often represent relationships between data that form an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trading strategy</a:t>
            </a:r>
          </a:p>
          <a:p>
            <a:pPr lvl="1"/>
            <a:r>
              <a:rPr lang="en-US" sz="1600" dirty="0" smtClean="0">
                <a:latin typeface="Times New Roman" panose="02020603050405020304" pitchFamily="18" charset="0"/>
                <a:cs typeface="Times New Roman" panose="02020603050405020304" pitchFamily="18" charset="0"/>
              </a:rPr>
              <a:t>For instance, the 10Y Treasury price and TY future price can be vertices that are directed into a particular strategy action (such as the decision to place an order when the basis spread becomes too large)</a:t>
            </a:r>
          </a:p>
          <a:p>
            <a:pPr lvl="1"/>
            <a:r>
              <a:rPr lang="en-US" sz="1600" dirty="0" smtClean="0">
                <a:latin typeface="Times New Roman" panose="02020603050405020304" pitchFamily="18" charset="0"/>
                <a:cs typeface="Times New Roman" panose="02020603050405020304" pitchFamily="18" charset="0"/>
              </a:rPr>
              <a:t>That action then flows into another action on the graph to create a parent order, which then triggers two actions to create an order on </a:t>
            </a:r>
            <a:r>
              <a:rPr lang="en-US" sz="1600" dirty="0" err="1" smtClean="0">
                <a:latin typeface="Times New Roman" panose="02020603050405020304" pitchFamily="18" charset="0"/>
                <a:cs typeface="Times New Roman" panose="02020603050405020304" pitchFamily="18" charset="0"/>
              </a:rPr>
              <a:t>Brokertec</a:t>
            </a:r>
            <a:r>
              <a:rPr lang="en-US" sz="1600" dirty="0" smtClean="0">
                <a:latin typeface="Times New Roman" panose="02020603050405020304" pitchFamily="18" charset="0"/>
                <a:cs typeface="Times New Roman" panose="02020603050405020304" pitchFamily="18" charset="0"/>
              </a:rPr>
              <a:t> (10Y Treasury) and CME (TY Future contract)</a:t>
            </a:r>
          </a:p>
          <a:p>
            <a:pPr lvl="1"/>
            <a:r>
              <a:rPr lang="en-US" sz="1600" dirty="0" smtClean="0">
                <a:latin typeface="Times New Roman" panose="02020603050405020304" pitchFamily="18" charset="0"/>
                <a:cs typeface="Times New Roman" panose="02020603050405020304" pitchFamily="18" charset="0"/>
              </a:rPr>
              <a:t>All price ticks and resulting actions are vertices in the graph</a:t>
            </a:r>
          </a:p>
        </p:txBody>
      </p:sp>
    </p:spTree>
    <p:extLst>
      <p:ext uri="{BB962C8B-B14F-4D97-AF65-F5344CB8AC3E}">
        <p14:creationId xmlns:p14="http://schemas.microsoft.com/office/powerpoint/2010/main" val="1294150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Times New Roman" panose="02020603050405020304" pitchFamily="18" charset="0"/>
                <a:cs typeface="Times New Roman" panose="02020603050405020304" pitchFamily="18" charset="0"/>
              </a:rPr>
              <a:t>C++ is low level – channel the power of the machine with the use of your data structures!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Leverage the fact that they can use the power of the machine – C++ is low level!</a:t>
            </a:r>
          </a:p>
          <a:p>
            <a:r>
              <a:rPr lang="en-US" sz="2000" dirty="0" smtClean="0">
                <a:latin typeface="Times New Roman" panose="02020603050405020304" pitchFamily="18" charset="0"/>
                <a:cs typeface="Times New Roman" panose="02020603050405020304" pitchFamily="18" charset="0"/>
              </a:rPr>
              <a:t>Data structures that use memory effectively are most </a:t>
            </a:r>
            <a:r>
              <a:rPr lang="en-US" sz="2000" dirty="0" err="1" smtClean="0">
                <a:latin typeface="Times New Roman" panose="02020603050405020304" pitchFamily="18" charset="0"/>
                <a:cs typeface="Times New Roman" panose="02020603050405020304" pitchFamily="18" charset="0"/>
              </a:rPr>
              <a:t>performant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Linked lists are efficient for iteration and insertions/deletions, but memory is fragmented</a:t>
            </a:r>
          </a:p>
          <a:p>
            <a:r>
              <a:rPr lang="en-US" sz="2000" dirty="0" smtClean="0">
                <a:latin typeface="Times New Roman" panose="02020603050405020304" pitchFamily="18" charset="0"/>
                <a:cs typeface="Times New Roman" panose="02020603050405020304" pitchFamily="18" charset="0"/>
              </a:rPr>
              <a:t>Use arrays wherever possible for contiguous memory access in CPU cache</a:t>
            </a:r>
          </a:p>
          <a:p>
            <a:r>
              <a:rPr lang="en-US" sz="2000" dirty="0" smtClean="0">
                <a:latin typeface="Times New Roman" panose="02020603050405020304" pitchFamily="18" charset="0"/>
                <a:cs typeface="Times New Roman" panose="02020603050405020304" pitchFamily="18" charset="0"/>
              </a:rPr>
              <a:t>Use an array instead of a map data structure if possible – keys can be </a:t>
            </a:r>
            <a:r>
              <a:rPr lang="en-US" sz="2000" dirty="0" err="1" smtClean="0">
                <a:latin typeface="Times New Roman" panose="02020603050405020304" pitchFamily="18" charset="0"/>
                <a:cs typeface="Times New Roman" panose="02020603050405020304" pitchFamily="18" charset="0"/>
              </a:rPr>
              <a:t>ints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Beware of multi-threading – question whether it really benefits your program</a:t>
            </a:r>
          </a:p>
          <a:p>
            <a:pPr lvl="1"/>
            <a:r>
              <a:rPr lang="en-US" sz="1600" dirty="0" smtClean="0">
                <a:latin typeface="Times New Roman" panose="02020603050405020304" pitchFamily="18" charset="0"/>
                <a:cs typeface="Times New Roman" panose="02020603050405020304" pitchFamily="18" charset="0"/>
              </a:rPr>
              <a:t>Multi-threading is best used for concurrently running independent operations that do not share data</a:t>
            </a:r>
          </a:p>
          <a:p>
            <a:pPr lvl="1"/>
            <a:r>
              <a:rPr lang="en-US" sz="1600" dirty="0" smtClean="0">
                <a:latin typeface="Times New Roman" panose="02020603050405020304" pitchFamily="18" charset="0"/>
                <a:cs typeface="Times New Roman" panose="02020603050405020304" pitchFamily="18" charset="0"/>
              </a:rPr>
              <a:t>Otherwise </a:t>
            </a:r>
            <a:r>
              <a:rPr lang="en-US" sz="1600" dirty="0" err="1" smtClean="0">
                <a:latin typeface="Times New Roman" panose="02020603050405020304" pitchFamily="18" charset="0"/>
                <a:cs typeface="Times New Roman" panose="02020603050405020304" pitchFamily="18" charset="0"/>
              </a:rPr>
              <a:t>mult</a:t>
            </a:r>
            <a:r>
              <a:rPr lang="en-US" sz="1600" dirty="0" smtClean="0">
                <a:latin typeface="Times New Roman" panose="02020603050405020304" pitchFamily="18" charset="0"/>
                <a:cs typeface="Times New Roman" panose="02020603050405020304" pitchFamily="18" charset="0"/>
              </a:rPr>
              <a:t>-threading can lead to false sharing where two processors share the same data structure</a:t>
            </a:r>
          </a:p>
          <a:p>
            <a:pPr lvl="1"/>
            <a:r>
              <a:rPr lang="en-US" sz="1600" dirty="0" smtClean="0">
                <a:latin typeface="Times New Roman" panose="02020603050405020304" pitchFamily="18" charset="0"/>
                <a:cs typeface="Times New Roman" panose="02020603050405020304" pitchFamily="18" charset="0"/>
              </a:rPr>
              <a:t>One processor has read-access to one part of the data structure, other has write access to another part – both processors must reload from RAM even though this is unnecessary for the read-access processor</a:t>
            </a:r>
            <a:endParaRPr lang="en-US" sz="16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 case (from my own experience):</a:t>
            </a:r>
          </a:p>
          <a:p>
            <a:pPr lvl="1"/>
            <a:r>
              <a:rPr lang="en-US" sz="1600" dirty="0" smtClean="0">
                <a:latin typeface="Times New Roman" panose="02020603050405020304" pitchFamily="18" charset="0"/>
                <a:cs typeface="Times New Roman" panose="02020603050405020304" pitchFamily="18" charset="0"/>
              </a:rPr>
              <a:t>We identified that we were using maps simply to store prices for OTR Treasuries, e.g. map&lt;</a:t>
            </a:r>
            <a:r>
              <a:rPr lang="en-US" sz="1600" dirty="0" err="1" smtClean="0">
                <a:latin typeface="Times New Roman" panose="02020603050405020304" pitchFamily="18" charset="0"/>
                <a:cs typeface="Times New Roman" panose="02020603050405020304" pitchFamily="18" charset="0"/>
              </a:rPr>
              <a:t>string,price</a:t>
            </a:r>
            <a:r>
              <a:rPr lang="en-US" sz="1600" dirty="0" smtClean="0">
                <a:latin typeface="Times New Roman" panose="02020603050405020304" pitchFamily="18" charset="0"/>
                <a:cs typeface="Times New Roman" panose="02020603050405020304" pitchFamily="18" charset="0"/>
              </a:rPr>
              <a:t>&gt;</a:t>
            </a:r>
          </a:p>
          <a:p>
            <a:pPr lvl="1"/>
            <a:r>
              <a:rPr lang="en-US" sz="1600" dirty="0" smtClean="0">
                <a:latin typeface="Times New Roman" panose="02020603050405020304" pitchFamily="18" charset="0"/>
                <a:cs typeface="Times New Roman" panose="02020603050405020304" pitchFamily="18" charset="0"/>
              </a:rPr>
              <a:t>This map has a fixed size that could easily have been represented as an array, e.g. array&lt;price&gt;</a:t>
            </a:r>
          </a:p>
          <a:p>
            <a:pPr lvl="1"/>
            <a:r>
              <a:rPr lang="en-US" sz="1600" dirty="0" smtClean="0">
                <a:latin typeface="Times New Roman" panose="02020603050405020304" pitchFamily="18" charset="0"/>
                <a:cs typeface="Times New Roman" panose="02020603050405020304" pitchFamily="18" charset="0"/>
              </a:rPr>
              <a:t>Keys are: key_2Y=0, </a:t>
            </a:r>
            <a:r>
              <a:rPr lang="en-US" sz="1600" dirty="0" smtClean="0">
                <a:latin typeface="Times New Roman" panose="02020603050405020304" pitchFamily="18" charset="0"/>
                <a:cs typeface="Times New Roman" panose="02020603050405020304" pitchFamily="18" charset="0"/>
              </a:rPr>
              <a:t>key_3Y=1, key_5Y=2, key_7Y=3, key_10Y=4, key_30Y=5</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430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Times New Roman" panose="02020603050405020304" pitchFamily="18" charset="0"/>
                <a:cs typeface="Times New Roman" panose="02020603050405020304" pitchFamily="18" charset="0"/>
              </a:rPr>
              <a:t>Know Your Data Structures!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smtClean="0">
                <a:latin typeface="Times New Roman" panose="02020603050405020304" pitchFamily="18" charset="0"/>
                <a:cs typeface="Times New Roman" panose="02020603050405020304" pitchFamily="18" charset="0"/>
              </a:rPr>
              <a:t>This concludes one of the most important aspects of computer science and financial engineering technology</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 a Quant, you may not need to be an expert on implementing data structures, but make sure understand them well</a:t>
            </a:r>
          </a:p>
          <a:p>
            <a:r>
              <a:rPr lang="en-US" sz="2000" dirty="0" smtClean="0">
                <a:latin typeface="Times New Roman" panose="02020603050405020304" pitchFamily="18" charset="0"/>
                <a:cs typeface="Times New Roman" panose="02020603050405020304" pitchFamily="18" charset="0"/>
              </a:rPr>
              <a:t>You are responsible for the performance of your code, and a knowledge of data structures is crucial to ensuring your code performs well!</a:t>
            </a:r>
          </a:p>
          <a:p>
            <a:r>
              <a:rPr lang="en-US" sz="2000" dirty="0" smtClean="0">
                <a:latin typeface="Times New Roman" panose="02020603050405020304" pitchFamily="18" charset="0"/>
                <a:cs typeface="Times New Roman" panose="02020603050405020304" pitchFamily="18" charset="0"/>
              </a:rPr>
              <a:t>Data Structure Quiz next week! Don’t miss it (or you will need to make it up later)! Ask me questions on the forum this week to prepare – the quiz will not be difficult!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6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Stacks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stack is a data structure where elements are added at the end of the container and popped from the </a:t>
            </a:r>
            <a:r>
              <a:rPr lang="en-US" sz="2000" dirty="0" smtClean="0">
                <a:latin typeface="Times New Roman" panose="02020603050405020304" pitchFamily="18" charset="0"/>
                <a:cs typeface="Times New Roman" panose="02020603050405020304" pitchFamily="18" charset="0"/>
              </a:rPr>
              <a:t>end</a:t>
            </a:r>
          </a:p>
          <a:p>
            <a:r>
              <a:rPr lang="en-US" sz="2000" dirty="0">
                <a:latin typeface="Times New Roman" panose="02020603050405020304" pitchFamily="18" charset="0"/>
                <a:cs typeface="Times New Roman" panose="02020603050405020304" pitchFamily="18" charset="0"/>
              </a:rPr>
              <a:t>A stack employs a LIFO algorithm (last-in-first-out) for popping off the </a:t>
            </a:r>
            <a:r>
              <a:rPr lang="en-US" sz="2000" dirty="0" smtClean="0">
                <a:latin typeface="Times New Roman" panose="02020603050405020304" pitchFamily="18" charset="0"/>
                <a:cs typeface="Times New Roman" panose="02020603050405020304" pitchFamily="18" charset="0"/>
              </a:rPr>
              <a:t>stack</a:t>
            </a:r>
          </a:p>
          <a:p>
            <a:r>
              <a:rPr lang="en-US" sz="2000" dirty="0" smtClean="0">
                <a:latin typeface="Times New Roman" panose="02020603050405020304" pitchFamily="18" charset="0"/>
                <a:cs typeface="Times New Roman" panose="02020603050405020304" pitchFamily="18" charset="0"/>
              </a:rPr>
              <a:t>A stack can </a:t>
            </a:r>
            <a:r>
              <a:rPr lang="en-US" sz="2000" dirty="0">
                <a:latin typeface="Times New Roman" panose="02020603050405020304" pitchFamily="18" charset="0"/>
                <a:cs typeface="Times New Roman" panose="02020603050405020304" pitchFamily="18" charset="0"/>
              </a:rPr>
              <a:t>be implemented in a variety of </a:t>
            </a:r>
            <a:r>
              <a:rPr lang="en-US" sz="2000" dirty="0" smtClean="0">
                <a:latin typeface="Times New Roman" panose="02020603050405020304" pitchFamily="18" charset="0"/>
                <a:cs typeface="Times New Roman" panose="02020603050405020304" pitchFamily="18" charset="0"/>
              </a:rPr>
              <a:t>ways – two </a:t>
            </a:r>
            <a:r>
              <a:rPr lang="en-US" sz="2000" dirty="0">
                <a:latin typeface="Times New Roman" panose="02020603050405020304" pitchFamily="18" charset="0"/>
                <a:cs typeface="Times New Roman" panose="02020603050405020304" pitchFamily="18" charset="0"/>
              </a:rPr>
              <a:t>possibilities are to store elements in an array or linked </a:t>
            </a:r>
            <a:r>
              <a:rPr lang="en-US" sz="2000" dirty="0" smtClean="0">
                <a:latin typeface="Times New Roman" panose="02020603050405020304" pitchFamily="18" charset="0"/>
                <a:cs typeface="Times New Roman" panose="02020603050405020304" pitchFamily="18" charset="0"/>
              </a:rPr>
              <a:t>list</a:t>
            </a:r>
          </a:p>
          <a:p>
            <a:r>
              <a:rPr lang="en-US" sz="2000" dirty="0" smtClean="0">
                <a:latin typeface="Times New Roman" panose="02020603050405020304" pitchFamily="18" charset="0"/>
                <a:cs typeface="Times New Roman" panose="02020603050405020304" pitchFamily="18" charset="0"/>
              </a:rPr>
              <a:t>Use case:</a:t>
            </a:r>
          </a:p>
          <a:p>
            <a:pPr lvl="1"/>
            <a:r>
              <a:rPr lang="en-US" sz="1600" dirty="0" smtClean="0">
                <a:latin typeface="Times New Roman" panose="02020603050405020304" pitchFamily="18" charset="0"/>
                <a:cs typeface="Times New Roman" panose="02020603050405020304" pitchFamily="18" charset="0"/>
              </a:rPr>
              <a:t>Object creation and destruction can be expensive</a:t>
            </a:r>
          </a:p>
          <a:p>
            <a:pPr lvl="1"/>
            <a:r>
              <a:rPr lang="en-US" sz="1600" dirty="0" smtClean="0">
                <a:latin typeface="Times New Roman" panose="02020603050405020304" pitchFamily="18" charset="0"/>
                <a:cs typeface="Times New Roman" panose="02020603050405020304" pitchFamily="18" charset="0"/>
              </a:rPr>
              <a:t>Some algorithms pre-create variables (e.g. arrays) and reuse them rather than having to constantly allocate and de-allocate memory – this approach is known as object pooling</a:t>
            </a:r>
          </a:p>
          <a:p>
            <a:pPr lvl="1"/>
            <a:r>
              <a:rPr lang="en-US" sz="1600" dirty="0" smtClean="0">
                <a:latin typeface="Times New Roman" panose="02020603050405020304" pitchFamily="18" charset="0"/>
                <a:cs typeface="Times New Roman" panose="02020603050405020304" pitchFamily="18" charset="0"/>
              </a:rPr>
              <a:t>Use a stack for this object pool so that the most recently used element is at the top – better chance that the object is already loaded into your CPU cache!</a:t>
            </a:r>
          </a:p>
          <a:p>
            <a:pPr lvl="1"/>
            <a:r>
              <a:rPr lang="en-US" sz="1600" dirty="0" smtClean="0">
                <a:latin typeface="Times New Roman" panose="02020603050405020304" pitchFamily="18" charset="0"/>
                <a:cs typeface="Times New Roman" panose="02020603050405020304" pitchFamily="18" charset="0"/>
              </a:rPr>
              <a:t>Side note: object pooling can be a good strategy in C++ since you fully control the allocation and de-allocation of memory, but can be a problem for Java since you may avoid garbage collection but your heap increases and thus the garbage collector takes longer to scan the heap for unused memory</a:t>
            </a:r>
          </a:p>
        </p:txBody>
      </p:sp>
    </p:spTree>
    <p:extLst>
      <p:ext uri="{BB962C8B-B14F-4D97-AF65-F5344CB8AC3E}">
        <p14:creationId xmlns:p14="http://schemas.microsoft.com/office/powerpoint/2010/main" val="275736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Stack as an Array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200" dirty="0" smtClean="0">
                <a:latin typeface="Times New Roman" panose="02020603050405020304" pitchFamily="18" charset="0"/>
                <a:cs typeface="Times New Roman" panose="02020603050405020304" pitchFamily="18" charset="0"/>
              </a:rPr>
              <a:t>Let’s consider implementing a stack as an array. The following is what the stack would look like:</a:t>
            </a:r>
          </a:p>
          <a:p>
            <a:pPr lvl="1"/>
            <a:r>
              <a:rPr lang="en-US" sz="1600" dirty="0">
                <a:latin typeface="Courier New" panose="02070309020205020404" pitchFamily="49" charset="0"/>
                <a:cs typeface="Courier New" panose="02070309020205020404" pitchFamily="49" charset="0"/>
              </a:rPr>
              <a:t>class Stack&lt;T&gt;</a:t>
            </a:r>
          </a:p>
          <a:p>
            <a:pPr lvl="1"/>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private:</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size;</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capacity;</a:t>
            </a:r>
          </a:p>
          <a:p>
            <a:pPr lvl="1"/>
            <a:r>
              <a:rPr lang="en-US" sz="1600" dirty="0">
                <a:latin typeface="Courier New" panose="02070309020205020404" pitchFamily="49" charset="0"/>
                <a:cs typeface="Courier New" panose="02070309020205020404" pitchFamily="49" charset="0"/>
              </a:rPr>
              <a:t>  T[] array;</a:t>
            </a:r>
          </a:p>
          <a:p>
            <a:pPr lvl="1"/>
            <a:r>
              <a:rPr lang="en-US" sz="1600" dirty="0" smtClean="0">
                <a:latin typeface="Courier New" panose="02070309020205020404" pitchFamily="49" charset="0"/>
                <a:cs typeface="Courier New" panose="02070309020205020404" pitchFamily="49" charset="0"/>
              </a:rPr>
              <a:t>};</a:t>
            </a:r>
            <a:endParaRPr lang="en-US" sz="16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As elements are added that would potentially overflow the capacity of the array’s storage, a new array would need to be allocated with increased capacity and existing elements copied over, which is an expensive operation</a:t>
            </a:r>
          </a:p>
          <a:p>
            <a:r>
              <a:rPr lang="en-US" sz="2200" dirty="0" smtClean="0">
                <a:latin typeface="Times New Roman" panose="02020603050405020304" pitchFamily="18" charset="0"/>
                <a:cs typeface="Times New Roman" panose="02020603050405020304" pitchFamily="18" charset="0"/>
              </a:rPr>
              <a:t>If we are not growing the array enough each time, this could result in repeated operations to resize the storage if we keep adding to the array</a:t>
            </a:r>
          </a:p>
          <a:p>
            <a:r>
              <a:rPr lang="en-US" sz="2200" dirty="0" smtClean="0">
                <a:latin typeface="Times New Roman" panose="02020603050405020304" pitchFamily="18" charset="0"/>
                <a:cs typeface="Times New Roman" panose="02020603050405020304" pitchFamily="18" charset="0"/>
              </a:rPr>
              <a:t>An alternative is to allocate a much larger capacity to the array than we would likely need – this now means though that we are potentially wasteful on memory</a:t>
            </a:r>
          </a:p>
        </p:txBody>
      </p:sp>
    </p:spTree>
    <p:extLst>
      <p:ext uri="{BB962C8B-B14F-4D97-AF65-F5344CB8AC3E}">
        <p14:creationId xmlns:p14="http://schemas.microsoft.com/office/powerpoint/2010/main" val="1747943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Stack as an Array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Hence we are faced with a decision as to whether we are wasteful of time or </a:t>
            </a:r>
            <a:r>
              <a:rPr lang="en-US" sz="2000" dirty="0" smtClean="0">
                <a:latin typeface="Times New Roman" panose="02020603050405020304" pitchFamily="18" charset="0"/>
                <a:cs typeface="Times New Roman" panose="02020603050405020304" pitchFamily="18" charset="0"/>
              </a:rPr>
              <a:t>space</a:t>
            </a:r>
          </a:p>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deally </a:t>
            </a:r>
            <a:r>
              <a:rPr lang="en-US" sz="2000" dirty="0">
                <a:latin typeface="Times New Roman" panose="02020603050405020304" pitchFamily="18" charset="0"/>
                <a:cs typeface="Times New Roman" panose="02020603050405020304" pitchFamily="18" charset="0"/>
              </a:rPr>
              <a:t>we make such a decision based on how the stack is </a:t>
            </a:r>
            <a:r>
              <a:rPr lang="en-US" sz="2000" dirty="0" smtClean="0">
                <a:latin typeface="Times New Roman" panose="02020603050405020304" pitchFamily="18" charset="0"/>
                <a:cs typeface="Times New Roman" panose="02020603050405020304" pitchFamily="18" charset="0"/>
              </a:rPr>
              <a:t>used</a:t>
            </a:r>
          </a:p>
          <a:p>
            <a:r>
              <a:rPr lang="en-US" sz="2000" dirty="0" smtClean="0">
                <a:latin typeface="Times New Roman" panose="02020603050405020304" pitchFamily="18" charset="0"/>
                <a:cs typeface="Times New Roman" panose="02020603050405020304" pitchFamily="18" charset="0"/>
              </a:rPr>
              <a:t>All data structure implementations should be tailored to how the data structure is being used in terms of how to store the elements of the container!!!</a:t>
            </a:r>
          </a:p>
          <a:p>
            <a:r>
              <a:rPr lang="en-US" sz="2000" dirty="0" smtClean="0">
                <a:latin typeface="Times New Roman" panose="02020603050405020304" pitchFamily="18" charset="0"/>
                <a:cs typeface="Times New Roman" panose="02020603050405020304" pitchFamily="18" charset="0"/>
              </a:rPr>
              <a:t>Programmers must know in advance how the data structure is implemented and the characteristics of the data structure’s performance in order to make the right choice</a:t>
            </a:r>
          </a:p>
          <a:p>
            <a:r>
              <a:rPr lang="en-US" sz="2000" dirty="0" smtClean="0">
                <a:latin typeface="Times New Roman" panose="02020603050405020304" pitchFamily="18" charset="0"/>
                <a:cs typeface="Times New Roman" panose="02020603050405020304" pitchFamily="18" charset="0"/>
              </a:rPr>
              <a:t>Performance </a:t>
            </a:r>
            <a:r>
              <a:rPr lang="en-US" sz="2000" dirty="0" err="1" smtClean="0">
                <a:latin typeface="Times New Roman" panose="02020603050405020304" pitchFamily="18" charset="0"/>
                <a:cs typeface="Times New Roman" panose="02020603050405020304" pitchFamily="18" charset="0"/>
              </a:rPr>
              <a:t>vs</a:t>
            </a:r>
            <a:r>
              <a:rPr lang="en-US" sz="2000" dirty="0" smtClean="0">
                <a:latin typeface="Times New Roman" panose="02020603050405020304" pitchFamily="18" charset="0"/>
                <a:cs typeface="Times New Roman" panose="02020603050405020304" pitchFamily="18" charset="0"/>
              </a:rPr>
              <a:t> convenience – choose performance!</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19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Stack as a Linked List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Now let’s consider representing the stack as a linked list </a:t>
            </a:r>
            <a:r>
              <a:rPr lang="en-US" sz="2000" dirty="0" smtClean="0">
                <a:latin typeface="Times New Roman" panose="02020603050405020304" pitchFamily="18" charset="0"/>
                <a:cs typeface="Times New Roman" panose="02020603050405020304" pitchFamily="18" charset="0"/>
              </a:rPr>
              <a:t>instead</a:t>
            </a:r>
          </a:p>
          <a:p>
            <a:r>
              <a:rPr lang="en-US" sz="2000" dirty="0" smtClean="0">
                <a:latin typeface="Times New Roman" panose="02020603050405020304" pitchFamily="18" charset="0"/>
                <a:cs typeface="Times New Roman" panose="02020603050405020304" pitchFamily="18" charset="0"/>
              </a:rPr>
              <a:t>It would look like the following:</a:t>
            </a:r>
          </a:p>
          <a:p>
            <a:pPr lvl="1"/>
            <a:r>
              <a:rPr lang="en-US" sz="1500" dirty="0">
                <a:latin typeface="Courier New" panose="02070309020205020404" pitchFamily="49" charset="0"/>
                <a:cs typeface="Courier New" panose="02070309020205020404" pitchFamily="49" charset="0"/>
              </a:rPr>
              <a:t>class Stack&lt;T&gt;</a:t>
            </a:r>
          </a:p>
          <a:p>
            <a:pPr lvl="1"/>
            <a:r>
              <a:rPr lang="en-US" sz="1500" dirty="0">
                <a:latin typeface="Courier New" panose="02070309020205020404" pitchFamily="49" charset="0"/>
                <a:cs typeface="Courier New" panose="02070309020205020404" pitchFamily="49" charset="0"/>
              </a:rPr>
              <a:t>{</a:t>
            </a:r>
          </a:p>
          <a:p>
            <a:pPr lvl="1"/>
            <a:r>
              <a:rPr lang="en-US" sz="1500" dirty="0">
                <a:latin typeface="Courier New" panose="02070309020205020404" pitchFamily="49" charset="0"/>
                <a:cs typeface="Courier New" panose="02070309020205020404" pitchFamily="49" charset="0"/>
              </a:rPr>
              <a:t>private:</a:t>
            </a:r>
          </a:p>
          <a:p>
            <a:pPr lvl="1"/>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size;</a:t>
            </a:r>
          </a:p>
          <a:p>
            <a:pPr lvl="1"/>
            <a:r>
              <a:rPr lang="en-US" sz="1500" dirty="0">
                <a:latin typeface="Courier New" panose="02070309020205020404" pitchFamily="49" charset="0"/>
                <a:cs typeface="Courier New" panose="02070309020205020404" pitchFamily="49" charset="0"/>
              </a:rPr>
              <a:t>  Node&lt;T&gt; *tail;</a:t>
            </a:r>
          </a:p>
          <a:p>
            <a:pPr lvl="1"/>
            <a:r>
              <a:rPr lang="en-US" sz="1500" dirty="0" smtClean="0">
                <a:latin typeface="Courier New" panose="02070309020205020404" pitchFamily="49" charset="0"/>
                <a:cs typeface="Courier New" panose="02070309020205020404" pitchFamily="49" charset="0"/>
              </a:rPr>
              <a:t>};</a:t>
            </a:r>
          </a:p>
          <a:p>
            <a:r>
              <a:rPr lang="en-US" sz="2000" dirty="0">
                <a:latin typeface="Times New Roman" panose="02020603050405020304" pitchFamily="18" charset="0"/>
                <a:cs typeface="Times New Roman" panose="02020603050405020304" pitchFamily="18" charset="0"/>
              </a:rPr>
              <a:t>Note that we have no need to maintain a pointer to the head of the </a:t>
            </a:r>
            <a:r>
              <a:rPr lang="en-US" sz="2000" dirty="0" smtClean="0">
                <a:latin typeface="Times New Roman" panose="02020603050405020304" pitchFamily="18" charset="0"/>
                <a:cs typeface="Times New Roman" panose="02020603050405020304" pitchFamily="18" charset="0"/>
              </a:rPr>
              <a:t>list</a:t>
            </a:r>
          </a:p>
          <a:p>
            <a:r>
              <a:rPr lang="en-US" sz="2000" dirty="0">
                <a:latin typeface="Times New Roman" panose="02020603050405020304" pitchFamily="18" charset="0"/>
                <a:cs typeface="Times New Roman" panose="02020603050405020304" pitchFamily="18" charset="0"/>
              </a:rPr>
              <a:t>We only need a pointer to the tail of the list so that we can easily push elements to the end of the stack and pop elements from the </a:t>
            </a:r>
            <a:r>
              <a:rPr lang="en-US" sz="2000" dirty="0" smtClean="0">
                <a:latin typeface="Times New Roman" panose="02020603050405020304" pitchFamily="18" charset="0"/>
                <a:cs typeface="Times New Roman" panose="02020603050405020304" pitchFamily="18" charset="0"/>
              </a:rPr>
              <a:t>end</a:t>
            </a:r>
          </a:p>
          <a:p>
            <a:r>
              <a:rPr lang="en-US" sz="2000" dirty="0">
                <a:latin typeface="Times New Roman" panose="02020603050405020304" pitchFamily="18" charset="0"/>
                <a:cs typeface="Times New Roman" panose="02020603050405020304" pitchFamily="18" charset="0"/>
              </a:rPr>
              <a:t>We have no concerns around needing to reallocate the </a:t>
            </a:r>
            <a:r>
              <a:rPr lang="en-US" sz="2000" dirty="0" smtClean="0">
                <a:latin typeface="Times New Roman" panose="02020603050405020304" pitchFamily="18" charset="0"/>
                <a:cs typeface="Times New Roman" panose="02020603050405020304" pitchFamily="18" charset="0"/>
              </a:rPr>
              <a:t>storage</a:t>
            </a:r>
          </a:p>
        </p:txBody>
      </p:sp>
    </p:spTree>
    <p:extLst>
      <p:ext uri="{BB962C8B-B14F-4D97-AF65-F5344CB8AC3E}">
        <p14:creationId xmlns:p14="http://schemas.microsoft.com/office/powerpoint/2010/main" val="1833284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Stack as a Linked List (Continued)</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Thus a linked list is ideal for implementing a stack</a:t>
            </a:r>
          </a:p>
          <a:p>
            <a:r>
              <a:rPr lang="en-US" sz="2000" dirty="0" smtClean="0">
                <a:latin typeface="Times New Roman" panose="02020603050405020304" pitchFamily="18" charset="0"/>
                <a:cs typeface="Times New Roman" panose="02020603050405020304" pitchFamily="18" charset="0"/>
              </a:rPr>
              <a:t>However, recall the pitfalls of memory fragmentation! Some instances may require an array backed stack for this reason</a:t>
            </a:r>
          </a:p>
        </p:txBody>
      </p:sp>
    </p:spTree>
    <p:extLst>
      <p:ext uri="{BB962C8B-B14F-4D97-AF65-F5344CB8AC3E}">
        <p14:creationId xmlns:p14="http://schemas.microsoft.com/office/powerpoint/2010/main" val="2482708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STL Stack</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stack is a data structure in the STL</a:t>
            </a:r>
          </a:p>
          <a:p>
            <a:r>
              <a:rPr lang="en-US" sz="2000" dirty="0" smtClean="0">
                <a:latin typeface="Times New Roman" panose="02020603050405020304" pitchFamily="18" charset="0"/>
                <a:cs typeface="Times New Roman" panose="02020603050405020304" pitchFamily="18" charset="0"/>
              </a:rPr>
              <a:t>Base class is </a:t>
            </a:r>
            <a:r>
              <a:rPr lang="en-US" sz="2000" dirty="0" err="1" smtClean="0">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::stack </a:t>
            </a:r>
            <a:r>
              <a:rPr lang="en-US" sz="2000" dirty="0" smtClean="0">
                <a:latin typeface="Times New Roman" panose="02020603050405020304" pitchFamily="18" charset="0"/>
                <a:cs typeface="Times New Roman" panose="02020603050405020304" pitchFamily="18" charset="0"/>
              </a:rPr>
              <a:t>in the </a:t>
            </a:r>
            <a:r>
              <a:rPr lang="en-US" sz="2000" dirty="0" smtClean="0">
                <a:latin typeface="Courier New" panose="02070309020205020404" pitchFamily="49" charset="0"/>
                <a:cs typeface="Courier New" panose="02070309020205020404" pitchFamily="49" charset="0"/>
              </a:rPr>
              <a:t>&lt;stack&gt; </a:t>
            </a:r>
            <a:r>
              <a:rPr lang="en-US" sz="2000" dirty="0" smtClean="0">
                <a:latin typeface="Times New Roman" panose="02020603050405020304" pitchFamily="18" charset="0"/>
                <a:cs typeface="Times New Roman" panose="02020603050405020304" pitchFamily="18" charset="0"/>
              </a:rPr>
              <a:t>header</a:t>
            </a:r>
          </a:p>
          <a:p>
            <a:r>
              <a:rPr lang="en-US" sz="2000" dirty="0" smtClean="0">
                <a:latin typeface="Times New Roman" panose="02020603050405020304" pitchFamily="18" charset="0"/>
                <a:cs typeface="Times New Roman" panose="02020603050405020304" pitchFamily="18" charset="0"/>
              </a:rPr>
              <a:t>Methods to </a:t>
            </a:r>
            <a:r>
              <a:rPr lang="en-US" sz="2000" dirty="0" smtClean="0">
                <a:latin typeface="Courier New" panose="02070309020205020404" pitchFamily="49" charset="0"/>
                <a:cs typeface="Courier New" panose="02070309020205020404" pitchFamily="49" charset="0"/>
              </a:rPr>
              <a:t>push() </a:t>
            </a:r>
            <a:r>
              <a:rPr lang="en-US" sz="2000" dirty="0" smtClean="0">
                <a:latin typeface="Times New Roman" panose="02020603050405020304" pitchFamily="18" charset="0"/>
                <a:cs typeface="Times New Roman" panose="02020603050405020304" pitchFamily="18" charset="0"/>
              </a:rPr>
              <a:t>and </a:t>
            </a:r>
            <a:r>
              <a:rPr lang="en-US" sz="2000" dirty="0" smtClean="0">
                <a:latin typeface="Courier New" panose="02070309020205020404" pitchFamily="49" charset="0"/>
                <a:cs typeface="Courier New" panose="02070309020205020404" pitchFamily="49" charset="0"/>
              </a:rPr>
              <a:t>pop() </a:t>
            </a:r>
            <a:r>
              <a:rPr lang="en-US" sz="2000" dirty="0" smtClean="0">
                <a:latin typeface="Times New Roman" panose="02020603050405020304" pitchFamily="18" charset="0"/>
                <a:cs typeface="Times New Roman" panose="02020603050405020304" pitchFamily="18" charset="0"/>
              </a:rPr>
              <a:t>from the stack, with method </a:t>
            </a:r>
            <a:r>
              <a:rPr lang="en-US" sz="2000" dirty="0" smtClean="0">
                <a:latin typeface="Courier New" panose="02070309020205020404" pitchFamily="49" charset="0"/>
                <a:cs typeface="Courier New" panose="02070309020205020404" pitchFamily="49" charset="0"/>
              </a:rPr>
              <a:t>top() </a:t>
            </a:r>
            <a:r>
              <a:rPr lang="en-US" sz="2000" dirty="0" smtClean="0">
                <a:latin typeface="Times New Roman" panose="02020603050405020304" pitchFamily="18" charset="0"/>
                <a:cs typeface="Times New Roman" panose="02020603050405020304" pitchFamily="18" charset="0"/>
              </a:rPr>
              <a:t>to return what is currently at the top of the stack (that will be next popped)</a:t>
            </a:r>
          </a:p>
        </p:txBody>
      </p:sp>
    </p:spTree>
    <p:extLst>
      <p:ext uri="{BB962C8B-B14F-4D97-AF65-F5344CB8AC3E}">
        <p14:creationId xmlns:p14="http://schemas.microsoft.com/office/powerpoint/2010/main" val="2172202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Queues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queue is a data structure where elements are added at the end of the container and popped from the </a:t>
            </a:r>
            <a:r>
              <a:rPr lang="en-US" sz="2000" dirty="0" smtClean="0">
                <a:latin typeface="Times New Roman" panose="02020603050405020304" pitchFamily="18" charset="0"/>
                <a:cs typeface="Times New Roman" panose="02020603050405020304" pitchFamily="18" charset="0"/>
              </a:rPr>
              <a:t>start</a:t>
            </a:r>
          </a:p>
          <a:p>
            <a:r>
              <a:rPr lang="en-US" sz="2000" dirty="0">
                <a:latin typeface="Times New Roman" panose="02020603050405020304" pitchFamily="18" charset="0"/>
                <a:cs typeface="Times New Roman" panose="02020603050405020304" pitchFamily="18" charset="0"/>
              </a:rPr>
              <a:t>A queue employs a FIFO algorithm (</a:t>
            </a:r>
            <a:r>
              <a:rPr lang="en-US" sz="2000" dirty="0" smtClean="0">
                <a:latin typeface="Times New Roman" panose="02020603050405020304" pitchFamily="18" charset="0"/>
                <a:cs typeface="Times New Roman" panose="02020603050405020304" pitchFamily="18" charset="0"/>
              </a:rPr>
              <a:t>first-in-first-out</a:t>
            </a:r>
            <a:r>
              <a:rPr lang="en-US" sz="2000" dirty="0">
                <a:latin typeface="Times New Roman" panose="02020603050405020304" pitchFamily="18" charset="0"/>
                <a:cs typeface="Times New Roman" panose="02020603050405020304" pitchFamily="18" charset="0"/>
              </a:rPr>
              <a:t>) for popping off the </a:t>
            </a:r>
            <a:r>
              <a:rPr lang="en-US" sz="2000" dirty="0" smtClean="0">
                <a:latin typeface="Times New Roman" panose="02020603050405020304" pitchFamily="18" charset="0"/>
                <a:cs typeface="Times New Roman" panose="02020603050405020304" pitchFamily="18" charset="0"/>
              </a:rPr>
              <a:t>queue</a:t>
            </a:r>
          </a:p>
          <a:p>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queue can </a:t>
            </a:r>
            <a:r>
              <a:rPr lang="en-US" sz="2000" dirty="0">
                <a:latin typeface="Times New Roman" panose="02020603050405020304" pitchFamily="18" charset="0"/>
                <a:cs typeface="Times New Roman" panose="02020603050405020304" pitchFamily="18" charset="0"/>
              </a:rPr>
              <a:t>be implemented in a variety of ways – two possibilities are to store elements in an array or linked list</a:t>
            </a:r>
          </a:p>
          <a:p>
            <a:r>
              <a:rPr lang="en-US" sz="2000" dirty="0" smtClean="0">
                <a:latin typeface="Times New Roman" panose="02020603050405020304" pitchFamily="18" charset="0"/>
                <a:cs typeface="Times New Roman" panose="02020603050405020304" pitchFamily="18" charset="0"/>
              </a:rPr>
              <a:t>Use case:</a:t>
            </a:r>
          </a:p>
          <a:p>
            <a:pPr lvl="1"/>
            <a:r>
              <a:rPr lang="en-US" sz="1600" dirty="0" smtClean="0">
                <a:latin typeface="Times New Roman" panose="02020603050405020304" pitchFamily="18" charset="0"/>
                <a:cs typeface="Times New Roman" panose="02020603050405020304" pitchFamily="18" charset="0"/>
              </a:rPr>
              <a:t>Data structure for order book updates to be processed by an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strategy</a:t>
            </a:r>
          </a:p>
          <a:p>
            <a:pPr lvl="1"/>
            <a:r>
              <a:rPr lang="en-US" sz="1600" dirty="0" smtClean="0">
                <a:latin typeface="Times New Roman" panose="02020603050405020304" pitchFamily="18" charset="0"/>
                <a:cs typeface="Times New Roman" panose="02020603050405020304" pitchFamily="18" charset="0"/>
              </a:rPr>
              <a:t>The strategy must process order book updates in the order in which they were received</a:t>
            </a:r>
          </a:p>
          <a:p>
            <a:pPr lvl="1"/>
            <a:r>
              <a:rPr lang="en-US" sz="1600" dirty="0" smtClean="0">
                <a:latin typeface="Times New Roman" panose="02020603050405020304" pitchFamily="18" charset="0"/>
                <a:cs typeface="Times New Roman" panose="02020603050405020304" pitchFamily="18" charset="0"/>
              </a:rPr>
              <a:t>Add orders to the end of the queue, pop them from the front to be processed by the strategy</a:t>
            </a:r>
          </a:p>
          <a:p>
            <a:pPr lvl="1"/>
            <a:r>
              <a:rPr lang="en-US" sz="1600" dirty="0" smtClean="0">
                <a:latin typeface="Times New Roman" panose="02020603050405020304" pitchFamily="18" charset="0"/>
                <a:cs typeface="Times New Roman" panose="02020603050405020304" pitchFamily="18" charset="0"/>
              </a:rPr>
              <a:t>Queues are a fundamental concept of </a:t>
            </a:r>
            <a:r>
              <a:rPr lang="en-US" sz="1600" dirty="0" err="1" smtClean="0">
                <a:latin typeface="Times New Roman" panose="02020603050405020304" pitchFamily="18" charset="0"/>
                <a:cs typeface="Times New Roman" panose="02020603050405020304" pitchFamily="18" charset="0"/>
              </a:rPr>
              <a:t>algo</a:t>
            </a:r>
            <a:r>
              <a:rPr lang="en-US" sz="1600" dirty="0" smtClean="0">
                <a:latin typeface="Times New Roman" panose="02020603050405020304" pitchFamily="18" charset="0"/>
                <a:cs typeface="Times New Roman" panose="02020603050405020304" pitchFamily="18" charset="0"/>
              </a:rPr>
              <a:t> trading!</a:t>
            </a:r>
          </a:p>
        </p:txBody>
      </p:sp>
    </p:spTree>
    <p:extLst>
      <p:ext uri="{BB962C8B-B14F-4D97-AF65-F5344CB8AC3E}">
        <p14:creationId xmlns:p14="http://schemas.microsoft.com/office/powerpoint/2010/main" val="286377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3273</Words>
  <Application>Microsoft Office PowerPoint</Application>
  <PresentationFormat>Widescreen</PresentationFormat>
  <Paragraphs>248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Times New Roman</vt:lpstr>
      <vt:lpstr>Office Theme</vt:lpstr>
      <vt:lpstr>Data Structures II</vt:lpstr>
      <vt:lpstr>Introduction</vt:lpstr>
      <vt:lpstr>Stacks</vt:lpstr>
      <vt:lpstr>Stack as an Array</vt:lpstr>
      <vt:lpstr>Stack as an Array (Continued)</vt:lpstr>
      <vt:lpstr>Stack as a Linked List</vt:lpstr>
      <vt:lpstr>Stack as a Linked List (Continued)</vt:lpstr>
      <vt:lpstr>STL Stack</vt:lpstr>
      <vt:lpstr>Queues</vt:lpstr>
      <vt:lpstr>Queue as an Array</vt:lpstr>
      <vt:lpstr>Queue as a Linked List</vt:lpstr>
      <vt:lpstr>Priority Queue</vt:lpstr>
      <vt:lpstr>STL Queue</vt:lpstr>
      <vt:lpstr>STL Deque</vt:lpstr>
      <vt:lpstr>STL Priority Queue</vt:lpstr>
      <vt:lpstr>Binary Trees</vt:lpstr>
      <vt:lpstr>Binary Trees (Continued)</vt:lpstr>
      <vt:lpstr>Binary Search Trees</vt:lpstr>
      <vt:lpstr>Binary Search Trees (Continued)</vt:lpstr>
      <vt:lpstr>Red-Black Trees</vt:lpstr>
      <vt:lpstr>Heaps</vt:lpstr>
      <vt:lpstr>Heaps (Continued)</vt:lpstr>
      <vt:lpstr>Heap as an Array</vt:lpstr>
      <vt:lpstr>Graphs</vt:lpstr>
      <vt:lpstr>Graphs (Continued)</vt:lpstr>
      <vt:lpstr>C++ is low level – channel the power of the machine with the use of your data structures!</vt:lpstr>
      <vt:lpstr>Know Your Data Structures!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dc:title>
  <dc:creator>Bremananthan Thuraisingham</dc:creator>
  <cp:lastModifiedBy>Bremananthan Thuraisingham</cp:lastModifiedBy>
  <cp:revision>121</cp:revision>
  <dcterms:created xsi:type="dcterms:W3CDTF">2015-10-21T23:03:08Z</dcterms:created>
  <dcterms:modified xsi:type="dcterms:W3CDTF">2015-11-03T02:12:41Z</dcterms:modified>
</cp:coreProperties>
</file>