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4" r:id="rId17"/>
    <p:sldId id="305" r:id="rId18"/>
    <p:sldId id="306" r:id="rId19"/>
    <p:sldId id="307" r:id="rId20"/>
    <p:sldId id="308" r:id="rId21"/>
    <p:sldId id="309" r:id="rId22"/>
    <p:sldId id="316" r:id="rId23"/>
    <p:sldId id="318" r:id="rId24"/>
    <p:sldId id="315" r:id="rId25"/>
    <p:sldId id="317" r:id="rId26"/>
    <p:sldId id="319" r:id="rId27"/>
    <p:sldId id="320" r:id="rId28"/>
    <p:sldId id="310" r:id="rId29"/>
    <p:sldId id="311" r:id="rId30"/>
    <p:sldId id="312" r:id="rId31"/>
    <p:sldId id="32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63" d="100"/>
          <a:sy n="63" d="100"/>
        </p:scale>
        <p:origin x="8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61C04F-66F8-4250-B6E5-365424DBEAB2}"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234966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C04F-66F8-4250-B6E5-365424DBEAB2}"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202915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C04F-66F8-4250-B6E5-365424DBEAB2}"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586438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C04F-66F8-4250-B6E5-365424DBEAB2}"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342352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61C04F-66F8-4250-B6E5-365424DBEAB2}"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368873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61C04F-66F8-4250-B6E5-365424DBEAB2}"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423578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61C04F-66F8-4250-B6E5-365424DBEAB2}" type="datetimeFigureOut">
              <a:rPr lang="en-US" smtClean="0"/>
              <a:t>11/16/2015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2895261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61C04F-66F8-4250-B6E5-365424DBEAB2}" type="datetimeFigureOut">
              <a:rPr lang="en-US" smtClean="0"/>
              <a:t>11/16/2015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186242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1C04F-66F8-4250-B6E5-365424DBEAB2}" type="datetimeFigureOut">
              <a:rPr lang="en-US" smtClean="0"/>
              <a:t>11/16/2015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322342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61C04F-66F8-4250-B6E5-365424DBEAB2}"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967596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61C04F-66F8-4250-B6E5-365424DBEAB2}"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183341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1C04F-66F8-4250-B6E5-365424DBEAB2}" type="datetimeFigureOut">
              <a:rPr lang="en-US" smtClean="0"/>
              <a:t>11/16/2015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2D5C1-6752-45CC-92BF-C48E2BD983F1}" type="slidenum">
              <a:rPr lang="en-US" smtClean="0"/>
              <a:t>‹#›</a:t>
            </a:fld>
            <a:endParaRPr lang="en-US"/>
          </a:p>
        </p:txBody>
      </p:sp>
    </p:spTree>
    <p:extLst>
      <p:ext uri="{BB962C8B-B14F-4D97-AF65-F5344CB8AC3E}">
        <p14:creationId xmlns:p14="http://schemas.microsoft.com/office/powerpoint/2010/main" val="1434849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smtClean="0">
                <a:latin typeface="Times New Roman" panose="02020603050405020304" pitchFamily="18" charset="0"/>
                <a:cs typeface="Times New Roman" panose="02020603050405020304" pitchFamily="18" charset="0"/>
              </a:rPr>
              <a:t>Distributed Systems</a:t>
            </a:r>
            <a:endParaRPr lang="en-US" b="1" i="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MTH 9815: Software Engineering For Finance</a:t>
            </a:r>
          </a:p>
          <a:p>
            <a:r>
              <a:rPr lang="en-US" sz="2000" dirty="0" err="1" smtClean="0">
                <a:latin typeface="Times New Roman" panose="02020603050405020304" pitchFamily="18" charset="0"/>
                <a:cs typeface="Times New Roman" panose="02020603050405020304" pitchFamily="18" charset="0"/>
              </a:rPr>
              <a:t>Breman</a:t>
            </a:r>
            <a:r>
              <a:rPr lang="en-US" sz="2000" dirty="0" smtClean="0">
                <a:latin typeface="Times New Roman" panose="02020603050405020304" pitchFamily="18" charset="0"/>
                <a:cs typeface="Times New Roman" panose="02020603050405020304" pitchFamily="18" charset="0"/>
              </a:rPr>
              <a:t> Thuraisingham, Morgan Stanley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654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Client/Server: Data Server over RPC</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The RPC (remote procedure call) mechanism is a request/response protocol for requesting data from the </a:t>
            </a:r>
            <a:r>
              <a:rPr lang="en-US" sz="2000" dirty="0" smtClean="0">
                <a:latin typeface="Times New Roman" panose="02020603050405020304" pitchFamily="18" charset="0"/>
                <a:cs typeface="Times New Roman" panose="02020603050405020304" pitchFamily="18" charset="0"/>
              </a:rPr>
              <a:t>server</a:t>
            </a:r>
          </a:p>
          <a:p>
            <a:r>
              <a:rPr lang="en-US" sz="2000" dirty="0">
                <a:latin typeface="Times New Roman" panose="02020603050405020304" pitchFamily="18" charset="0"/>
                <a:cs typeface="Times New Roman" panose="02020603050405020304" pitchFamily="18" charset="0"/>
              </a:rPr>
              <a:t>The response will contain the data that the client has </a:t>
            </a:r>
            <a:r>
              <a:rPr lang="en-US" sz="2000" dirty="0" smtClean="0">
                <a:latin typeface="Times New Roman" panose="02020603050405020304" pitchFamily="18" charset="0"/>
                <a:cs typeface="Times New Roman" panose="02020603050405020304" pitchFamily="18" charset="0"/>
              </a:rPr>
              <a:t>requested</a:t>
            </a:r>
          </a:p>
          <a:p>
            <a:r>
              <a:rPr lang="en-US" sz="2000" dirty="0">
                <a:latin typeface="Times New Roman" panose="02020603050405020304" pitchFamily="18" charset="0"/>
                <a:cs typeface="Times New Roman" panose="02020603050405020304" pitchFamily="18" charset="0"/>
              </a:rPr>
              <a:t>It is generally a synchronous protocol (although it can be made into an asynchronous call by the client by pushing it to a worker thread</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example above does not work for streaming market </a:t>
            </a:r>
            <a:r>
              <a:rPr lang="en-US" sz="2000" dirty="0" smtClean="0">
                <a:latin typeface="Times New Roman" panose="02020603050405020304" pitchFamily="18" charset="0"/>
                <a:cs typeface="Times New Roman" panose="02020603050405020304" pitchFamily="18" charset="0"/>
              </a:rPr>
              <a:t>data</a:t>
            </a:r>
          </a:p>
          <a:p>
            <a:r>
              <a:rPr lang="en-US" sz="2000" dirty="0">
                <a:latin typeface="Times New Roman" panose="02020603050405020304" pitchFamily="18" charset="0"/>
                <a:cs typeface="Times New Roman" panose="02020603050405020304" pitchFamily="18" charset="0"/>
              </a:rPr>
              <a:t>The data needs to be pushed to the client rather than the client pulling the data from the </a:t>
            </a:r>
            <a:r>
              <a:rPr lang="en-US" sz="2000" dirty="0" smtClean="0">
                <a:latin typeface="Times New Roman" panose="02020603050405020304" pitchFamily="18" charset="0"/>
                <a:cs typeface="Times New Roman" panose="02020603050405020304" pitchFamily="18" charset="0"/>
              </a:rPr>
              <a:t>server</a:t>
            </a:r>
          </a:p>
          <a:p>
            <a:r>
              <a:rPr lang="en-US" sz="2000" dirty="0">
                <a:latin typeface="Times New Roman" panose="02020603050405020304" pitchFamily="18" charset="0"/>
                <a:cs typeface="Times New Roman" panose="02020603050405020304" pitchFamily="18" charset="0"/>
              </a:rPr>
              <a:t>A last value cache is a more appropriate implementation for such a client/server</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880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Client/Server: Data Server over RPC (Example)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Let’s consider an example for last trade data, i.e. where the server is vending out the last trade done on a particular US Treasury OTR security (2Y, 3Y, 5Y, </a:t>
            </a:r>
            <a:r>
              <a:rPr lang="en-US" sz="2000" dirty="0" err="1">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RPC call on the server is </a:t>
            </a:r>
            <a:r>
              <a:rPr lang="en-US" sz="2000" dirty="0" err="1">
                <a:latin typeface="Times New Roman" panose="02020603050405020304" pitchFamily="18" charset="0"/>
                <a:cs typeface="Times New Roman" panose="02020603050405020304" pitchFamily="18" charset="0"/>
              </a:rPr>
              <a:t>GetLastTrade</a:t>
            </a:r>
            <a:r>
              <a:rPr lang="en-US" sz="2000" dirty="0">
                <a:latin typeface="Times New Roman" panose="02020603050405020304" pitchFamily="18" charset="0"/>
                <a:cs typeface="Times New Roman" panose="02020603050405020304" pitchFamily="18" charset="0"/>
              </a:rPr>
              <a:t> with an argument of the US Treasury </a:t>
            </a:r>
            <a:r>
              <a:rPr lang="en-US" sz="2000" dirty="0" smtClean="0">
                <a:latin typeface="Times New Roman" panose="02020603050405020304" pitchFamily="18" charset="0"/>
                <a:cs typeface="Times New Roman" panose="02020603050405020304" pitchFamily="18" charset="0"/>
              </a:rPr>
              <a:t>symbol</a:t>
            </a:r>
          </a:p>
          <a:p>
            <a:r>
              <a:rPr lang="en-US" sz="2000" dirty="0">
                <a:latin typeface="Times New Roman" panose="02020603050405020304" pitchFamily="18" charset="0"/>
                <a:cs typeface="Times New Roman" panose="02020603050405020304" pitchFamily="18" charset="0"/>
              </a:rPr>
              <a:t>The call returns the trade data (with the price on trade, quantity on trade, timestamp on trade, </a:t>
            </a:r>
            <a:r>
              <a:rPr lang="en-US" sz="2000" dirty="0" err="1">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28820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Client/Server</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Data Server Updates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We can also use the RPC mechanism on a data server of either variety to update </a:t>
            </a:r>
            <a:r>
              <a:rPr lang="en-US" sz="2000" dirty="0" smtClean="0">
                <a:latin typeface="Times New Roman" panose="02020603050405020304" pitchFamily="18" charset="0"/>
                <a:cs typeface="Times New Roman" panose="02020603050405020304" pitchFamily="18" charset="0"/>
              </a:rPr>
              <a:t>the data</a:t>
            </a:r>
          </a:p>
          <a:p>
            <a:r>
              <a:rPr lang="en-US" sz="2000" dirty="0">
                <a:latin typeface="Times New Roman" panose="02020603050405020304" pitchFamily="18" charset="0"/>
                <a:cs typeface="Times New Roman" panose="02020603050405020304" pitchFamily="18" charset="0"/>
              </a:rPr>
              <a:t>This is a function performed and returns a </a:t>
            </a:r>
            <a:r>
              <a:rPr lang="en-US" sz="2000" dirty="0" err="1">
                <a:latin typeface="Courant" panose="02000509030000020004" pitchFamily="49" charset="0"/>
                <a:cs typeface="Times New Roman" panose="02020603050405020304" pitchFamily="18" charset="0"/>
              </a:rPr>
              <a:t>statusCode</a:t>
            </a:r>
            <a:r>
              <a:rPr lang="en-US" sz="2000" dirty="0">
                <a:latin typeface="Times New Roman" panose="02020603050405020304" pitchFamily="18" charset="0"/>
                <a:cs typeface="Times New Roman" panose="02020603050405020304" pitchFamily="18" charset="0"/>
              </a:rPr>
              <a:t> with the result of the operation on whether it was </a:t>
            </a:r>
            <a:r>
              <a:rPr lang="en-US" sz="2000" dirty="0" smtClean="0">
                <a:latin typeface="Times New Roman" panose="02020603050405020304" pitchFamily="18" charset="0"/>
                <a:cs typeface="Times New Roman" panose="02020603050405020304" pitchFamily="18" charset="0"/>
              </a:rPr>
              <a:t>successful</a:t>
            </a:r>
          </a:p>
          <a:p>
            <a:r>
              <a:rPr lang="en-US" sz="2000" dirty="0" smtClean="0">
                <a:latin typeface="Times New Roman" panose="02020603050405020304" pitchFamily="18" charset="0"/>
                <a:cs typeface="Times New Roman" panose="02020603050405020304" pitchFamily="18" charset="0"/>
              </a:rPr>
              <a:t>In a pub/sub model, the update is then broadcast to all consumers on the public channel or on the dedicated channel for a specific subscription by key (e.g. a security symbol)</a:t>
            </a:r>
          </a:p>
        </p:txBody>
      </p:sp>
    </p:spTree>
    <p:extLst>
      <p:ext uri="{BB962C8B-B14F-4D97-AF65-F5344CB8AC3E}">
        <p14:creationId xmlns:p14="http://schemas.microsoft.com/office/powerpoint/2010/main" val="2837459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Client/Server</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Data Server Updates (Example)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Let’s consider an </a:t>
            </a:r>
            <a:r>
              <a:rPr lang="en-US" sz="2000" dirty="0" smtClean="0">
                <a:latin typeface="Times New Roman" panose="02020603050405020304" pitchFamily="18" charset="0"/>
                <a:cs typeface="Times New Roman" panose="02020603050405020304" pitchFamily="18" charset="0"/>
              </a:rPr>
              <a:t>example for vending out OTR Treasury prices</a:t>
            </a:r>
          </a:p>
          <a:p>
            <a:r>
              <a:rPr lang="en-US" sz="2000" dirty="0">
                <a:latin typeface="Times New Roman" panose="02020603050405020304" pitchFamily="18" charset="0"/>
                <a:cs typeface="Times New Roman" panose="02020603050405020304" pitchFamily="18" charset="0"/>
              </a:rPr>
              <a:t>A server holds closing prices for the US Treasury OTR </a:t>
            </a:r>
            <a:r>
              <a:rPr lang="en-US" sz="2000" dirty="0" smtClean="0">
                <a:latin typeface="Times New Roman" panose="02020603050405020304" pitchFamily="18" charset="0"/>
                <a:cs typeface="Times New Roman" panose="02020603050405020304" pitchFamily="18" charset="0"/>
              </a:rPr>
              <a:t>securities</a:t>
            </a:r>
          </a:p>
          <a:p>
            <a:r>
              <a:rPr lang="en-US" sz="2000" dirty="0">
                <a:latin typeface="Times New Roman" panose="02020603050405020304" pitchFamily="18" charset="0"/>
                <a:cs typeface="Times New Roman" panose="02020603050405020304" pitchFamily="18" charset="0"/>
              </a:rPr>
              <a:t>The client can call the function </a:t>
            </a:r>
            <a:r>
              <a:rPr lang="en-US" sz="2000" dirty="0" err="1">
                <a:latin typeface="Times New Roman" panose="02020603050405020304" pitchFamily="18" charset="0"/>
                <a:cs typeface="Times New Roman" panose="02020603050405020304" pitchFamily="18" charset="0"/>
              </a:rPr>
              <a:t>UpdateClosePrice</a:t>
            </a:r>
            <a:r>
              <a:rPr lang="en-US" sz="2000" dirty="0">
                <a:latin typeface="Times New Roman" panose="02020603050405020304" pitchFamily="18" charset="0"/>
                <a:cs typeface="Times New Roman" panose="02020603050405020304" pitchFamily="18" charset="0"/>
              </a:rPr>
              <a:t>, which takes arguments of the security symbol and a closing price </a:t>
            </a:r>
            <a:r>
              <a:rPr lang="en-US" sz="2000" dirty="0" smtClean="0">
                <a:latin typeface="Times New Roman" panose="02020603050405020304" pitchFamily="18" charset="0"/>
                <a:cs typeface="Times New Roman" panose="02020603050405020304" pitchFamily="18" charset="0"/>
              </a:rPr>
              <a:t>value</a:t>
            </a:r>
          </a:p>
          <a:p>
            <a:r>
              <a:rPr lang="en-US" sz="2000" dirty="0">
                <a:latin typeface="Times New Roman" panose="02020603050405020304" pitchFamily="18" charset="0"/>
                <a:cs typeface="Times New Roman" panose="02020603050405020304" pitchFamily="18" charset="0"/>
              </a:rPr>
              <a:t>The function updates the closing price for that security and returns a </a:t>
            </a:r>
            <a:r>
              <a:rPr lang="en-US" sz="2000" dirty="0" err="1">
                <a:latin typeface="Courant" panose="02000509030000020004" pitchFamily="49" charset="0"/>
                <a:cs typeface="Times New Roman" panose="02020603050405020304" pitchFamily="18" charset="0"/>
              </a:rPr>
              <a:t>statusCode</a:t>
            </a:r>
            <a:r>
              <a:rPr lang="en-US" sz="2000" dirty="0">
                <a:latin typeface="Courant" panose="02000509030000020004" pitchFamily="49"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to indicate </a:t>
            </a:r>
            <a:r>
              <a:rPr lang="en-US" sz="2000" dirty="0" smtClean="0">
                <a:latin typeface="Times New Roman" panose="02020603050405020304" pitchFamily="18" charset="0"/>
                <a:cs typeface="Times New Roman" panose="02020603050405020304" pitchFamily="18" charset="0"/>
              </a:rPr>
              <a:t>success</a:t>
            </a:r>
          </a:p>
        </p:txBody>
      </p:sp>
    </p:spTree>
    <p:extLst>
      <p:ext uri="{BB962C8B-B14F-4D97-AF65-F5344CB8AC3E}">
        <p14:creationId xmlns:p14="http://schemas.microsoft.com/office/powerpoint/2010/main" val="3199904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Client/Server</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TCP/IP</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In terms of network connectivity, the simplest client/server model is achieved via a simple TCP/IP </a:t>
            </a:r>
            <a:r>
              <a:rPr lang="en-US" sz="2000" dirty="0" smtClean="0">
                <a:latin typeface="Times New Roman" panose="02020603050405020304" pitchFamily="18" charset="0"/>
                <a:cs typeface="Times New Roman" panose="02020603050405020304" pitchFamily="18" charset="0"/>
              </a:rPr>
              <a:t>socket</a:t>
            </a:r>
          </a:p>
          <a:p>
            <a:r>
              <a:rPr lang="en-US" sz="2000" dirty="0">
                <a:latin typeface="Times New Roman" panose="02020603050405020304" pitchFamily="18" charset="0"/>
                <a:cs typeface="Times New Roman" panose="02020603050405020304" pitchFamily="18" charset="0"/>
              </a:rPr>
              <a:t>This is a point-to-point architecture where the server opens a server socket on a specified host/port on a </a:t>
            </a:r>
            <a:r>
              <a:rPr lang="en-US" sz="2000" dirty="0" smtClean="0">
                <a:latin typeface="Times New Roman" panose="02020603050405020304" pitchFamily="18" charset="0"/>
                <a:cs typeface="Times New Roman" panose="02020603050405020304" pitchFamily="18" charset="0"/>
              </a:rPr>
              <a:t>machine</a:t>
            </a:r>
          </a:p>
          <a:p>
            <a:r>
              <a:rPr lang="en-US" sz="2000" dirty="0" smtClean="0">
                <a:latin typeface="Times New Roman" panose="02020603050405020304" pitchFamily="18" charset="0"/>
                <a:cs typeface="Times New Roman" panose="02020603050405020304" pitchFamily="18" charset="0"/>
              </a:rPr>
              <a:t>One </a:t>
            </a:r>
            <a:r>
              <a:rPr lang="en-US" sz="2000" dirty="0">
                <a:latin typeface="Times New Roman" panose="02020603050405020304" pitchFamily="18" charset="0"/>
                <a:cs typeface="Times New Roman" panose="02020603050405020304" pitchFamily="18" charset="0"/>
              </a:rPr>
              <a:t>or more clients can open a client socket to this </a:t>
            </a:r>
            <a:r>
              <a:rPr lang="en-US" sz="2000" dirty="0" smtClean="0">
                <a:latin typeface="Times New Roman" panose="02020603050405020304" pitchFamily="18" charset="0"/>
                <a:cs typeface="Times New Roman" panose="02020603050405020304" pitchFamily="18" charset="0"/>
              </a:rPr>
              <a:t>host/port</a:t>
            </a:r>
          </a:p>
          <a:p>
            <a:r>
              <a:rPr lang="en-US" sz="2000" dirty="0">
                <a:latin typeface="Times New Roman" panose="02020603050405020304" pitchFamily="18" charset="0"/>
                <a:cs typeface="Times New Roman" panose="02020603050405020304" pitchFamily="18" charset="0"/>
              </a:rPr>
              <a:t>Messages that clients publish on this channel are picked up by the server </a:t>
            </a:r>
            <a:r>
              <a:rPr lang="en-US" sz="2000" dirty="0" smtClean="0">
                <a:latin typeface="Times New Roman" panose="02020603050405020304" pitchFamily="18" charset="0"/>
                <a:cs typeface="Times New Roman" panose="02020603050405020304" pitchFamily="18" charset="0"/>
              </a:rPr>
              <a:t>only</a:t>
            </a:r>
          </a:p>
          <a:p>
            <a:r>
              <a:rPr lang="en-US" sz="2000" dirty="0">
                <a:latin typeface="Times New Roman" panose="02020603050405020304" pitchFamily="18" charset="0"/>
                <a:cs typeface="Times New Roman" panose="02020603050405020304" pitchFamily="18" charset="0"/>
              </a:rPr>
              <a:t>The server can publish messages to specific clients that it </a:t>
            </a:r>
            <a:r>
              <a:rPr lang="en-US" sz="2000" dirty="0" smtClean="0">
                <a:latin typeface="Times New Roman" panose="02020603050405020304" pitchFamily="18" charset="0"/>
                <a:cs typeface="Times New Roman" panose="02020603050405020304" pitchFamily="18" charset="0"/>
              </a:rPr>
              <a:t>chooses</a:t>
            </a:r>
          </a:p>
          <a:p>
            <a:r>
              <a:rPr lang="en-US" sz="2000" dirty="0">
                <a:latin typeface="Times New Roman" panose="02020603050405020304" pitchFamily="18" charset="0"/>
                <a:cs typeface="Times New Roman" panose="02020603050405020304" pitchFamily="18" charset="0"/>
              </a:rPr>
              <a:t>An extremely crude publish/subscribe mechanism can thus be achieved with multiple server </a:t>
            </a:r>
            <a:r>
              <a:rPr lang="en-US" sz="2000" dirty="0" smtClean="0">
                <a:latin typeface="Times New Roman" panose="02020603050405020304" pitchFamily="18" charset="0"/>
                <a:cs typeface="Times New Roman" panose="02020603050405020304" pitchFamily="18" charset="0"/>
              </a:rPr>
              <a:t>sockets</a:t>
            </a:r>
          </a:p>
          <a:p>
            <a:r>
              <a:rPr lang="en-US" sz="2000" dirty="0">
                <a:latin typeface="Times New Roman" panose="02020603050405020304" pitchFamily="18" charset="0"/>
                <a:cs typeface="Times New Roman" panose="02020603050405020304" pitchFamily="18" charset="0"/>
              </a:rPr>
              <a:t>Clients subscribing on a particular channel (e.g. for a particular US Treasury OTR security) can do so by opening a specific client socket on a host/port that corresponds to that specific </a:t>
            </a:r>
            <a:r>
              <a:rPr lang="en-US" sz="2000" dirty="0" smtClean="0">
                <a:latin typeface="Times New Roman" panose="02020603050405020304" pitchFamily="18" charset="0"/>
                <a:cs typeface="Times New Roman" panose="02020603050405020304" pitchFamily="18" charset="0"/>
              </a:rPr>
              <a:t>security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118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Client/Server</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TCP/IP (Continued)</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server publishes data on six server sockets corresponding to each of the six OTR Treasury securities to all clients that connect to that host/port</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9747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Middleware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Middleware is the software that connects components via messaging on the </a:t>
            </a:r>
            <a:r>
              <a:rPr lang="en-US" sz="2000" dirty="0" smtClean="0">
                <a:latin typeface="Times New Roman" panose="02020603050405020304" pitchFamily="18" charset="0"/>
                <a:cs typeface="Times New Roman" panose="02020603050405020304" pitchFamily="18" charset="0"/>
              </a:rPr>
              <a:t>network</a:t>
            </a:r>
          </a:p>
          <a:p>
            <a:r>
              <a:rPr lang="en-US" sz="2000" dirty="0">
                <a:latin typeface="Times New Roman" panose="02020603050405020304" pitchFamily="18" charset="0"/>
                <a:cs typeface="Times New Roman" panose="02020603050405020304" pitchFamily="18" charset="0"/>
              </a:rPr>
              <a:t>Such software can also be referred to as an enterprise message </a:t>
            </a:r>
            <a:r>
              <a:rPr lang="en-US" sz="2000" dirty="0" smtClean="0">
                <a:latin typeface="Times New Roman" panose="02020603050405020304" pitchFamily="18" charset="0"/>
                <a:cs typeface="Times New Roman" panose="02020603050405020304" pitchFamily="18" charset="0"/>
              </a:rPr>
              <a:t>bus</a:t>
            </a:r>
          </a:p>
          <a:p>
            <a:r>
              <a:rPr lang="en-US" sz="2000" dirty="0">
                <a:latin typeface="Times New Roman" panose="02020603050405020304" pitchFamily="18" charset="0"/>
                <a:cs typeface="Times New Roman" panose="02020603050405020304" pitchFamily="18" charset="0"/>
              </a:rPr>
              <a:t>Many middleware solutions provide a publish/subscribe </a:t>
            </a:r>
            <a:r>
              <a:rPr lang="en-US" sz="2000" dirty="0" smtClean="0">
                <a:latin typeface="Times New Roman" panose="02020603050405020304" pitchFamily="18" charset="0"/>
                <a:cs typeface="Times New Roman" panose="02020603050405020304" pitchFamily="18" charset="0"/>
              </a:rPr>
              <a:t>mechanism</a:t>
            </a:r>
          </a:p>
          <a:p>
            <a:r>
              <a:rPr lang="en-US" sz="2000" dirty="0">
                <a:latin typeface="Times New Roman" panose="02020603050405020304" pitchFamily="18" charset="0"/>
                <a:cs typeface="Times New Roman" panose="02020603050405020304" pitchFamily="18" charset="0"/>
              </a:rPr>
              <a:t>When developing high performance systems (e.g. high frequency trading systems), the choice of middleware is often </a:t>
            </a:r>
            <a:r>
              <a:rPr lang="en-US" sz="2000" dirty="0" smtClean="0">
                <a:latin typeface="Times New Roman" panose="02020603050405020304" pitchFamily="18" charset="0"/>
                <a:cs typeface="Times New Roman" panose="02020603050405020304" pitchFamily="18" charset="0"/>
              </a:rPr>
              <a:t>critical</a:t>
            </a:r>
          </a:p>
          <a:p>
            <a:r>
              <a:rPr lang="en-US" sz="2000" dirty="0">
                <a:latin typeface="Times New Roman" panose="02020603050405020304" pitchFamily="18" charset="0"/>
                <a:cs typeface="Times New Roman" panose="02020603050405020304" pitchFamily="18" charset="0"/>
              </a:rPr>
              <a:t>We examine specific middleware solutions in </a:t>
            </a:r>
            <a:r>
              <a:rPr lang="en-US" sz="2000" dirty="0" smtClean="0">
                <a:latin typeface="Times New Roman" panose="02020603050405020304" pitchFamily="18" charset="0"/>
                <a:cs typeface="Times New Roman" panose="02020603050405020304" pitchFamily="18" charset="0"/>
              </a:rPr>
              <a:t>detail</a:t>
            </a:r>
          </a:p>
          <a:p>
            <a:r>
              <a:rPr lang="en-US" sz="2000" dirty="0" smtClean="0">
                <a:latin typeface="Times New Roman" panose="02020603050405020304" pitchFamily="18" charset="0"/>
                <a:cs typeface="Times New Roman" panose="02020603050405020304" pitchFamily="18" charset="0"/>
              </a:rPr>
              <a:t>Physical network connectivity that middleware runs on is critical in ensuring the middleware performs – we will look into this in more detail when we explore </a:t>
            </a:r>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 trading</a:t>
            </a:r>
          </a:p>
        </p:txBody>
      </p:sp>
    </p:spTree>
    <p:extLst>
      <p:ext uri="{BB962C8B-B14F-4D97-AF65-F5344CB8AC3E}">
        <p14:creationId xmlns:p14="http://schemas.microsoft.com/office/powerpoint/2010/main" val="24393898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Middleware: </a:t>
            </a:r>
            <a:r>
              <a:rPr lang="en-US" b="1" i="1" dirty="0" err="1">
                <a:latin typeface="Times New Roman" panose="02020603050405020304" pitchFamily="18" charset="0"/>
                <a:cs typeface="Times New Roman" panose="02020603050405020304" pitchFamily="18" charset="0"/>
              </a:rPr>
              <a:t>Tibco</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EMS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err="1" smtClean="0">
                <a:latin typeface="Times New Roman" panose="02020603050405020304" pitchFamily="18" charset="0"/>
                <a:cs typeface="Times New Roman" panose="02020603050405020304" pitchFamily="18" charset="0"/>
              </a:rPr>
              <a:t>Tibco</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a popular middleware vendor, particularly for banks and hedge </a:t>
            </a:r>
            <a:r>
              <a:rPr lang="en-US" sz="2000" dirty="0" smtClean="0">
                <a:latin typeface="Times New Roman" panose="02020603050405020304" pitchFamily="18" charset="0"/>
                <a:cs typeface="Times New Roman" panose="02020603050405020304" pitchFamily="18" charset="0"/>
              </a:rPr>
              <a:t>funds</a:t>
            </a:r>
          </a:p>
          <a:p>
            <a:r>
              <a:rPr lang="en-US" sz="2000" dirty="0">
                <a:latin typeface="Times New Roman" panose="02020603050405020304" pitchFamily="18" charset="0"/>
                <a:cs typeface="Times New Roman" panose="02020603050405020304" pitchFamily="18" charset="0"/>
              </a:rPr>
              <a:t>There are a variety of flavors of enterprise messaging that </a:t>
            </a:r>
            <a:r>
              <a:rPr lang="en-US" sz="2000" dirty="0" err="1">
                <a:latin typeface="Times New Roman" panose="02020603050405020304" pitchFamily="18" charset="0"/>
                <a:cs typeface="Times New Roman" panose="02020603050405020304" pitchFamily="18" charset="0"/>
              </a:rPr>
              <a:t>Tibco</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provides</a:t>
            </a:r>
          </a:p>
          <a:p>
            <a:r>
              <a:rPr lang="en-US" sz="2000" dirty="0" err="1">
                <a:latin typeface="Times New Roman" panose="02020603050405020304" pitchFamily="18" charset="0"/>
                <a:cs typeface="Times New Roman" panose="02020603050405020304" pitchFamily="18" charset="0"/>
              </a:rPr>
              <a:t>Tibco</a:t>
            </a:r>
            <a:r>
              <a:rPr lang="en-US" sz="2000" dirty="0">
                <a:latin typeface="Times New Roman" panose="02020603050405020304" pitchFamily="18" charset="0"/>
                <a:cs typeface="Times New Roman" panose="02020603050405020304" pitchFamily="18" charset="0"/>
              </a:rPr>
              <a:t> EMS is their standard protocol that implements a publish/subscribe mechanism over </a:t>
            </a:r>
            <a:r>
              <a:rPr lang="en-US" sz="2000" dirty="0" smtClean="0">
                <a:latin typeface="Times New Roman" panose="02020603050405020304" pitchFamily="18" charset="0"/>
                <a:cs typeface="Times New Roman" panose="02020603050405020304" pitchFamily="18" charset="0"/>
              </a:rPr>
              <a:t>TCP/IP</a:t>
            </a:r>
          </a:p>
          <a:p>
            <a:r>
              <a:rPr lang="en-US" sz="2000" dirty="0">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ost commonly with Java and C++ systems – Java implements the Java Messaging Service (JMS) protocol</a:t>
            </a:r>
          </a:p>
          <a:p>
            <a:r>
              <a:rPr lang="en-US" sz="2000" dirty="0" err="1">
                <a:latin typeface="Times New Roman" panose="02020603050405020304" pitchFamily="18" charset="0"/>
                <a:cs typeface="Times New Roman" panose="02020603050405020304" pitchFamily="18" charset="0"/>
              </a:rPr>
              <a:t>Tibco</a:t>
            </a:r>
            <a:r>
              <a:rPr lang="en-US" sz="2000" dirty="0">
                <a:latin typeface="Times New Roman" panose="02020603050405020304" pitchFamily="18" charset="0"/>
                <a:cs typeface="Times New Roman" panose="02020603050405020304" pitchFamily="18" charset="0"/>
              </a:rPr>
              <a:t> EMS has a broker component which facilitates messages between components (which don’t necessarily need to be server or client components, although they can be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broker maintains communication over two channels: topics and </a:t>
            </a:r>
            <a:r>
              <a:rPr lang="en-US" sz="2000" dirty="0" smtClean="0">
                <a:latin typeface="Times New Roman" panose="02020603050405020304" pitchFamily="18" charset="0"/>
                <a:cs typeface="Times New Roman" panose="02020603050405020304" pitchFamily="18" charset="0"/>
              </a:rPr>
              <a:t>queues</a:t>
            </a:r>
          </a:p>
          <a:p>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queue is a point-to-point mechanism where a single publisher publishes messages to a single </a:t>
            </a:r>
            <a:r>
              <a:rPr lang="en-US" sz="2000" dirty="0" smtClean="0">
                <a:latin typeface="Times New Roman" panose="02020603050405020304" pitchFamily="18" charset="0"/>
                <a:cs typeface="Times New Roman" panose="02020603050405020304" pitchFamily="18" charset="0"/>
              </a:rPr>
              <a:t>subscriber</a:t>
            </a:r>
          </a:p>
        </p:txBody>
      </p:sp>
    </p:spTree>
    <p:extLst>
      <p:ext uri="{BB962C8B-B14F-4D97-AF65-F5344CB8AC3E}">
        <p14:creationId xmlns:p14="http://schemas.microsoft.com/office/powerpoint/2010/main" val="2650738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Middleware: </a:t>
            </a:r>
            <a:r>
              <a:rPr lang="en-US" b="1" i="1" dirty="0" err="1" smtClean="0">
                <a:latin typeface="Times New Roman" panose="02020603050405020304" pitchFamily="18" charset="0"/>
                <a:cs typeface="Times New Roman" panose="02020603050405020304" pitchFamily="18" charset="0"/>
              </a:rPr>
              <a:t>Tibco</a:t>
            </a:r>
            <a:r>
              <a:rPr lang="en-US" b="1" i="1" dirty="0" smtClean="0">
                <a:latin typeface="Times New Roman" panose="02020603050405020304" pitchFamily="18" charset="0"/>
                <a:cs typeface="Times New Roman" panose="02020603050405020304" pitchFamily="18" charset="0"/>
              </a:rPr>
              <a:t> EMS (continued)</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broker sits in between the publisher and subscriber and ensures messages are delivered to the </a:t>
            </a:r>
            <a:r>
              <a:rPr lang="en-US" sz="2000" dirty="0" smtClean="0">
                <a:latin typeface="Times New Roman" panose="02020603050405020304" pitchFamily="18" charset="0"/>
                <a:cs typeface="Times New Roman" panose="02020603050405020304" pitchFamily="18" charset="0"/>
              </a:rPr>
              <a:t>subscriber</a:t>
            </a:r>
          </a:p>
          <a:p>
            <a:r>
              <a:rPr lang="en-US" sz="2000" dirty="0">
                <a:latin typeface="Times New Roman" panose="02020603050405020304" pitchFamily="18" charset="0"/>
                <a:cs typeface="Times New Roman" panose="02020603050405020304" pitchFamily="18" charset="0"/>
              </a:rPr>
              <a:t>If the subscriber goes down, it can reconnect back and the broker will deliver any missed messages to the </a:t>
            </a:r>
            <a:r>
              <a:rPr lang="en-US" sz="2000" dirty="0" smtClean="0">
                <a:latin typeface="Times New Roman" panose="02020603050405020304" pitchFamily="18" charset="0"/>
                <a:cs typeface="Times New Roman" panose="02020603050405020304" pitchFamily="18" charset="0"/>
              </a:rPr>
              <a:t>subscriber</a:t>
            </a:r>
          </a:p>
          <a:p>
            <a:r>
              <a:rPr lang="en-US" sz="2000" dirty="0">
                <a:latin typeface="Times New Roman" panose="02020603050405020304" pitchFamily="18" charset="0"/>
                <a:cs typeface="Times New Roman" panose="02020603050405020304" pitchFamily="18" charset="0"/>
              </a:rPr>
              <a:t>A topic facilitates a publish/subscribe </a:t>
            </a:r>
            <a:r>
              <a:rPr lang="en-US" sz="2000" dirty="0" smtClean="0">
                <a:latin typeface="Times New Roman" panose="02020603050405020304" pitchFamily="18" charset="0"/>
                <a:cs typeface="Times New Roman" panose="02020603050405020304" pitchFamily="18" charset="0"/>
              </a:rPr>
              <a:t>mechanism</a:t>
            </a:r>
          </a:p>
          <a:p>
            <a:r>
              <a:rPr lang="en-US" sz="2000" dirty="0">
                <a:latin typeface="Times New Roman" panose="02020603050405020304" pitchFamily="18" charset="0"/>
                <a:cs typeface="Times New Roman" panose="02020603050405020304" pitchFamily="18" charset="0"/>
              </a:rPr>
              <a:t>A subscriber subscribes to a particular </a:t>
            </a:r>
            <a:r>
              <a:rPr lang="en-US" sz="2000" dirty="0" smtClean="0">
                <a:latin typeface="Times New Roman" panose="02020603050405020304" pitchFamily="18" charset="0"/>
                <a:cs typeface="Times New Roman" panose="02020603050405020304" pitchFamily="18" charset="0"/>
              </a:rPr>
              <a:t>topic</a:t>
            </a:r>
          </a:p>
          <a:p>
            <a:r>
              <a:rPr lang="en-US" sz="2000" dirty="0">
                <a:latin typeface="Times New Roman" panose="02020603050405020304" pitchFamily="18" charset="0"/>
                <a:cs typeface="Times New Roman" panose="02020603050405020304" pitchFamily="18" charset="0"/>
              </a:rPr>
              <a:t>Publishers publish data on that topic and any subscribers who have subscribed to that topic will independently pick up those messages without the publisher knowing about any of </a:t>
            </a:r>
            <a:r>
              <a:rPr lang="en-US" sz="2000" dirty="0" smtClean="0">
                <a:latin typeface="Times New Roman" panose="02020603050405020304" pitchFamily="18" charset="0"/>
                <a:cs typeface="Times New Roman" panose="02020603050405020304" pitchFamily="18" charset="0"/>
              </a:rPr>
              <a:t>them</a:t>
            </a:r>
          </a:p>
          <a:p>
            <a:r>
              <a:rPr lang="en-US" sz="2000" dirty="0">
                <a:latin typeface="Times New Roman" panose="02020603050405020304" pitchFamily="18" charset="0"/>
                <a:cs typeface="Times New Roman" panose="02020603050405020304" pitchFamily="18" charset="0"/>
              </a:rPr>
              <a:t>The broker keeps track of the publishers and the subscribers on that topic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directs the messages </a:t>
            </a:r>
            <a:r>
              <a:rPr lang="en-US" sz="2000" dirty="0" smtClean="0">
                <a:latin typeface="Times New Roman" panose="02020603050405020304" pitchFamily="18" charset="0"/>
                <a:cs typeface="Times New Roman" panose="02020603050405020304" pitchFamily="18" charset="0"/>
              </a:rPr>
              <a:t>appropriately</a:t>
            </a:r>
          </a:p>
          <a:p>
            <a:r>
              <a:rPr lang="en-US" sz="2000" dirty="0" smtClean="0">
                <a:latin typeface="Times New Roman" panose="02020603050405020304" pitchFamily="18" charset="0"/>
                <a:cs typeface="Times New Roman" panose="02020603050405020304" pitchFamily="18" charset="0"/>
              </a:rPr>
              <a:t>Messages </a:t>
            </a:r>
            <a:r>
              <a:rPr lang="en-US" sz="2000" dirty="0">
                <a:latin typeface="Times New Roman" panose="02020603050405020304" pitchFamily="18" charset="0"/>
                <a:cs typeface="Times New Roman" panose="02020603050405020304" pitchFamily="18" charset="0"/>
              </a:rPr>
              <a:t>are not guaranteed to be delivered to all subscribers by default for a particular </a:t>
            </a:r>
            <a:r>
              <a:rPr lang="en-US" sz="2000" dirty="0" smtClean="0">
                <a:latin typeface="Times New Roman" panose="02020603050405020304" pitchFamily="18" charset="0"/>
                <a:cs typeface="Times New Roman" panose="02020603050405020304" pitchFamily="18" charset="0"/>
              </a:rPr>
              <a:t>topic</a:t>
            </a:r>
          </a:p>
          <a:p>
            <a:r>
              <a:rPr lang="en-US" sz="2000" dirty="0">
                <a:latin typeface="Times New Roman" panose="02020603050405020304" pitchFamily="18" charset="0"/>
                <a:cs typeface="Times New Roman" panose="02020603050405020304" pitchFamily="18" charset="0"/>
              </a:rPr>
              <a:t>If a subscriber crashes, then it will not receive any missed messages when it reconnects</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081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Middleware: </a:t>
            </a:r>
            <a:r>
              <a:rPr lang="en-US" b="1" i="1" dirty="0" err="1" smtClean="0">
                <a:latin typeface="Times New Roman" panose="02020603050405020304" pitchFamily="18" charset="0"/>
                <a:cs typeface="Times New Roman" panose="02020603050405020304" pitchFamily="18" charset="0"/>
              </a:rPr>
              <a:t>Tibco</a:t>
            </a:r>
            <a:r>
              <a:rPr lang="en-US" b="1" i="1" dirty="0" smtClean="0">
                <a:latin typeface="Times New Roman" panose="02020603050405020304" pitchFamily="18" charset="0"/>
                <a:cs typeface="Times New Roman" panose="02020603050405020304" pitchFamily="18" charset="0"/>
              </a:rPr>
              <a:t> EMS (continued)</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However, durable subscribers are indeed guaranteed to receive all messages</a:t>
            </a:r>
          </a:p>
          <a:p>
            <a:r>
              <a:rPr lang="en-US" sz="2000" dirty="0" smtClean="0">
                <a:latin typeface="Times New Roman" panose="02020603050405020304" pitchFamily="18" charset="0"/>
                <a:cs typeface="Times New Roman" panose="02020603050405020304" pitchFamily="18" charset="0"/>
              </a:rPr>
              <a:t>When they reconnect, they do so with a subscriber ID and the broker will deliver any missed messages to the subscriber</a:t>
            </a:r>
          </a:p>
          <a:p>
            <a:r>
              <a:rPr lang="en-US" sz="2000" dirty="0" smtClean="0">
                <a:latin typeface="Times New Roman" panose="02020603050405020304" pitchFamily="18" charset="0"/>
                <a:cs typeface="Times New Roman" panose="02020603050405020304" pitchFamily="18" charset="0"/>
              </a:rPr>
              <a:t>This means that the subscriber must acknowledge receipt of all messages to ensure that the broker knows that every message has been delivered</a:t>
            </a:r>
          </a:p>
          <a:p>
            <a:r>
              <a:rPr lang="en-US" sz="2000" dirty="0" smtClean="0">
                <a:latin typeface="Times New Roman" panose="02020603050405020304" pitchFamily="18" charset="0"/>
                <a:cs typeface="Times New Roman" panose="02020603050405020304" pitchFamily="18" charset="0"/>
              </a:rPr>
              <a:t>Guaranteed messaging is safer (and required for such data as trades, </a:t>
            </a:r>
            <a:r>
              <a:rPr lang="en-US" sz="2000" dirty="0" err="1" smtClean="0">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 where the data cannot be missed) but not as performant (e.g. not ideal for market data)</a:t>
            </a:r>
          </a:p>
        </p:txBody>
      </p:sp>
    </p:spTree>
    <p:extLst>
      <p:ext uri="{BB962C8B-B14F-4D97-AF65-F5344CB8AC3E}">
        <p14:creationId xmlns:p14="http://schemas.microsoft.com/office/powerpoint/2010/main" val="1982006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Introduction</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Distributed computing teaches techniques for developing a system of components that coordinate amongst each other by passing messages over a network to perform a set of </a:t>
            </a:r>
            <a:r>
              <a:rPr lang="en-US" sz="2000" dirty="0" smtClean="0">
                <a:latin typeface="Times New Roman" panose="02020603050405020304" pitchFamily="18" charset="0"/>
                <a:cs typeface="Times New Roman" panose="02020603050405020304" pitchFamily="18" charset="0"/>
              </a:rPr>
              <a:t>functions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Most real world quantitative systems are distributed in nature</a:t>
            </a:r>
          </a:p>
          <a:p>
            <a:r>
              <a:rPr lang="en-US" sz="2000" dirty="0" smtClean="0">
                <a:latin typeface="Times New Roman" panose="02020603050405020304" pitchFamily="18" charset="0"/>
                <a:cs typeface="Times New Roman" panose="02020603050405020304" pitchFamily="18" charset="0"/>
              </a:rPr>
              <a:t>Algorithmic trading platforms are generally distributed (market data connectivity, </a:t>
            </a:r>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 trading strategy container, order execution engine, </a:t>
            </a:r>
            <a:r>
              <a:rPr lang="en-US" sz="2000" dirty="0" err="1" smtClean="0">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 are generally distributed components which together form the </a:t>
            </a:r>
            <a:r>
              <a:rPr lang="en-US" sz="2000" dirty="0" err="1" smtClean="0">
                <a:latin typeface="Times New Roman" panose="02020603050405020304" pitchFamily="18" charset="0"/>
                <a:cs typeface="Times New Roman" panose="02020603050405020304" pitchFamily="18" charset="0"/>
              </a:rPr>
              <a:t>algo</a:t>
            </a:r>
            <a:r>
              <a:rPr lang="en-US" sz="2000" dirty="0" smtClean="0">
                <a:latin typeface="Times New Roman" panose="02020603050405020304" pitchFamily="18" charset="0"/>
                <a:cs typeface="Times New Roman" panose="02020603050405020304" pitchFamily="18" charset="0"/>
              </a:rPr>
              <a:t> trading system)</a:t>
            </a:r>
          </a:p>
          <a:p>
            <a:r>
              <a:rPr lang="en-US" sz="2000" dirty="0" smtClean="0">
                <a:latin typeface="Times New Roman" panose="02020603050405020304" pitchFamily="18" charset="0"/>
                <a:cs typeface="Times New Roman" panose="02020603050405020304" pitchFamily="18" charset="0"/>
              </a:rPr>
              <a:t>Monolithic programs should be avoided!</a:t>
            </a:r>
          </a:p>
          <a:p>
            <a:r>
              <a:rPr lang="en-US" sz="2000" dirty="0" smtClean="0">
                <a:latin typeface="Times New Roman" panose="02020603050405020304" pitchFamily="18" charset="0"/>
                <a:cs typeface="Times New Roman" panose="02020603050405020304" pitchFamily="18" charset="0"/>
              </a:rPr>
              <a:t>Distribute functions across multiple components, each with a specific job</a:t>
            </a:r>
          </a:p>
          <a:p>
            <a:r>
              <a:rPr lang="en-US" sz="2000" dirty="0" smtClean="0">
                <a:latin typeface="Times New Roman" panose="02020603050405020304" pitchFamily="18" charset="0"/>
                <a:cs typeface="Times New Roman" panose="02020603050405020304" pitchFamily="18" charset="0"/>
              </a:rPr>
              <a:t>Distributed computing forms the basis of not only financial applications, but most platforms out there (think Google, Amazon, Facebook, Twitter, </a:t>
            </a:r>
            <a:r>
              <a:rPr lang="en-US" sz="2000" dirty="0" err="1" smtClean="0">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 – they are all distributed in nature!)</a:t>
            </a:r>
          </a:p>
        </p:txBody>
      </p:sp>
    </p:spTree>
    <p:extLst>
      <p:ext uri="{BB962C8B-B14F-4D97-AF65-F5344CB8AC3E}">
        <p14:creationId xmlns:p14="http://schemas.microsoft.com/office/powerpoint/2010/main" val="2086209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Middleware: </a:t>
            </a:r>
            <a:r>
              <a:rPr lang="en-US" b="1" i="1" dirty="0" err="1" smtClean="0">
                <a:latin typeface="Times New Roman" panose="02020603050405020304" pitchFamily="18" charset="0"/>
                <a:cs typeface="Times New Roman" panose="02020603050405020304" pitchFamily="18" charset="0"/>
              </a:rPr>
              <a:t>Tibco</a:t>
            </a:r>
            <a:r>
              <a:rPr lang="en-US" b="1" i="1" dirty="0" smtClean="0">
                <a:latin typeface="Times New Roman" panose="02020603050405020304" pitchFamily="18" charset="0"/>
                <a:cs typeface="Times New Roman" panose="02020603050405020304" pitchFamily="18" charset="0"/>
              </a:rPr>
              <a:t> RV</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err="1">
                <a:latin typeface="Times New Roman" panose="02020603050405020304" pitchFamily="18" charset="0"/>
                <a:cs typeface="Times New Roman" panose="02020603050405020304" pitchFamily="18" charset="0"/>
              </a:rPr>
              <a:t>Tibco</a:t>
            </a:r>
            <a:r>
              <a:rPr lang="en-US" sz="2000" dirty="0">
                <a:latin typeface="Times New Roman" panose="02020603050405020304" pitchFamily="18" charset="0"/>
                <a:cs typeface="Times New Roman" panose="02020603050405020304" pitchFamily="18" charset="0"/>
              </a:rPr>
              <a:t> Rendezvous (RV) leverages the UDP protocol for network </a:t>
            </a:r>
            <a:r>
              <a:rPr lang="en-US" sz="2000" dirty="0" smtClean="0">
                <a:latin typeface="Times New Roman" panose="02020603050405020304" pitchFamily="18" charset="0"/>
                <a:cs typeface="Times New Roman" panose="02020603050405020304" pitchFamily="18" charset="0"/>
              </a:rPr>
              <a:t>communication</a:t>
            </a:r>
          </a:p>
          <a:p>
            <a:r>
              <a:rPr lang="en-US" sz="2000" dirty="0">
                <a:latin typeface="Times New Roman" panose="02020603050405020304" pitchFamily="18" charset="0"/>
                <a:cs typeface="Times New Roman" panose="02020603050405020304" pitchFamily="18" charset="0"/>
              </a:rPr>
              <a:t>This is a multicast protocol where messages are broadcast to multiple subscribers via the network connectivity rather than a broker needing to parallel publish messages to multiple </a:t>
            </a:r>
            <a:r>
              <a:rPr lang="en-US" sz="2000" dirty="0" smtClean="0">
                <a:latin typeface="Times New Roman" panose="02020603050405020304" pitchFamily="18" charset="0"/>
                <a:cs typeface="Times New Roman" panose="02020603050405020304" pitchFamily="18" charset="0"/>
              </a:rPr>
              <a:t>subscribers</a:t>
            </a:r>
          </a:p>
          <a:p>
            <a:r>
              <a:rPr lang="en-US" sz="2000" dirty="0">
                <a:latin typeface="Times New Roman" panose="02020603050405020304" pitchFamily="18" charset="0"/>
                <a:cs typeface="Times New Roman" panose="02020603050405020304" pitchFamily="18" charset="0"/>
              </a:rPr>
              <a:t>This means that broadcast out to multiple subscribers is inherently more </a:t>
            </a:r>
            <a:r>
              <a:rPr lang="en-US" sz="2000" dirty="0" smtClean="0">
                <a:latin typeface="Times New Roman" panose="02020603050405020304" pitchFamily="18" charset="0"/>
                <a:cs typeface="Times New Roman" panose="02020603050405020304" pitchFamily="18" charset="0"/>
              </a:rPr>
              <a:t>efficient</a:t>
            </a:r>
          </a:p>
          <a:p>
            <a:r>
              <a:rPr lang="en-US" sz="2000" dirty="0" err="1">
                <a:latin typeface="Times New Roman" panose="02020603050405020304" pitchFamily="18" charset="0"/>
                <a:cs typeface="Times New Roman" panose="02020603050405020304" pitchFamily="18" charset="0"/>
              </a:rPr>
              <a:t>Tibco</a:t>
            </a:r>
            <a:r>
              <a:rPr lang="en-US" sz="2000" dirty="0">
                <a:latin typeface="Times New Roman" panose="02020603050405020304" pitchFamily="18" charset="0"/>
                <a:cs typeface="Times New Roman" panose="02020603050405020304" pitchFamily="18" charset="0"/>
              </a:rPr>
              <a:t> RV uses subjects to distribute </a:t>
            </a:r>
            <a:r>
              <a:rPr lang="en-US" sz="2000" dirty="0" smtClean="0">
                <a:latin typeface="Times New Roman" panose="02020603050405020304" pitchFamily="18" charset="0"/>
                <a:cs typeface="Times New Roman" panose="02020603050405020304" pitchFamily="18" charset="0"/>
              </a:rPr>
              <a:t>data</a:t>
            </a:r>
          </a:p>
          <a:p>
            <a:r>
              <a:rPr lang="en-US" sz="2000" dirty="0">
                <a:latin typeface="Times New Roman" panose="02020603050405020304" pitchFamily="18" charset="0"/>
                <a:cs typeface="Times New Roman" panose="02020603050405020304" pitchFamily="18" charset="0"/>
              </a:rPr>
              <a:t>A subject is much the same as a topic from </a:t>
            </a:r>
            <a:r>
              <a:rPr lang="en-US" sz="2000" dirty="0" err="1">
                <a:latin typeface="Times New Roman" panose="02020603050405020304" pitchFamily="18" charset="0"/>
                <a:cs typeface="Times New Roman" panose="02020603050405020304" pitchFamily="18" charset="0"/>
              </a:rPr>
              <a:t>Tibco</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EMS</a:t>
            </a:r>
          </a:p>
          <a:p>
            <a:r>
              <a:rPr lang="en-US" sz="2000" dirty="0">
                <a:latin typeface="Times New Roman" panose="02020603050405020304" pitchFamily="18" charset="0"/>
                <a:cs typeface="Times New Roman" panose="02020603050405020304" pitchFamily="18" charset="0"/>
              </a:rPr>
              <a:t>RV uses a daemon process to handle all communication of messages via UDP to multiple </a:t>
            </a:r>
            <a:r>
              <a:rPr lang="en-US" sz="2000" dirty="0" smtClean="0">
                <a:latin typeface="Times New Roman" panose="02020603050405020304" pitchFamily="18" charset="0"/>
                <a:cs typeface="Times New Roman" panose="02020603050405020304" pitchFamily="18" charset="0"/>
              </a:rPr>
              <a:t>subscribers</a:t>
            </a:r>
          </a:p>
          <a:p>
            <a:r>
              <a:rPr lang="en-US" sz="2000" dirty="0">
                <a:latin typeface="Times New Roman" panose="02020603050405020304" pitchFamily="18" charset="0"/>
                <a:cs typeface="Times New Roman" panose="02020603050405020304" pitchFamily="18" charset="0"/>
              </a:rPr>
              <a:t>The daemon is the interface between the network and publisher/subscriber </a:t>
            </a:r>
            <a:r>
              <a:rPr lang="en-US" sz="2000" dirty="0" smtClean="0">
                <a:latin typeface="Times New Roman" panose="02020603050405020304" pitchFamily="18" charset="0"/>
                <a:cs typeface="Times New Roman" panose="02020603050405020304" pitchFamily="18" charset="0"/>
              </a:rPr>
              <a:t>components</a:t>
            </a:r>
          </a:p>
          <a:p>
            <a:r>
              <a:rPr lang="en-US" sz="2000" dirty="0">
                <a:latin typeface="Times New Roman" panose="02020603050405020304" pitchFamily="18" charset="0"/>
                <a:cs typeface="Times New Roman" panose="02020603050405020304" pitchFamily="18" charset="0"/>
              </a:rPr>
              <a:t>It filters based on subject to interested subscribers that have subscribed on that particular subject</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64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Middleware: </a:t>
            </a:r>
            <a:r>
              <a:rPr lang="en-US" b="1" i="1" dirty="0" err="1" smtClean="0">
                <a:latin typeface="Times New Roman" panose="02020603050405020304" pitchFamily="18" charset="0"/>
                <a:cs typeface="Times New Roman" panose="02020603050405020304" pitchFamily="18" charset="0"/>
              </a:rPr>
              <a:t>Tibco</a:t>
            </a:r>
            <a:r>
              <a:rPr lang="en-US" b="1" i="1" dirty="0" smtClean="0">
                <a:latin typeface="Times New Roman" panose="02020603050405020304" pitchFamily="18" charset="0"/>
                <a:cs typeface="Times New Roman" panose="02020603050405020304" pitchFamily="18" charset="0"/>
              </a:rPr>
              <a:t> RV (Example)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A prime example where RV shines (or indeed all multicast protocols) is for the distribution of market </a:t>
            </a:r>
            <a:r>
              <a:rPr lang="en-US" sz="2000" dirty="0" smtClean="0">
                <a:latin typeface="Times New Roman" panose="02020603050405020304" pitchFamily="18" charset="0"/>
                <a:cs typeface="Times New Roman" panose="02020603050405020304" pitchFamily="18" charset="0"/>
              </a:rPr>
              <a:t>data</a:t>
            </a:r>
          </a:p>
          <a:p>
            <a:r>
              <a:rPr lang="en-US" sz="2000" dirty="0">
                <a:latin typeface="Times New Roman" panose="02020603050405020304" pitchFamily="18" charset="0"/>
                <a:cs typeface="Times New Roman" panose="02020603050405020304" pitchFamily="18" charset="0"/>
              </a:rPr>
              <a:t>Let’s take the example above for distributing market data prices for US Treasury OTR </a:t>
            </a:r>
            <a:r>
              <a:rPr lang="en-US" sz="2000" dirty="0" smtClean="0">
                <a:latin typeface="Times New Roman" panose="02020603050405020304" pitchFamily="18" charset="0"/>
                <a:cs typeface="Times New Roman" panose="02020603050405020304" pitchFamily="18" charset="0"/>
              </a:rPr>
              <a:t>securities</a:t>
            </a:r>
          </a:p>
          <a:p>
            <a:r>
              <a:rPr lang="en-US" sz="2000" dirty="0">
                <a:latin typeface="Times New Roman" panose="02020603050405020304" pitchFamily="18" charset="0"/>
                <a:cs typeface="Times New Roman" panose="02020603050405020304" pitchFamily="18" charset="0"/>
              </a:rPr>
              <a:t>We can map a separate subject to each security (2Y, 3Y, 5Y, </a:t>
            </a:r>
            <a:r>
              <a:rPr lang="en-US" sz="2000" dirty="0" err="1">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Multiple subscribers can subscribe on each particular </a:t>
            </a:r>
            <a:r>
              <a:rPr lang="en-US" sz="2000" dirty="0" smtClean="0">
                <a:latin typeface="Times New Roman" panose="02020603050405020304" pitchFamily="18" charset="0"/>
                <a:cs typeface="Times New Roman" panose="02020603050405020304" pitchFamily="18" charset="0"/>
              </a:rPr>
              <a:t>symbol</a:t>
            </a:r>
          </a:p>
          <a:p>
            <a:r>
              <a:rPr lang="en-US" sz="2000" dirty="0">
                <a:latin typeface="Times New Roman" panose="02020603050405020304" pitchFamily="18" charset="0"/>
                <a:cs typeface="Times New Roman" panose="02020603050405020304" pitchFamily="18" charset="0"/>
              </a:rPr>
              <a:t>The UDP protocol handles the broadcast efficiently out to these multiple subscribers</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3730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Middleware: </a:t>
            </a:r>
            <a:r>
              <a:rPr lang="en-US" b="1" i="1" dirty="0" err="1" smtClean="0">
                <a:latin typeface="Times New Roman" panose="02020603050405020304" pitchFamily="18" charset="0"/>
                <a:cs typeface="Times New Roman" panose="02020603050405020304" pitchFamily="18" charset="0"/>
              </a:rPr>
              <a:t>Tibco</a:t>
            </a:r>
            <a:r>
              <a:rPr lang="en-US" b="1" i="1" dirty="0" smtClean="0">
                <a:latin typeface="Times New Roman" panose="02020603050405020304" pitchFamily="18" charset="0"/>
                <a:cs typeface="Times New Roman" panose="02020603050405020304" pitchFamily="18" charset="0"/>
              </a:rPr>
              <a:t> FTL</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err="1" smtClean="0">
                <a:latin typeface="Times New Roman" panose="02020603050405020304" pitchFamily="18" charset="0"/>
                <a:cs typeface="Times New Roman" panose="02020603050405020304" pitchFamily="18" charset="0"/>
              </a:rPr>
              <a:t>Tibco</a:t>
            </a:r>
            <a:r>
              <a:rPr lang="en-US" sz="2000" dirty="0" smtClean="0">
                <a:latin typeface="Times New Roman" panose="02020603050405020304" pitchFamily="18" charset="0"/>
                <a:cs typeface="Times New Roman" panose="02020603050405020304" pitchFamily="18" charset="0"/>
              </a:rPr>
              <a:t> has FTL (“Faster than Light”) as its high performance middleware product</a:t>
            </a:r>
          </a:p>
          <a:p>
            <a:r>
              <a:rPr lang="en-US" sz="2000" dirty="0" smtClean="0">
                <a:latin typeface="Times New Roman" panose="02020603050405020304" pitchFamily="18" charset="0"/>
                <a:cs typeface="Times New Roman" panose="02020603050405020304" pitchFamily="18" charset="0"/>
              </a:rPr>
              <a:t>Handles higher message throughput with very low latency</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Runs on most hardware platforms (Solaris, Linux, Windows, </a:t>
            </a:r>
            <a:r>
              <a:rPr lang="en-US" sz="2000" dirty="0" err="1" smtClean="0">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Supports shared memory on a single host (with latency up to 315 nanoseconds) and sub 2 microsecond between machines</a:t>
            </a:r>
          </a:p>
          <a:p>
            <a:r>
              <a:rPr lang="en-US" sz="2000" dirty="0" smtClean="0">
                <a:latin typeface="Times New Roman" panose="02020603050405020304" pitchFamily="18" charset="0"/>
                <a:cs typeface="Times New Roman" panose="02020603050405020304" pitchFamily="18" charset="0"/>
              </a:rPr>
              <a:t>Supports around 5 million messages per second (not guaranteed), and 850 thousand per second for guaranteed messages</a:t>
            </a:r>
          </a:p>
          <a:p>
            <a:r>
              <a:rPr lang="en-US" sz="2000" dirty="0" smtClean="0">
                <a:latin typeface="Times New Roman" panose="02020603050405020304" pitchFamily="18" charset="0"/>
                <a:cs typeface="Times New Roman" panose="02020603050405020304" pitchFamily="18" charset="0"/>
              </a:rPr>
              <a:t>Commonly used with Java and C++</a:t>
            </a:r>
          </a:p>
          <a:p>
            <a:r>
              <a:rPr lang="en-US" sz="2000" dirty="0" smtClean="0">
                <a:latin typeface="Times New Roman" panose="02020603050405020304" pitchFamily="18" charset="0"/>
                <a:cs typeface="Times New Roman" panose="02020603050405020304" pitchFamily="18" charset="0"/>
              </a:rPr>
              <a:t>Supports TCP/IP, shared memory, UDP multicast, </a:t>
            </a:r>
            <a:r>
              <a:rPr lang="en-US" sz="2000" dirty="0" err="1" smtClean="0">
                <a:latin typeface="Times New Roman" panose="02020603050405020304" pitchFamily="18" charset="0"/>
                <a:cs typeface="Times New Roman" panose="02020603050405020304" pitchFamily="18" charset="0"/>
              </a:rPr>
              <a:t>Infiniband</a:t>
            </a:r>
            <a:r>
              <a:rPr lang="en-US" sz="2000" dirty="0" smtClean="0">
                <a:latin typeface="Times New Roman" panose="02020603050405020304" pitchFamily="18" charset="0"/>
                <a:cs typeface="Times New Roman" panose="02020603050405020304" pitchFamily="18" charset="0"/>
              </a:rPr>
              <a:t>, and 10 Gigabit Ethernet</a:t>
            </a:r>
          </a:p>
          <a:p>
            <a:r>
              <a:rPr lang="en-US" sz="2000" dirty="0" smtClean="0">
                <a:latin typeface="Times New Roman" panose="02020603050405020304" pitchFamily="18" charset="0"/>
                <a:cs typeface="Times New Roman" panose="02020603050405020304" pitchFamily="18" charset="0"/>
              </a:rPr>
              <a:t>Very competitive in the financial industry for banks, hedge funds (who care about low latency), electronic market makers, </a:t>
            </a:r>
            <a:r>
              <a:rPr lang="en-US" sz="2000" dirty="0" err="1" smtClean="0">
                <a:latin typeface="Times New Roman" panose="02020603050405020304" pitchFamily="18" charset="0"/>
                <a:cs typeface="Times New Roman" panose="02020603050405020304" pitchFamily="18" charset="0"/>
              </a:rPr>
              <a:t>etc</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Can be used for market data distribution (e.g. over UDP) and trade execution</a:t>
            </a: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60793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Middleware: </a:t>
            </a:r>
            <a:r>
              <a:rPr lang="en-US" b="1" i="1" dirty="0" err="1" smtClean="0">
                <a:latin typeface="Times New Roman" panose="02020603050405020304" pitchFamily="18" charset="0"/>
                <a:cs typeface="Times New Roman" panose="02020603050405020304" pitchFamily="18" charset="0"/>
              </a:rPr>
              <a:t>Websphere</a:t>
            </a:r>
            <a:r>
              <a:rPr lang="en-US" b="1" i="1" dirty="0" smtClean="0">
                <a:latin typeface="Times New Roman" panose="02020603050405020304" pitchFamily="18" charset="0"/>
                <a:cs typeface="Times New Roman" panose="02020603050405020304" pitchFamily="18" charset="0"/>
              </a:rPr>
              <a:t> MQ Low Latency</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IBM’s fast low latency messaging protocol</a:t>
            </a:r>
          </a:p>
          <a:p>
            <a:r>
              <a:rPr lang="en-US" sz="2000" dirty="0" smtClean="0">
                <a:latin typeface="Times New Roman" panose="02020603050405020304" pitchFamily="18" charset="0"/>
                <a:cs typeface="Times New Roman" panose="02020603050405020304" pitchFamily="18" charset="0"/>
              </a:rPr>
              <a:t>Again used with Java and C++</a:t>
            </a:r>
          </a:p>
          <a:p>
            <a:r>
              <a:rPr lang="en-US" sz="2000" dirty="0" smtClean="0">
                <a:latin typeface="Times New Roman" panose="02020603050405020304" pitchFamily="18" charset="0"/>
                <a:cs typeface="Times New Roman" panose="02020603050405020304" pitchFamily="18" charset="0"/>
              </a:rPr>
              <a:t>Supports around 3 million messages per second (on </a:t>
            </a:r>
            <a:r>
              <a:rPr lang="en-US" sz="2000" dirty="0" err="1" smtClean="0">
                <a:latin typeface="Times New Roman" panose="02020603050405020304" pitchFamily="18" charset="0"/>
                <a:cs typeface="Times New Roman" panose="02020603050405020304" pitchFamily="18" charset="0"/>
              </a:rPr>
              <a:t>Infiniband</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Supports TCP/IP, UDP Multicast, </a:t>
            </a:r>
            <a:r>
              <a:rPr lang="en-US" sz="2000" dirty="0" err="1" smtClean="0">
                <a:latin typeface="Times New Roman" panose="02020603050405020304" pitchFamily="18" charset="0"/>
                <a:cs typeface="Times New Roman" panose="02020603050405020304" pitchFamily="18" charset="0"/>
              </a:rPr>
              <a:t>Infiniband</a:t>
            </a:r>
            <a:r>
              <a:rPr lang="en-US" sz="2000" dirty="0" smtClean="0">
                <a:latin typeface="Times New Roman" panose="02020603050405020304" pitchFamily="18" charset="0"/>
                <a:cs typeface="Times New Roman" panose="02020603050405020304" pitchFamily="18" charset="0"/>
              </a:rPr>
              <a:t>, and 10 Gigabit Ethernet</a:t>
            </a:r>
          </a:p>
          <a:p>
            <a:r>
              <a:rPr lang="en-US" sz="2000" dirty="0" smtClean="0">
                <a:latin typeface="Times New Roman" panose="02020603050405020304" pitchFamily="18" charset="0"/>
                <a:cs typeface="Times New Roman" panose="02020603050405020304" pitchFamily="18" charset="0"/>
              </a:rPr>
              <a:t>Less than 30 microsecond latency</a:t>
            </a:r>
          </a:p>
          <a:p>
            <a:r>
              <a:rPr lang="en-US" sz="2000" dirty="0" smtClean="0">
                <a:latin typeface="Times New Roman" panose="02020603050405020304" pitchFamily="18" charset="0"/>
                <a:cs typeface="Times New Roman" panose="02020603050405020304" pitchFamily="18" charset="0"/>
              </a:rPr>
              <a:t>Popular choice with banks and hedge funds looking for low latency</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7742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Middleware: 29West</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29West is another fast middleware solution</a:t>
            </a:r>
          </a:p>
          <a:p>
            <a:r>
              <a:rPr lang="en-US" sz="2000" dirty="0" smtClean="0">
                <a:latin typeface="Times New Roman" panose="02020603050405020304" pitchFamily="18" charset="0"/>
                <a:cs typeface="Times New Roman" panose="02020603050405020304" pitchFamily="18" charset="0"/>
              </a:rPr>
              <a:t>Company acquired by </a:t>
            </a:r>
            <a:r>
              <a:rPr lang="en-US" sz="2000" dirty="0" err="1" smtClean="0">
                <a:latin typeface="Times New Roman" panose="02020603050405020304" pitchFamily="18" charset="0"/>
                <a:cs typeface="Times New Roman" panose="02020603050405020304" pitchFamily="18" charset="0"/>
              </a:rPr>
              <a:t>Informatica</a:t>
            </a:r>
            <a:r>
              <a:rPr lang="en-US" sz="2000" dirty="0" smtClean="0">
                <a:latin typeface="Times New Roman" panose="02020603050405020304" pitchFamily="18" charset="0"/>
                <a:cs typeface="Times New Roman" panose="02020603050405020304" pitchFamily="18" charset="0"/>
              </a:rPr>
              <a:t> in 2010</a:t>
            </a:r>
          </a:p>
          <a:p>
            <a:r>
              <a:rPr lang="en-US" sz="2000" dirty="0" smtClean="0">
                <a:latin typeface="Times New Roman" panose="02020603050405020304" pitchFamily="18" charset="0"/>
                <a:cs typeface="Times New Roman" panose="02020603050405020304" pitchFamily="18" charset="0"/>
              </a:rPr>
              <a:t>Supports both TCP/IP and UDP Multicast technology</a:t>
            </a:r>
          </a:p>
          <a:p>
            <a:r>
              <a:rPr lang="en-US" sz="2000" dirty="0" smtClean="0">
                <a:latin typeface="Times New Roman" panose="02020603050405020304" pitchFamily="18" charset="0"/>
                <a:cs typeface="Times New Roman" panose="02020603050405020304" pitchFamily="18" charset="0"/>
              </a:rPr>
              <a:t>Supports 1.3 million messages per second</a:t>
            </a:r>
          </a:p>
          <a:p>
            <a:r>
              <a:rPr lang="en-US" sz="2000" dirty="0" smtClean="0">
                <a:latin typeface="Times New Roman" panose="02020603050405020304" pitchFamily="18" charset="0"/>
                <a:cs typeface="Times New Roman" panose="02020603050405020304" pitchFamily="18" charset="0"/>
              </a:rPr>
              <a:t>Average latency around 1 microsecond</a:t>
            </a:r>
          </a:p>
          <a:p>
            <a:r>
              <a:rPr lang="en-US" sz="2000" dirty="0" smtClean="0">
                <a:latin typeface="Times New Roman" panose="02020603050405020304" pitchFamily="18" charset="0"/>
                <a:cs typeface="Times New Roman" panose="02020603050405020304" pitchFamily="18" charset="0"/>
              </a:rPr>
              <a:t>Common use in Java and C++ applications</a:t>
            </a:r>
          </a:p>
          <a:p>
            <a:r>
              <a:rPr lang="en-US" sz="2000" dirty="0" smtClean="0">
                <a:latin typeface="Times New Roman" panose="02020603050405020304" pitchFamily="18" charset="0"/>
                <a:cs typeface="Times New Roman" panose="02020603050405020304" pitchFamily="18" charset="0"/>
              </a:rPr>
              <a:t>Ideal for market data distribution over its UDP protocol</a:t>
            </a:r>
          </a:p>
          <a:p>
            <a:r>
              <a:rPr lang="en-US" sz="2000" dirty="0" smtClean="0">
                <a:latin typeface="Times New Roman" panose="02020603050405020304" pitchFamily="18" charset="0"/>
                <a:cs typeface="Times New Roman" panose="02020603050405020304" pitchFamily="18" charset="0"/>
              </a:rPr>
              <a:t>Another competitive product among banks, hedge funds </a:t>
            </a:r>
            <a:r>
              <a:rPr lang="en-US" sz="2000" dirty="0" err="1" smtClean="0">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 where low latency is critical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86381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Middleware: Solace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Solace is a fast middleware solution</a:t>
            </a:r>
          </a:p>
          <a:p>
            <a:r>
              <a:rPr lang="en-US" sz="2000" dirty="0" smtClean="0">
                <a:latin typeface="Times New Roman" panose="02020603050405020304" pitchFamily="18" charset="0"/>
                <a:cs typeface="Times New Roman" panose="02020603050405020304" pitchFamily="18" charset="0"/>
              </a:rPr>
              <a:t>Very different to our other middleware solutions in that it is hardware based (rather than software)</a:t>
            </a:r>
          </a:p>
          <a:p>
            <a:r>
              <a:rPr lang="en-US" sz="2000" dirty="0" smtClean="0">
                <a:latin typeface="Times New Roman" panose="02020603050405020304" pitchFamily="18" charset="0"/>
                <a:cs typeface="Times New Roman" panose="02020603050405020304" pitchFamily="18" charset="0"/>
              </a:rPr>
              <a:t>Messages delivered via a Solace hardware appliance, which delivers messages to hosts and can be accessed by software applications</a:t>
            </a:r>
          </a:p>
          <a:p>
            <a:r>
              <a:rPr lang="en-US" sz="2000" dirty="0" smtClean="0">
                <a:latin typeface="Times New Roman" panose="02020603050405020304" pitchFamily="18" charset="0"/>
                <a:cs typeface="Times New Roman" panose="02020603050405020304" pitchFamily="18" charset="0"/>
              </a:rPr>
              <a:t>Different ballgame to other venders given the messaging in the hardware (which always beats software in terms of speed) – but ultimately you need to deliver to software that may not be able to keep up!</a:t>
            </a:r>
          </a:p>
          <a:p>
            <a:r>
              <a:rPr lang="en-US" sz="2000" dirty="0" smtClean="0">
                <a:latin typeface="Times New Roman" panose="02020603050405020304" pitchFamily="18" charset="0"/>
                <a:cs typeface="Times New Roman" panose="02020603050405020304" pitchFamily="18" charset="0"/>
              </a:rPr>
              <a:t>Supports up to 24 million messages per second (not guaranteed), and 1.6 million messages per second with guaranteed delivery</a:t>
            </a:r>
          </a:p>
          <a:p>
            <a:r>
              <a:rPr lang="en-US" sz="2000" dirty="0" smtClean="0">
                <a:latin typeface="Times New Roman" panose="02020603050405020304" pitchFamily="18" charset="0"/>
                <a:cs typeface="Times New Roman" panose="02020603050405020304" pitchFamily="18" charset="0"/>
              </a:rPr>
              <a:t>Again popular with financial firms where low latency is critical</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104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Shared Memory</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Middleware is best for distributed computing systems where it does not matter where components are deployed</a:t>
            </a:r>
          </a:p>
          <a:p>
            <a:r>
              <a:rPr lang="en-US" sz="2000" dirty="0" smtClean="0">
                <a:latin typeface="Times New Roman" panose="02020603050405020304" pitchFamily="18" charset="0"/>
                <a:cs typeface="Times New Roman" panose="02020603050405020304" pitchFamily="18" charset="0"/>
              </a:rPr>
              <a:t>Performance can degrade when components are placed in different datacenters, particularly when those datacenters are physically located far apart from each other</a:t>
            </a:r>
          </a:p>
          <a:p>
            <a:r>
              <a:rPr lang="en-US" sz="2000" dirty="0" smtClean="0">
                <a:latin typeface="Times New Roman" panose="02020603050405020304" pitchFamily="18" charset="0"/>
                <a:cs typeface="Times New Roman" panose="02020603050405020304" pitchFamily="18" charset="0"/>
              </a:rPr>
              <a:t>The best performance is where components are co-located on the same machine</a:t>
            </a:r>
          </a:p>
          <a:p>
            <a:r>
              <a:rPr lang="en-US" sz="2000" dirty="0" smtClean="0">
                <a:latin typeface="Times New Roman" panose="02020603050405020304" pitchFamily="18" charset="0"/>
                <a:cs typeface="Times New Roman" panose="02020603050405020304" pitchFamily="18" charset="0"/>
              </a:rPr>
              <a:t>For such co-location, shared memory can be used to communicate between components</a:t>
            </a:r>
          </a:p>
          <a:p>
            <a:r>
              <a:rPr lang="en-US" sz="2000" dirty="0" smtClean="0">
                <a:latin typeface="Times New Roman" panose="02020603050405020304" pitchFamily="18" charset="0"/>
                <a:cs typeface="Times New Roman" panose="02020603050405020304" pitchFamily="18" charset="0"/>
              </a:rPr>
              <a:t>Shared memory is where processes share the same physical memory on the machine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(as if they were one program)</a:t>
            </a:r>
          </a:p>
          <a:p>
            <a:r>
              <a:rPr lang="en-US" sz="2000" dirty="0" smtClean="0">
                <a:latin typeface="Times New Roman" panose="02020603050405020304" pitchFamily="18" charset="0"/>
                <a:cs typeface="Times New Roman" panose="02020603050405020304" pitchFamily="18" charset="0"/>
              </a:rPr>
              <a:t>If the server writes to a data structure that the client reads, you have essentially communicated data between client and server as if it were via a network connection, but now it’s much faster since it’s a memory read/write</a:t>
            </a:r>
          </a:p>
          <a:p>
            <a:r>
              <a:rPr lang="en-US" sz="2000" dirty="0" smtClean="0">
                <a:latin typeface="Times New Roman" panose="02020603050405020304" pitchFamily="18" charset="0"/>
                <a:cs typeface="Times New Roman" panose="02020603050405020304" pitchFamily="18" charset="0"/>
              </a:rPr>
              <a:t>Beware of contention: if one processor is reading from a location that another processor is writing to, both processors cannot cache the memory and must go back to physical memory</a:t>
            </a:r>
          </a:p>
        </p:txBody>
      </p:sp>
    </p:spTree>
    <p:extLst>
      <p:ext uri="{BB962C8B-B14F-4D97-AF65-F5344CB8AC3E}">
        <p14:creationId xmlns:p14="http://schemas.microsoft.com/office/powerpoint/2010/main" val="1917905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Shared Memory: </a:t>
            </a:r>
            <a:r>
              <a:rPr lang="en-US" b="1" i="1" dirty="0" err="1" smtClean="0">
                <a:latin typeface="Times New Roman" panose="02020603050405020304" pitchFamily="18" charset="0"/>
                <a:cs typeface="Times New Roman" panose="02020603050405020304" pitchFamily="18" charset="0"/>
              </a:rPr>
              <a:t>Boost.Interprocess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Use the </a:t>
            </a:r>
            <a:r>
              <a:rPr lang="en-US" sz="2000" dirty="0" err="1" smtClean="0">
                <a:latin typeface="Times New Roman" panose="02020603050405020304" pitchFamily="18" charset="0"/>
                <a:cs typeface="Times New Roman" panose="02020603050405020304" pitchFamily="18" charset="0"/>
              </a:rPr>
              <a:t>Boost.Interprocess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 </a:t>
            </a:r>
            <a:r>
              <a:rPr lang="en-US" sz="2000" dirty="0" smtClean="0">
                <a:latin typeface="Times New Roman" panose="02020603050405020304" pitchFamily="18" charset="0"/>
                <a:cs typeface="Times New Roman" panose="02020603050405020304" pitchFamily="18" charset="0"/>
              </a:rPr>
              <a:t>library for sharing memory across processes</a:t>
            </a:r>
          </a:p>
          <a:p>
            <a:r>
              <a:rPr lang="en-US" sz="2000" dirty="0" smtClean="0">
                <a:latin typeface="Times New Roman" panose="02020603050405020304" pitchFamily="18" charset="0"/>
                <a:cs typeface="Times New Roman" panose="02020603050405020304" pitchFamily="18" charset="0"/>
              </a:rPr>
              <a:t>Use class </a:t>
            </a:r>
            <a:r>
              <a:rPr lang="en-US" sz="2000" dirty="0" smtClean="0">
                <a:latin typeface="Courant" panose="02000509030000020004" pitchFamily="49" charset="0"/>
                <a:cs typeface="Times New Roman" panose="02020603050405020304" pitchFamily="18" charset="0"/>
              </a:rPr>
              <a:t>boost</a:t>
            </a:r>
            <a:r>
              <a:rPr lang="en-US" sz="2000" dirty="0">
                <a:latin typeface="Courant" panose="02000509030000020004" pitchFamily="49" charset="0"/>
                <a:cs typeface="Times New Roman" panose="02020603050405020304" pitchFamily="18" charset="0"/>
              </a:rPr>
              <a:t>::</a:t>
            </a:r>
            <a:r>
              <a:rPr lang="en-US" sz="2000" dirty="0" err="1" smtClean="0">
                <a:latin typeface="Courant" panose="02000509030000020004" pitchFamily="49" charset="0"/>
                <a:cs typeface="Times New Roman" panose="02020603050405020304" pitchFamily="18" charset="0"/>
              </a:rPr>
              <a:t>interprocess</a:t>
            </a:r>
            <a:r>
              <a:rPr lang="en-US" sz="2000" dirty="0">
                <a:latin typeface="Courant" panose="02000509030000020004" pitchFamily="49" charset="0"/>
                <a:cs typeface="Times New Roman" panose="02020603050405020304" pitchFamily="18" charset="0"/>
              </a:rPr>
              <a:t>::</a:t>
            </a:r>
            <a:r>
              <a:rPr lang="en-US" sz="2000" dirty="0" err="1" smtClean="0">
                <a:latin typeface="Courant" panose="02000509030000020004" pitchFamily="49" charset="0"/>
                <a:cs typeface="Times New Roman" panose="02020603050405020304" pitchFamily="18" charset="0"/>
              </a:rPr>
              <a:t>shared_memory_object</a:t>
            </a:r>
            <a:endParaRPr lang="en-US" sz="2000" dirty="0" smtClean="0">
              <a:latin typeface="Courant" panose="02000509030000020004" pitchFamily="49"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Must set the size of the shared memory object in bytes using the </a:t>
            </a:r>
            <a:r>
              <a:rPr lang="en-US" sz="2000" dirty="0" smtClean="0">
                <a:latin typeface="Courier New" panose="02070309020205020404" pitchFamily="49" charset="0"/>
                <a:cs typeface="Courier New" panose="02070309020205020404" pitchFamily="49" charset="0"/>
              </a:rPr>
              <a:t>truncate()</a:t>
            </a:r>
            <a:r>
              <a:rPr lang="en-US" sz="2000" dirty="0" smtClean="0">
                <a:latin typeface="Times New Roman" panose="02020603050405020304" pitchFamily="18" charset="0"/>
                <a:cs typeface="Times New Roman" panose="02020603050405020304" pitchFamily="18" charset="0"/>
              </a:rPr>
              <a:t> method</a:t>
            </a:r>
          </a:p>
          <a:p>
            <a:r>
              <a:rPr lang="en-US" sz="2000" dirty="0" smtClean="0">
                <a:latin typeface="Times New Roman" panose="02020603050405020304" pitchFamily="18" charset="0"/>
                <a:cs typeface="Times New Roman" panose="02020603050405020304" pitchFamily="18" charset="0"/>
              </a:rPr>
              <a:t>Memory must be explicitly destroyed after use by using the </a:t>
            </a:r>
            <a:r>
              <a:rPr lang="en-US" sz="2000" dirty="0" smtClean="0">
                <a:latin typeface="Courier New" panose="02070309020205020404" pitchFamily="49" charset="0"/>
                <a:cs typeface="Courier New" panose="02070309020205020404" pitchFamily="49" charset="0"/>
              </a:rPr>
              <a:t>remove()</a:t>
            </a:r>
            <a:r>
              <a:rPr lang="en-US" sz="2000" dirty="0" smtClean="0">
                <a:latin typeface="Times New Roman" panose="02020603050405020304" pitchFamily="18" charset="0"/>
                <a:cs typeface="Times New Roman" panose="02020603050405020304" pitchFamily="18" charset="0"/>
              </a:rPr>
              <a:t> method</a:t>
            </a: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7018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Service Oriented Architecture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A Service Oriented Architecture (SOA) specifies the definition of services each with specific functions and responsible for a set of data that coordinate amongst themselves in a distributed </a:t>
            </a:r>
            <a:r>
              <a:rPr lang="en-US" sz="2000" dirty="0" smtClean="0">
                <a:latin typeface="Times New Roman" panose="02020603050405020304" pitchFamily="18" charset="0"/>
                <a:cs typeface="Times New Roman" panose="02020603050405020304" pitchFamily="18" charset="0"/>
              </a:rPr>
              <a:t>system</a:t>
            </a:r>
          </a:p>
          <a:p>
            <a:r>
              <a:rPr lang="en-US" sz="2000" dirty="0">
                <a:latin typeface="Times New Roman" panose="02020603050405020304" pitchFamily="18" charset="0"/>
                <a:cs typeface="Times New Roman" panose="02020603050405020304" pitchFamily="18" charset="0"/>
              </a:rPr>
              <a:t>SOA is a refinement of distributed </a:t>
            </a:r>
            <a:r>
              <a:rPr lang="en-US" sz="2000" dirty="0" smtClean="0">
                <a:latin typeface="Times New Roman" panose="02020603050405020304" pitchFamily="18" charset="0"/>
                <a:cs typeface="Times New Roman" panose="02020603050405020304" pitchFamily="18" charset="0"/>
              </a:rPr>
              <a:t>computing</a:t>
            </a:r>
          </a:p>
          <a:p>
            <a:r>
              <a:rPr lang="en-US" sz="2000" dirty="0">
                <a:latin typeface="Times New Roman" panose="02020603050405020304" pitchFamily="18" charset="0"/>
                <a:cs typeface="Times New Roman" panose="02020603050405020304" pitchFamily="18" charset="0"/>
              </a:rPr>
              <a:t>Services perform business logic and are </a:t>
            </a:r>
            <a:r>
              <a:rPr lang="en-US" sz="2000" dirty="0" smtClean="0">
                <a:latin typeface="Times New Roman" panose="02020603050405020304" pitchFamily="18" charset="0"/>
                <a:cs typeface="Times New Roman" panose="02020603050405020304" pitchFamily="18" charset="0"/>
              </a:rPr>
              <a:t>self-contained</a:t>
            </a:r>
          </a:p>
          <a:p>
            <a:r>
              <a:rPr lang="en-US" sz="2000" dirty="0">
                <a:latin typeface="Times New Roman" panose="02020603050405020304" pitchFamily="18" charset="0"/>
                <a:cs typeface="Times New Roman" panose="02020603050405020304" pitchFamily="18" charset="0"/>
              </a:rPr>
              <a:t>They encapsulate the data and functions they are responsible for, hiding the details of how they perform these functions or store this </a:t>
            </a:r>
            <a:r>
              <a:rPr lang="en-US" sz="2000" dirty="0" smtClean="0">
                <a:latin typeface="Times New Roman" panose="02020603050405020304" pitchFamily="18" charset="0"/>
                <a:cs typeface="Times New Roman" panose="02020603050405020304" pitchFamily="18" charset="0"/>
              </a:rPr>
              <a:t>data</a:t>
            </a:r>
          </a:p>
          <a:p>
            <a:r>
              <a:rPr lang="en-US" sz="2000" dirty="0">
                <a:latin typeface="Times New Roman" panose="02020603050405020304" pitchFamily="18" charset="0"/>
                <a:cs typeface="Times New Roman" panose="02020603050405020304" pitchFamily="18" charset="0"/>
              </a:rPr>
              <a:t>SOA architecture takes the concepts above for a client/server to the next level, with the servers being able to both perform functions and vend out </a:t>
            </a:r>
            <a:r>
              <a:rPr lang="en-US" sz="2000" dirty="0" smtClean="0">
                <a:latin typeface="Times New Roman" panose="02020603050405020304" pitchFamily="18" charset="0"/>
                <a:cs typeface="Times New Roman" panose="02020603050405020304" pitchFamily="18" charset="0"/>
              </a:rPr>
              <a:t>data</a:t>
            </a:r>
          </a:p>
          <a:p>
            <a:r>
              <a:rPr lang="en-US" sz="2000" dirty="0" smtClean="0">
                <a:latin typeface="Times New Roman" panose="02020603050405020304" pitchFamily="18" charset="0"/>
                <a:cs typeface="Times New Roman" panose="02020603050405020304" pitchFamily="18" charset="0"/>
              </a:rPr>
              <a:t>But </a:t>
            </a:r>
            <a:r>
              <a:rPr lang="en-US" sz="2000" dirty="0">
                <a:latin typeface="Times New Roman" panose="02020603050405020304" pitchFamily="18" charset="0"/>
                <a:cs typeface="Times New Roman" panose="02020603050405020304" pitchFamily="18" charset="0"/>
              </a:rPr>
              <a:t>instead of multiple well-defined clients communicating via a single well-defined server component, we have many servers (or services) responsible for different operations and </a:t>
            </a:r>
            <a:r>
              <a:rPr lang="en-US" sz="2000" dirty="0" smtClean="0">
                <a:latin typeface="Times New Roman" panose="02020603050405020304" pitchFamily="18" charset="0"/>
                <a:cs typeface="Times New Roman" panose="02020603050405020304" pitchFamily="18" charset="0"/>
              </a:rPr>
              <a:t>data</a:t>
            </a:r>
          </a:p>
          <a:p>
            <a:r>
              <a:rPr lang="en-US" sz="2000" dirty="0">
                <a:latin typeface="Times New Roman" panose="02020603050405020304" pitchFamily="18" charset="0"/>
                <a:cs typeface="Times New Roman" panose="02020603050405020304" pitchFamily="18" charset="0"/>
              </a:rPr>
              <a:t>And each service can itself be a “client” to another </a:t>
            </a:r>
            <a:r>
              <a:rPr lang="en-US" sz="2000" dirty="0" smtClean="0">
                <a:latin typeface="Times New Roman" panose="02020603050405020304" pitchFamily="18" charset="0"/>
                <a:cs typeface="Times New Roman" panose="02020603050405020304" pitchFamily="18" charset="0"/>
              </a:rPr>
              <a:t>server</a:t>
            </a:r>
          </a:p>
        </p:txBody>
      </p:sp>
    </p:spTree>
    <p:extLst>
      <p:ext uri="{BB962C8B-B14F-4D97-AF65-F5344CB8AC3E}">
        <p14:creationId xmlns:p14="http://schemas.microsoft.com/office/powerpoint/2010/main" val="2526958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Service Oriented Architecture (Continued)</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Thus the line between client and server is blurred in a SOA </a:t>
            </a:r>
            <a:r>
              <a:rPr lang="en-US" sz="2000" dirty="0" smtClean="0">
                <a:latin typeface="Times New Roman" panose="02020603050405020304" pitchFamily="18" charset="0"/>
                <a:cs typeface="Times New Roman" panose="02020603050405020304" pitchFamily="18" charset="0"/>
              </a:rPr>
              <a:t>architecture</a:t>
            </a:r>
          </a:p>
          <a:p>
            <a:r>
              <a:rPr lang="en-US" sz="2000" dirty="0">
                <a:latin typeface="Times New Roman" panose="02020603050405020304" pitchFamily="18" charset="0"/>
                <a:cs typeface="Times New Roman" panose="02020603050405020304" pitchFamily="18" charset="0"/>
              </a:rPr>
              <a:t>You still have client-only components though in SOA that go to multiple services for the data they need and the operations they need performed</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42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Client/Server Architecture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original paradigm of distributed computing was the client/server </a:t>
            </a:r>
            <a:r>
              <a:rPr lang="en-US" sz="2000" dirty="0" smtClean="0">
                <a:latin typeface="Times New Roman" panose="02020603050405020304" pitchFamily="18" charset="0"/>
                <a:cs typeface="Times New Roman" panose="02020603050405020304" pitchFamily="18" charset="0"/>
              </a:rPr>
              <a:t>architecture</a:t>
            </a:r>
          </a:p>
          <a:p>
            <a:r>
              <a:rPr lang="en-US" sz="2000" dirty="0">
                <a:latin typeface="Times New Roman" panose="02020603050405020304" pitchFamily="18" charset="0"/>
                <a:cs typeface="Times New Roman" panose="02020603050405020304" pitchFamily="18" charset="0"/>
              </a:rPr>
              <a:t>In such a configuration, you have a server which has the master copy of data and is the central component for performing </a:t>
            </a:r>
            <a:r>
              <a:rPr lang="en-US" sz="2000" dirty="0" smtClean="0">
                <a:latin typeface="Times New Roman" panose="02020603050405020304" pitchFamily="18" charset="0"/>
                <a:cs typeface="Times New Roman" panose="02020603050405020304" pitchFamily="18" charset="0"/>
              </a:rPr>
              <a:t>actions</a:t>
            </a:r>
          </a:p>
          <a:p>
            <a:r>
              <a:rPr lang="en-US" sz="2000" dirty="0">
                <a:latin typeface="Times New Roman" panose="02020603050405020304" pitchFamily="18" charset="0"/>
                <a:cs typeface="Times New Roman" panose="02020603050405020304" pitchFamily="18" charset="0"/>
              </a:rPr>
              <a:t>Clients receive data from the server or request actions to be performed on the server (one such action being to request a modification to the data, which the server manages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Clients can be other server-side components or front-end GUI applications (e.g. a trading application is a client that communicates with a trading server)</a:t>
            </a:r>
          </a:p>
        </p:txBody>
      </p:sp>
    </p:spTree>
    <p:extLst>
      <p:ext uri="{BB962C8B-B14F-4D97-AF65-F5344CB8AC3E}">
        <p14:creationId xmlns:p14="http://schemas.microsoft.com/office/powerpoint/2010/main" val="31979155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Service Oriented Architecture (Example)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Let’s now put together a simple example of </a:t>
            </a:r>
            <a:r>
              <a:rPr lang="en-US" sz="2000" dirty="0" smtClean="0">
                <a:latin typeface="Times New Roman" panose="02020603050405020304" pitchFamily="18" charset="0"/>
                <a:cs typeface="Times New Roman" panose="02020603050405020304" pitchFamily="18" charset="0"/>
              </a:rPr>
              <a:t>SOA</a:t>
            </a:r>
          </a:p>
          <a:p>
            <a:r>
              <a:rPr lang="en-US" sz="2000" dirty="0">
                <a:latin typeface="Times New Roman" panose="02020603050405020304" pitchFamily="18" charset="0"/>
                <a:cs typeface="Times New Roman" panose="02020603050405020304" pitchFamily="18" charset="0"/>
              </a:rPr>
              <a:t>Consider the following definition of a Service</a:t>
            </a:r>
            <a:r>
              <a:rPr lang="en-US" sz="2000" dirty="0" smtClean="0">
                <a:latin typeface="Times New Roman" panose="02020603050405020304" pitchFamily="18" charset="0"/>
                <a:cs typeface="Times New Roman" panose="02020603050405020304" pitchFamily="18" charset="0"/>
              </a:rPr>
              <a:t>:</a:t>
            </a:r>
          </a:p>
          <a:p>
            <a:pPr lvl="1"/>
            <a:r>
              <a:rPr lang="en-US" sz="1500" dirty="0">
                <a:latin typeface="Courant" panose="02000509030000020004" pitchFamily="49" charset="0"/>
                <a:cs typeface="Times New Roman" panose="02020603050405020304" pitchFamily="18" charset="0"/>
              </a:rPr>
              <a:t>template&lt;</a:t>
            </a:r>
            <a:r>
              <a:rPr lang="en-US" sz="1500" dirty="0" err="1">
                <a:latin typeface="Courant" panose="02000509030000020004" pitchFamily="49" charset="0"/>
                <a:cs typeface="Times New Roman" panose="02020603050405020304" pitchFamily="18" charset="0"/>
              </a:rPr>
              <a:t>typename</a:t>
            </a:r>
            <a:r>
              <a:rPr lang="en-US" sz="1500" dirty="0">
                <a:latin typeface="Courant" panose="02000509030000020004" pitchFamily="49" charset="0"/>
                <a:cs typeface="Times New Roman" panose="02020603050405020304" pitchFamily="18" charset="0"/>
              </a:rPr>
              <a:t> K, </a:t>
            </a:r>
            <a:r>
              <a:rPr lang="en-US" sz="1500" dirty="0" err="1">
                <a:latin typeface="Courant" panose="02000509030000020004" pitchFamily="49" charset="0"/>
                <a:cs typeface="Times New Roman" panose="02020603050405020304" pitchFamily="18" charset="0"/>
              </a:rPr>
              <a:t>typename</a:t>
            </a:r>
            <a:r>
              <a:rPr lang="en-US" sz="1500" dirty="0">
                <a:latin typeface="Courant" panose="02000509030000020004" pitchFamily="49" charset="0"/>
                <a:cs typeface="Times New Roman" panose="02020603050405020304" pitchFamily="18" charset="0"/>
              </a:rPr>
              <a:t> T&gt;</a:t>
            </a:r>
          </a:p>
          <a:p>
            <a:pPr lvl="1"/>
            <a:r>
              <a:rPr lang="en-US" sz="1500" dirty="0">
                <a:latin typeface="Courant" panose="02000509030000020004" pitchFamily="49" charset="0"/>
                <a:cs typeface="Times New Roman" panose="02020603050405020304" pitchFamily="18" charset="0"/>
              </a:rPr>
              <a:t>class Service</a:t>
            </a:r>
          </a:p>
          <a:p>
            <a:pPr lvl="1"/>
            <a:r>
              <a:rPr lang="en-US" sz="1500" dirty="0">
                <a:latin typeface="Courant" panose="02000509030000020004" pitchFamily="49" charset="0"/>
                <a:cs typeface="Times New Roman" panose="02020603050405020304" pitchFamily="18" charset="0"/>
              </a:rPr>
              <a:t>{</a:t>
            </a:r>
          </a:p>
          <a:p>
            <a:pPr lvl="1"/>
            <a:r>
              <a:rPr lang="en-US" sz="1500" dirty="0">
                <a:latin typeface="Courant" panose="02000509030000020004" pitchFamily="49" charset="0"/>
                <a:cs typeface="Times New Roman" panose="02020603050405020304" pitchFamily="18" charset="0"/>
              </a:rPr>
              <a:t>public:</a:t>
            </a:r>
          </a:p>
          <a:p>
            <a:pPr lvl="1"/>
            <a:r>
              <a:rPr lang="en-US" sz="1500" dirty="0">
                <a:latin typeface="Courant" panose="02000509030000020004" pitchFamily="49" charset="0"/>
                <a:cs typeface="Times New Roman" panose="02020603050405020304" pitchFamily="18" charset="0"/>
              </a:rPr>
              <a:t>  virtual T&amp; </a:t>
            </a:r>
            <a:r>
              <a:rPr lang="en-US" sz="1500" dirty="0" err="1">
                <a:latin typeface="Courant" panose="02000509030000020004" pitchFamily="49" charset="0"/>
                <a:cs typeface="Times New Roman" panose="02020603050405020304" pitchFamily="18" charset="0"/>
              </a:rPr>
              <a:t>GetData</a:t>
            </a:r>
            <a:r>
              <a:rPr lang="en-US" sz="1500" dirty="0">
                <a:latin typeface="Courant" panose="02000509030000020004" pitchFamily="49" charset="0"/>
                <a:cs typeface="Times New Roman" panose="02020603050405020304" pitchFamily="18" charset="0"/>
              </a:rPr>
              <a:t>(K key) = 0;</a:t>
            </a:r>
          </a:p>
          <a:p>
            <a:pPr lvl="1"/>
            <a:r>
              <a:rPr lang="en-US" sz="1500" dirty="0" smtClean="0">
                <a:latin typeface="Courant" panose="02000509030000020004" pitchFamily="49"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This defines a Service with keys of type K and values of type V</a:t>
            </a:r>
          </a:p>
          <a:p>
            <a:r>
              <a:rPr lang="en-US" sz="2000" dirty="0" smtClean="0">
                <a:latin typeface="Times New Roman" panose="02020603050405020304" pitchFamily="18" charset="0"/>
                <a:cs typeface="Times New Roman" panose="02020603050405020304" pitchFamily="18" charset="0"/>
              </a:rPr>
              <a:t>We illustrate with a simple example</a:t>
            </a:r>
          </a:p>
          <a:p>
            <a:r>
              <a:rPr lang="en-US" sz="2000" dirty="0" smtClean="0">
                <a:latin typeface="Times New Roman" panose="02020603050405020304" pitchFamily="18" charset="0"/>
                <a:cs typeface="Times New Roman" panose="02020603050405020304" pitchFamily="18" charset="0"/>
              </a:rPr>
              <a:t>Services can get more sophisticated where we can add listeners to be notified for data changes in the Service – we explore this in more detail in upcoming classes where we use Services</a:t>
            </a:r>
          </a:p>
        </p:txBody>
      </p:sp>
    </p:spTree>
    <p:extLst>
      <p:ext uri="{BB962C8B-B14F-4D97-AF65-F5344CB8AC3E}">
        <p14:creationId xmlns:p14="http://schemas.microsoft.com/office/powerpoint/2010/main" val="5697928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Distributed Systems are Everywhere!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If you work in the financial industry as a quant, more likely than not you will work on some form of distributed system</a:t>
            </a:r>
          </a:p>
          <a:p>
            <a:r>
              <a:rPr lang="en-US" sz="2000" dirty="0" smtClean="0">
                <a:latin typeface="Times New Roman" panose="02020603050405020304" pitchFamily="18" charset="0"/>
                <a:cs typeface="Times New Roman" panose="02020603050405020304" pitchFamily="18" charset="0"/>
              </a:rPr>
              <a:t>We discuss examples of financial systems (e.g. trading systems) that are distributed in nature in upcoming classes</a:t>
            </a:r>
          </a:p>
          <a:p>
            <a:r>
              <a:rPr lang="en-US" sz="2000" dirty="0" smtClean="0">
                <a:latin typeface="Times New Roman" panose="02020603050405020304" pitchFamily="18" charset="0"/>
                <a:cs typeface="Times New Roman" panose="02020603050405020304" pitchFamily="18" charset="0"/>
              </a:rPr>
              <a:t>Distributed systems are everywhere in finance (and the real world)!</a:t>
            </a:r>
          </a:p>
          <a:p>
            <a:r>
              <a:rPr lang="en-US" sz="2000" dirty="0" smtClean="0">
                <a:latin typeface="Times New Roman" panose="02020603050405020304" pitchFamily="18" charset="0"/>
                <a:cs typeface="Times New Roman" panose="02020603050405020304" pitchFamily="18" charset="0"/>
              </a:rPr>
              <a:t>When developing a quantitative platform, think about whether you can distribute into multiple components – use SOA!</a:t>
            </a:r>
          </a:p>
          <a:p>
            <a:r>
              <a:rPr lang="en-US" sz="2000" dirty="0" smtClean="0">
                <a:latin typeface="Times New Roman" panose="02020603050405020304" pitchFamily="18" charset="0"/>
                <a:cs typeface="Times New Roman" panose="02020603050405020304" pitchFamily="18" charset="0"/>
              </a:rPr>
              <a:t>Make sure you understand how distributed systems are built – you will use them again!</a:t>
            </a:r>
          </a:p>
        </p:txBody>
      </p:sp>
    </p:spTree>
    <p:extLst>
      <p:ext uri="{BB962C8B-B14F-4D97-AF65-F5344CB8AC3E}">
        <p14:creationId xmlns:p14="http://schemas.microsoft.com/office/powerpoint/2010/main" val="424848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Client/Server: RPC</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One example of a server is one that is a </a:t>
            </a:r>
            <a:r>
              <a:rPr lang="en-US" sz="2000" dirty="0">
                <a:latin typeface="Times New Roman" panose="02020603050405020304" pitchFamily="18" charset="0"/>
                <a:cs typeface="Times New Roman" panose="02020603050405020304" pitchFamily="18" charset="0"/>
              </a:rPr>
              <a:t>component that performs specific functions</a:t>
            </a:r>
          </a:p>
          <a:p>
            <a:r>
              <a:rPr lang="en-US" sz="2000" dirty="0">
                <a:latin typeface="Times New Roman" panose="02020603050405020304" pitchFamily="18" charset="0"/>
                <a:cs typeface="Times New Roman" panose="02020603050405020304" pitchFamily="18" charset="0"/>
              </a:rPr>
              <a:t>Clients request these actions generally via </a:t>
            </a:r>
            <a:r>
              <a:rPr lang="en-US" sz="2000" dirty="0" smtClean="0">
                <a:latin typeface="Times New Roman" panose="02020603050405020304" pitchFamily="18" charset="0"/>
                <a:cs typeface="Times New Roman" panose="02020603050405020304" pitchFamily="18" charset="0"/>
              </a:rPr>
              <a:t>RPC (remote procedure call)</a:t>
            </a:r>
          </a:p>
          <a:p>
            <a:r>
              <a:rPr lang="en-US" sz="2000" dirty="0">
                <a:latin typeface="Times New Roman" panose="02020603050405020304" pitchFamily="18" charset="0"/>
                <a:cs typeface="Times New Roman" panose="02020603050405020304" pitchFamily="18" charset="0"/>
              </a:rPr>
              <a:t>These calls are </a:t>
            </a:r>
            <a:r>
              <a:rPr lang="en-US" sz="2000" dirty="0" smtClean="0">
                <a:latin typeface="Times New Roman" panose="02020603050405020304" pitchFamily="18" charset="0"/>
                <a:cs typeface="Times New Roman" panose="02020603050405020304" pitchFamily="18" charset="0"/>
              </a:rPr>
              <a:t>synchronous</a:t>
            </a:r>
            <a:r>
              <a:rPr lang="en-US" sz="2000" dirty="0">
                <a:latin typeface="Times New Roman" panose="02020603050405020304" pitchFamily="18" charset="0"/>
                <a:cs typeface="Times New Roman" panose="02020603050405020304" pitchFamily="18" charset="0"/>
              </a:rPr>
              <a:t>, with either data or a status code returned (for whether the function was successful</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CORBA was the classic way to implement such RPC calls until publish/subscribe mechanisms became more popular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240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Client/Server: RPC (Example)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Let’s take an example </a:t>
            </a:r>
            <a:r>
              <a:rPr lang="en-US" sz="2000" dirty="0" smtClean="0">
                <a:latin typeface="Times New Roman" panose="02020603050405020304" pitchFamily="18" charset="0"/>
                <a:cs typeface="Times New Roman" panose="02020603050405020304" pitchFamily="18" charset="0"/>
              </a:rPr>
              <a:t>of a </a:t>
            </a:r>
            <a:r>
              <a:rPr lang="en-US" sz="2000" dirty="0">
                <a:latin typeface="Times New Roman" panose="02020603050405020304" pitchFamily="18" charset="0"/>
                <a:cs typeface="Times New Roman" panose="02020603050405020304" pitchFamily="18" charset="0"/>
              </a:rPr>
              <a:t>server performing </a:t>
            </a:r>
            <a:r>
              <a:rPr lang="en-US" sz="2000" dirty="0" smtClean="0">
                <a:latin typeface="Times New Roman" panose="02020603050405020304" pitchFamily="18" charset="0"/>
                <a:cs typeface="Times New Roman" panose="02020603050405020304" pitchFamily="18" charset="0"/>
              </a:rPr>
              <a:t>functions over RPC: </a:t>
            </a:r>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calculator is a good </a:t>
            </a:r>
            <a:r>
              <a:rPr lang="en-US" sz="2000" dirty="0" smtClean="0">
                <a:latin typeface="Times New Roman" panose="02020603050405020304" pitchFamily="18" charset="0"/>
                <a:cs typeface="Times New Roman" panose="02020603050405020304" pitchFamily="18" charset="0"/>
              </a:rPr>
              <a:t>example</a:t>
            </a:r>
          </a:p>
          <a:p>
            <a:r>
              <a:rPr lang="en-US" sz="2000" dirty="0">
                <a:latin typeface="Times New Roman" panose="02020603050405020304" pitchFamily="18" charset="0"/>
                <a:cs typeface="Times New Roman" panose="02020603050405020304" pitchFamily="18" charset="0"/>
              </a:rPr>
              <a:t>The client request a calculation to be performed, let’s say the a price-&gt;yield calculation for On-The-Run (OTR) US Treasury securities (with symbols 2Y, 3Y, 5Y, 7Y, 10Y, 30Y</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arguments are the security symbol itself and the input </a:t>
            </a:r>
            <a:r>
              <a:rPr lang="en-US" sz="2000" dirty="0" smtClean="0">
                <a:latin typeface="Times New Roman" panose="02020603050405020304" pitchFamily="18" charset="0"/>
                <a:cs typeface="Times New Roman" panose="02020603050405020304" pitchFamily="18" charset="0"/>
              </a:rPr>
              <a:t>price</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function returns a yield as a </a:t>
            </a:r>
            <a:r>
              <a:rPr lang="en-US" sz="2000" dirty="0" smtClean="0">
                <a:latin typeface="Times New Roman" panose="02020603050405020304" pitchFamily="18" charset="0"/>
                <a:cs typeface="Times New Roman" panose="02020603050405020304" pitchFamily="18" charset="0"/>
              </a:rPr>
              <a:t>result</a:t>
            </a:r>
            <a:endParaRPr lang="en-US" sz="2000" dirty="0" smtClean="0"/>
          </a:p>
          <a:p>
            <a:r>
              <a:rPr lang="en-US" sz="2000" dirty="0" smtClean="0">
                <a:latin typeface="Times New Roman" panose="02020603050405020304" pitchFamily="18" charset="0"/>
                <a:cs typeface="Times New Roman" panose="02020603050405020304" pitchFamily="18" charset="0"/>
              </a:rPr>
              <a:t>The client invokes the price-yield function on the server via RPC (specifying a price) and gets back a yield</a:t>
            </a:r>
          </a:p>
        </p:txBody>
      </p:sp>
    </p:spTree>
    <p:extLst>
      <p:ext uri="{BB962C8B-B14F-4D97-AF65-F5344CB8AC3E}">
        <p14:creationId xmlns:p14="http://schemas.microsoft.com/office/powerpoint/2010/main" val="3804581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Client/Server: Data Server</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 server can also be a master component that vends out data to other dependent </a:t>
            </a:r>
            <a:r>
              <a:rPr lang="en-US" sz="2000" dirty="0" smtClean="0">
                <a:latin typeface="Times New Roman" panose="02020603050405020304" pitchFamily="18" charset="0"/>
                <a:cs typeface="Times New Roman" panose="02020603050405020304" pitchFamily="18" charset="0"/>
              </a:rPr>
              <a:t>processes</a:t>
            </a:r>
          </a:p>
          <a:p>
            <a:r>
              <a:rPr lang="en-US" sz="2000" dirty="0">
                <a:latin typeface="Times New Roman" panose="02020603050405020304" pitchFamily="18" charset="0"/>
                <a:cs typeface="Times New Roman" panose="02020603050405020304" pitchFamily="18" charset="0"/>
              </a:rPr>
              <a:t>It is the source of this data and owns the </a:t>
            </a:r>
            <a:r>
              <a:rPr lang="en-US" sz="2000" dirty="0" smtClean="0">
                <a:latin typeface="Times New Roman" panose="02020603050405020304" pitchFamily="18" charset="0"/>
                <a:cs typeface="Times New Roman" panose="02020603050405020304" pitchFamily="18" charset="0"/>
              </a:rPr>
              <a:t>data</a:t>
            </a:r>
          </a:p>
          <a:p>
            <a:r>
              <a:rPr lang="en-US" sz="2000" dirty="0">
                <a:latin typeface="Times New Roman" panose="02020603050405020304" pitchFamily="18" charset="0"/>
                <a:cs typeface="Times New Roman" panose="02020603050405020304" pitchFamily="18" charset="0"/>
              </a:rPr>
              <a:t>The server communicates data to its clients via the </a:t>
            </a:r>
            <a:r>
              <a:rPr lang="en-US" sz="2000" dirty="0" smtClean="0">
                <a:latin typeface="Times New Roman" panose="02020603050405020304" pitchFamily="18" charset="0"/>
                <a:cs typeface="Times New Roman" panose="02020603050405020304" pitchFamily="18" charset="0"/>
              </a:rPr>
              <a:t>network</a:t>
            </a:r>
          </a:p>
          <a:p>
            <a:r>
              <a:rPr lang="en-US" sz="2000" dirty="0">
                <a:latin typeface="Times New Roman" panose="02020603050405020304" pitchFamily="18" charset="0"/>
                <a:cs typeface="Times New Roman" panose="02020603050405020304" pitchFamily="18" charset="0"/>
              </a:rPr>
              <a:t>The server can utilize two methods for communicating data back to the client: RPC or publish/subscribe</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0139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Client/Server: Data Server over Pub/Sub</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Let’s examine the server that vends out data via publish/subscribe </a:t>
            </a:r>
            <a:r>
              <a:rPr lang="en-US" sz="2000" dirty="0">
                <a:latin typeface="Times New Roman" panose="02020603050405020304" pitchFamily="18" charset="0"/>
                <a:cs typeface="Times New Roman" panose="02020603050405020304" pitchFamily="18" charset="0"/>
              </a:rPr>
              <a:t>(pub/sub</a:t>
            </a:r>
            <a:r>
              <a:rPr lang="en-US" sz="2000" dirty="0" smtClean="0">
                <a:latin typeface="Times New Roman" panose="02020603050405020304" pitchFamily="18" charset="0"/>
                <a:cs typeface="Times New Roman" panose="02020603050405020304" pitchFamily="18" charset="0"/>
              </a:rPr>
              <a:t>) in more detail</a:t>
            </a: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such a model, the client must subscribe for the data it </a:t>
            </a:r>
            <a:r>
              <a:rPr lang="en-US" sz="2000" dirty="0" smtClean="0">
                <a:latin typeface="Times New Roman" panose="02020603050405020304" pitchFamily="18" charset="0"/>
                <a:cs typeface="Times New Roman" panose="02020603050405020304" pitchFamily="18" charset="0"/>
              </a:rPr>
              <a:t>needs</a:t>
            </a:r>
          </a:p>
          <a:p>
            <a:r>
              <a:rPr lang="en-US" sz="2000" dirty="0">
                <a:latin typeface="Times New Roman" panose="02020603050405020304" pitchFamily="18" charset="0"/>
                <a:cs typeface="Times New Roman" panose="02020603050405020304" pitchFamily="18" charset="0"/>
              </a:rPr>
              <a:t>The server publishes </a:t>
            </a:r>
            <a:r>
              <a:rPr lang="en-US" sz="2000" dirty="0" smtClean="0">
                <a:latin typeface="Times New Roman" panose="02020603050405020304" pitchFamily="18" charset="0"/>
                <a:cs typeface="Times New Roman" panose="02020603050405020304" pitchFamily="18" charset="0"/>
              </a:rPr>
              <a:t>data</a:t>
            </a:r>
          </a:p>
          <a:p>
            <a:r>
              <a:rPr lang="en-US" sz="2000" dirty="0">
                <a:latin typeface="Times New Roman" panose="02020603050405020304" pitchFamily="18" charset="0"/>
                <a:cs typeface="Times New Roman" panose="02020603050405020304" pitchFamily="18" charset="0"/>
              </a:rPr>
              <a:t>Generally there is a middleware component which handles the subscriptions from clients and either caches the data that the server has published and forward to the client only the data it has subscribed to, or forwards the subscription request to the server to publish the data on a private channel to the </a:t>
            </a:r>
            <a:r>
              <a:rPr lang="en-US" sz="2000" dirty="0" smtClean="0">
                <a:latin typeface="Times New Roman" panose="02020603050405020304" pitchFamily="18" charset="0"/>
                <a:cs typeface="Times New Roman" panose="02020603050405020304" pitchFamily="18" charset="0"/>
              </a:rPr>
              <a:t>client</a:t>
            </a:r>
          </a:p>
          <a:p>
            <a:r>
              <a:rPr lang="en-US" sz="2000" dirty="0">
                <a:latin typeface="Times New Roman" panose="02020603050405020304" pitchFamily="18" charset="0"/>
                <a:cs typeface="Times New Roman" panose="02020603050405020304" pitchFamily="18" charset="0"/>
              </a:rPr>
              <a:t>We will describe middleware in more detail later</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991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Client/Server: Data Server over Pub/Sub (Example)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Let’s look at an example: a server that vends out US </a:t>
            </a:r>
            <a:r>
              <a:rPr lang="en-US" sz="2000" dirty="0">
                <a:latin typeface="Times New Roman" panose="02020603050405020304" pitchFamily="18" charset="0"/>
                <a:cs typeface="Times New Roman" panose="02020603050405020304" pitchFamily="18" charset="0"/>
              </a:rPr>
              <a:t>Treasury </a:t>
            </a:r>
            <a:r>
              <a:rPr lang="en-US" sz="2000" dirty="0" smtClean="0">
                <a:latin typeface="Times New Roman" panose="02020603050405020304" pitchFamily="18" charset="0"/>
                <a:cs typeface="Times New Roman" panose="02020603050405020304" pitchFamily="18" charset="0"/>
              </a:rPr>
              <a:t>OTR prices</a:t>
            </a:r>
          </a:p>
          <a:p>
            <a:r>
              <a:rPr lang="en-US" sz="2000" dirty="0" smtClean="0">
                <a:latin typeface="Times New Roman" panose="02020603050405020304" pitchFamily="18" charset="0"/>
                <a:cs typeface="Times New Roman" panose="02020603050405020304" pitchFamily="18" charset="0"/>
              </a:rPr>
              <a:t>Let’s </a:t>
            </a:r>
            <a:r>
              <a:rPr lang="en-US" sz="2000" dirty="0">
                <a:latin typeface="Times New Roman" panose="02020603050405020304" pitchFamily="18" charset="0"/>
                <a:cs typeface="Times New Roman" panose="02020603050405020304" pitchFamily="18" charset="0"/>
              </a:rPr>
              <a:t>say our server is vending out market data prices (bid/ask prices at all levels of the order book</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server vends prices on six channels: 2Y, 3Y, 5Y, 7Y, 10Y, </a:t>
            </a:r>
            <a:r>
              <a:rPr lang="en-US" sz="2000" dirty="0" smtClean="0">
                <a:latin typeface="Times New Roman" panose="02020603050405020304" pitchFamily="18" charset="0"/>
                <a:cs typeface="Times New Roman" panose="02020603050405020304" pitchFamily="18" charset="0"/>
              </a:rPr>
              <a:t>30Y</a:t>
            </a:r>
          </a:p>
          <a:p>
            <a:r>
              <a:rPr lang="en-US" sz="2000" dirty="0">
                <a:latin typeface="Times New Roman" panose="02020603050405020304" pitchFamily="18" charset="0"/>
                <a:cs typeface="Times New Roman" panose="02020603050405020304" pitchFamily="18" charset="0"/>
              </a:rPr>
              <a:t>The client subscribes using these </a:t>
            </a:r>
            <a:r>
              <a:rPr lang="en-US" sz="2000" dirty="0" smtClean="0">
                <a:latin typeface="Times New Roman" panose="02020603050405020304" pitchFamily="18" charset="0"/>
                <a:cs typeface="Times New Roman" panose="02020603050405020304" pitchFamily="18" charset="0"/>
              </a:rPr>
              <a:t>keys</a:t>
            </a:r>
          </a:p>
          <a:p>
            <a:r>
              <a:rPr lang="en-US" sz="2000" dirty="0">
                <a:latin typeface="Times New Roman" panose="02020603050405020304" pitchFamily="18" charset="0"/>
                <a:cs typeface="Times New Roman" panose="02020603050405020304" pitchFamily="18" charset="0"/>
              </a:rPr>
              <a:t>Once it receives a subscription, the server can either start publishing on a public channel such that all clients receive the data, or on a private channel back to the client that requested the </a:t>
            </a:r>
            <a:r>
              <a:rPr lang="en-US" sz="2000" dirty="0" smtClean="0">
                <a:latin typeface="Times New Roman" panose="02020603050405020304" pitchFamily="18" charset="0"/>
                <a:cs typeface="Times New Roman" panose="02020603050405020304" pitchFamily="18" charset="0"/>
              </a:rPr>
              <a:t>data</a:t>
            </a:r>
          </a:p>
          <a:p>
            <a:r>
              <a:rPr lang="en-US" sz="2000" dirty="0">
                <a:latin typeface="Times New Roman" panose="02020603050405020304" pitchFamily="18" charset="0"/>
                <a:cs typeface="Times New Roman" panose="02020603050405020304" pitchFamily="18" charset="0"/>
              </a:rPr>
              <a:t>Alternatively, the server can vend out prices on a public channel for that specific </a:t>
            </a:r>
            <a:r>
              <a:rPr lang="en-US" sz="2000" dirty="0" smtClean="0">
                <a:latin typeface="Times New Roman" panose="02020603050405020304" pitchFamily="18" charset="0"/>
                <a:cs typeface="Times New Roman" panose="02020603050405020304" pitchFamily="18" charset="0"/>
              </a:rPr>
              <a:t>security</a:t>
            </a:r>
          </a:p>
          <a:p>
            <a:r>
              <a:rPr lang="en-US" sz="2000" dirty="0">
                <a:latin typeface="Times New Roman" panose="02020603050405020304" pitchFamily="18" charset="0"/>
                <a:cs typeface="Times New Roman" panose="02020603050405020304" pitchFamily="18" charset="0"/>
              </a:rPr>
              <a:t>For instance, if two clients subscribe for prices on the 10Y, then the server publishes to a 10Y channel that </a:t>
            </a:r>
            <a:r>
              <a:rPr lang="en-US" sz="2000" dirty="0" smtClean="0">
                <a:latin typeface="Times New Roman" panose="02020603050405020304" pitchFamily="18" charset="0"/>
                <a:cs typeface="Times New Roman" panose="02020603050405020304" pitchFamily="18" charset="0"/>
              </a:rPr>
              <a:t>both clients </a:t>
            </a:r>
            <a:r>
              <a:rPr lang="en-US" sz="2000" dirty="0">
                <a:latin typeface="Times New Roman" panose="02020603050405020304" pitchFamily="18" charset="0"/>
                <a:cs typeface="Times New Roman" panose="02020603050405020304" pitchFamily="18" charset="0"/>
              </a:rPr>
              <a:t>listen </a:t>
            </a:r>
            <a:r>
              <a:rPr lang="en-US" sz="2000" dirty="0" smtClean="0">
                <a:latin typeface="Times New Roman" panose="02020603050405020304" pitchFamily="18" charset="0"/>
                <a:cs typeface="Times New Roman" panose="02020603050405020304" pitchFamily="18" charset="0"/>
              </a:rPr>
              <a:t>to</a:t>
            </a:r>
          </a:p>
        </p:txBody>
      </p:sp>
    </p:spTree>
    <p:extLst>
      <p:ext uri="{BB962C8B-B14F-4D97-AF65-F5344CB8AC3E}">
        <p14:creationId xmlns:p14="http://schemas.microsoft.com/office/powerpoint/2010/main" val="2432845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Client/Server: Data Server over Pub/Sub (Example Continued)</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2923"/>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Publishing to a specific channel for a given key (e.g. a symbol) is </a:t>
            </a:r>
            <a:r>
              <a:rPr lang="en-US" sz="2000" dirty="0">
                <a:latin typeface="Times New Roman" panose="02020603050405020304" pitchFamily="18" charset="0"/>
                <a:cs typeface="Times New Roman" panose="02020603050405020304" pitchFamily="18" charset="0"/>
              </a:rPr>
              <a:t>the most efficient way for the server to operate so </a:t>
            </a:r>
            <a:r>
              <a:rPr lang="en-US" sz="2000" dirty="0" smtClean="0">
                <a:latin typeface="Times New Roman" panose="02020603050405020304" pitchFamily="18" charset="0"/>
                <a:cs typeface="Times New Roman" panose="02020603050405020304" pitchFamily="18" charset="0"/>
              </a:rPr>
              <a:t>that</a:t>
            </a:r>
          </a:p>
          <a:p>
            <a:pPr lvl="1"/>
            <a:r>
              <a:rPr lang="en-US" sz="1600" dirty="0" smtClean="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only clients that need prices on the 10Y receive these </a:t>
            </a:r>
            <a:r>
              <a:rPr lang="en-US" sz="1600" dirty="0" smtClean="0">
                <a:latin typeface="Times New Roman" panose="02020603050405020304" pitchFamily="18" charset="0"/>
                <a:cs typeface="Times New Roman" panose="02020603050405020304" pitchFamily="18" charset="0"/>
              </a:rPr>
              <a:t>prices</a:t>
            </a:r>
          </a:p>
          <a:p>
            <a:pPr lvl="1"/>
            <a:r>
              <a:rPr lang="en-US" sz="1600" dirty="0" smtClean="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the server only publishes on this channel when it receives at least one subscription request the data for the </a:t>
            </a:r>
            <a:r>
              <a:rPr lang="en-US" sz="1600" dirty="0" smtClean="0">
                <a:latin typeface="Times New Roman" panose="02020603050405020304" pitchFamily="18" charset="0"/>
                <a:cs typeface="Times New Roman" panose="02020603050405020304" pitchFamily="18" charset="0"/>
              </a:rPr>
              <a:t>security</a:t>
            </a:r>
          </a:p>
          <a:p>
            <a:pPr lvl="1"/>
            <a:r>
              <a:rPr lang="en-US" sz="1600" dirty="0" smtClean="0">
                <a:latin typeface="Times New Roman" panose="02020603050405020304" pitchFamily="18" charset="0"/>
                <a:cs typeface="Times New Roman" panose="02020603050405020304" pitchFamily="18" charset="0"/>
              </a:rPr>
              <a:t>3</a:t>
            </a:r>
            <a:r>
              <a:rPr lang="en-US" sz="1600" dirty="0">
                <a:latin typeface="Times New Roman" panose="02020603050405020304" pitchFamily="18" charset="0"/>
                <a:cs typeface="Times New Roman" panose="02020603050405020304" pitchFamily="18" charset="0"/>
              </a:rPr>
              <a:t>) the server does not need to duplicate publishing the 10Y on multiple private channels</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567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TotalTime>
  <Words>2888</Words>
  <Application>Microsoft Office PowerPoint</Application>
  <PresentationFormat>Widescreen</PresentationFormat>
  <Paragraphs>199</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Courant</vt:lpstr>
      <vt:lpstr>Courier New</vt:lpstr>
      <vt:lpstr>Times New Roman</vt:lpstr>
      <vt:lpstr>Office Theme</vt:lpstr>
      <vt:lpstr>Distributed Systems</vt:lpstr>
      <vt:lpstr>Introduction</vt:lpstr>
      <vt:lpstr>Client/Server Architecture</vt:lpstr>
      <vt:lpstr>Client/Server: RPC</vt:lpstr>
      <vt:lpstr>Client/Server: RPC (Example)</vt:lpstr>
      <vt:lpstr>Client/Server: Data Server</vt:lpstr>
      <vt:lpstr>Client/Server: Data Server over Pub/Sub</vt:lpstr>
      <vt:lpstr>Client/Server: Data Server over Pub/Sub (Example)</vt:lpstr>
      <vt:lpstr>Client/Server: Data Server over Pub/Sub (Example Continued)</vt:lpstr>
      <vt:lpstr>Client/Server: Data Server over RPC</vt:lpstr>
      <vt:lpstr>Client/Server: Data Server over RPC (Example)</vt:lpstr>
      <vt:lpstr>Client/Server: Data Server Updates</vt:lpstr>
      <vt:lpstr>Client/Server: Data Server Updates (Example)</vt:lpstr>
      <vt:lpstr>Client/Server: TCP/IP</vt:lpstr>
      <vt:lpstr>Client/Server: TCP/IP (Continued)</vt:lpstr>
      <vt:lpstr>Middleware</vt:lpstr>
      <vt:lpstr>Middleware: Tibco EMS</vt:lpstr>
      <vt:lpstr>Middleware: Tibco EMS (continued)</vt:lpstr>
      <vt:lpstr>Middleware: Tibco EMS (continued)</vt:lpstr>
      <vt:lpstr>Middleware: Tibco RV</vt:lpstr>
      <vt:lpstr>Middleware: Tibco RV (Example)</vt:lpstr>
      <vt:lpstr>Middleware: Tibco FTL</vt:lpstr>
      <vt:lpstr>Middleware: Websphere MQ Low Latency</vt:lpstr>
      <vt:lpstr>Middleware: 29West</vt:lpstr>
      <vt:lpstr>Middleware: Solace</vt:lpstr>
      <vt:lpstr>Shared Memory</vt:lpstr>
      <vt:lpstr>Shared Memory: Boost.Interprocess</vt:lpstr>
      <vt:lpstr>Service Oriented Architecture</vt:lpstr>
      <vt:lpstr>Service Oriented Architecture (Continued)</vt:lpstr>
      <vt:lpstr>Service Oriented Architecture (Example)</vt:lpstr>
      <vt:lpstr>Distributed Systems are Everywhere!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I</dc:title>
  <dc:creator>Bremananthan Thuraisingham</dc:creator>
  <cp:lastModifiedBy>Bremananthan Thuraisingham</cp:lastModifiedBy>
  <cp:revision>229</cp:revision>
  <dcterms:created xsi:type="dcterms:W3CDTF">2015-10-21T23:03:08Z</dcterms:created>
  <dcterms:modified xsi:type="dcterms:W3CDTF">2015-11-16T23:01:07Z</dcterms:modified>
</cp:coreProperties>
</file>