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73" r:id="rId10"/>
    <p:sldId id="274" r:id="rId11"/>
    <p:sldId id="264" r:id="rId12"/>
    <p:sldId id="265" r:id="rId13"/>
    <p:sldId id="275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C04F-66F8-4250-B6E5-365424DBEAB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SOA: A Service for Products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MTH 9815: Software Engineering For Finance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Thuraisingham, Morgan Stanley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Service Data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middleware on the network to access data from a Service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RPC to retrieve data in a Service from a separate process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a pub/sub mechanism to access service 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to the data can be streamed via pub/sub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Tibco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RV provides a powerful way to use middleware to access Service data via middleware (with a last value cache)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 Basic Product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model bonds and interest rate swaps as C++ classes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let’s model a base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type of financial product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consists of an identifier and a product type (bond, interest rate swap,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this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in products.hpp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 Bond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Bonds are the most fundamental type of fixed income product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Cash product and can be government debt, agency debt, corporate debt,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model an actual bond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in products.hpp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bond consists of: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type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type BOND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ticker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coupon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maturity date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attributes are part of 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362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 Bond (Continued)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 attributes that we can also model!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bond is keyed on its product identifier, which is well defined (CUSIP or ISIN generally) and is used to lookup products later in our 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40663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an Interest Rate Swap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interest rate swap is our most typical kind of fixed income derivative product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swap of a fixed rate leg and a floating rate leg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 and sell are called pay and receive from the perspective of the payer or receiver of the fixed leg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a hedge against changes in interest rates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Swaps are hedged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EuroDollar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futures and OTR Treasuries</a:t>
            </a:r>
          </a:p>
        </p:txBody>
      </p:sp>
    </p:spTree>
    <p:extLst>
      <p:ext uri="{BB962C8B-B14F-4D97-AF65-F5344CB8AC3E}">
        <p14:creationId xmlns:p14="http://schemas.microsoft.com/office/powerpoint/2010/main" val="38874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Swap Attributes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a swap are: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and floating leg day count convention (30/360, Act/360)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leg payment frequency (quarterly, semi-annual, annual)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rate index (LIBOR, EURIBOR)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index tenor (1m, 3m, 6m, 12m)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date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(USD, EUR, GBP)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(in years)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type (Standard, Forward, IMM, MAC, Basis)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leg type (Outright, Curve, Fly)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IRSwap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products.hpp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 attributes that we could add here!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Swaps are keyed on a product identifier which is not well-defined and generally describes the swap</a:t>
            </a:r>
          </a:p>
        </p:txBody>
      </p:sp>
    </p:spTree>
    <p:extLst>
      <p:ext uri="{BB962C8B-B14F-4D97-AF65-F5344CB8AC3E}">
        <p14:creationId xmlns:p14="http://schemas.microsoft.com/office/powerpoint/2010/main" val="5040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BondProductService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create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BondProductService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stores objects of 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code in productservice.hpp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building block of a bond trading system where we need to access Cash products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utility methods to search by specific attributes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Hint: fleshing out such helper methods will be part of the next homework!</a:t>
            </a:r>
          </a:p>
        </p:txBody>
      </p:sp>
    </p:spTree>
    <p:extLst>
      <p:ext uri="{BB962C8B-B14F-4D97-AF65-F5344CB8AC3E}">
        <p14:creationId xmlns:p14="http://schemas.microsoft.com/office/powerpoint/2010/main" val="32191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IRSwapProductService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create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IRSwapProductService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stores objects of type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IRSwap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code in productservice.hpp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building block of a swaps trading system where we need to access swaps products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rich utility methods to search by specific types of attributes, e.g. search for all MACs, Standards, Outrights,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Listeners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listeners on a service to listen to data changes in products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Listeners are part of the observer pattern and are an essential part of SOA for clients to be notified upon changes to service 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example illustrated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 service listeners in a trading system in more detail in the next class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 middleware can be used to propagate data updates to interested listeners in other processes – a fundamental part of a distributed SOA platform!</a:t>
            </a:r>
          </a:p>
        </p:txBody>
      </p:sp>
    </p:spTree>
    <p:extLst>
      <p:ext uri="{BB962C8B-B14F-4D97-AF65-F5344CB8AC3E}">
        <p14:creationId xmlns:p14="http://schemas.microsoft.com/office/powerpoint/2010/main" val="3773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SOA!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class we have explored the power of SOA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 defines how components are put together in a distributed platform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processes should contain actual services – generally multiple services to break down data and operations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operate together in a cohesive unit to create a platform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class, we discuss how we bring several services together to construct a trading system: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Service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Service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 Booking Service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Service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Data Service</a:t>
            </a: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Trading Servic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quant, think of how you can use SOA in your platform!</a:t>
            </a:r>
          </a:p>
        </p:txBody>
      </p:sp>
    </p:spTree>
    <p:extLst>
      <p:ext uri="{BB962C8B-B14F-4D97-AF65-F5344CB8AC3E}">
        <p14:creationId xmlns:p14="http://schemas.microsoft.com/office/powerpoint/2010/main" val="12941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now introduce a Service Oriented Architecture (SOA) with a simple example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then illustrate the power of SOA with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bonds and interest rate swaps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introduce the beginnings of a trading system with various services in an SOA architecture needed to build the platform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with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move to pricing, trade booking, execution, and market data in the next class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 can thus be used for distributed systems (and is the next level of such a system) – very common in financial software platforms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(from last class)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is best for distributed computing systems where it does not matter where components are deployed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can degrade when components are placed in different datacenters, particularly when those datacenters are physically located far apart from each other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performance is where components are co-located on the same machine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such co-location, shared memory can be used to communicate between components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is where processes share the same physical memory on the machine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 if they were one program)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server writes to a data structure that the client reads, you have essentially communicated data between client and server as if it were via a network connection, but now it’s much faster since it’s a memory read/write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Beware of contention: if one processor is reading from a location that another processor is writing to, both processors cannot cache the memory and must go back to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5475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Memory: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Boost.Interprocess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(from last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Boost.Interprocess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for sharing memory across processes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interprocess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shared_memory_object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set the size of the shared memory object in bytes using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truncate()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must be explicitly destroyed after use by using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mapped file is a part of memory (typically virtual) that can be accessed across processes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 file in virtual memory, shared memory,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mapped to the kernel’s file cache for fast access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supports memory mapped files in Boost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memory mapped files in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Oriented Architecture (SOA) specifies the definition of services each with specific functions and responsible for a set of data that coordinate amongst themselves in a distributed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is a refinement of distributed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perform business logic and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self-contained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encapsulate the data and functions they are responsible for, hiding the details of how they perform these functions or store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architecture takes the concepts above for a client/server to the next level, with the servers being able to both perform functions and vend 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multiple well-defined clients communicating via a single well-defined server component, we have many servers (or services) responsible for different operations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service can itself be a “client” to another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38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 (Continued)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line between client and server is blurred in a SOA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client-only components though in SOA that go to multiple services for the data they need and the operations they need performed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Service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now put together a simple example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definition of a 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template&lt;</a:t>
            </a:r>
            <a:r>
              <a:rPr lang="en-US" sz="1500" dirty="0" err="1">
                <a:latin typeface="Courant" panose="02000509030000020004" pitchFamily="49" charset="0"/>
                <a:cs typeface="Times New Roman" panose="02020603050405020304" pitchFamily="18" charset="0"/>
              </a:rPr>
              <a:t>typename</a:t>
            </a:r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 K, </a:t>
            </a:r>
            <a:r>
              <a:rPr lang="en-US" sz="1500" dirty="0" err="1">
                <a:latin typeface="Courant" panose="02000509030000020004" pitchFamily="49" charset="0"/>
                <a:cs typeface="Times New Roman" panose="02020603050405020304" pitchFamily="18" charset="0"/>
              </a:rPr>
              <a:t>typename</a:t>
            </a:r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 T&gt;</a:t>
            </a:r>
          </a:p>
          <a:p>
            <a:pPr lvl="1"/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class Service</a:t>
            </a:r>
          </a:p>
          <a:p>
            <a:pPr lvl="1"/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public:</a:t>
            </a:r>
          </a:p>
          <a:p>
            <a:pPr lvl="1"/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  virtual T&amp; </a:t>
            </a:r>
            <a:r>
              <a:rPr lang="en-US" sz="1500" dirty="0" err="1">
                <a:latin typeface="Courant" panose="02000509030000020004" pitchFamily="49" charset="0"/>
                <a:cs typeface="Times New Roman" panose="02020603050405020304" pitchFamily="18" charset="0"/>
              </a:rPr>
              <a:t>GetData</a:t>
            </a:r>
            <a:r>
              <a:rPr lang="en-US" sz="1500" dirty="0">
                <a:latin typeface="Courant" panose="02000509030000020004" pitchFamily="49" charset="0"/>
                <a:cs typeface="Times New Roman" panose="02020603050405020304" pitchFamily="18" charset="0"/>
              </a:rPr>
              <a:t>(K key) = 0;</a:t>
            </a:r>
          </a:p>
          <a:p>
            <a:pPr lvl="1"/>
            <a:r>
              <a:rPr lang="en-US" sz="1500" dirty="0" smtClean="0">
                <a:latin typeface="Courant" panose="02000509030000020004" pitchFamily="49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defines a Service with keys of type K and values of type V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get more sophisticated where we can add listeners to be notified for data changes in the Service – we explore this in more detail in upcoming classes where we use Services</a:t>
            </a:r>
          </a:p>
        </p:txBody>
      </p:sp>
    </p:spTree>
    <p:extLst>
      <p:ext uri="{BB962C8B-B14F-4D97-AF65-F5344CB8AC3E}">
        <p14:creationId xmlns:p14="http://schemas.microsoft.com/office/powerpoint/2010/main" val="35703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Example: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DirectoryService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92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illustrate with a simple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DirectoryService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returns objects of 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lookup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with a name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example in test_soa.cpp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1456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Courant</vt:lpstr>
      <vt:lpstr>Courier New</vt:lpstr>
      <vt:lpstr>Times New Roman</vt:lpstr>
      <vt:lpstr>Office Theme</vt:lpstr>
      <vt:lpstr>SOA: A Service for Products</vt:lpstr>
      <vt:lpstr>Introduction</vt:lpstr>
      <vt:lpstr>Shared Memory (from last class)</vt:lpstr>
      <vt:lpstr>Shared Memory: Boost.Interprocess (from last class)</vt:lpstr>
      <vt:lpstr>Memory Mapped Files</vt:lpstr>
      <vt:lpstr>Service Oriented Architecture</vt:lpstr>
      <vt:lpstr>Service Oriented Architecture (Continued)</vt:lpstr>
      <vt:lpstr>Defining a Service</vt:lpstr>
      <vt:lpstr>Service Example: DirectoryService</vt:lpstr>
      <vt:lpstr>Accessing Service Data</vt:lpstr>
      <vt:lpstr>Representing a Basic Product</vt:lpstr>
      <vt:lpstr>Representing a Bond</vt:lpstr>
      <vt:lpstr>Representing a Bond (Continued)</vt:lpstr>
      <vt:lpstr>Representing an Interest Rate Swap</vt:lpstr>
      <vt:lpstr>Interest Rate Swap Attributes</vt:lpstr>
      <vt:lpstr>BondProductService</vt:lpstr>
      <vt:lpstr>IRSwapProductService</vt:lpstr>
      <vt:lpstr>Service Listeners</vt:lpstr>
      <vt:lpstr>The Power of SOA!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I</dc:title>
  <dc:creator>Bremananthan Thuraisingham</dc:creator>
  <cp:lastModifiedBy>Bremananthan Thuraisingham</cp:lastModifiedBy>
  <cp:revision>192</cp:revision>
  <dcterms:created xsi:type="dcterms:W3CDTF">2015-10-21T23:03:08Z</dcterms:created>
  <dcterms:modified xsi:type="dcterms:W3CDTF">2015-11-23T23:02:44Z</dcterms:modified>
</cp:coreProperties>
</file>