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3" r:id="rId7"/>
    <p:sldId id="266" r:id="rId8"/>
    <p:sldId id="271" r:id="rId9"/>
    <p:sldId id="268" r:id="rId10"/>
    <p:sldId id="270" r:id="rId11"/>
    <p:sldId id="269" r:id="rId12"/>
    <p:sldId id="275" r:id="rId13"/>
    <p:sldId id="267" r:id="rId14"/>
    <p:sldId id="273" r:id="rId15"/>
    <p:sldId id="276" r:id="rId16"/>
    <p:sldId id="274" r:id="rId17"/>
    <p:sldId id="264" r:id="rId18"/>
    <p:sldId id="272" r:id="rId19"/>
    <p:sldId id="265" r:id="rId20"/>
    <p:sldId id="281" r:id="rId21"/>
    <p:sldId id="277" r:id="rId22"/>
    <p:sldId id="284" r:id="rId23"/>
    <p:sldId id="283" r:id="rId24"/>
    <p:sldId id="279" r:id="rId25"/>
    <p:sldId id="278"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3496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0291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5864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4235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C04F-66F8-4250-B6E5-365424DBEAB2}"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6887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C04F-66F8-4250-B6E5-365424DBEAB2}"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423578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C04F-66F8-4250-B6E5-365424DBEAB2}"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8952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C04F-66F8-4250-B6E5-365424DBEAB2}"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62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C04F-66F8-4250-B6E5-365424DBEAB2}"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223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96759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334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C04F-66F8-4250-B6E5-365424DBEAB2}" type="datetimeFigureOut">
              <a:rPr lang="en-US" smtClean="0"/>
              <a:t>11/20/2017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5C1-6752-45CC-92BF-C48E2BD983F1}" type="slidenum">
              <a:rPr lang="en-US" smtClean="0"/>
              <a:t>‹#›</a:t>
            </a:fld>
            <a:endParaRPr lang="en-US"/>
          </a:p>
        </p:txBody>
      </p:sp>
    </p:spTree>
    <p:extLst>
      <p:ext uri="{BB962C8B-B14F-4D97-AF65-F5344CB8AC3E}">
        <p14:creationId xmlns:p14="http://schemas.microsoft.com/office/powerpoint/2010/main" val="14348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latin typeface="Times New Roman" panose="02020603050405020304" pitchFamily="18" charset="0"/>
                <a:cs typeface="Times New Roman" panose="02020603050405020304" pitchFamily="18" charset="0"/>
              </a:rPr>
              <a:t>Trading Systems</a:t>
            </a:r>
            <a:endParaRPr lang="en-US"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MTH 9815: Software Engineering For Finance</a:t>
            </a:r>
          </a:p>
          <a:p>
            <a:r>
              <a:rPr lang="en-US" sz="2000" dirty="0" err="1" smtClean="0">
                <a:latin typeface="Times New Roman" panose="02020603050405020304" pitchFamily="18" charset="0"/>
                <a:cs typeface="Times New Roman" panose="02020603050405020304" pitchFamily="18" charset="0"/>
              </a:rPr>
              <a:t>Breman</a:t>
            </a:r>
            <a:r>
              <a:rPr lang="en-US" sz="2000" dirty="0" smtClean="0">
                <a:latin typeface="Times New Roman" panose="02020603050405020304" pitchFamily="18" charset="0"/>
                <a:cs typeface="Times New Roman" panose="02020603050405020304" pitchFamily="18" charset="0"/>
              </a:rPr>
              <a:t> Thuraisingham, Morgan Stanley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Risk 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Attributes of PV01 risk are:</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PV01 value</a:t>
            </a:r>
          </a:p>
          <a:p>
            <a:pPr lvl="1"/>
            <a:r>
              <a:rPr lang="en-US" sz="1600" dirty="0" smtClean="0">
                <a:latin typeface="Times New Roman" panose="02020603050405020304" pitchFamily="18" charset="0"/>
                <a:cs typeface="Times New Roman" panose="02020603050405020304" pitchFamily="18" charset="0"/>
              </a:rPr>
              <a:t>Quantity that the PV01 value applies to</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RiskService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Add a position to update our risk</a:t>
            </a:r>
          </a:p>
          <a:p>
            <a:pPr lvl="1"/>
            <a:r>
              <a:rPr lang="en-US" sz="1600" dirty="0" smtClean="0">
                <a:latin typeface="Times New Roman" panose="02020603050405020304" pitchFamily="18" charset="0"/>
                <a:cs typeface="Times New Roman" panose="02020603050405020304" pitchFamily="18" charset="0"/>
              </a:rPr>
              <a:t>Get bucketed risk across a bucket sector of products</a:t>
            </a:r>
          </a:p>
        </p:txBody>
      </p:sp>
    </p:spTree>
    <p:extLst>
      <p:ext uri="{BB962C8B-B14F-4D97-AF65-F5344CB8AC3E}">
        <p14:creationId xmlns:p14="http://schemas.microsoft.com/office/powerpoint/2010/main" val="3475105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Use of Position/Risk Services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We can split trading into three forms, with each needing a consistent view of positions and risk:</a:t>
            </a:r>
          </a:p>
          <a:p>
            <a:pPr lvl="1"/>
            <a:r>
              <a:rPr lang="en-US" sz="1600" dirty="0" smtClean="0">
                <a:latin typeface="Times New Roman" panose="02020603050405020304" pitchFamily="18" charset="0"/>
                <a:cs typeface="Times New Roman" panose="02020603050405020304" pitchFamily="18" charset="0"/>
              </a:rPr>
              <a:t>Proprietary </a:t>
            </a:r>
            <a:r>
              <a:rPr lang="en-US" sz="1600" dirty="0">
                <a:latin typeface="Times New Roman" panose="02020603050405020304" pitchFamily="18" charset="0"/>
                <a:cs typeface="Times New Roman" panose="02020603050405020304" pitchFamily="18" charset="0"/>
              </a:rPr>
              <a:t>trading means that we take positions (long or short) in order to take a view on where the market is going for a particular security, sector, </a:t>
            </a:r>
            <a:r>
              <a:rPr lang="en-US" sz="1600" dirty="0" smtClean="0">
                <a:latin typeface="Times New Roman" panose="02020603050405020304" pitchFamily="18" charset="0"/>
                <a:cs typeface="Times New Roman" panose="02020603050405020304" pitchFamily="18" charset="0"/>
              </a:rPr>
              <a:t>or a </a:t>
            </a:r>
            <a:r>
              <a:rPr lang="en-US" sz="1600" dirty="0">
                <a:latin typeface="Times New Roman" panose="02020603050405020304" pitchFamily="18" charset="0"/>
                <a:cs typeface="Times New Roman" panose="02020603050405020304" pitchFamily="18" charset="0"/>
              </a:rPr>
              <a:t>whole asset </a:t>
            </a:r>
            <a:r>
              <a:rPr lang="en-US" sz="1600" dirty="0" smtClean="0">
                <a:latin typeface="Times New Roman" panose="02020603050405020304" pitchFamily="18" charset="0"/>
                <a:cs typeface="Times New Roman" panose="02020603050405020304" pitchFamily="18" charset="0"/>
              </a:rPr>
              <a:t>class – </a:t>
            </a:r>
            <a:r>
              <a:rPr lang="en-US" sz="1600" dirty="0">
                <a:latin typeface="Times New Roman" panose="02020603050405020304" pitchFamily="18" charset="0"/>
                <a:cs typeface="Times New Roman" panose="02020603050405020304" pitchFamily="18" charset="0"/>
              </a:rPr>
              <a:t>primarily the job of hedge funds, mutual funds, pension funds,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for various </a:t>
            </a:r>
            <a:r>
              <a:rPr lang="en-US" sz="1600" dirty="0" smtClean="0">
                <a:latin typeface="Times New Roman" panose="02020603050405020304" pitchFamily="18" charset="0"/>
                <a:cs typeface="Times New Roman" panose="02020603050405020304" pitchFamily="18" charset="0"/>
              </a:rPr>
              <a:t>purposes (not a bank or broker/dealer)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Principal trading means we take risk as a dealer to be able to make markets to our clients, i.e. we trade on information where we think (or know) the client is trading to be able to provide liquidity back to our clients – which means we take positions in advance of trading with our clients</a:t>
            </a:r>
          </a:p>
          <a:p>
            <a:pPr lvl="1"/>
            <a:r>
              <a:rPr lang="en-US" sz="1600" dirty="0">
                <a:latin typeface="Times New Roman" panose="02020603050405020304" pitchFamily="18" charset="0"/>
                <a:cs typeface="Times New Roman" panose="02020603050405020304" pitchFamily="18" charset="0"/>
              </a:rPr>
              <a:t>Agency trading means we trade on behalf of the client and take no risk or positions (instead simply charging a commission on each trade</a:t>
            </a:r>
            <a:r>
              <a:rPr lang="en-US" sz="1600" dirty="0" smtClean="0">
                <a:latin typeface="Times New Roman" panose="02020603050405020304" pitchFamily="18" charset="0"/>
                <a:cs typeface="Times New Roman" panose="02020603050405020304" pitchFamily="18" charset="0"/>
              </a:rPr>
              <a:t>) – primarily the job of banks and broker/dealers</a:t>
            </a:r>
          </a:p>
          <a:p>
            <a:r>
              <a:rPr lang="en-US" sz="2000" dirty="0" smtClean="0">
                <a:latin typeface="Times New Roman" panose="02020603050405020304" pitchFamily="18" charset="0"/>
                <a:cs typeface="Times New Roman" panose="02020603050405020304" pitchFamily="18" charset="0"/>
              </a:rPr>
              <a:t>In order to effectively trade in any of these ways, we need a consistent view of our positions across many different products and overall risk exposure (bucketed,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67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Auto-Hedging and the Risk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An Auto-Hedger is able to automatically hedge our risk</a:t>
            </a:r>
          </a:p>
          <a:p>
            <a:r>
              <a:rPr lang="en-US" sz="2000" dirty="0" smtClean="0">
                <a:latin typeface="Times New Roman" panose="02020603050405020304" pitchFamily="18" charset="0"/>
                <a:cs typeface="Times New Roman" panose="02020603050405020304" pitchFamily="18" charset="0"/>
              </a:rPr>
              <a:t>We can hedge trade-by-trade (often expensive) or based on bucketed risk exceeding a certain threshold</a:t>
            </a:r>
          </a:p>
          <a:p>
            <a:r>
              <a:rPr lang="en-US" sz="2000" dirty="0" smtClean="0">
                <a:latin typeface="Times New Roman" panose="02020603050405020304" pitchFamily="18" charset="0"/>
                <a:cs typeface="Times New Roman" panose="02020603050405020304" pitchFamily="18" charset="0"/>
              </a:rPr>
              <a:t>Complex algorithms around determining how and when we place our hedges – this is proprietary information!</a:t>
            </a:r>
          </a:p>
          <a:p>
            <a:r>
              <a:rPr lang="en-US" sz="2000" dirty="0" smtClean="0">
                <a:latin typeface="Times New Roman" panose="02020603050405020304" pitchFamily="18" charset="0"/>
                <a:cs typeface="Times New Roman" panose="02020603050405020304" pitchFamily="18" charset="0"/>
              </a:rPr>
              <a:t>An Auto-Hedger needs a </a:t>
            </a:r>
            <a:r>
              <a:rPr lang="en-US" sz="2000" dirty="0" err="1" smtClean="0">
                <a:latin typeface="Times New Roman" panose="02020603050405020304" pitchFamily="18" charset="0"/>
                <a:cs typeface="Times New Roman" panose="02020603050405020304" pitchFamily="18" charset="0"/>
              </a:rPr>
              <a:t>RiskService</a:t>
            </a:r>
            <a:r>
              <a:rPr lang="en-US" sz="2000" dirty="0" smtClean="0">
                <a:latin typeface="Times New Roman" panose="02020603050405020304" pitchFamily="18" charset="0"/>
                <a:cs typeface="Times New Roman" panose="02020603050405020304" pitchFamily="18" charset="0"/>
              </a:rPr>
              <a:t> to know exactly what our current risk is and to be notified on risk updates to be able to hedge appropriately via its algorithm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78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Pricing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 pricing service generates internal prices for our own valuation of a universe of products (i.e. a fair value mid and a market bid/offer spread around it)</a:t>
            </a:r>
          </a:p>
          <a:p>
            <a:r>
              <a:rPr lang="en-US" sz="2000" dirty="0" smtClean="0">
                <a:latin typeface="Times New Roman" panose="02020603050405020304" pitchFamily="18" charset="0"/>
                <a:cs typeface="Times New Roman" panose="02020603050405020304" pitchFamily="18" charset="0"/>
              </a:rPr>
              <a:t>A pricing service is critical to any form of trading to inform the trader or automated trading platform of where we think the market is for a given security</a:t>
            </a:r>
          </a:p>
          <a:p>
            <a:r>
              <a:rPr lang="en-US" sz="2000" dirty="0" smtClean="0">
                <a:latin typeface="Times New Roman" panose="02020603050405020304" pitchFamily="18" charset="0"/>
                <a:cs typeface="Times New Roman" panose="02020603050405020304" pitchFamily="18" charset="0"/>
              </a:rPr>
              <a:t>Low latency can often be critical to any pricing service</a:t>
            </a:r>
          </a:p>
          <a:p>
            <a:r>
              <a:rPr lang="en-US" sz="2000" dirty="0" smtClean="0">
                <a:latin typeface="Times New Roman" panose="02020603050405020304" pitchFamily="18" charset="0"/>
                <a:cs typeface="Times New Roman" panose="02020603050405020304" pitchFamily="18" charset="0"/>
              </a:rPr>
              <a:t>A pricing service can conflate updates on a given security to ensure that only the latest tick arrives to the consumer (if the feed is ticking very fast – perhaps too fast for some consumers, e.g. a GUI, to handle)</a:t>
            </a:r>
          </a:p>
          <a:p>
            <a:r>
              <a:rPr lang="en-US" sz="2000" dirty="0" smtClean="0">
                <a:latin typeface="Times New Roman" panose="02020603050405020304" pitchFamily="18" charset="0"/>
                <a:cs typeface="Times New Roman" panose="02020603050405020304" pitchFamily="18" charset="0"/>
              </a:rPr>
              <a:t>Use of optimal data structures is critical for a pricing service</a:t>
            </a:r>
          </a:p>
          <a:p>
            <a:r>
              <a:rPr lang="en-US" sz="2000" dirty="0">
                <a:latin typeface="Times New Roman" panose="02020603050405020304" pitchFamily="18" charset="0"/>
                <a:cs typeface="Times New Roman" panose="02020603050405020304" pitchFamily="18" charset="0"/>
              </a:rPr>
              <a:t>A pricing service can sometimes be separated into:</a:t>
            </a:r>
          </a:p>
          <a:p>
            <a:pPr lvl="1"/>
            <a:r>
              <a:rPr lang="en-US" sz="1600" dirty="0">
                <a:latin typeface="Times New Roman" panose="02020603050405020304" pitchFamily="18" charset="0"/>
                <a:cs typeface="Times New Roman" panose="02020603050405020304" pitchFamily="18" charset="0"/>
              </a:rPr>
              <a:t>mid price generation (for fair value mid, closing marks, risk metrics, electronic trading input,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Bid/offer generation for actual </a:t>
            </a:r>
            <a:r>
              <a:rPr lang="en-US" sz="1600" dirty="0" smtClean="0">
                <a:latin typeface="Times New Roman" panose="02020603050405020304" pitchFamily="18" charset="0"/>
                <a:cs typeface="Times New Roman" panose="02020603050405020304" pitchFamily="18" charset="0"/>
              </a:rPr>
              <a:t>trading</a:t>
            </a:r>
          </a:p>
          <a:p>
            <a:r>
              <a:rPr lang="en-US" sz="2000" dirty="0" smtClean="0">
                <a:latin typeface="Times New Roman" panose="02020603050405020304" pitchFamily="18" charset="0"/>
                <a:cs typeface="Times New Roman" panose="02020603050405020304" pitchFamily="18" charset="0"/>
              </a:rPr>
              <a:t>Generally better to keep all price generation in one place for optimal performance</a:t>
            </a:r>
          </a:p>
        </p:txBody>
      </p:sp>
    </p:spTree>
    <p:extLst>
      <p:ext uri="{BB962C8B-B14F-4D97-AF65-F5344CB8AC3E}">
        <p14:creationId xmlns:p14="http://schemas.microsoft.com/office/powerpoint/2010/main" val="1187981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Pricing 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Attributes of a price are:</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Mid price</a:t>
            </a:r>
          </a:p>
          <a:p>
            <a:pPr lvl="1"/>
            <a:r>
              <a:rPr lang="en-US" sz="1600" dirty="0" smtClean="0">
                <a:latin typeface="Times New Roman" panose="02020603050405020304" pitchFamily="18" charset="0"/>
                <a:cs typeface="Times New Roman" panose="02020603050405020304" pitchFamily="18" charset="0"/>
              </a:rPr>
              <a:t>Bid/offer spread</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PricingService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Specific to each product (e.g. can provide driving relationships for bonds, </a:t>
            </a:r>
            <a:r>
              <a:rPr lang="en-US" sz="1600" dirty="0" err="1" smtClean="0">
                <a:latin typeface="Times New Roman" panose="02020603050405020304" pitchFamily="18" charset="0"/>
                <a:cs typeface="Times New Roman" panose="02020603050405020304" pitchFamily="18" charset="0"/>
              </a:rPr>
              <a:t>etc</a:t>
            </a:r>
            <a:r>
              <a:rPr lang="en-US" sz="16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283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Pricing Service in Practice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For our three forms of trading, our pricing service is crucial:</a:t>
            </a:r>
          </a:p>
          <a:p>
            <a:pPr lvl="1"/>
            <a:r>
              <a:rPr lang="en-US" sz="1600" dirty="0" smtClean="0">
                <a:latin typeface="Times New Roman" panose="02020603050405020304" pitchFamily="18" charset="0"/>
                <a:cs typeface="Times New Roman" panose="02020603050405020304" pitchFamily="18" charset="0"/>
              </a:rPr>
              <a:t>Proprietary trading – in order to trade on any security for taking a view on the market, we need to know the current market value of the security we are trading</a:t>
            </a:r>
          </a:p>
          <a:p>
            <a:pPr lvl="1"/>
            <a:r>
              <a:rPr lang="en-US" sz="1600" dirty="0" smtClean="0">
                <a:latin typeface="Times New Roman" panose="02020603050405020304" pitchFamily="18" charset="0"/>
                <a:cs typeface="Times New Roman" panose="02020603050405020304" pitchFamily="18" charset="0"/>
              </a:rPr>
              <a:t>Principal trading – in order to provide liquidity back to our clients, we need to know where the current market is (and profit from the bid/offer spread)</a:t>
            </a:r>
          </a:p>
          <a:p>
            <a:pPr lvl="1"/>
            <a:r>
              <a:rPr lang="en-US" sz="1600" dirty="0" smtClean="0">
                <a:latin typeface="Times New Roman" panose="02020603050405020304" pitchFamily="18" charset="0"/>
                <a:cs typeface="Times New Roman" panose="02020603050405020304" pitchFamily="18" charset="0"/>
              </a:rPr>
              <a:t>Agency trading – in order to trade on behalf of a client on an exchange, we need to know where the market is trading to ensure we get our client the best price</a:t>
            </a:r>
          </a:p>
        </p:txBody>
      </p:sp>
    </p:spTree>
    <p:extLst>
      <p:ext uri="{BB962C8B-B14F-4D97-AF65-F5344CB8AC3E}">
        <p14:creationId xmlns:p14="http://schemas.microsoft.com/office/powerpoint/2010/main" val="2477750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US Treasuries Pricing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 pricing service can be used to generate prices for US Treasury securities</a:t>
            </a:r>
          </a:p>
          <a:p>
            <a:r>
              <a:rPr lang="en-US" sz="2000" dirty="0" smtClean="0">
                <a:latin typeface="Times New Roman" panose="02020603050405020304" pitchFamily="18" charset="0"/>
                <a:cs typeface="Times New Roman" panose="02020603050405020304" pitchFamily="18" charset="0"/>
              </a:rPr>
              <a:t>US Treasury pricing for On-The-Run securities (OTRs) generally uses the order book to generate a mid (volume weighted, average best,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 with controls around where the market has last traded</a:t>
            </a:r>
          </a:p>
          <a:p>
            <a:r>
              <a:rPr lang="en-US" sz="2000" dirty="0" smtClean="0">
                <a:latin typeface="Times New Roman" panose="02020603050405020304" pitchFamily="18" charset="0"/>
                <a:cs typeface="Times New Roman" panose="02020603050405020304" pitchFamily="18" charset="0"/>
              </a:rPr>
              <a:t>A bid/offer around the mid is generated using the entire order book with some algorithm with the order book as an input</a:t>
            </a:r>
          </a:p>
          <a:p>
            <a:r>
              <a:rPr lang="en-US" sz="2000" dirty="0" smtClean="0">
                <a:latin typeface="Times New Roman" panose="02020603050405020304" pitchFamily="18" charset="0"/>
                <a:cs typeface="Times New Roman" panose="02020603050405020304" pitchFamily="18" charset="0"/>
              </a:rPr>
              <a:t>Off-The-Run Treasuries are generally driven from OTR Treasuries</a:t>
            </a:r>
          </a:p>
          <a:p>
            <a:pPr lvl="1"/>
            <a:r>
              <a:rPr lang="en-US" sz="1600" dirty="0" smtClean="0">
                <a:latin typeface="Times New Roman" panose="02020603050405020304" pitchFamily="18" charset="0"/>
                <a:cs typeface="Times New Roman" panose="02020603050405020304" pitchFamily="18" charset="0"/>
              </a:rPr>
              <a:t>Most simple form is OTR directly driving an Off-The-Run</a:t>
            </a:r>
          </a:p>
          <a:p>
            <a:pPr lvl="1"/>
            <a:r>
              <a:rPr lang="en-US" sz="1600" dirty="0" smtClean="0">
                <a:latin typeface="Times New Roman" panose="02020603050405020304" pitchFamily="18" charset="0"/>
                <a:cs typeface="Times New Roman" panose="02020603050405020304" pitchFamily="18" charset="0"/>
              </a:rPr>
              <a:t>Often we need a combination of OTRs as the securities drift further away from a particular OTR (i.e. as OTRs roll and the Off-The-Run becomes older in relation)</a:t>
            </a:r>
          </a:p>
          <a:p>
            <a:r>
              <a:rPr lang="en-US" sz="2000" dirty="0" smtClean="0">
                <a:latin typeface="Times New Roman" panose="02020603050405020304" pitchFamily="18" charset="0"/>
                <a:cs typeface="Times New Roman" panose="02020603050405020304" pitchFamily="18" charset="0"/>
              </a:rPr>
              <a:t>Bid/offers can be further widened using various controls based on security, client, and quantity</a:t>
            </a:r>
          </a:p>
          <a:p>
            <a:r>
              <a:rPr lang="en-US" sz="2000" dirty="0" smtClean="0">
                <a:latin typeface="Times New Roman" panose="02020603050405020304" pitchFamily="18" charset="0"/>
                <a:cs typeface="Times New Roman" panose="02020603050405020304" pitchFamily="18" charset="0"/>
              </a:rPr>
              <a:t>Further widening or tightening of the bid/offer spread is done manually or by algorithm (e.g. based on a market event, liquidity conditions,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6704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Execution Service</a:t>
            </a: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An execution service is used to execute orders on a given market</a:t>
            </a:r>
          </a:p>
          <a:p>
            <a:r>
              <a:rPr lang="en-US" sz="2000" dirty="0" smtClean="0">
                <a:latin typeface="Times New Roman" panose="02020603050405020304" pitchFamily="18" charset="0"/>
                <a:cs typeface="Times New Roman" panose="02020603050405020304" pitchFamily="18" charset="0"/>
              </a:rPr>
              <a:t>We have the following types of orders (in a simplistic model)</a:t>
            </a:r>
          </a:p>
          <a:p>
            <a:pPr lvl="1"/>
            <a:r>
              <a:rPr lang="en-US" sz="1600" dirty="0" smtClean="0">
                <a:latin typeface="Times New Roman" panose="02020603050405020304" pitchFamily="18" charset="0"/>
                <a:cs typeface="Times New Roman" panose="02020603050405020304" pitchFamily="18" charset="0"/>
              </a:rPr>
              <a:t>FOK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smtClean="0">
                <a:latin typeface="Times New Roman" panose="02020603050405020304" pitchFamily="18" charset="0"/>
                <a:cs typeface="Times New Roman" panose="02020603050405020304" pitchFamily="18" charset="0"/>
              </a:rPr>
              <a:t>fill-or-kill, where we either fill the entire order at the given price or the order is killed</a:t>
            </a:r>
          </a:p>
          <a:p>
            <a:pPr lvl="1"/>
            <a:r>
              <a:rPr lang="en-US" sz="1600" dirty="0" smtClean="0">
                <a:latin typeface="Times New Roman" panose="02020603050405020304" pitchFamily="18" charset="0"/>
                <a:cs typeface="Times New Roman" panose="02020603050405020304" pitchFamily="18" charset="0"/>
              </a:rPr>
              <a:t>IOC – immediate-or-cancel, where we can fill the order partially for available liquidity and then cancel the remainder immediately</a:t>
            </a:r>
          </a:p>
          <a:p>
            <a:pPr lvl="1"/>
            <a:r>
              <a:rPr lang="en-US" sz="1600" dirty="0" smtClean="0">
                <a:latin typeface="Times New Roman" panose="02020603050405020304" pitchFamily="18" charset="0"/>
                <a:cs typeface="Times New Roman" panose="02020603050405020304" pitchFamily="18" charset="0"/>
              </a:rPr>
              <a:t>Market – where we do not specify a price and simply execute at the current market price for the prevailing quantity</a:t>
            </a:r>
          </a:p>
          <a:p>
            <a:pPr lvl="1"/>
            <a:r>
              <a:rPr lang="en-US" sz="1600" dirty="0" smtClean="0">
                <a:latin typeface="Times New Roman" panose="02020603050405020304" pitchFamily="18" charset="0"/>
                <a:cs typeface="Times New Roman" panose="02020603050405020304" pitchFamily="18" charset="0"/>
              </a:rPr>
              <a:t>Limit – where we place a resting order that gets filled once the price hits our limit (or if it is better)</a:t>
            </a:r>
          </a:p>
          <a:p>
            <a:pPr lvl="1"/>
            <a:r>
              <a:rPr lang="en-US" sz="1600" dirty="0" smtClean="0">
                <a:latin typeface="Times New Roman" panose="02020603050405020304" pitchFamily="18" charset="0"/>
                <a:cs typeface="Times New Roman" panose="02020603050405020304" pitchFamily="18" charset="0"/>
              </a:rPr>
              <a:t>Stop – where we place an order (in conjunction with a limit order) which executes when the price gets only as bad (or worse) than our price</a:t>
            </a:r>
          </a:p>
          <a:p>
            <a:r>
              <a:rPr lang="en-US" sz="2000" dirty="0">
                <a:latin typeface="Times New Roman" panose="02020603050405020304" pitchFamily="18" charset="0"/>
                <a:cs typeface="Times New Roman" panose="02020603050405020304" pitchFamily="18" charset="0"/>
              </a:rPr>
              <a:t>We can divide our order into several child orders at smaller sizes (so as not to move the market in one shot) – each refers back to the parent order via a parent order </a:t>
            </a:r>
            <a:r>
              <a:rPr lang="en-US" sz="2000" dirty="0" smtClean="0">
                <a:latin typeface="Times New Roman" panose="02020603050405020304" pitchFamily="18" charset="0"/>
                <a:cs typeface="Times New Roman" panose="02020603050405020304" pitchFamily="18" charset="0"/>
              </a:rPr>
              <a:t>id</a:t>
            </a:r>
          </a:p>
          <a:p>
            <a:r>
              <a:rPr lang="en-US" sz="2000" dirty="0" smtClean="0">
                <a:latin typeface="Times New Roman" panose="02020603050405020304" pitchFamily="18" charset="0"/>
                <a:cs typeface="Times New Roman" panose="02020603050405020304" pitchFamily="18" charset="0"/>
              </a:rPr>
              <a:t>We can place visible quantity (that market participants can see) or hidden quantity (for an iceberg order)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93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Execution </a:t>
            </a:r>
            <a:r>
              <a:rPr lang="en-US" b="1" i="1" dirty="0" smtClean="0">
                <a:latin typeface="Times New Roman" panose="02020603050405020304" pitchFamily="18" charset="0"/>
                <a:cs typeface="Times New Roman" panose="02020603050405020304" pitchFamily="18" charset="0"/>
              </a:rPr>
              <a:t>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Attributes of an order are:</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Order Id</a:t>
            </a:r>
          </a:p>
          <a:p>
            <a:pPr lvl="1"/>
            <a:r>
              <a:rPr lang="en-US" sz="1600" dirty="0" smtClean="0">
                <a:latin typeface="Times New Roman" panose="02020603050405020304" pitchFamily="18" charset="0"/>
                <a:cs typeface="Times New Roman" panose="02020603050405020304" pitchFamily="18" charset="0"/>
              </a:rPr>
              <a:t>Order Type</a:t>
            </a:r>
          </a:p>
          <a:p>
            <a:pPr lvl="1"/>
            <a:r>
              <a:rPr lang="en-US" sz="1600" dirty="0" smtClean="0">
                <a:latin typeface="Times New Roman" panose="02020603050405020304" pitchFamily="18" charset="0"/>
                <a:cs typeface="Times New Roman" panose="02020603050405020304" pitchFamily="18" charset="0"/>
              </a:rPr>
              <a:t>Price</a:t>
            </a:r>
          </a:p>
          <a:p>
            <a:pPr lvl="1"/>
            <a:r>
              <a:rPr lang="en-US" sz="1600" dirty="0" smtClean="0">
                <a:latin typeface="Times New Roman" panose="02020603050405020304" pitchFamily="18" charset="0"/>
                <a:cs typeface="Times New Roman" panose="02020603050405020304" pitchFamily="18" charset="0"/>
              </a:rPr>
              <a:t>Visible Quantity</a:t>
            </a:r>
          </a:p>
          <a:p>
            <a:pPr lvl="1"/>
            <a:r>
              <a:rPr lang="en-US" sz="1600" dirty="0" smtClean="0">
                <a:latin typeface="Times New Roman" panose="02020603050405020304" pitchFamily="18" charset="0"/>
                <a:cs typeface="Times New Roman" panose="02020603050405020304" pitchFamily="18" charset="0"/>
              </a:rPr>
              <a:t>Hidden Quantity</a:t>
            </a:r>
          </a:p>
          <a:p>
            <a:pPr lvl="1"/>
            <a:r>
              <a:rPr lang="en-US" sz="1600" dirty="0" smtClean="0">
                <a:latin typeface="Times New Roman" panose="02020603050405020304" pitchFamily="18" charset="0"/>
                <a:cs typeface="Times New Roman" panose="02020603050405020304" pitchFamily="18" charset="0"/>
              </a:rPr>
              <a:t>Parent Order Id</a:t>
            </a:r>
          </a:p>
          <a:p>
            <a:pPr lvl="1"/>
            <a:r>
              <a:rPr lang="en-US" sz="1600" dirty="0" smtClean="0">
                <a:latin typeface="Times New Roman" panose="02020603050405020304" pitchFamily="18" charset="0"/>
                <a:cs typeface="Times New Roman" panose="02020603050405020304" pitchFamily="18" charset="0"/>
              </a:rPr>
              <a:t>Is Child Order</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ExecutionService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Execute order on a particular market</a:t>
            </a:r>
          </a:p>
        </p:txBody>
      </p:sp>
    </p:spTree>
    <p:extLst>
      <p:ext uri="{BB962C8B-B14F-4D97-AF65-F5344CB8AC3E}">
        <p14:creationId xmlns:p14="http://schemas.microsoft.com/office/powerpoint/2010/main" val="1119573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Market Data Service</a:t>
            </a: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 market data service provides market data to interested subscribers</a:t>
            </a:r>
          </a:p>
          <a:p>
            <a:r>
              <a:rPr lang="en-US" sz="2000" dirty="0" smtClean="0">
                <a:latin typeface="Times New Roman" panose="02020603050405020304" pitchFamily="18" charset="0"/>
                <a:cs typeface="Times New Roman" panose="02020603050405020304" pitchFamily="18" charset="0"/>
              </a:rPr>
              <a:t>Essentially provides a view on the complete order book for a given market (or markets)</a:t>
            </a:r>
          </a:p>
          <a:p>
            <a:r>
              <a:rPr lang="en-US" sz="2000" dirty="0" smtClean="0">
                <a:latin typeface="Times New Roman" panose="02020603050405020304" pitchFamily="18" charset="0"/>
                <a:cs typeface="Times New Roman" panose="02020603050405020304" pitchFamily="18" charset="0"/>
              </a:rPr>
              <a:t>The market data service can aggregate liquidity at all price points</a:t>
            </a:r>
          </a:p>
          <a:p>
            <a:r>
              <a:rPr lang="en-US" sz="2000" dirty="0" smtClean="0">
                <a:latin typeface="Times New Roman" panose="02020603050405020304" pitchFamily="18" charset="0"/>
                <a:cs typeface="Times New Roman" panose="02020603050405020304" pitchFamily="18" charset="0"/>
              </a:rPr>
              <a:t>The service can provide the best bid/offer in the market (for one or more markets)</a:t>
            </a:r>
          </a:p>
          <a:p>
            <a:r>
              <a:rPr lang="en-US" sz="2000" dirty="0" smtClean="0">
                <a:latin typeface="Times New Roman" panose="02020603050405020304" pitchFamily="18" charset="0"/>
                <a:cs typeface="Times New Roman" panose="02020603050405020304" pitchFamily="18" charset="0"/>
              </a:rPr>
              <a:t>Low latency is CRUCIAL in the development of a market data service</a:t>
            </a:r>
          </a:p>
          <a:p>
            <a:r>
              <a:rPr lang="en-US" sz="2000" dirty="0" smtClean="0">
                <a:latin typeface="Times New Roman" panose="02020603050405020304" pitchFamily="18" charset="0"/>
                <a:cs typeface="Times New Roman" panose="02020603050405020304" pitchFamily="18" charset="0"/>
              </a:rPr>
              <a:t>Data structures need to be highly optimized!</a:t>
            </a:r>
          </a:p>
          <a:p>
            <a:r>
              <a:rPr lang="en-US" sz="2000" dirty="0" smtClean="0">
                <a:latin typeface="Times New Roman" panose="02020603050405020304" pitchFamily="18" charset="0"/>
                <a:cs typeface="Times New Roman" panose="02020603050405020304" pitchFamily="18" charset="0"/>
              </a:rPr>
              <a:t>Zero garbage collection important for Java – effective use of memory important for C++</a:t>
            </a:r>
          </a:p>
          <a:p>
            <a:r>
              <a:rPr lang="en-US" sz="2000" dirty="0" smtClean="0">
                <a:latin typeface="Times New Roman" panose="02020603050405020304" pitchFamily="18" charset="0"/>
                <a:cs typeface="Times New Roman" panose="02020603050405020304" pitchFamily="18" charset="0"/>
              </a:rPr>
              <a:t>Updates can again be conflated for slower consumers to process (i.e. we don’t necessarily need all updates to the order book – just the most recent one)</a:t>
            </a:r>
          </a:p>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generally needs the entire view of the order book (with all orders non-aggregated) as fast as possible – ITCH market data feed an industry standard for market data connectivity in the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space</a:t>
            </a:r>
          </a:p>
        </p:txBody>
      </p:sp>
    </p:spTree>
    <p:extLst>
      <p:ext uri="{BB962C8B-B14F-4D97-AF65-F5344CB8AC3E}">
        <p14:creationId xmlns:p14="http://schemas.microsoft.com/office/powerpoint/2010/main" val="1453017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Introduction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200" dirty="0" smtClean="0">
                <a:latin typeface="Times New Roman" panose="02020603050405020304" pitchFamily="18" charset="0"/>
                <a:cs typeface="Times New Roman" panose="02020603050405020304" pitchFamily="18" charset="0"/>
              </a:rPr>
              <a:t>We now introduce trading systems in finance, focusing on a bond trading system as our example</a:t>
            </a:r>
          </a:p>
          <a:p>
            <a:r>
              <a:rPr lang="en-US" sz="2200" dirty="0" smtClean="0">
                <a:latin typeface="Times New Roman" panose="02020603050405020304" pitchFamily="18" charset="0"/>
                <a:cs typeface="Times New Roman" panose="02020603050405020304" pitchFamily="18" charset="0"/>
              </a:rPr>
              <a:t>We look at the key ingredients to a trading system in an SOA platform:</a:t>
            </a:r>
          </a:p>
          <a:p>
            <a:pPr lvl="1"/>
            <a:r>
              <a:rPr lang="en-US" sz="1700" dirty="0" smtClean="0">
                <a:latin typeface="Times New Roman" panose="02020603050405020304" pitchFamily="18" charset="0"/>
                <a:cs typeface="Times New Roman" panose="02020603050405020304" pitchFamily="18" charset="0"/>
              </a:rPr>
              <a:t>Product Service</a:t>
            </a:r>
          </a:p>
          <a:p>
            <a:pPr lvl="1"/>
            <a:r>
              <a:rPr lang="en-US" sz="1700" dirty="0" smtClean="0">
                <a:latin typeface="Times New Roman" panose="02020603050405020304" pitchFamily="18" charset="0"/>
                <a:cs typeface="Times New Roman" panose="02020603050405020304" pitchFamily="18" charset="0"/>
              </a:rPr>
              <a:t>Trade Booking Service</a:t>
            </a:r>
          </a:p>
          <a:p>
            <a:pPr lvl="1"/>
            <a:r>
              <a:rPr lang="en-US" sz="1700" dirty="0" smtClean="0">
                <a:latin typeface="Times New Roman" panose="02020603050405020304" pitchFamily="18" charset="0"/>
                <a:cs typeface="Times New Roman" panose="02020603050405020304" pitchFamily="18" charset="0"/>
              </a:rPr>
              <a:t>Position Service</a:t>
            </a:r>
          </a:p>
          <a:p>
            <a:pPr lvl="1"/>
            <a:r>
              <a:rPr lang="en-US" sz="1700" dirty="0" smtClean="0">
                <a:latin typeface="Times New Roman" panose="02020603050405020304" pitchFamily="18" charset="0"/>
                <a:cs typeface="Times New Roman" panose="02020603050405020304" pitchFamily="18" charset="0"/>
              </a:rPr>
              <a:t>Risk Service</a:t>
            </a:r>
          </a:p>
          <a:p>
            <a:pPr lvl="1"/>
            <a:r>
              <a:rPr lang="en-US" sz="1700" dirty="0">
                <a:latin typeface="Times New Roman" panose="02020603050405020304" pitchFamily="18" charset="0"/>
                <a:cs typeface="Times New Roman" panose="02020603050405020304" pitchFamily="18" charset="0"/>
              </a:rPr>
              <a:t>Pricing </a:t>
            </a:r>
            <a:r>
              <a:rPr lang="en-US" sz="1700" dirty="0" smtClean="0">
                <a:latin typeface="Times New Roman" panose="02020603050405020304" pitchFamily="18" charset="0"/>
                <a:cs typeface="Times New Roman" panose="02020603050405020304" pitchFamily="18" charset="0"/>
              </a:rPr>
              <a:t>Service</a:t>
            </a:r>
          </a:p>
          <a:p>
            <a:pPr lvl="1"/>
            <a:r>
              <a:rPr lang="en-US" sz="1700" dirty="0" smtClean="0">
                <a:latin typeface="Times New Roman" panose="02020603050405020304" pitchFamily="18" charset="0"/>
                <a:cs typeface="Times New Roman" panose="02020603050405020304" pitchFamily="18" charset="0"/>
              </a:rPr>
              <a:t>Execution Service</a:t>
            </a:r>
          </a:p>
          <a:p>
            <a:pPr lvl="1"/>
            <a:r>
              <a:rPr lang="en-US" sz="1700" dirty="0">
                <a:latin typeface="Times New Roman" panose="02020603050405020304" pitchFamily="18" charset="0"/>
                <a:cs typeface="Times New Roman" panose="02020603050405020304" pitchFamily="18" charset="0"/>
              </a:rPr>
              <a:t>M</a:t>
            </a:r>
            <a:r>
              <a:rPr lang="en-US" sz="1700" dirty="0" smtClean="0">
                <a:latin typeface="Times New Roman" panose="02020603050405020304" pitchFamily="18" charset="0"/>
                <a:cs typeface="Times New Roman" panose="02020603050405020304" pitchFamily="18" charset="0"/>
              </a:rPr>
              <a:t>arket Data Service</a:t>
            </a:r>
          </a:p>
          <a:p>
            <a:pPr lvl="1"/>
            <a:r>
              <a:rPr lang="en-US" sz="1700" dirty="0" err="1" smtClean="0">
                <a:latin typeface="Times New Roman" panose="02020603050405020304" pitchFamily="18" charset="0"/>
                <a:cs typeface="Times New Roman" panose="02020603050405020304" pitchFamily="18" charset="0"/>
              </a:rPr>
              <a:t>StreamingService</a:t>
            </a:r>
            <a:endParaRPr lang="en-US" sz="1700" dirty="0" smtClean="0">
              <a:latin typeface="Times New Roman" panose="02020603050405020304" pitchFamily="18" charset="0"/>
              <a:cs typeface="Times New Roman" panose="02020603050405020304" pitchFamily="18" charset="0"/>
            </a:endParaRPr>
          </a:p>
          <a:p>
            <a:pPr lvl="1"/>
            <a:r>
              <a:rPr lang="en-US" sz="1700" dirty="0" err="1" smtClean="0">
                <a:latin typeface="Times New Roman" panose="02020603050405020304" pitchFamily="18" charset="0"/>
                <a:cs typeface="Times New Roman" panose="02020603050405020304" pitchFamily="18" charset="0"/>
              </a:rPr>
              <a:t>InquiryService</a:t>
            </a:r>
            <a:endParaRPr lang="en-US" sz="1700" dirty="0" smtClean="0">
              <a:latin typeface="Times New Roman" panose="02020603050405020304" pitchFamily="18" charset="0"/>
              <a:cs typeface="Times New Roman" panose="02020603050405020304" pitchFamily="18" charset="0"/>
            </a:endParaRPr>
          </a:p>
          <a:p>
            <a:pPr lvl="1"/>
            <a:r>
              <a:rPr lang="en-US" sz="1700" dirty="0" smtClean="0">
                <a:latin typeface="Times New Roman" panose="02020603050405020304" pitchFamily="18" charset="0"/>
                <a:cs typeface="Times New Roman" panose="02020603050405020304" pitchFamily="18" charset="0"/>
              </a:rPr>
              <a:t>Historical Data Service</a:t>
            </a:r>
          </a:p>
          <a:p>
            <a:r>
              <a:rPr lang="en-US" sz="2200" dirty="0" smtClean="0">
                <a:latin typeface="Times New Roman" panose="02020603050405020304" pitchFamily="18" charset="0"/>
                <a:cs typeface="Times New Roman" panose="02020603050405020304" pitchFamily="18" charset="0"/>
              </a:rPr>
              <a:t>These services co-exist in an SOA trading system and can be broken up into separate components or all housed in one process</a:t>
            </a:r>
          </a:p>
          <a:p>
            <a:r>
              <a:rPr lang="en-US" sz="2200" dirty="0" smtClean="0">
                <a:latin typeface="Times New Roman" panose="02020603050405020304" pitchFamily="18" charset="0"/>
                <a:cs typeface="Times New Roman" panose="02020603050405020304" pitchFamily="18" charset="0"/>
              </a:rPr>
              <a:t>We describe all these services and then discuss how we may distribute these services</a:t>
            </a:r>
          </a:p>
        </p:txBody>
      </p:sp>
    </p:spTree>
    <p:extLst>
      <p:ext uri="{BB962C8B-B14F-4D97-AF65-F5344CB8AC3E}">
        <p14:creationId xmlns:p14="http://schemas.microsoft.com/office/powerpoint/2010/main" val="2086209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Market Data </a:t>
            </a:r>
            <a:r>
              <a:rPr lang="en-US" b="1" i="1" dirty="0" smtClean="0">
                <a:latin typeface="Times New Roman" panose="02020603050405020304" pitchFamily="18" charset="0"/>
                <a:cs typeface="Times New Roman" panose="02020603050405020304" pitchFamily="18" charset="0"/>
              </a:rPr>
              <a:t>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Attributes of market data are:</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A bid stack and offer stack (with each entry in the stack constituting a price and quantity with a level)</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MarketDataService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Retrieve the best bid/offer for a particular product</a:t>
            </a:r>
          </a:p>
          <a:p>
            <a:pPr lvl="1"/>
            <a:r>
              <a:rPr lang="en-US" sz="1600" dirty="0" smtClean="0">
                <a:latin typeface="Times New Roman" panose="02020603050405020304" pitchFamily="18" charset="0"/>
                <a:cs typeface="Times New Roman" panose="02020603050405020304" pitchFamily="18" charset="0"/>
              </a:rPr>
              <a:t>Aggregate market data at all price points to create a new bid/offer stack</a:t>
            </a:r>
          </a:p>
        </p:txBody>
      </p:sp>
    </p:spTree>
    <p:extLst>
      <p:ext uri="{BB962C8B-B14F-4D97-AF65-F5344CB8AC3E}">
        <p14:creationId xmlns:p14="http://schemas.microsoft.com/office/powerpoint/2010/main" val="2984351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Streaming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 streaming service is where we provide liquidity on markets (either firm or indicative)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is a basic form of market making, i.e. we provide liquidity to electronic markets by streaming our prices to the market (and hence take principal risk as a result)</a:t>
            </a:r>
          </a:p>
          <a:p>
            <a:r>
              <a:rPr lang="en-US" sz="2000" dirty="0" smtClean="0">
                <a:latin typeface="Times New Roman" panose="02020603050405020304" pitchFamily="18" charset="0"/>
                <a:cs typeface="Times New Roman" panose="02020603050405020304" pitchFamily="18" charset="0"/>
              </a:rPr>
              <a:t>We can stream prices to markets as limit orders (for a central limit order book exchange) or just as an open one-way stream (depending on the market)</a:t>
            </a:r>
          </a:p>
        </p:txBody>
      </p:sp>
    </p:spTree>
    <p:extLst>
      <p:ext uri="{BB962C8B-B14F-4D97-AF65-F5344CB8AC3E}">
        <p14:creationId xmlns:p14="http://schemas.microsoft.com/office/powerpoint/2010/main" val="53557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Streaming 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Attributes of a price stream are:</a:t>
            </a:r>
          </a:p>
          <a:p>
            <a:pPr lvl="1"/>
            <a:r>
              <a:rPr lang="en-US" sz="1600" dirty="0">
                <a:latin typeface="Times New Roman" panose="02020603050405020304" pitchFamily="18" charset="0"/>
                <a:cs typeface="Times New Roman" panose="02020603050405020304" pitchFamily="18" charset="0"/>
              </a:rPr>
              <a:t>Product</a:t>
            </a:r>
          </a:p>
          <a:p>
            <a:pPr lvl="1"/>
            <a:r>
              <a:rPr lang="en-US" sz="1600" dirty="0">
                <a:latin typeface="Times New Roman" panose="02020603050405020304" pitchFamily="18" charset="0"/>
                <a:cs typeface="Times New Roman" panose="02020603050405020304" pitchFamily="18" charset="0"/>
              </a:rPr>
              <a:t>Bid price</a:t>
            </a:r>
          </a:p>
          <a:p>
            <a:pPr lvl="1"/>
            <a:r>
              <a:rPr lang="en-US" sz="1600" dirty="0">
                <a:latin typeface="Times New Roman" panose="02020603050405020304" pitchFamily="18" charset="0"/>
                <a:cs typeface="Times New Roman" panose="02020603050405020304" pitchFamily="18" charset="0"/>
              </a:rPr>
              <a:t>Offer price</a:t>
            </a:r>
          </a:p>
          <a:p>
            <a:pPr lvl="1"/>
            <a:r>
              <a:rPr lang="en-US" sz="1600" dirty="0">
                <a:latin typeface="Times New Roman" panose="02020603050405020304" pitchFamily="18" charset="0"/>
                <a:cs typeface="Times New Roman" panose="02020603050405020304" pitchFamily="18" charset="0"/>
              </a:rPr>
              <a:t>Bid visible quantity</a:t>
            </a:r>
          </a:p>
          <a:p>
            <a:pPr lvl="1"/>
            <a:r>
              <a:rPr lang="en-US" sz="1600" dirty="0">
                <a:latin typeface="Times New Roman" panose="02020603050405020304" pitchFamily="18" charset="0"/>
                <a:cs typeface="Times New Roman" panose="02020603050405020304" pitchFamily="18" charset="0"/>
              </a:rPr>
              <a:t>Offer visible quantity</a:t>
            </a:r>
          </a:p>
          <a:p>
            <a:pPr lvl="1"/>
            <a:r>
              <a:rPr lang="en-US" sz="1600" dirty="0">
                <a:latin typeface="Times New Roman" panose="02020603050405020304" pitchFamily="18" charset="0"/>
                <a:cs typeface="Times New Roman" panose="02020603050405020304" pitchFamily="18" charset="0"/>
              </a:rPr>
              <a:t>Bid hidden quantity</a:t>
            </a:r>
          </a:p>
          <a:p>
            <a:pPr lvl="1"/>
            <a:r>
              <a:rPr lang="en-US" sz="1600" dirty="0">
                <a:latin typeface="Times New Roman" panose="02020603050405020304" pitchFamily="18" charset="0"/>
                <a:cs typeface="Times New Roman" panose="02020603050405020304" pitchFamily="18" charset="0"/>
              </a:rPr>
              <a:t>Offer hidden quantity</a:t>
            </a:r>
          </a:p>
          <a:p>
            <a:r>
              <a:rPr lang="en-US" sz="2000" dirty="0" smtClean="0">
                <a:latin typeface="Times New Roman" panose="02020603050405020304" pitchFamily="18" charset="0"/>
                <a:cs typeface="Times New Roman" panose="02020603050405020304" pitchFamily="18" charset="0"/>
              </a:rPr>
              <a:t>Operations </a:t>
            </a:r>
            <a:r>
              <a:rPr lang="en-US" sz="2000" dirty="0" smtClean="0">
                <a:latin typeface="Times New Roman" panose="02020603050405020304" pitchFamily="18" charset="0"/>
                <a:cs typeface="Times New Roman" panose="02020603050405020304" pitchFamily="18" charset="0"/>
              </a:rPr>
              <a:t>on our </a:t>
            </a:r>
            <a:r>
              <a:rPr lang="en-US" sz="2000" dirty="0" err="1" smtClean="0">
                <a:latin typeface="Times New Roman" panose="02020603050405020304" pitchFamily="18" charset="0"/>
                <a:cs typeface="Times New Roman" panose="02020603050405020304" pitchFamily="18" charset="0"/>
              </a:rPr>
              <a:t>StreamingService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Publish price to the market</a:t>
            </a:r>
          </a:p>
        </p:txBody>
      </p:sp>
    </p:spTree>
    <p:extLst>
      <p:ext uri="{BB962C8B-B14F-4D97-AF65-F5344CB8AC3E}">
        <p14:creationId xmlns:p14="http://schemas.microsoft.com/office/powerpoint/2010/main" val="372292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latin typeface="Times New Roman" panose="02020603050405020304" pitchFamily="18" charset="0"/>
                <a:cs typeface="Times New Roman" panose="02020603050405020304" pitchFamily="18" charset="0"/>
              </a:rPr>
              <a:t>Algo</a:t>
            </a:r>
            <a:r>
              <a:rPr lang="en-US" b="1" i="1" dirty="0" smtClean="0">
                <a:latin typeface="Times New Roman" panose="02020603050405020304" pitchFamily="18" charset="0"/>
                <a:cs typeface="Times New Roman" panose="02020603050405020304" pitchFamily="18" charset="0"/>
              </a:rPr>
              <a:t> Trading and the Execution/</a:t>
            </a:r>
            <a:r>
              <a:rPr lang="en-US" b="1" i="1" dirty="0" err="1" smtClean="0">
                <a:latin typeface="Times New Roman" panose="02020603050405020304" pitchFamily="18" charset="0"/>
                <a:cs typeface="Times New Roman" panose="02020603050405020304" pitchFamily="18" charset="0"/>
              </a:rPr>
              <a:t>MarketData</a:t>
            </a:r>
            <a:r>
              <a:rPr lang="en-US" b="1" i="1" dirty="0" smtClean="0">
                <a:latin typeface="Times New Roman" panose="02020603050405020304" pitchFamily="18" charset="0"/>
                <a:cs typeface="Times New Roman" panose="02020603050405020304" pitchFamily="18" charset="0"/>
              </a:rPr>
              <a:t>/Streaming Services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generally leverages a </a:t>
            </a:r>
            <a:r>
              <a:rPr lang="en-US" sz="2000" dirty="0" err="1" smtClean="0">
                <a:latin typeface="Times New Roman" panose="02020603050405020304" pitchFamily="18" charset="0"/>
                <a:cs typeface="Times New Roman" panose="02020603050405020304" pitchFamily="18" charset="0"/>
              </a:rPr>
              <a:t>MarketDataService</a:t>
            </a:r>
            <a:r>
              <a:rPr lang="en-US" sz="2000" dirty="0" smtClean="0">
                <a:latin typeface="Times New Roman" panose="02020603050405020304" pitchFamily="18" charset="0"/>
                <a:cs typeface="Times New Roman" panose="02020603050405020304" pitchFamily="18" charset="0"/>
              </a:rPr>
              <a:t> for viewing the entire order book</a:t>
            </a:r>
          </a:p>
          <a:p>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algos</a:t>
            </a:r>
            <a:r>
              <a:rPr lang="en-US" sz="2000" dirty="0" smtClean="0">
                <a:latin typeface="Times New Roman" panose="02020603050405020304" pitchFamily="18" charset="0"/>
                <a:cs typeface="Times New Roman" panose="02020603050405020304" pitchFamily="18" charset="0"/>
              </a:rPr>
              <a:t> will use current market data to be able to generate trading signals based on some algorithm</a:t>
            </a:r>
          </a:p>
          <a:p>
            <a:r>
              <a:rPr lang="en-US" sz="2000" dirty="0" smtClean="0">
                <a:latin typeface="Times New Roman" panose="02020603050405020304" pitchFamily="18" charset="0"/>
                <a:cs typeface="Times New Roman" panose="02020603050405020304" pitchFamily="18" charset="0"/>
              </a:rPr>
              <a:t>These trading signals get translated into orders placed on an exchange</a:t>
            </a:r>
          </a:p>
          <a:p>
            <a:r>
              <a:rPr lang="en-US" sz="2000" dirty="0" smtClean="0">
                <a:latin typeface="Times New Roman" panose="02020603050405020304" pitchFamily="18" charset="0"/>
                <a:cs typeface="Times New Roman" panose="02020603050405020304" pitchFamily="18" charset="0"/>
              </a:rPr>
              <a:t>Either:</a:t>
            </a:r>
          </a:p>
          <a:p>
            <a:pPr lvl="1"/>
            <a:r>
              <a:rPr lang="en-US" sz="1600" dirty="0" smtClean="0">
                <a:latin typeface="Times New Roman" panose="02020603050405020304" pitchFamily="18" charset="0"/>
                <a:cs typeface="Times New Roman" panose="02020603050405020304" pitchFamily="18" charset="0"/>
              </a:rPr>
              <a:t>An </a:t>
            </a:r>
            <a:r>
              <a:rPr lang="en-US" sz="1600" dirty="0" err="1" smtClean="0">
                <a:latin typeface="Times New Roman" panose="02020603050405020304" pitchFamily="18" charset="0"/>
                <a:cs typeface="Times New Roman" panose="02020603050405020304" pitchFamily="18" charset="0"/>
              </a:rPr>
              <a:t>ExecutionService</a:t>
            </a:r>
            <a:r>
              <a:rPr lang="en-US" sz="1600" dirty="0" smtClean="0">
                <a:latin typeface="Times New Roman" panose="02020603050405020304" pitchFamily="18" charset="0"/>
                <a:cs typeface="Times New Roman" panose="02020603050405020304" pitchFamily="18" charset="0"/>
              </a:rPr>
              <a:t> is used by the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to place orders</a:t>
            </a:r>
          </a:p>
          <a:p>
            <a:pPr lvl="1"/>
            <a:r>
              <a:rPr lang="en-US" sz="1600" dirty="0" smtClean="0">
                <a:latin typeface="Times New Roman" panose="02020603050405020304" pitchFamily="18" charset="0"/>
                <a:cs typeface="Times New Roman" panose="02020603050405020304" pitchFamily="18" charset="0"/>
              </a:rPr>
              <a:t>A market making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will provide liquidity by streaming out prices in the </a:t>
            </a:r>
            <a:r>
              <a:rPr lang="en-US" sz="1600" dirty="0" err="1" smtClean="0">
                <a:latin typeface="Times New Roman" panose="02020603050405020304" pitchFamily="18" charset="0"/>
                <a:cs typeface="Times New Roman" panose="02020603050405020304" pitchFamily="18" charset="0"/>
              </a:rPr>
              <a:t>StreamingService</a:t>
            </a: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00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Inquiry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An inquiry is a request for quote from a client, also known as an RFQ</a:t>
            </a:r>
          </a:p>
          <a:p>
            <a:r>
              <a:rPr lang="en-US" sz="2000" dirty="0" smtClean="0">
                <a:latin typeface="Times New Roman" panose="02020603050405020304" pitchFamily="18" charset="0"/>
                <a:cs typeface="Times New Roman" panose="02020603050405020304" pitchFamily="18" charset="0"/>
              </a:rPr>
              <a:t>An inquiry is a way for a client to send a request to trade to multiple dealers</a:t>
            </a:r>
          </a:p>
          <a:p>
            <a:r>
              <a:rPr lang="en-US" sz="2000" dirty="0" smtClean="0">
                <a:latin typeface="Times New Roman" panose="02020603050405020304" pitchFamily="18" charset="0"/>
                <a:cs typeface="Times New Roman" panose="02020603050405020304" pitchFamily="18" charset="0"/>
              </a:rPr>
              <a:t>It is a way for dealers to provide liquidity on demand to clients rather than needing to stream out prices to a client</a:t>
            </a:r>
          </a:p>
          <a:p>
            <a:r>
              <a:rPr lang="en-US" sz="2000" dirty="0" smtClean="0">
                <a:latin typeface="Times New Roman" panose="02020603050405020304" pitchFamily="18" charset="0"/>
                <a:cs typeface="Times New Roman" panose="02020603050405020304" pitchFamily="18" charset="0"/>
              </a:rPr>
              <a:t>Attributes of an inquiry are:</a:t>
            </a:r>
          </a:p>
          <a:p>
            <a:pPr lvl="1"/>
            <a:r>
              <a:rPr lang="en-US" sz="1600" dirty="0" smtClean="0">
                <a:latin typeface="Times New Roman" panose="02020603050405020304" pitchFamily="18" charset="0"/>
                <a:cs typeface="Times New Roman" panose="02020603050405020304" pitchFamily="18" charset="0"/>
              </a:rPr>
              <a:t>Inquiry Id</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Side</a:t>
            </a:r>
          </a:p>
          <a:p>
            <a:pPr lvl="1"/>
            <a:r>
              <a:rPr lang="en-US" sz="1600" dirty="0" smtClean="0">
                <a:latin typeface="Times New Roman" panose="02020603050405020304" pitchFamily="18" charset="0"/>
                <a:cs typeface="Times New Roman" panose="02020603050405020304" pitchFamily="18" charset="0"/>
              </a:rPr>
              <a:t>Quantity</a:t>
            </a:r>
          </a:p>
          <a:p>
            <a:pPr lvl="1"/>
            <a:r>
              <a:rPr lang="en-US" sz="1600" dirty="0" smtClean="0">
                <a:latin typeface="Times New Roman" panose="02020603050405020304" pitchFamily="18" charset="0"/>
                <a:cs typeface="Times New Roman" panose="02020603050405020304" pitchFamily="18" charset="0"/>
              </a:rPr>
              <a:t>Price (as specified by the dealer)</a:t>
            </a:r>
          </a:p>
          <a:p>
            <a:pPr lvl="1"/>
            <a:r>
              <a:rPr lang="en-US" sz="1600" dirty="0" smtClean="0">
                <a:latin typeface="Times New Roman" panose="02020603050405020304" pitchFamily="18" charset="0"/>
                <a:cs typeface="Times New Roman" panose="02020603050405020304" pitchFamily="18" charset="0"/>
              </a:rPr>
              <a:t>State (for the lifecycle of an inquiry)</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InquiryService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Send a quote back to the client</a:t>
            </a:r>
          </a:p>
          <a:p>
            <a:pPr lvl="1"/>
            <a:r>
              <a:rPr lang="en-US" sz="1600" dirty="0" smtClean="0">
                <a:latin typeface="Times New Roman" panose="02020603050405020304" pitchFamily="18" charset="0"/>
                <a:cs typeface="Times New Roman" panose="02020603050405020304" pitchFamily="18" charset="0"/>
              </a:rPr>
              <a:t>Reject the inquiry</a:t>
            </a:r>
          </a:p>
        </p:txBody>
      </p:sp>
    </p:spTree>
    <p:extLst>
      <p:ext uri="{BB962C8B-B14F-4D97-AF65-F5344CB8AC3E}">
        <p14:creationId xmlns:p14="http://schemas.microsoft.com/office/powerpoint/2010/main" val="371313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Historical Data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We persist historical data for historical analysis (e.g. to run simulations against the data, back test our strategies,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Persisting to KDB is a popular choice</a:t>
            </a:r>
          </a:p>
          <a:p>
            <a:r>
              <a:rPr lang="en-US" sz="2000" dirty="0" smtClean="0">
                <a:latin typeface="Times New Roman" panose="02020603050405020304" pitchFamily="18" charset="0"/>
                <a:cs typeface="Times New Roman" panose="02020603050405020304" pitchFamily="18" charset="0"/>
              </a:rPr>
              <a:t>Historical data has no attribute as this is any of the types described in this class (market data, inquiry, price stream, product, order,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HistoricalDataService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Persist data</a:t>
            </a:r>
          </a:p>
        </p:txBody>
      </p:sp>
    </p:spTree>
    <p:extLst>
      <p:ext uri="{BB962C8B-B14F-4D97-AF65-F5344CB8AC3E}">
        <p14:creationId xmlns:p14="http://schemas.microsoft.com/office/powerpoint/2010/main" val="4286645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Trading Systems are SOA!</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196"/>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SOA is a crucial element to developing trading systems in the financial world these days</a:t>
            </a:r>
          </a:p>
          <a:p>
            <a:r>
              <a:rPr lang="en-US" sz="2000" dirty="0" smtClean="0">
                <a:latin typeface="Times New Roman" panose="02020603050405020304" pitchFamily="18" charset="0"/>
                <a:cs typeface="Times New Roman" panose="02020603050405020304" pitchFamily="18" charset="0"/>
              </a:rPr>
              <a:t>Develop independent components that can co-exist with each other and be distributed in the platform</a:t>
            </a:r>
          </a:p>
          <a:p>
            <a:r>
              <a:rPr lang="en-US" sz="2000" dirty="0" smtClean="0">
                <a:latin typeface="Times New Roman" panose="02020603050405020304" pitchFamily="18" charset="0"/>
                <a:cs typeface="Times New Roman" panose="02020603050405020304" pitchFamily="18" charset="0"/>
              </a:rPr>
              <a:t>Culmination of all the concepts we have been discussing in the financial computing – data structures, algorithms, distributed systems, service oriented architecture!</a:t>
            </a:r>
          </a:p>
          <a:p>
            <a:r>
              <a:rPr lang="en-US" sz="2000" dirty="0" smtClean="0">
                <a:latin typeface="Times New Roman" panose="02020603050405020304" pitchFamily="18" charset="0"/>
                <a:cs typeface="Times New Roman" panose="02020603050405020304" pitchFamily="18" charset="0"/>
              </a:rPr>
              <a:t>As a quant, it is highly likely that you will either develop strategies in a trading system or consume data on the edges of the platform (or publish data to it)</a:t>
            </a:r>
          </a:p>
          <a:p>
            <a:r>
              <a:rPr lang="en-US" sz="2000" dirty="0" smtClean="0">
                <a:latin typeface="Times New Roman" panose="02020603050405020304" pitchFamily="18" charset="0"/>
                <a:cs typeface="Times New Roman" panose="02020603050405020304" pitchFamily="18" charset="0"/>
              </a:rPr>
              <a:t>Final project will be… to develop a bond trading system!</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60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Service with Listeners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200" dirty="0" smtClean="0">
                <a:latin typeface="Times New Roman" panose="02020603050405020304" pitchFamily="18" charset="0"/>
                <a:cs typeface="Times New Roman" panose="02020603050405020304" pitchFamily="18" charset="0"/>
              </a:rPr>
              <a:t>Let’s evolve our notion of a Service with listeners as follows:</a:t>
            </a:r>
          </a:p>
          <a:p>
            <a:pPr lvl="1"/>
            <a:r>
              <a:rPr lang="en-US" sz="1600" dirty="0">
                <a:latin typeface="Courier New" panose="02070309020205020404" pitchFamily="49" charset="0"/>
                <a:cs typeface="Courier New" panose="02070309020205020404" pitchFamily="49" charset="0"/>
              </a:rPr>
              <a:t>template&lt;</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V&gt;</a:t>
            </a:r>
          </a:p>
          <a:p>
            <a:pPr lvl="1"/>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ServiceListener</a:t>
            </a:r>
            <a:endParaRPr lang="en-US" sz="1600" dirty="0">
              <a:latin typeface="Courier New" panose="02070309020205020404" pitchFamily="49" charset="0"/>
              <a:cs typeface="Courier New" panose="02070309020205020404" pitchFamily="49" charset="0"/>
            </a:endParaRPr>
          </a:p>
          <a:p>
            <a:pPr lvl="1"/>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  virtual void </a:t>
            </a:r>
            <a:r>
              <a:rPr lang="en-US" sz="1600" dirty="0" err="1">
                <a:latin typeface="Courier New" panose="02070309020205020404" pitchFamily="49" charset="0"/>
                <a:cs typeface="Courier New" panose="02070309020205020404" pitchFamily="49" charset="0"/>
              </a:rPr>
              <a:t>ProcessAdd</a:t>
            </a:r>
            <a:r>
              <a:rPr lang="en-US" sz="1600" dirty="0">
                <a:latin typeface="Courier New" panose="02070309020205020404" pitchFamily="49" charset="0"/>
                <a:cs typeface="Courier New" panose="02070309020205020404" pitchFamily="49" charset="0"/>
              </a:rPr>
              <a:t>(V &amp;data) = 0;</a:t>
            </a:r>
          </a:p>
          <a:p>
            <a:pPr lvl="1"/>
            <a:r>
              <a:rPr lang="en-US" sz="1600" dirty="0">
                <a:latin typeface="Courier New" panose="02070309020205020404" pitchFamily="49" charset="0"/>
                <a:cs typeface="Courier New" panose="02070309020205020404" pitchFamily="49" charset="0"/>
              </a:rPr>
              <a:t>  virtual void </a:t>
            </a:r>
            <a:r>
              <a:rPr lang="en-US" sz="1600" dirty="0" err="1">
                <a:latin typeface="Courier New" panose="02070309020205020404" pitchFamily="49" charset="0"/>
                <a:cs typeface="Courier New" panose="02070309020205020404" pitchFamily="49" charset="0"/>
              </a:rPr>
              <a:t>ProcessRemove</a:t>
            </a:r>
            <a:r>
              <a:rPr lang="en-US" sz="1600" dirty="0">
                <a:latin typeface="Courier New" panose="02070309020205020404" pitchFamily="49" charset="0"/>
                <a:cs typeface="Courier New" panose="02070309020205020404" pitchFamily="49" charset="0"/>
              </a:rPr>
              <a:t>(V &amp;data) = 0;</a:t>
            </a:r>
          </a:p>
          <a:p>
            <a:pPr lvl="1"/>
            <a:r>
              <a:rPr lang="en-US" sz="1600" dirty="0">
                <a:latin typeface="Courier New" panose="02070309020205020404" pitchFamily="49" charset="0"/>
                <a:cs typeface="Courier New" panose="02070309020205020404" pitchFamily="49" charset="0"/>
              </a:rPr>
              <a:t>  virtual void </a:t>
            </a:r>
            <a:r>
              <a:rPr lang="en-US" sz="1600" dirty="0" err="1">
                <a:latin typeface="Courier New" panose="02070309020205020404" pitchFamily="49" charset="0"/>
                <a:cs typeface="Courier New" panose="02070309020205020404" pitchFamily="49" charset="0"/>
              </a:rPr>
              <a:t>ProcessUpdate</a:t>
            </a:r>
            <a:r>
              <a:rPr lang="en-US" sz="1600" dirty="0">
                <a:latin typeface="Courier New" panose="02070309020205020404" pitchFamily="49" charset="0"/>
                <a:cs typeface="Courier New" panose="02070309020205020404" pitchFamily="49" charset="0"/>
              </a:rPr>
              <a:t>(V &amp;data) = 0;</a:t>
            </a:r>
          </a:p>
          <a:p>
            <a:pPr lvl="1"/>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template&lt;</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K, </a:t>
            </a:r>
            <a:r>
              <a:rPr lang="en-US" sz="1600" dirty="0" err="1">
                <a:latin typeface="Courier New" panose="02070309020205020404" pitchFamily="49" charset="0"/>
                <a:cs typeface="Courier New" panose="02070309020205020404" pitchFamily="49" charset="0"/>
              </a:rPr>
              <a:t>typename</a:t>
            </a:r>
            <a:r>
              <a:rPr lang="en-US" sz="1600" dirty="0">
                <a:latin typeface="Courier New" panose="02070309020205020404" pitchFamily="49" charset="0"/>
                <a:cs typeface="Courier New" panose="02070309020205020404" pitchFamily="49" charset="0"/>
              </a:rPr>
              <a:t> V&gt;</a:t>
            </a:r>
          </a:p>
          <a:p>
            <a:pPr lvl="1"/>
            <a:r>
              <a:rPr lang="en-US" sz="1600" dirty="0">
                <a:latin typeface="Courier New" panose="02070309020205020404" pitchFamily="49" charset="0"/>
                <a:cs typeface="Courier New" panose="02070309020205020404" pitchFamily="49" charset="0"/>
              </a:rPr>
              <a:t>class Service</a:t>
            </a:r>
          </a:p>
          <a:p>
            <a:pPr lvl="1"/>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public:</a:t>
            </a:r>
          </a:p>
          <a:p>
            <a:pPr lvl="1"/>
            <a:r>
              <a:rPr lang="en-US" sz="1600" dirty="0">
                <a:latin typeface="Courier New" panose="02070309020205020404" pitchFamily="49" charset="0"/>
                <a:cs typeface="Courier New" panose="02070309020205020404" pitchFamily="49" charset="0"/>
              </a:rPr>
              <a:t>  virtual V&amp; </a:t>
            </a:r>
            <a:r>
              <a:rPr lang="en-US" sz="1600" dirty="0" err="1">
                <a:latin typeface="Courier New" panose="02070309020205020404" pitchFamily="49" charset="0"/>
                <a:cs typeface="Courier New" panose="02070309020205020404" pitchFamily="49" charset="0"/>
              </a:rPr>
              <a:t>GetData</a:t>
            </a:r>
            <a:r>
              <a:rPr lang="en-US" sz="1600" dirty="0">
                <a:latin typeface="Courier New" panose="02070309020205020404" pitchFamily="49" charset="0"/>
                <a:cs typeface="Courier New" panose="02070309020205020404" pitchFamily="49" charset="0"/>
              </a:rPr>
              <a:t>(K key) = 0;</a:t>
            </a:r>
          </a:p>
          <a:p>
            <a:pPr lvl="1"/>
            <a:r>
              <a:rPr lang="en-US" sz="1600" dirty="0">
                <a:latin typeface="Courier New" panose="02070309020205020404" pitchFamily="49" charset="0"/>
                <a:cs typeface="Courier New" panose="02070309020205020404" pitchFamily="49" charset="0"/>
              </a:rPr>
              <a:t>  virtual void </a:t>
            </a:r>
            <a:r>
              <a:rPr lang="en-US" sz="1600" dirty="0" err="1">
                <a:latin typeface="Courier New" panose="02070309020205020404" pitchFamily="49" charset="0"/>
                <a:cs typeface="Courier New" panose="02070309020205020404" pitchFamily="49" charset="0"/>
              </a:rPr>
              <a:t>AddListener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ServiceListener</a:t>
            </a:r>
            <a:r>
              <a:rPr lang="en-US" sz="1600" dirty="0">
                <a:latin typeface="Courier New" panose="02070309020205020404" pitchFamily="49" charset="0"/>
                <a:cs typeface="Courier New" panose="02070309020205020404" pitchFamily="49" charset="0"/>
              </a:rPr>
              <a:t>&lt;V&gt; &amp;listener) = 0;</a:t>
            </a:r>
          </a:p>
          <a:p>
            <a:pPr lvl="1"/>
            <a:r>
              <a:rPr lang="en-US" sz="1600" dirty="0" smtClean="0">
                <a:latin typeface="Courier New" panose="02070309020205020404" pitchFamily="49" charset="0"/>
                <a:cs typeface="Courier New" panose="02070309020205020404" pitchFamily="49" charset="0"/>
              </a:rPr>
              <a:t>  virtual list&lt; </a:t>
            </a:r>
            <a:r>
              <a:rPr lang="en-US" sz="1600" dirty="0" err="1" smtClean="0">
                <a:latin typeface="Courier New" panose="02070309020205020404" pitchFamily="49" charset="0"/>
                <a:cs typeface="Courier New" panose="02070309020205020404" pitchFamily="49" charset="0"/>
              </a:rPr>
              <a:t>ServiceListener</a:t>
            </a:r>
            <a:r>
              <a:rPr lang="en-US" sz="1600" dirty="0" smtClean="0">
                <a:latin typeface="Courier New" panose="02070309020205020404" pitchFamily="49" charset="0"/>
                <a:cs typeface="Courier New" panose="02070309020205020404" pitchFamily="49" charset="0"/>
              </a:rPr>
              <a:t>&lt;V&gt;* &gt; </a:t>
            </a:r>
            <a:r>
              <a:rPr lang="en-US" sz="1600" dirty="0" err="1" smtClean="0">
                <a:latin typeface="Courier New" panose="02070309020205020404" pitchFamily="49" charset="0"/>
                <a:cs typeface="Courier New" panose="02070309020205020404" pitchFamily="49" charset="0"/>
              </a:rPr>
              <a:t>GetListeners</a:t>
            </a:r>
            <a:r>
              <a:rPr lang="en-US" sz="1600" dirty="0" smtClean="0">
                <a:latin typeface="Courier New" panose="02070309020205020404" pitchFamily="49" charset="0"/>
                <a:cs typeface="Courier New" panose="02070309020205020404" pitchFamily="49" charset="0"/>
              </a:rPr>
              <a:t>() = 0;</a:t>
            </a:r>
          </a:p>
          <a:p>
            <a:pPr lvl="1"/>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853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Service with Listeners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Here we define the Service with the ability to add </a:t>
            </a:r>
            <a:r>
              <a:rPr lang="en-US" sz="2000" dirty="0" smtClean="0">
                <a:latin typeface="Times New Roman" panose="02020603050405020304" pitchFamily="18" charset="0"/>
                <a:cs typeface="Times New Roman" panose="02020603050405020304" pitchFamily="18" charset="0"/>
              </a:rPr>
              <a:t>listeners </a:t>
            </a:r>
            <a:r>
              <a:rPr lang="en-US" sz="2000" dirty="0" smtClean="0">
                <a:latin typeface="Times New Roman" panose="02020603050405020304" pitchFamily="18" charset="0"/>
                <a:cs typeface="Times New Roman" panose="02020603050405020304" pitchFamily="18" charset="0"/>
              </a:rPr>
              <a:t>(and retrieve them)</a:t>
            </a:r>
          </a:p>
          <a:p>
            <a:r>
              <a:rPr lang="en-US" sz="2000" dirty="0" smtClean="0">
                <a:latin typeface="Times New Roman" panose="02020603050405020304" pitchFamily="18" charset="0"/>
                <a:cs typeface="Times New Roman" panose="02020603050405020304" pitchFamily="18" charset="0"/>
              </a:rPr>
              <a:t>Listeners can be notified for addition, removal, and updates of data</a:t>
            </a:r>
          </a:p>
          <a:p>
            <a:r>
              <a:rPr lang="en-US" sz="2000" dirty="0" smtClean="0">
                <a:latin typeface="Times New Roman" panose="02020603050405020304" pitchFamily="18" charset="0"/>
                <a:cs typeface="Times New Roman" panose="02020603050405020304" pitchFamily="18" charset="0"/>
              </a:rPr>
              <a:t>In this way, we can define interested listeners that can handle various events</a:t>
            </a:r>
          </a:p>
          <a:p>
            <a:r>
              <a:rPr lang="en-US" sz="2000" dirty="0" smtClean="0">
                <a:latin typeface="Times New Roman" panose="02020603050405020304" pitchFamily="18" charset="0"/>
                <a:cs typeface="Times New Roman" panose="02020603050405020304" pitchFamily="18" charset="0"/>
              </a:rPr>
              <a:t>This forms a crucial element of Service Oriented Architecture where we can register listeners to react to events on the data in a service</a:t>
            </a:r>
          </a:p>
          <a:p>
            <a:r>
              <a:rPr lang="en-US" sz="2000" dirty="0" smtClean="0">
                <a:latin typeface="Times New Roman" panose="02020603050405020304" pitchFamily="18" charset="0"/>
                <a:cs typeface="Times New Roman" panose="02020603050405020304" pitchFamily="18" charset="0"/>
              </a:rPr>
              <a:t>Events can be pushed to middleware (by a listener even – say a </a:t>
            </a:r>
            <a:r>
              <a:rPr lang="en-US" sz="2000" dirty="0" err="1" smtClean="0">
                <a:latin typeface="Times New Roman" panose="02020603050405020304" pitchFamily="18" charset="0"/>
                <a:cs typeface="Times New Roman" panose="02020603050405020304" pitchFamily="18" charset="0"/>
              </a:rPr>
              <a:t>DataPublisherListener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Courier New" panose="02070309020205020404" pitchFamily="49" charset="0"/>
              <a:cs typeface="Courier New" panose="02070309020205020404" pitchFamily="49"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717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Product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We have defined a </a:t>
            </a:r>
            <a:r>
              <a:rPr lang="en-US" sz="2000" dirty="0" err="1" smtClean="0">
                <a:latin typeface="Times New Roman" panose="02020603050405020304" pitchFamily="18" charset="0"/>
                <a:cs typeface="Times New Roman" panose="02020603050405020304" pitchFamily="18" charset="0"/>
              </a:rPr>
              <a:t>ProductService</a:t>
            </a:r>
            <a:r>
              <a:rPr lang="en-US" sz="2000" dirty="0" smtClean="0">
                <a:latin typeface="Times New Roman" panose="02020603050405020304" pitchFamily="18" charset="0"/>
                <a:cs typeface="Times New Roman" panose="02020603050405020304" pitchFamily="18" charset="0"/>
              </a:rPr>
              <a:t> in the previous class</a:t>
            </a:r>
          </a:p>
          <a:p>
            <a:r>
              <a:rPr lang="en-US" sz="2000" dirty="0" smtClean="0">
                <a:latin typeface="Times New Roman" panose="02020603050405020304" pitchFamily="18" charset="0"/>
                <a:cs typeface="Times New Roman" panose="02020603050405020304" pitchFamily="18" charset="0"/>
              </a:rPr>
              <a:t>This serves as a crucial building block in our trading system to provide product reference data throughout our platform</a:t>
            </a:r>
          </a:p>
          <a:p>
            <a:r>
              <a:rPr lang="en-US" sz="2000" dirty="0" smtClean="0">
                <a:latin typeface="Times New Roman" panose="02020603050405020304" pitchFamily="18" charset="0"/>
                <a:cs typeface="Times New Roman" panose="02020603050405020304" pitchFamily="18" charset="0"/>
              </a:rPr>
              <a:t>E.g. for a bond trading system, all supported bond securities should be defined in our </a:t>
            </a:r>
            <a:r>
              <a:rPr lang="en-US" sz="2000" dirty="0" err="1" smtClean="0">
                <a:latin typeface="Times New Roman" panose="02020603050405020304" pitchFamily="18" charset="0"/>
                <a:cs typeface="Times New Roman" panose="02020603050405020304" pitchFamily="18" charset="0"/>
              </a:rPr>
              <a:t>ProductService</a:t>
            </a:r>
            <a:r>
              <a:rPr lang="en-US" sz="2000" dirty="0" smtClean="0">
                <a:latin typeface="Times New Roman" panose="02020603050405020304" pitchFamily="18" charset="0"/>
                <a:cs typeface="Times New Roman" panose="02020603050405020304" pitchFamily="18" charset="0"/>
              </a:rPr>
              <a:t> and reference data made available to any interested subscribers to the service</a:t>
            </a:r>
          </a:p>
        </p:txBody>
      </p:sp>
    </p:spTree>
    <p:extLst>
      <p:ext uri="{BB962C8B-B14F-4D97-AF65-F5344CB8AC3E}">
        <p14:creationId xmlns:p14="http://schemas.microsoft.com/office/powerpoint/2010/main" val="54752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Trade Booking Service</a:t>
            </a: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When we trade in the system, we need to be able to book trades into a central repository (i.e. a trade database)</a:t>
            </a:r>
          </a:p>
          <a:p>
            <a:r>
              <a:rPr lang="en-US" sz="2000" dirty="0" smtClean="0">
                <a:latin typeface="Times New Roman" panose="02020603050405020304" pitchFamily="18" charset="0"/>
                <a:cs typeface="Times New Roman" panose="02020603050405020304" pitchFamily="18" charset="0"/>
              </a:rPr>
              <a:t>Such trade booking is done via a trade booking system</a:t>
            </a:r>
          </a:p>
          <a:p>
            <a:r>
              <a:rPr lang="en-US" sz="2000" dirty="0" smtClean="0">
                <a:latin typeface="Times New Roman" panose="02020603050405020304" pitchFamily="18" charset="0"/>
                <a:cs typeface="Times New Roman" panose="02020603050405020304" pitchFamily="18" charset="0"/>
              </a:rPr>
              <a:t>STP (straight through processing) is functionality that connects to markets for a post-trade feed and automatically books trades into our trading platform via our </a:t>
            </a:r>
            <a:r>
              <a:rPr lang="en-US" sz="2000" dirty="0" err="1" smtClean="0">
                <a:latin typeface="Times New Roman" panose="02020603050405020304" pitchFamily="18" charset="0"/>
                <a:cs typeface="Times New Roman" panose="02020603050405020304" pitchFamily="18" charset="0"/>
              </a:rPr>
              <a:t>TradeBookingService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Attributes of a trade are:</a:t>
            </a:r>
          </a:p>
          <a:p>
            <a:pPr lvl="1"/>
            <a:r>
              <a:rPr lang="en-US" sz="1600" dirty="0" smtClean="0">
                <a:latin typeface="Times New Roman" panose="02020603050405020304" pitchFamily="18" charset="0"/>
                <a:cs typeface="Times New Roman" panose="02020603050405020304" pitchFamily="18" charset="0"/>
              </a:rPr>
              <a:t>Product</a:t>
            </a:r>
          </a:p>
          <a:p>
            <a:pPr lvl="1"/>
            <a:r>
              <a:rPr lang="en-US" sz="1600" dirty="0" smtClean="0">
                <a:latin typeface="Times New Roman" panose="02020603050405020304" pitchFamily="18" charset="0"/>
                <a:cs typeface="Times New Roman" panose="02020603050405020304" pitchFamily="18" charset="0"/>
              </a:rPr>
              <a:t>Trade Id</a:t>
            </a:r>
          </a:p>
          <a:p>
            <a:pPr lvl="1"/>
            <a:r>
              <a:rPr lang="en-US" sz="1600" dirty="0" smtClean="0">
                <a:latin typeface="Times New Roman" panose="02020603050405020304" pitchFamily="18" charset="0"/>
                <a:cs typeface="Times New Roman" panose="02020603050405020304" pitchFamily="18" charset="0"/>
              </a:rPr>
              <a:t>Book</a:t>
            </a:r>
          </a:p>
          <a:p>
            <a:pPr lvl="1"/>
            <a:r>
              <a:rPr lang="en-US" sz="1600" dirty="0" smtClean="0">
                <a:latin typeface="Times New Roman" panose="02020603050405020304" pitchFamily="18" charset="0"/>
                <a:cs typeface="Times New Roman" panose="02020603050405020304" pitchFamily="18" charset="0"/>
              </a:rPr>
              <a:t>Quantity in Dollar notional amount (or any currency)</a:t>
            </a:r>
          </a:p>
          <a:p>
            <a:pPr lvl="1"/>
            <a:r>
              <a:rPr lang="en-US" sz="1600" dirty="0" smtClean="0">
                <a:latin typeface="Times New Roman" panose="02020603050405020304" pitchFamily="18" charset="0"/>
                <a:cs typeface="Times New Roman" panose="02020603050405020304" pitchFamily="18" charset="0"/>
              </a:rPr>
              <a:t>Side (Buy or Sell)</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TradeBookingService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Book a trade (which can flow into our position service discussed in the next slide)</a:t>
            </a:r>
          </a:p>
        </p:txBody>
      </p:sp>
    </p:spTree>
    <p:extLst>
      <p:ext uri="{BB962C8B-B14F-4D97-AF65-F5344CB8AC3E}">
        <p14:creationId xmlns:p14="http://schemas.microsoft.com/office/powerpoint/2010/main" val="308319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Position Service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Once a trade is booked, it generates a position (a long position if the trade is a Buy, a short position if the trade is a Sell) – multiple trades are netted out to produce a position</a:t>
            </a:r>
          </a:p>
          <a:p>
            <a:r>
              <a:rPr lang="en-US" sz="2000" dirty="0" smtClean="0">
                <a:latin typeface="Times New Roman" panose="02020603050405020304" pitchFamily="18" charset="0"/>
                <a:cs typeface="Times New Roman" panose="02020603050405020304" pitchFamily="18" charset="0"/>
              </a:rPr>
              <a:t>We need to know our position at any given point in time in a particular product</a:t>
            </a:r>
          </a:p>
          <a:p>
            <a:r>
              <a:rPr lang="en-US" sz="2000" dirty="0" smtClean="0">
                <a:latin typeface="Times New Roman" panose="02020603050405020304" pitchFamily="18" charset="0"/>
                <a:cs typeface="Times New Roman" panose="02020603050405020304" pitchFamily="18" charset="0"/>
              </a:rPr>
              <a:t>Understanding our positions across many different products gives us a holistic view of our risk and exposure that is vital to trading</a:t>
            </a:r>
          </a:p>
          <a:p>
            <a:r>
              <a:rPr lang="en-US" sz="2000" dirty="0" smtClean="0">
                <a:latin typeface="Times New Roman" panose="02020603050405020304" pitchFamily="18" charset="0"/>
                <a:cs typeface="Times New Roman" panose="02020603050405020304" pitchFamily="18" charset="0"/>
              </a:rPr>
              <a:t>Our position gives us a view on balance sheet utilization (position is netted, balance sheet is gross)</a:t>
            </a:r>
          </a:p>
          <a:p>
            <a:r>
              <a:rPr lang="en-US" sz="2000" dirty="0">
                <a:latin typeface="Times New Roman" panose="02020603050405020304" pitchFamily="18" charset="0"/>
                <a:cs typeface="Times New Roman" panose="02020603050405020304" pitchFamily="18" charset="0"/>
              </a:rPr>
              <a:t>A position service consumes trades (in a given product and book) and produces a net position for that security that can be queried by consumers of the </a:t>
            </a:r>
            <a:r>
              <a:rPr lang="en-US" sz="2000" dirty="0" err="1" smtClean="0">
                <a:latin typeface="Times New Roman" panose="02020603050405020304" pitchFamily="18" charset="0"/>
                <a:cs typeface="Times New Roman" panose="02020603050405020304" pitchFamily="18" charset="0"/>
              </a:rPr>
              <a:t>PositionService</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Typically a </a:t>
            </a:r>
            <a:r>
              <a:rPr lang="en-US" sz="2000" dirty="0" err="1">
                <a:latin typeface="Times New Roman" panose="02020603050405020304" pitchFamily="18" charset="0"/>
                <a:cs typeface="Times New Roman" panose="02020603050405020304" pitchFamily="18" charset="0"/>
              </a:rPr>
              <a:t>TradeBookingService</a:t>
            </a:r>
            <a:r>
              <a:rPr lang="en-US" sz="2000" dirty="0">
                <a:latin typeface="Times New Roman" panose="02020603050405020304" pitchFamily="18" charset="0"/>
                <a:cs typeface="Times New Roman" panose="02020603050405020304" pitchFamily="18" charset="0"/>
              </a:rPr>
              <a:t> invokes the </a:t>
            </a:r>
            <a:r>
              <a:rPr lang="en-US" sz="2000" dirty="0" err="1">
                <a:latin typeface="Times New Roman" panose="02020603050405020304" pitchFamily="18" charset="0"/>
                <a:cs typeface="Times New Roman" panose="02020603050405020304" pitchFamily="18" charset="0"/>
              </a:rPr>
              <a:t>PositionService</a:t>
            </a:r>
            <a:r>
              <a:rPr lang="en-US" sz="2000" dirty="0">
                <a:latin typeface="Times New Roman" panose="02020603050405020304" pitchFamily="18" charset="0"/>
                <a:cs typeface="Times New Roman" panose="02020603050405020304" pitchFamily="18" charset="0"/>
              </a:rPr>
              <a:t> with a trade once a trade is </a:t>
            </a:r>
            <a:r>
              <a:rPr lang="en-US" sz="2000" dirty="0" smtClean="0">
                <a:latin typeface="Times New Roman" panose="02020603050405020304" pitchFamily="18" charset="0"/>
                <a:cs typeface="Times New Roman" panose="02020603050405020304" pitchFamily="18" charset="0"/>
              </a:rPr>
              <a:t>done</a:t>
            </a:r>
          </a:p>
        </p:txBody>
      </p:sp>
    </p:spTree>
    <p:extLst>
      <p:ext uri="{BB962C8B-B14F-4D97-AF65-F5344CB8AC3E}">
        <p14:creationId xmlns:p14="http://schemas.microsoft.com/office/powerpoint/2010/main" val="80941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Position Service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Attributes of a position are:</a:t>
            </a:r>
          </a:p>
          <a:p>
            <a:pPr lvl="1"/>
            <a:r>
              <a:rPr lang="en-US" sz="1600" dirty="0">
                <a:latin typeface="Times New Roman" panose="02020603050405020304" pitchFamily="18" charset="0"/>
                <a:cs typeface="Times New Roman" panose="02020603050405020304" pitchFamily="18" charset="0"/>
              </a:rPr>
              <a:t>Product</a:t>
            </a:r>
          </a:p>
          <a:p>
            <a:pPr lvl="1"/>
            <a:r>
              <a:rPr lang="en-US" sz="1600" dirty="0">
                <a:latin typeface="Times New Roman" panose="02020603050405020304" pitchFamily="18" charset="0"/>
                <a:cs typeface="Times New Roman" panose="02020603050405020304" pitchFamily="18" charset="0"/>
              </a:rPr>
              <a:t>Dollar position amount (positive is long, negative is short) for a given book</a:t>
            </a:r>
          </a:p>
          <a:p>
            <a:pPr lvl="1"/>
            <a:r>
              <a:rPr lang="en-US" sz="1600" dirty="0">
                <a:latin typeface="Times New Roman" panose="02020603050405020304" pitchFamily="18" charset="0"/>
                <a:cs typeface="Times New Roman" panose="02020603050405020304" pitchFamily="18" charset="0"/>
              </a:rPr>
              <a:t>An aggregate position across all books for the product (netting out longs and shorts)</a:t>
            </a:r>
          </a:p>
          <a:p>
            <a:r>
              <a:rPr lang="en-US" sz="2000" dirty="0" smtClean="0">
                <a:latin typeface="Times New Roman" panose="02020603050405020304" pitchFamily="18" charset="0"/>
                <a:cs typeface="Times New Roman" panose="02020603050405020304" pitchFamily="18" charset="0"/>
              </a:rPr>
              <a:t>Operations on our </a:t>
            </a:r>
            <a:r>
              <a:rPr lang="en-US" sz="2000" dirty="0" err="1" smtClean="0">
                <a:latin typeface="Times New Roman" panose="02020603050405020304" pitchFamily="18" charset="0"/>
                <a:cs typeface="Times New Roman" panose="02020603050405020304" pitchFamily="18" charset="0"/>
              </a:rPr>
              <a:t>PositionService</a:t>
            </a:r>
            <a:r>
              <a:rPr lang="en-US" sz="2000" dirty="0" smtClean="0">
                <a:latin typeface="Times New Roman" panose="02020603050405020304" pitchFamily="18" charset="0"/>
                <a:cs typeface="Times New Roman" panose="02020603050405020304" pitchFamily="18" charset="0"/>
              </a:rPr>
              <a:t> are:</a:t>
            </a:r>
          </a:p>
          <a:p>
            <a:pPr lvl="1"/>
            <a:r>
              <a:rPr lang="en-US" sz="1600" dirty="0" smtClean="0">
                <a:latin typeface="Times New Roman" panose="02020603050405020304" pitchFamily="18" charset="0"/>
                <a:cs typeface="Times New Roman" panose="02020603050405020304" pitchFamily="18" charset="0"/>
              </a:rPr>
              <a:t>Add trade (which generates a resulting position (incorporated into the existing position potentially)</a:t>
            </a:r>
          </a:p>
        </p:txBody>
      </p:sp>
    </p:spTree>
    <p:extLst>
      <p:ext uri="{BB962C8B-B14F-4D97-AF65-F5344CB8AC3E}">
        <p14:creationId xmlns:p14="http://schemas.microsoft.com/office/powerpoint/2010/main" val="1156285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Risk </a:t>
            </a:r>
            <a:r>
              <a:rPr lang="en-US" b="1" i="1" dirty="0">
                <a:latin typeface="Times New Roman" panose="02020603050405020304" pitchFamily="18" charset="0"/>
                <a:cs typeface="Times New Roman" panose="02020603050405020304" pitchFamily="18" charset="0"/>
              </a:rPr>
              <a:t>Service</a:t>
            </a: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In order for our traders (or any automated trading components) to be able to make intelligent trading decisions, we need to be able to calculate risk appropriately</a:t>
            </a:r>
          </a:p>
          <a:p>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RiskService</a:t>
            </a:r>
            <a:r>
              <a:rPr lang="en-US" sz="2000" dirty="0" smtClean="0">
                <a:latin typeface="Times New Roman" panose="02020603050405020304" pitchFamily="18" charset="0"/>
                <a:cs typeface="Times New Roman" panose="02020603050405020304" pitchFamily="18" charset="0"/>
              </a:rPr>
              <a:t> is able to calculate risk on fixed income securities</a:t>
            </a:r>
          </a:p>
          <a:p>
            <a:r>
              <a:rPr lang="en-US" sz="2000" dirty="0" smtClean="0">
                <a:latin typeface="Times New Roman" panose="02020603050405020304" pitchFamily="18" charset="0"/>
                <a:cs typeface="Times New Roman" panose="02020603050405020304" pitchFamily="18" charset="0"/>
              </a:rPr>
              <a:t>We use PV01 risk metrics in the fixed income world to calculate risk (i.e. using the equivalent price movement in a basis point yield movement to calculate an overall dollar movement for a trade or position)</a:t>
            </a:r>
          </a:p>
          <a:p>
            <a:r>
              <a:rPr lang="en-US" sz="2000" dirty="0" smtClean="0">
                <a:latin typeface="Times New Roman" panose="02020603050405020304" pitchFamily="18" charset="0"/>
                <a:cs typeface="Times New Roman" panose="02020603050405020304" pitchFamily="18" charset="0"/>
              </a:rPr>
              <a:t>We calculate bucketed risk across a group of securities</a:t>
            </a:r>
          </a:p>
          <a:p>
            <a:r>
              <a:rPr lang="en-US" sz="2000" dirty="0">
                <a:latin typeface="Times New Roman" panose="02020603050405020304" pitchFamily="18" charset="0"/>
                <a:cs typeface="Times New Roman" panose="02020603050405020304" pitchFamily="18" charset="0"/>
              </a:rPr>
              <a:t>Example of bucketed risk – we calculate aggregate risk across all securities (netted out) in each of the following buckets:</a:t>
            </a:r>
          </a:p>
          <a:p>
            <a:pPr lvl="1"/>
            <a:r>
              <a:rPr lang="en-US" sz="1600" dirty="0">
                <a:latin typeface="Times New Roman" panose="02020603050405020304" pitchFamily="18" charset="0"/>
                <a:cs typeface="Times New Roman" panose="02020603050405020304" pitchFamily="18" charset="0"/>
              </a:rPr>
              <a:t>Front-End: 2Y and 3Y sectors</a:t>
            </a:r>
          </a:p>
          <a:p>
            <a:pPr lvl="1"/>
            <a:r>
              <a:rPr lang="en-US" sz="1600" dirty="0">
                <a:latin typeface="Times New Roman" panose="02020603050405020304" pitchFamily="18" charset="0"/>
                <a:cs typeface="Times New Roman" panose="02020603050405020304" pitchFamily="18" charset="0"/>
              </a:rPr>
              <a:t>Belly: 5Y, 7Y, and 10Y sectors</a:t>
            </a:r>
          </a:p>
          <a:p>
            <a:pPr lvl="1"/>
            <a:r>
              <a:rPr lang="en-US" sz="1600" dirty="0">
                <a:latin typeface="Times New Roman" panose="02020603050405020304" pitchFamily="18" charset="0"/>
                <a:cs typeface="Times New Roman" panose="02020603050405020304" pitchFamily="18" charset="0"/>
              </a:rPr>
              <a:t>Long-End: 30Y </a:t>
            </a:r>
            <a:r>
              <a:rPr lang="en-US" sz="1600" dirty="0" smtClean="0">
                <a:latin typeface="Times New Roman" panose="02020603050405020304" pitchFamily="18" charset="0"/>
                <a:cs typeface="Times New Roman" panose="02020603050405020304" pitchFamily="18" charset="0"/>
              </a:rPr>
              <a:t>sector</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697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2574</Words>
  <Application>Microsoft Office PowerPoint</Application>
  <PresentationFormat>Widescreen</PresentationFormat>
  <Paragraphs>217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Trading Systems</vt:lpstr>
      <vt:lpstr>Introduction</vt:lpstr>
      <vt:lpstr>Service with Listeners</vt:lpstr>
      <vt:lpstr>Service with Listeners (Continued)</vt:lpstr>
      <vt:lpstr>Product Service</vt:lpstr>
      <vt:lpstr>Trade Booking Service</vt:lpstr>
      <vt:lpstr>Position Service</vt:lpstr>
      <vt:lpstr>Position Service (Continued)</vt:lpstr>
      <vt:lpstr>Risk Service</vt:lpstr>
      <vt:lpstr>Risk Service (Continued)</vt:lpstr>
      <vt:lpstr>Use of Position/Risk Services</vt:lpstr>
      <vt:lpstr>Auto-Hedging and the Risk Service</vt:lpstr>
      <vt:lpstr>Pricing Service</vt:lpstr>
      <vt:lpstr>Pricing Service (Continued)</vt:lpstr>
      <vt:lpstr>Pricing Service in Practice</vt:lpstr>
      <vt:lpstr>US Treasuries Pricing Service</vt:lpstr>
      <vt:lpstr>Execution Service</vt:lpstr>
      <vt:lpstr>Execution Service (Continued)</vt:lpstr>
      <vt:lpstr>Market Data Service</vt:lpstr>
      <vt:lpstr>Market Data Service (Continued)</vt:lpstr>
      <vt:lpstr>Streaming Service</vt:lpstr>
      <vt:lpstr>Streaming Service (Continued)</vt:lpstr>
      <vt:lpstr>Algo Trading and the Execution/MarketData/Streaming Services</vt:lpstr>
      <vt:lpstr>Inquiry Service</vt:lpstr>
      <vt:lpstr>Historical Data Service</vt:lpstr>
      <vt:lpstr>Trading Systems are SOA!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dc:title>
  <dc:creator>Bremananthan Thuraisingham</dc:creator>
  <cp:lastModifiedBy>Bremananthan Thuraisingham</cp:lastModifiedBy>
  <cp:revision>270</cp:revision>
  <dcterms:created xsi:type="dcterms:W3CDTF">2015-10-21T23:03:08Z</dcterms:created>
  <dcterms:modified xsi:type="dcterms:W3CDTF">2017-11-21T01:48:01Z</dcterms:modified>
</cp:coreProperties>
</file>