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Old Standard TT"/>
      <p:regular r:id="rId20"/>
      <p:bold r:id="rId21"/>
      <p: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11" Type="http://schemas.openxmlformats.org/officeDocument/2006/relationships/slide" Target="slides/slide6.xml"/><Relationship Id="rId22" Type="http://schemas.openxmlformats.org/officeDocument/2006/relationships/font" Target="fonts/OldStandardTT-italic.fntdata"/><Relationship Id="rId10" Type="http://schemas.openxmlformats.org/officeDocument/2006/relationships/slide" Target="slides/slide5.xml"/><Relationship Id="rId21" Type="http://schemas.openxmlformats.org/officeDocument/2006/relationships/font" Target="fonts/OldStandardTT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d195d3ba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d195d3ba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d195d3b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d195d3b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d195d3bae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d195d3bae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d195d3bae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d195d3bae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d195d3bae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d195d3bae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bc67e107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bc67e107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c67e107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c67e107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c67e1079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c67e107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bc67e107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bc67e107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bc67e107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bc67e107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c67e1079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bc67e107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bc67e1079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bc67e1079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d195d3ba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d195d3ba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Distribuido de Servicios de Taquilla Virtual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0"/>
              <a:t>Franco Pardel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0"/>
              <a:t>Miguel Gabín 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0"/>
              <a:t>Adrián Ginzo</a:t>
            </a:r>
            <a:endParaRPr sz="1600"/>
          </a:p>
          <a:p>
            <a:pPr indent="-29972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1600"/>
              <a:t>Iván</a:t>
            </a:r>
            <a:r>
              <a:rPr lang="es-419" sz="1600"/>
              <a:t> Raúl de Frutos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Pseudocódigo</a:t>
            </a:r>
            <a:endParaRPr b="1" i="1"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4242225" y="1266025"/>
            <a:ext cx="4519800" cy="33972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419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//Semaforo de varios N,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sem2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s-419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//Semaforo de prioridades 1,1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sem_mutex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solicitarSC_Ricart_Agrawalla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sem_post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sem_mutex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sem2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SC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liberarSC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sem_post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497375" y="1098175"/>
            <a:ext cx="3186000" cy="3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ld Standard TT"/>
              <a:buChar char="-"/>
            </a:pPr>
            <a:r>
              <a:rPr lang="es-419" sz="1800" u="sng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Sem1:</a:t>
            </a:r>
            <a:r>
              <a:rPr lang="es-419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Semáforo (N,N) para 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controlar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cuántos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procesos concurrentes pueden llegar.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ld Standard TT"/>
              <a:buChar char="-"/>
            </a:pPr>
            <a:r>
              <a:rPr lang="es-419" sz="1800" u="sng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Sem2:</a:t>
            </a:r>
            <a:r>
              <a:rPr lang="es-419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Semáforo (1,1) para manejar las prioridades, su estado se controlará en otro proceso/hilo.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ld Standard TT"/>
              <a:buChar char="-"/>
            </a:pPr>
            <a:r>
              <a:rPr lang="es-419" sz="1800" u="sng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Sem_mutex:</a:t>
            </a:r>
            <a:r>
              <a:rPr lang="es-419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Semáforo (1,1) , de exclusión mútua.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/>
        </p:nvSpPr>
        <p:spPr>
          <a:xfrm>
            <a:off x="4723850" y="1063400"/>
            <a:ext cx="4420200" cy="408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Reservas, Pagos, Anulaciones y Administración</a:t>
            </a:r>
            <a:endParaRPr b="1" i="1"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71600"/>
            <a:ext cx="3853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Al ser una </a:t>
            </a:r>
            <a:r>
              <a:rPr lang="es-419" sz="2100">
                <a:solidFill>
                  <a:schemeClr val="dk2"/>
                </a:solidFill>
              </a:rPr>
              <a:t>base de datos monol</a:t>
            </a:r>
            <a:r>
              <a:rPr lang="es-419" sz="2100">
                <a:solidFill>
                  <a:schemeClr val="dk2"/>
                </a:solidFill>
              </a:rPr>
              <a:t>ítica,</a:t>
            </a:r>
            <a:r>
              <a:rPr lang="es-419" sz="2100"/>
              <a:t> se tienen que hacer las consultas de manera secuencial.</a:t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100"/>
              <a:t>Los procesos </a:t>
            </a:r>
            <a:r>
              <a:rPr lang="es-419" sz="2100"/>
              <a:t>tendrán</a:t>
            </a:r>
            <a:r>
              <a:rPr lang="es-419" sz="2100"/>
              <a:t> que acceder en </a:t>
            </a:r>
            <a:r>
              <a:rPr lang="es-419" sz="2100">
                <a:solidFill>
                  <a:schemeClr val="dk2"/>
                </a:solidFill>
              </a:rPr>
              <a:t>exclusión mútua.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43" name="Google Shape;143;p23" title="Dibujo sin títu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2050" y="1058225"/>
            <a:ext cx="5212200" cy="3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Pseudoc</a:t>
            </a:r>
            <a:r>
              <a:rPr b="1" i="1" lang="es-419"/>
              <a:t>ódigo</a:t>
            </a:r>
            <a:endParaRPr b="1" i="1"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71600"/>
            <a:ext cx="33357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-"/>
            </a:pPr>
            <a:r>
              <a:rPr lang="es-419" sz="2200" u="sng">
                <a:solidFill>
                  <a:schemeClr val="dk2"/>
                </a:solidFill>
              </a:rPr>
              <a:t>Sem1:</a:t>
            </a:r>
            <a:r>
              <a:rPr lang="es-419" sz="2200">
                <a:solidFill>
                  <a:schemeClr val="dk2"/>
                </a:solidFill>
              </a:rPr>
              <a:t> </a:t>
            </a:r>
            <a:r>
              <a:rPr lang="es-419" sz="2200"/>
              <a:t>Semáforo (1,1) para manejar las prioridades, su estado se controlará en otro proceso/hilo.</a:t>
            </a:r>
            <a:endParaRPr sz="22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Old Standard TT"/>
              <a:buChar char="-"/>
            </a:pPr>
            <a:r>
              <a:rPr lang="es-419" sz="2200" u="sng">
                <a:solidFill>
                  <a:schemeClr val="dk2"/>
                </a:solidFill>
              </a:rPr>
              <a:t>Sem2:</a:t>
            </a:r>
            <a:r>
              <a:rPr lang="es-419" sz="2200">
                <a:solidFill>
                  <a:schemeClr val="dk2"/>
                </a:solidFill>
              </a:rPr>
              <a:t> </a:t>
            </a:r>
            <a:r>
              <a:rPr lang="es-419" sz="2200"/>
              <a:t>Semáforo (1,1) de exclusión mútua.</a:t>
            </a:r>
            <a:endParaRPr sz="2200"/>
          </a:p>
        </p:txBody>
      </p:sp>
      <p:sp>
        <p:nvSpPr>
          <p:cNvPr id="150" name="Google Shape;15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1" name="Google Shape;151;p24"/>
          <p:cNvSpPr txBox="1"/>
          <p:nvPr/>
        </p:nvSpPr>
        <p:spPr>
          <a:xfrm>
            <a:off x="4506575" y="2060175"/>
            <a:ext cx="4211700" cy="12237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sem2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SC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sem_post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sem_post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sem2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Pseudoc</a:t>
            </a:r>
            <a:r>
              <a:rPr b="1" i="1" lang="es-419"/>
              <a:t>ódigo Mantenimiento</a:t>
            </a:r>
            <a:endParaRPr b="1" i="1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578000"/>
            <a:ext cx="3405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ld Standard TT"/>
              <a:buChar char="-"/>
            </a:pPr>
            <a:r>
              <a:rPr lang="es-419" sz="2300" u="sng">
                <a:solidFill>
                  <a:schemeClr val="dk2"/>
                </a:solidFill>
              </a:rPr>
              <a:t>Sem1:</a:t>
            </a:r>
            <a:r>
              <a:rPr lang="es-419" sz="2300">
                <a:solidFill>
                  <a:schemeClr val="dk2"/>
                </a:solidFill>
              </a:rPr>
              <a:t> </a:t>
            </a:r>
            <a:r>
              <a:rPr lang="es-419" sz="2300"/>
              <a:t>Semáforo (1,1) de exclusión mútua, puesto que se tiene que parar todo el sistema.</a:t>
            </a:r>
            <a:endParaRPr sz="2300"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519700" y="2042150"/>
            <a:ext cx="3607800" cy="785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sem_wait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SC </a:t>
            </a:r>
            <a:r>
              <a:rPr lang="es-419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sem_post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sem1</a:t>
            </a:r>
            <a:r>
              <a:rPr lang="es-419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526350"/>
            <a:ext cx="914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FIN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accent1"/>
                </a:solidFill>
              </a:rPr>
              <a:t>‹#›</a:t>
            </a:fld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Índice</a:t>
            </a:r>
            <a:endParaRPr/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3939375" y="1930325"/>
            <a:ext cx="4559100" cy="19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s-419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Prioridades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s-419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Sincronización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s-419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Algoritmo Ricart-Agrawala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s-419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MAIN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s-419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Receiver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ld Standard TT"/>
              <a:buChar char="●"/>
            </a:pPr>
            <a:r>
              <a:rPr lang="es-419" sz="1800">
                <a:solidFill>
                  <a:schemeClr val="l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Tipos de Proceso</a:t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5545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Prioridades.</a:t>
            </a:r>
            <a:endParaRPr b="1" i="1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244767" y="1396075"/>
            <a:ext cx="34344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s-419" sz="2700"/>
              <a:t>Pagos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s-419" sz="2700"/>
              <a:t>Anulaciones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s-419" sz="2700"/>
              <a:t>Reservas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s-419" sz="2700"/>
              <a:t>Consultas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s-419" sz="2700"/>
              <a:t>Administración </a:t>
            </a:r>
            <a:endParaRPr sz="2700"/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AutoNum type="arabicPeriod"/>
            </a:pPr>
            <a:r>
              <a:rPr lang="es-419" sz="2700"/>
              <a:t>Mantenimiento</a:t>
            </a:r>
            <a:endParaRPr sz="2700"/>
          </a:p>
        </p:txBody>
      </p:sp>
      <p:sp>
        <p:nvSpPr>
          <p:cNvPr id="75" name="Google Shape;75;p15"/>
          <p:cNvSpPr/>
          <p:nvPr/>
        </p:nvSpPr>
        <p:spPr>
          <a:xfrm>
            <a:off x="2020325" y="1423672"/>
            <a:ext cx="780000" cy="2896800"/>
          </a:xfrm>
          <a:prstGeom prst="up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2"/>
              </a:gs>
              <a:gs pos="100000">
                <a:srgbClr val="5AB1A9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Sincronizaci</a:t>
            </a:r>
            <a:r>
              <a:rPr b="1" i="1" lang="es-419"/>
              <a:t>ón</a:t>
            </a:r>
            <a:endParaRPr b="1" i="1"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dk2"/>
                </a:solidFill>
              </a:rPr>
              <a:t>Dentro del mismo Nodo:</a:t>
            </a:r>
            <a:endParaRPr sz="2000" u="sng">
              <a:solidFill>
                <a:schemeClr val="dk2"/>
              </a:solidFill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Dentro del mismo nodo habrá al menos 2 procesos concurrentes (Recibir y Main).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Estos procesos estarán sincronizados con </a:t>
            </a:r>
            <a:r>
              <a:rPr lang="es-419" sz="2000"/>
              <a:t>semáforos puesto que pueden compartir memoria.</a:t>
            </a:r>
            <a:endParaRPr sz="2000"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u="sng">
                <a:solidFill>
                  <a:schemeClr val="dk2"/>
                </a:solidFill>
              </a:rPr>
              <a:t>Entre Nodos:</a:t>
            </a:r>
            <a:endParaRPr sz="2000" u="sng">
              <a:solidFill>
                <a:schemeClr val="dk2"/>
              </a:solidFill>
            </a:endParaRPr>
          </a:p>
          <a:p>
            <a:pPr indent="-355600" lvl="0" marL="457200" rtl="0" algn="just">
              <a:spcBef>
                <a:spcPts val="120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Como no podemos compartir memoria utilizaremos buzones como </a:t>
            </a:r>
            <a:r>
              <a:rPr lang="es-419" sz="2000"/>
              <a:t>símil</a:t>
            </a:r>
            <a:r>
              <a:rPr lang="es-419" sz="2000"/>
              <a:t> a una red.</a:t>
            </a:r>
            <a:endParaRPr sz="2000"/>
          </a:p>
          <a:p>
            <a:pPr indent="-355600" lvl="1" marL="914400" rtl="0" algn="just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s-419" sz="2000"/>
              <a:t>Para sincronizar los nodos utilizaremos el </a:t>
            </a:r>
            <a:r>
              <a:rPr lang="es-419" sz="2000"/>
              <a:t>algoritmo</a:t>
            </a:r>
            <a:r>
              <a:rPr lang="es-419" sz="2000"/>
              <a:t> Ricart-Agrawala y </a:t>
            </a:r>
            <a:r>
              <a:rPr lang="es-419" sz="2000"/>
              <a:t>así</a:t>
            </a:r>
            <a:r>
              <a:rPr lang="es-419" sz="2000"/>
              <a:t> poder tener nuestras secciones </a:t>
            </a:r>
            <a:r>
              <a:rPr lang="es-419" sz="2000"/>
              <a:t>críticas</a:t>
            </a:r>
            <a:r>
              <a:rPr lang="es-419" sz="2000"/>
              <a:t>. 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4107550" y="6200"/>
            <a:ext cx="5036400" cy="511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Algoritmo</a:t>
            </a:r>
            <a:endParaRPr b="1"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Ricart</a:t>
            </a:r>
            <a:r>
              <a:rPr b="1" i="1" lang="es-419"/>
              <a:t> Agrawala</a:t>
            </a:r>
            <a:endParaRPr b="1" i="1"/>
          </a:p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91" name="Google Shape;91;p17" title="Ricart Agrawal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326" y="37900"/>
            <a:ext cx="475104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434350" y="1935475"/>
            <a:ext cx="3136800" cy="27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Para establecer las prioridades, hemos decidido añadir un campo </a:t>
            </a:r>
            <a:r>
              <a:rPr lang="es-419" sz="1800">
                <a:solidFill>
                  <a:schemeClr val="dk2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“Priority”</a:t>
            </a: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al formato de mensaje.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De esta manera, necesitamos recibir N mensajes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Main (Antes de empezar)</a:t>
            </a:r>
            <a:endParaRPr b="1" i="1"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71600"/>
            <a:ext cx="3671400" cy="3413400"/>
          </a:xfrm>
          <a:prstGeom prst="rect">
            <a:avLst/>
          </a:prstGeom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-419" sz="1825" u="sng">
                <a:solidFill>
                  <a:schemeClr val="dk2"/>
                </a:solidFill>
              </a:rPr>
              <a:t>Inicialización</a:t>
            </a:r>
            <a:r>
              <a:rPr lang="es-419" sz="1825" u="sng">
                <a:solidFill>
                  <a:schemeClr val="dk2"/>
                </a:solidFill>
              </a:rPr>
              <a:t> de Procesos:</a:t>
            </a:r>
            <a:endParaRPr sz="1825" u="sng">
              <a:solidFill>
                <a:schemeClr val="dk2"/>
              </a:solidFill>
            </a:endParaRPr>
          </a:p>
          <a:p>
            <a:pPr indent="-331787" lvl="0" marL="457200" rtl="0" algn="just">
              <a:spcBef>
                <a:spcPts val="1200"/>
              </a:spcBef>
              <a:spcAft>
                <a:spcPts val="0"/>
              </a:spcAft>
              <a:buSzPts val="1625"/>
              <a:buChar char="-"/>
            </a:pPr>
            <a:r>
              <a:rPr lang="es-419" sz="1625"/>
              <a:t>Se crean los diferentes procesos/hilos que, a su vez </a:t>
            </a:r>
            <a:r>
              <a:rPr lang="es-419" sz="1625"/>
              <a:t>tendrán</a:t>
            </a:r>
            <a:r>
              <a:rPr lang="es-419" sz="1625"/>
              <a:t> que crear sus </a:t>
            </a:r>
            <a:r>
              <a:rPr lang="es-419" sz="1625"/>
              <a:t>respectivos</a:t>
            </a:r>
            <a:r>
              <a:rPr lang="es-419" sz="1625"/>
              <a:t> buzones.</a:t>
            </a:r>
            <a:endParaRPr sz="1625"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25"/>
          </a:p>
          <a:p>
            <a:pPr indent="-331787" lvl="0" marL="457200" rtl="0" algn="just">
              <a:spcBef>
                <a:spcPts val="1200"/>
              </a:spcBef>
              <a:spcAft>
                <a:spcPts val="0"/>
              </a:spcAft>
              <a:buSzPts val="1625"/>
              <a:buChar char="-"/>
            </a:pPr>
            <a:r>
              <a:rPr lang="es-419" sz="1625"/>
              <a:t>También</a:t>
            </a:r>
            <a:r>
              <a:rPr lang="es-419" sz="1625"/>
              <a:t> se creará un proceso de recepción asociado a cada proceso “normal”, sincronizados por un </a:t>
            </a:r>
            <a:r>
              <a:rPr lang="es-419" sz="1625"/>
              <a:t>semáforo</a:t>
            </a:r>
            <a:endParaRPr sz="16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825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125"/>
          </a:p>
        </p:txBody>
      </p:sp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0" name="Google Shape;100;p18"/>
          <p:cNvSpPr txBox="1"/>
          <p:nvPr/>
        </p:nvSpPr>
        <p:spPr>
          <a:xfrm>
            <a:off x="4248450" y="1585900"/>
            <a:ext cx="4224000" cy="25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50">
                <a:solidFill>
                  <a:srgbClr val="16A3B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50">
              <a:solidFill>
                <a:srgbClr val="BECF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s-419" sz="1350">
                <a:solidFill>
                  <a:srgbClr val="DF769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s-419" sz="1350">
                <a:solidFill>
                  <a:srgbClr val="D67E5C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-419" sz="1350">
                <a:solidFill>
                  <a:srgbClr val="DF769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1350">
                <a:solidFill>
                  <a:srgbClr val="7060E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-419" sz="1350">
                <a:solidFill>
                  <a:srgbClr val="DF769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Nprocesos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-419" sz="1350">
                <a:solidFill>
                  <a:srgbClr val="DF769B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350">
              <a:solidFill>
                <a:srgbClr val="BECF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350">
                <a:solidFill>
                  <a:srgbClr val="16A3B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crearBuzon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BECF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350">
                <a:solidFill>
                  <a:srgbClr val="16A3B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crearReceiver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BECF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350">
                <a:solidFill>
                  <a:srgbClr val="16A3B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crearProceso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50">
              <a:solidFill>
                <a:srgbClr val="BECF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50">
                <a:solidFill>
                  <a:srgbClr val="E4B78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ECF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1350">
                <a:solidFill>
                  <a:srgbClr val="BECFDA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>
              <a:solidFill>
                <a:srgbClr val="BECFDA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4795125" y="-82425"/>
            <a:ext cx="4348800" cy="518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Receiver (funcionamiento)</a:t>
            </a:r>
            <a:endParaRPr b="1" i="1"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171600"/>
            <a:ext cx="40515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s-419">
                <a:solidFill>
                  <a:schemeClr val="lt2"/>
                </a:solidFill>
              </a:rPr>
              <a:t> </a:t>
            </a:r>
            <a:r>
              <a:rPr lang="es-419" sz="2500"/>
              <a:t>El proceso de Recepción se encarga de sincronizar el el main con las exclusiones mutuas del algoritmo </a:t>
            </a:r>
            <a:r>
              <a:rPr lang="es-419" sz="2500"/>
              <a:t>Ricart-Agrawala.</a:t>
            </a:r>
            <a:endParaRPr sz="2500"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09" name="Google Shape;109;p19" title="recepcion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938" y="617388"/>
            <a:ext cx="2764116" cy="378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Pseudoc</a:t>
            </a:r>
            <a:r>
              <a:rPr b="1" i="1" lang="es-419"/>
              <a:t>ódigo</a:t>
            </a:r>
            <a:endParaRPr b="1" i="1"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171600"/>
            <a:ext cx="3973200" cy="3397200"/>
          </a:xfrm>
          <a:prstGeom prst="rect">
            <a:avLst/>
          </a:prstGeom>
          <a:solidFill>
            <a:srgbClr val="1E1E1E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16A3B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0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98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098">
                <a:solidFill>
                  <a:srgbClr val="16A3B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recibirMensaje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98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i="1" lang="es-419" sz="10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es_confirmacion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98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confirmacion</a:t>
            </a:r>
            <a:r>
              <a:rPr b="1" lang="es-419" sz="10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98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s-419" sz="10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confirmacion</a:t>
            </a:r>
            <a:r>
              <a:rPr b="1" lang="es-419" sz="10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num_total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0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98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1098">
                <a:solidFill>
                  <a:srgbClr val="16A3B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despertarFuncionPrincipal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i="1" lang="es-419" sz="1098">
                <a:solidFill>
                  <a:srgbClr val="77777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</a:t>
            </a:r>
            <a:r>
              <a:rPr i="1" lang="es-419" sz="1098">
                <a:solidFill>
                  <a:srgbClr val="1E1E1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s-419" sz="1098">
                <a:solidFill>
                  <a:srgbClr val="77777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//para que entre a la SC</a:t>
            </a:r>
            <a:endParaRPr i="1" sz="1098">
              <a:solidFill>
                <a:srgbClr val="77777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98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1098">
              <a:solidFill>
                <a:srgbClr val="FFFFFF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10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10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5"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4415825" y="922150"/>
            <a:ext cx="4260300" cy="38961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i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i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es_quieroSC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98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998">
                <a:solidFill>
                  <a:srgbClr val="16A3B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almacenarMensajes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peticiones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98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i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mas_de_una_peticion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98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i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es-419" sz="998">
                <a:solidFill>
                  <a:srgbClr val="D67E5C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998">
                <a:solidFill>
                  <a:srgbClr val="7060E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NumPeticiones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i</a:t>
            </a:r>
            <a:r>
              <a:rPr b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98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prioridad_aux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98">
                <a:solidFill>
                  <a:srgbClr val="1E1E1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—---------------------------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peticiones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i="1"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prioridad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998">
              <a:solidFill>
                <a:srgbClr val="E4B78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998">
              <a:solidFill>
                <a:srgbClr val="E4B78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s-419" sz="998">
                <a:solidFill>
                  <a:srgbClr val="16A3B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ordenarPrioridades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prioridad_aux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419" sz="998">
                <a:solidFill>
                  <a:srgbClr val="1E1E1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—-------------------           </a:t>
            </a:r>
            <a:r>
              <a:rPr b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peticiones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es-419" sz="998">
                <a:solidFill>
                  <a:srgbClr val="777777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998">
              <a:solidFill>
                <a:srgbClr val="777777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t/>
            </a:r>
            <a:endParaRPr sz="998">
              <a:solidFill>
                <a:schemeClr val="lt1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i="1" lang="es-419" sz="998">
                <a:solidFill>
                  <a:srgbClr val="DF769B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s-419" sz="998">
                <a:solidFill>
                  <a:srgbClr val="16A3B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enviarConfirmacion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E4B781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998">
              <a:solidFill>
                <a:srgbClr val="BECFDA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s-419" sz="998">
                <a:solidFill>
                  <a:srgbClr val="BECFDA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/>
        </p:nvSpPr>
        <p:spPr>
          <a:xfrm>
            <a:off x="4803150" y="0"/>
            <a:ext cx="4341000" cy="5056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419"/>
              <a:t>Tipos de Procesos</a:t>
            </a:r>
            <a:endParaRPr b="1" i="1"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71600"/>
            <a:ext cx="39108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-419">
                <a:solidFill>
                  <a:schemeClr val="dk2"/>
                </a:solidFill>
              </a:rPr>
              <a:t>Pagos, Anulaciones, Reservas y Administraci</a:t>
            </a:r>
            <a:r>
              <a:rPr lang="es-419">
                <a:solidFill>
                  <a:schemeClr val="dk2"/>
                </a:solidFill>
              </a:rPr>
              <a:t>ón </a:t>
            </a:r>
            <a:r>
              <a:rPr lang="es-419"/>
              <a:t>se tienen que realizan en exclusi</a:t>
            </a:r>
            <a:r>
              <a:rPr lang="es-419"/>
              <a:t>ón mutua.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-419"/>
              <a:t>El</a:t>
            </a:r>
            <a:r>
              <a:rPr lang="es-419">
                <a:solidFill>
                  <a:schemeClr val="dk2"/>
                </a:solidFill>
              </a:rPr>
              <a:t> Mantenimiento </a:t>
            </a:r>
            <a:r>
              <a:rPr lang="es-419"/>
              <a:t>conlleva una parada total del sistema 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/>
              <a:t>¿Se puede considerar </a:t>
            </a:r>
            <a:r>
              <a:rPr lang="es-419">
                <a:solidFill>
                  <a:schemeClr val="dk2"/>
                </a:solidFill>
              </a:rPr>
              <a:t>exclusión</a:t>
            </a:r>
            <a:r>
              <a:rPr lang="es-419">
                <a:solidFill>
                  <a:schemeClr val="dk2"/>
                </a:solidFill>
              </a:rPr>
              <a:t> mútua</a:t>
            </a:r>
            <a:r>
              <a:rPr lang="es-419"/>
              <a:t>?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26" name="Google Shape;126;p21" title="Esquema_tiposproces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5850" y="327426"/>
            <a:ext cx="2093300" cy="4488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