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75" r:id="rId18"/>
    <p:sldId id="276" r:id="rId19"/>
    <p:sldId id="277" r:id="rId20"/>
    <p:sldId id="278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6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3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</dgm:pt>
    <dgm:pt modelId="{0FCC7F6B-0C41-4FE0-B139-A78D14AD8923}" type="pres">
      <dgm:prSet presAssocID="{B29287EB-5257-4A72-B568-83E1FF74B78E}" presName="childTextHidden" presStyleLbl="bgAccFollowNode1" presStyleIdx="0" presStyleCnt="3"/>
      <dgm:spPr/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</dgm:pt>
    <dgm:pt modelId="{CCB9BAE1-46F0-48A8-BC99-ADCCBEF9B131}" type="pres">
      <dgm:prSet presAssocID="{CD5C3F0E-07D0-4F04-ADC6-2287DA505F8D}" presName="childTextHidden" presStyleLbl="bgAccFollowNode1" presStyleIdx="1" presStyleCnt="3"/>
      <dgm:spPr/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</dgm:pt>
    <dgm:pt modelId="{B28061A1-959A-4CCC-B4F0-7B01D8E65124}" type="pres">
      <dgm:prSet presAssocID="{3D30614B-637A-4CB4-9EB0-92A2EFB0C194}" presName="childTextHidden" presStyleLbl="bgAccFollowNode1" presStyleIdx="2" presStyleCnt="3"/>
      <dgm:spPr/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30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15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</dgm:pt>
    <dgm:pt modelId="{0FCC7F6B-0C41-4FE0-B139-A78D14AD8923}" type="pres">
      <dgm:prSet presAssocID="{B29287EB-5257-4A72-B568-83E1FF74B78E}" presName="childTextHidden" presStyleLbl="bgAccFollowNode1" presStyleIdx="0" presStyleCnt="3"/>
      <dgm:spPr/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</dgm:pt>
    <dgm:pt modelId="{CCB9BAE1-46F0-48A8-BC99-ADCCBEF9B131}" type="pres">
      <dgm:prSet presAssocID="{CD5C3F0E-07D0-4F04-ADC6-2287DA505F8D}" presName="childTextHidden" presStyleLbl="bgAccFollowNode1" presStyleIdx="1" presStyleCnt="3"/>
      <dgm:spPr/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</dgm:pt>
    <dgm:pt modelId="{B28061A1-959A-4CCC-B4F0-7B01D8E65124}" type="pres">
      <dgm:prSet presAssocID="{3D30614B-637A-4CB4-9EB0-92A2EFB0C194}" presName="childTextHidden" presStyleLbl="bgAccFollowNode1" presStyleIdx="2" presStyleCnt="3"/>
      <dgm:spPr/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r>
            <a:rPr lang="es-ES" dirty="0"/>
            <a:t>56,75%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r>
            <a:rPr lang="es-ES" dirty="0"/>
            <a:t>55,47%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r>
            <a:rPr lang="es-ES" dirty="0"/>
            <a:t>56,28%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r>
            <a:rPr lang="es-ES" dirty="0"/>
            <a:t>56,98%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r>
            <a:rPr lang="es-ES"/>
            <a:t>51,63%</a:t>
          </a:r>
          <a:endParaRPr lang="es-ES" dirty="0"/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9805BAC1-5C44-4662-B10F-3BC0CF8588E4}" type="presOf" srcId="{76753763-4C07-47A9-8EC7-8456CB385D4F}" destId="{89BC4B9F-E9BE-42F2-8394-3AFE64BADC77}" srcOrd="1" destOrd="1" presId="urn:microsoft.com/office/officeart/2005/8/layout/cycle4#1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63AE9939-FA1C-4DB8-93C5-35E242A75859}" type="presOf" srcId="{5C810117-A17C-4304-B4B3-E1779C7EAC75}" destId="{7162870F-9F28-47A4-88B9-3622613575D2}" srcOrd="0" destOrd="1" presId="urn:microsoft.com/office/officeart/2005/8/layout/cycle4#1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7E6D187F-2B64-4285-89BD-07947565DD76}" type="presOf" srcId="{B760797E-446E-42E2-B0A3-B56202F1FCAA}" destId="{8A2642FA-7F26-4103-BB47-2B53943E1A3F}" srcOrd="0" destOrd="0" presId="urn:microsoft.com/office/officeart/2005/8/layout/cycle4#1"/>
    <dgm:cxn modelId="{198966EE-DD31-4464-BB09-EDFB792FF63F}" type="presOf" srcId="{F5980E61-0E99-429A-9F30-A0B0BCC7FC0A}" destId="{7162870F-9F28-47A4-88B9-3622613575D2}" srcOrd="0" destOrd="0" presId="urn:microsoft.com/office/officeart/2005/8/layout/cycle4#1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0FC12F80-B8A0-46D0-B328-F4AC99B654AD}" type="presOf" srcId="{B760797E-446E-42E2-B0A3-B56202F1FCAA}" destId="{BEED1F87-FF68-467A-A67E-9CAACEA2B51E}" srcOrd="1" destOrd="0" presId="urn:microsoft.com/office/officeart/2005/8/layout/cycle4#1"/>
    <dgm:cxn modelId="{B0B1F30B-726C-4639-A034-7572180750C3}" type="presOf" srcId="{4FE905A7-7271-42F0-BFF4-952EC0A2B290}" destId="{89BC4B9F-E9BE-42F2-8394-3AFE64BADC77}" srcOrd="1" destOrd="0" presId="urn:microsoft.com/office/officeart/2005/8/layout/cycle4#1"/>
    <dgm:cxn modelId="{17D91092-E9DC-4B2C-AAD9-AA3120F530B7}" type="presOf" srcId="{C14EA41B-E488-4C6B-B60E-293BDFD69BB3}" destId="{A42844D4-CF61-46EB-9411-31A9060C43A2}" srcOrd="0" destOrd="0" presId="urn:microsoft.com/office/officeart/2005/8/layout/cycle4#1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BDF50867-0CB6-47C1-AA84-A90982062ABE}" type="presOf" srcId="{5C810117-A17C-4304-B4B3-E1779C7EAC75}" destId="{D1237CE6-608C-4BAD-9D9E-2616FDF53B8B}" srcOrd="1" destOrd="1" presId="urn:microsoft.com/office/officeart/2005/8/layout/cycle4#1"/>
    <dgm:cxn modelId="{E1FCDD25-985B-4BBD-A6A7-5FC60D4488DB}" type="presOf" srcId="{76753763-4C07-47A9-8EC7-8456CB385D4F}" destId="{77F84C51-0010-4923-87AF-53C322104D97}" srcOrd="0" destOrd="1" presId="urn:microsoft.com/office/officeart/2005/8/layout/cycle4#1"/>
    <dgm:cxn modelId="{1942B356-460F-41EB-BBB7-164875A2A2A6}" type="presOf" srcId="{10072715-D2E7-4D5A-AB39-E43AF8A05996}" destId="{8A2642FA-7F26-4103-BB47-2B53943E1A3F}" srcOrd="0" destOrd="1" presId="urn:microsoft.com/office/officeart/2005/8/layout/cycle4#1"/>
    <dgm:cxn modelId="{C1FDB0F3-258F-402A-BEE9-1408D697A3DD}" type="presOf" srcId="{C14EA41B-E488-4C6B-B60E-293BDFD69BB3}" destId="{F32F7251-C655-419B-B80F-877BC528CBC6}" srcOrd="1" destOrd="0" presId="urn:microsoft.com/office/officeart/2005/8/layout/cycle4#1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51FEE0AF-CB91-4312-BA60-72BC9209B7DE}" type="presOf" srcId="{168E8437-CEC9-46A3-B60F-4AE637C8AB34}" destId="{F32F7251-C655-419B-B80F-877BC528CBC6}" srcOrd="1" destOrd="1" presId="urn:microsoft.com/office/officeart/2005/8/layout/cycle4#1"/>
    <dgm:cxn modelId="{4868223F-B044-45DB-9940-3C5A1AE665E0}" type="presOf" srcId="{10072715-D2E7-4D5A-AB39-E43AF8A05996}" destId="{BEED1F87-FF68-467A-A67E-9CAACEA2B51E}" srcOrd="1" destOrd="1" presId="urn:microsoft.com/office/officeart/2005/8/layout/cycle4#1"/>
    <dgm:cxn modelId="{9A72332B-9BC0-4737-81E4-3D12A2B5E831}" type="presOf" srcId="{0F497B43-3AB3-49ED-B480-B33C188931D4}" destId="{56F22035-025B-40EF-A575-1CBD3F36B30A}" srcOrd="0" destOrd="0" presId="urn:microsoft.com/office/officeart/2005/8/layout/cycle4#1"/>
    <dgm:cxn modelId="{0EC3EF22-A3E5-4A3C-B394-40FF21AA4793}" type="presOf" srcId="{35F770E6-E543-44D3-B7A0-00CF59BE7825}" destId="{87BB4812-2E13-4BDB-B894-129CF83F275F}" srcOrd="0" destOrd="0" presId="urn:microsoft.com/office/officeart/2005/8/layout/cycle4#1"/>
    <dgm:cxn modelId="{4797535E-1B80-4CEA-BD43-883910DE7F02}" type="presOf" srcId="{F5980E61-0E99-429A-9F30-A0B0BCC7FC0A}" destId="{D1237CE6-608C-4BAD-9D9E-2616FDF53B8B}" srcOrd="1" destOrd="0" presId="urn:microsoft.com/office/officeart/2005/8/layout/cycle4#1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E7BA98AC-107C-4503-8086-8514EF398F42}" type="presOf" srcId="{DAECA2CA-2661-412E-AE85-C3A20FBE5FCD}" destId="{22EF02C7-195D-45ED-BD8B-8B4F79FABED7}" srcOrd="0" destOrd="0" presId="urn:microsoft.com/office/officeart/2005/8/layout/cycle4#1"/>
    <dgm:cxn modelId="{86C1D1B9-3C43-44CF-AC51-29B587181CFE}" type="presOf" srcId="{4FE905A7-7271-42F0-BFF4-952EC0A2B290}" destId="{77F84C51-0010-4923-87AF-53C322104D97}" srcOrd="0" destOrd="0" presId="urn:microsoft.com/office/officeart/2005/8/layout/cycle4#1"/>
    <dgm:cxn modelId="{453D3ABC-C5BB-410E-886D-39A24BF526C2}" type="presOf" srcId="{168E8437-CEC9-46A3-B60F-4AE637C8AB34}" destId="{A42844D4-CF61-46EB-9411-31A9060C43A2}" srcOrd="0" destOrd="1" presId="urn:microsoft.com/office/officeart/2005/8/layout/cycle4#1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E1BB71AA-F8AD-4B9D-A0D6-C4C5B3714151}" type="presOf" srcId="{99BBFA8F-D86B-4935-B82A-C776A61A1484}" destId="{F4A3C5F3-3AAD-4360-9C14-66DA25B31EA2}" srcOrd="0" destOrd="0" presId="urn:microsoft.com/office/officeart/2005/8/layout/cycle4#1"/>
    <dgm:cxn modelId="{C202AD80-7F39-4186-A425-01ECF5E06562}" type="presOf" srcId="{52F107A7-7F56-445A-A494-A40BFF1D8022}" destId="{6718675A-70DE-44E9-B5AF-9DBE7E86FF11}" srcOrd="0" destOrd="0" presId="urn:microsoft.com/office/officeart/2005/8/layout/cycle4#1"/>
    <dgm:cxn modelId="{07AD6CD6-588F-45DF-ABFD-3A0B62AA9FD8}" type="presParOf" srcId="{22EF02C7-195D-45ED-BD8B-8B4F79FABED7}" destId="{3D8698E4-4D68-4B90-B435-F134F844C1B0}" srcOrd="0" destOrd="0" presId="urn:microsoft.com/office/officeart/2005/8/layout/cycle4#1"/>
    <dgm:cxn modelId="{57D96B00-A491-4110-8F61-2D7B08A0B498}" type="presParOf" srcId="{3D8698E4-4D68-4B90-B435-F134F844C1B0}" destId="{34C44AA9-E2B1-4B5F-80FC-928A194532D5}" srcOrd="0" destOrd="0" presId="urn:microsoft.com/office/officeart/2005/8/layout/cycle4#1"/>
    <dgm:cxn modelId="{197B0CB6-292B-4F74-BBD1-D0DA3B335A45}" type="presParOf" srcId="{34C44AA9-E2B1-4B5F-80FC-928A194532D5}" destId="{8A2642FA-7F26-4103-BB47-2B53943E1A3F}" srcOrd="0" destOrd="0" presId="urn:microsoft.com/office/officeart/2005/8/layout/cycle4#1"/>
    <dgm:cxn modelId="{37CB123F-9A08-4286-9B48-D4286183E13E}" type="presParOf" srcId="{34C44AA9-E2B1-4B5F-80FC-928A194532D5}" destId="{BEED1F87-FF68-467A-A67E-9CAACEA2B51E}" srcOrd="1" destOrd="0" presId="urn:microsoft.com/office/officeart/2005/8/layout/cycle4#1"/>
    <dgm:cxn modelId="{9E14E00F-CA38-4C7D-B6C5-8C0217F0B00A}" type="presParOf" srcId="{3D8698E4-4D68-4B90-B435-F134F844C1B0}" destId="{64D4214F-2F56-4A95-B5F8-1EEB7F76B739}" srcOrd="1" destOrd="0" presId="urn:microsoft.com/office/officeart/2005/8/layout/cycle4#1"/>
    <dgm:cxn modelId="{7C0B8829-9EC8-4782-8011-2D93455B8693}" type="presParOf" srcId="{64D4214F-2F56-4A95-B5F8-1EEB7F76B739}" destId="{A42844D4-CF61-46EB-9411-31A9060C43A2}" srcOrd="0" destOrd="0" presId="urn:microsoft.com/office/officeart/2005/8/layout/cycle4#1"/>
    <dgm:cxn modelId="{34C8FF81-BCAB-49AF-AF79-CFAEB11D3D85}" type="presParOf" srcId="{64D4214F-2F56-4A95-B5F8-1EEB7F76B739}" destId="{F32F7251-C655-419B-B80F-877BC528CBC6}" srcOrd="1" destOrd="0" presId="urn:microsoft.com/office/officeart/2005/8/layout/cycle4#1"/>
    <dgm:cxn modelId="{5C61BE95-0B98-4B87-9ADD-CBA11A0BAF48}" type="presParOf" srcId="{3D8698E4-4D68-4B90-B435-F134F844C1B0}" destId="{0829B7D1-255A-443F-9F67-2A0AE53B5029}" srcOrd="2" destOrd="0" presId="urn:microsoft.com/office/officeart/2005/8/layout/cycle4#1"/>
    <dgm:cxn modelId="{8A80A13A-036B-4BB9-853C-6DEBF227DF67}" type="presParOf" srcId="{0829B7D1-255A-443F-9F67-2A0AE53B5029}" destId="{7162870F-9F28-47A4-88B9-3622613575D2}" srcOrd="0" destOrd="0" presId="urn:microsoft.com/office/officeart/2005/8/layout/cycle4#1"/>
    <dgm:cxn modelId="{D68954D6-1DF7-48AE-AD05-F833998BF2CC}" type="presParOf" srcId="{0829B7D1-255A-443F-9F67-2A0AE53B5029}" destId="{D1237CE6-608C-4BAD-9D9E-2616FDF53B8B}" srcOrd="1" destOrd="0" presId="urn:microsoft.com/office/officeart/2005/8/layout/cycle4#1"/>
    <dgm:cxn modelId="{A99BE838-E361-4B2F-A2AB-1FC6053CAD7E}" type="presParOf" srcId="{3D8698E4-4D68-4B90-B435-F134F844C1B0}" destId="{0CFD2C8D-1376-48D4-8C14-FB31247BD1FB}" srcOrd="3" destOrd="0" presId="urn:microsoft.com/office/officeart/2005/8/layout/cycle4#1"/>
    <dgm:cxn modelId="{BBC5E7BB-D2FA-4365-A658-4E3EC58A6BF2}" type="presParOf" srcId="{0CFD2C8D-1376-48D4-8C14-FB31247BD1FB}" destId="{77F84C51-0010-4923-87AF-53C322104D97}" srcOrd="0" destOrd="0" presId="urn:microsoft.com/office/officeart/2005/8/layout/cycle4#1"/>
    <dgm:cxn modelId="{E267D42F-8704-45DD-B82B-C892B670FB4F}" type="presParOf" srcId="{0CFD2C8D-1376-48D4-8C14-FB31247BD1FB}" destId="{89BC4B9F-E9BE-42F2-8394-3AFE64BADC77}" srcOrd="1" destOrd="0" presId="urn:microsoft.com/office/officeart/2005/8/layout/cycle4#1"/>
    <dgm:cxn modelId="{E4C8818D-A2E6-4A94-96FB-D63BF3775512}" type="presParOf" srcId="{3D8698E4-4D68-4B90-B435-F134F844C1B0}" destId="{81A82986-EA4A-4B85-AC03-0773BCE58FBA}" srcOrd="4" destOrd="0" presId="urn:microsoft.com/office/officeart/2005/8/layout/cycle4#1"/>
    <dgm:cxn modelId="{B87FC0DD-7C54-4BDA-A7E1-9B33FC0D6DFA}" type="presParOf" srcId="{22EF02C7-195D-45ED-BD8B-8B4F79FABED7}" destId="{49654817-5AA6-4CF1-8BC8-0E574EB160A0}" srcOrd="1" destOrd="0" presId="urn:microsoft.com/office/officeart/2005/8/layout/cycle4#1"/>
    <dgm:cxn modelId="{0E7D22C3-06E8-457A-A5C6-8F8BE55D1F7E}" type="presParOf" srcId="{49654817-5AA6-4CF1-8BC8-0E574EB160A0}" destId="{6718675A-70DE-44E9-B5AF-9DBE7E86FF11}" srcOrd="0" destOrd="0" presId="urn:microsoft.com/office/officeart/2005/8/layout/cycle4#1"/>
    <dgm:cxn modelId="{6FA2635E-CF2D-47FC-9AFA-A06F6FFA60A2}" type="presParOf" srcId="{49654817-5AA6-4CF1-8BC8-0E574EB160A0}" destId="{F4A3C5F3-3AAD-4360-9C14-66DA25B31EA2}" srcOrd="1" destOrd="0" presId="urn:microsoft.com/office/officeart/2005/8/layout/cycle4#1"/>
    <dgm:cxn modelId="{5138AA1F-7AFC-44E3-9E48-CEF17CDA503F}" type="presParOf" srcId="{49654817-5AA6-4CF1-8BC8-0E574EB160A0}" destId="{56F22035-025B-40EF-A575-1CBD3F36B30A}" srcOrd="2" destOrd="0" presId="urn:microsoft.com/office/officeart/2005/8/layout/cycle4#1"/>
    <dgm:cxn modelId="{C579E719-7633-4FEF-9AA1-67D850072053}" type="presParOf" srcId="{49654817-5AA6-4CF1-8BC8-0E574EB160A0}" destId="{87BB4812-2E13-4BDB-B894-129CF83F275F}" srcOrd="3" destOrd="0" presId="urn:microsoft.com/office/officeart/2005/8/layout/cycle4#1"/>
    <dgm:cxn modelId="{EA1D0AC7-AB87-4539-88DC-87BAD05AE3D5}" type="presParOf" srcId="{49654817-5AA6-4CF1-8BC8-0E574EB160A0}" destId="{6D6DF337-668E-4984-A4AC-31FF37DD88B1}" srcOrd="4" destOrd="0" presId="urn:microsoft.com/office/officeart/2005/8/layout/cycle4#1"/>
    <dgm:cxn modelId="{E4EDE9D1-ABBB-4C43-9C13-C7FB6DE0F64B}" type="presParOf" srcId="{22EF02C7-195D-45ED-BD8B-8B4F79FABED7}" destId="{6A133638-247C-4CB0-9A18-077A4F6F0852}" srcOrd="2" destOrd="0" presId="urn:microsoft.com/office/officeart/2005/8/layout/cycle4#1"/>
    <dgm:cxn modelId="{03517E49-0656-46B4-8CA7-CC519285D947}" type="presParOf" srcId="{22EF02C7-195D-45ED-BD8B-8B4F79FABED7}" destId="{970E7503-A67D-4C42-A7A2-5D00C445D59B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2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pPr>
            <a:buNone/>
          </a:pPr>
          <a:r>
            <a:rPr lang="es-ES" dirty="0"/>
            <a:t>52,79%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pPr>
            <a:buNone/>
          </a:pPr>
          <a:r>
            <a:rPr lang="es-ES" dirty="0"/>
            <a:t>56,15%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pPr>
            <a:buNone/>
          </a:pPr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48,37%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pPr>
            <a:buNone/>
          </a:pPr>
          <a:r>
            <a:rPr lang="es-ES" dirty="0"/>
            <a:t>52,49%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pPr>
            <a:buNone/>
          </a:pPr>
          <a:r>
            <a:rPr lang="es-ES" dirty="0"/>
            <a:t>56,51%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9805BAC1-5C44-4662-B10F-3BC0CF8588E4}" type="presOf" srcId="{76753763-4C07-47A9-8EC7-8456CB385D4F}" destId="{89BC4B9F-E9BE-42F2-8394-3AFE64BADC77}" srcOrd="1" destOrd="1" presId="urn:microsoft.com/office/officeart/2005/8/layout/cycle4#2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63AE9939-FA1C-4DB8-93C5-35E242A75859}" type="presOf" srcId="{5C810117-A17C-4304-B4B3-E1779C7EAC75}" destId="{7162870F-9F28-47A4-88B9-3622613575D2}" srcOrd="0" destOrd="1" presId="urn:microsoft.com/office/officeart/2005/8/layout/cycle4#2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7E6D187F-2B64-4285-89BD-07947565DD76}" type="presOf" srcId="{B760797E-446E-42E2-B0A3-B56202F1FCAA}" destId="{8A2642FA-7F26-4103-BB47-2B53943E1A3F}" srcOrd="0" destOrd="0" presId="urn:microsoft.com/office/officeart/2005/8/layout/cycle4#2"/>
    <dgm:cxn modelId="{198966EE-DD31-4464-BB09-EDFB792FF63F}" type="presOf" srcId="{F5980E61-0E99-429A-9F30-A0B0BCC7FC0A}" destId="{7162870F-9F28-47A4-88B9-3622613575D2}" srcOrd="0" destOrd="0" presId="urn:microsoft.com/office/officeart/2005/8/layout/cycle4#2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0FC12F80-B8A0-46D0-B328-F4AC99B654AD}" type="presOf" srcId="{B760797E-446E-42E2-B0A3-B56202F1FCAA}" destId="{BEED1F87-FF68-467A-A67E-9CAACEA2B51E}" srcOrd="1" destOrd="0" presId="urn:microsoft.com/office/officeart/2005/8/layout/cycle4#2"/>
    <dgm:cxn modelId="{B0B1F30B-726C-4639-A034-7572180750C3}" type="presOf" srcId="{4FE905A7-7271-42F0-BFF4-952EC0A2B290}" destId="{89BC4B9F-E9BE-42F2-8394-3AFE64BADC77}" srcOrd="1" destOrd="0" presId="urn:microsoft.com/office/officeart/2005/8/layout/cycle4#2"/>
    <dgm:cxn modelId="{17D91092-E9DC-4B2C-AAD9-AA3120F530B7}" type="presOf" srcId="{C14EA41B-E488-4C6B-B60E-293BDFD69BB3}" destId="{A42844D4-CF61-46EB-9411-31A9060C43A2}" srcOrd="0" destOrd="0" presId="urn:microsoft.com/office/officeart/2005/8/layout/cycle4#2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BDF50867-0CB6-47C1-AA84-A90982062ABE}" type="presOf" srcId="{5C810117-A17C-4304-B4B3-E1779C7EAC75}" destId="{D1237CE6-608C-4BAD-9D9E-2616FDF53B8B}" srcOrd="1" destOrd="1" presId="urn:microsoft.com/office/officeart/2005/8/layout/cycle4#2"/>
    <dgm:cxn modelId="{E1FCDD25-985B-4BBD-A6A7-5FC60D4488DB}" type="presOf" srcId="{76753763-4C07-47A9-8EC7-8456CB385D4F}" destId="{77F84C51-0010-4923-87AF-53C322104D97}" srcOrd="0" destOrd="1" presId="urn:microsoft.com/office/officeart/2005/8/layout/cycle4#2"/>
    <dgm:cxn modelId="{1942B356-460F-41EB-BBB7-164875A2A2A6}" type="presOf" srcId="{10072715-D2E7-4D5A-AB39-E43AF8A05996}" destId="{8A2642FA-7F26-4103-BB47-2B53943E1A3F}" srcOrd="0" destOrd="1" presId="urn:microsoft.com/office/officeart/2005/8/layout/cycle4#2"/>
    <dgm:cxn modelId="{C1FDB0F3-258F-402A-BEE9-1408D697A3DD}" type="presOf" srcId="{C14EA41B-E488-4C6B-B60E-293BDFD69BB3}" destId="{F32F7251-C655-419B-B80F-877BC528CBC6}" srcOrd="1" destOrd="0" presId="urn:microsoft.com/office/officeart/2005/8/layout/cycle4#2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51FEE0AF-CB91-4312-BA60-72BC9209B7DE}" type="presOf" srcId="{168E8437-CEC9-46A3-B60F-4AE637C8AB34}" destId="{F32F7251-C655-419B-B80F-877BC528CBC6}" srcOrd="1" destOrd="1" presId="urn:microsoft.com/office/officeart/2005/8/layout/cycle4#2"/>
    <dgm:cxn modelId="{4868223F-B044-45DB-9940-3C5A1AE665E0}" type="presOf" srcId="{10072715-D2E7-4D5A-AB39-E43AF8A05996}" destId="{BEED1F87-FF68-467A-A67E-9CAACEA2B51E}" srcOrd="1" destOrd="1" presId="urn:microsoft.com/office/officeart/2005/8/layout/cycle4#2"/>
    <dgm:cxn modelId="{9A72332B-9BC0-4737-81E4-3D12A2B5E831}" type="presOf" srcId="{0F497B43-3AB3-49ED-B480-B33C188931D4}" destId="{56F22035-025B-40EF-A575-1CBD3F36B30A}" srcOrd="0" destOrd="0" presId="urn:microsoft.com/office/officeart/2005/8/layout/cycle4#2"/>
    <dgm:cxn modelId="{0EC3EF22-A3E5-4A3C-B394-40FF21AA4793}" type="presOf" srcId="{35F770E6-E543-44D3-B7A0-00CF59BE7825}" destId="{87BB4812-2E13-4BDB-B894-129CF83F275F}" srcOrd="0" destOrd="0" presId="urn:microsoft.com/office/officeart/2005/8/layout/cycle4#2"/>
    <dgm:cxn modelId="{4797535E-1B80-4CEA-BD43-883910DE7F02}" type="presOf" srcId="{F5980E61-0E99-429A-9F30-A0B0BCC7FC0A}" destId="{D1237CE6-608C-4BAD-9D9E-2616FDF53B8B}" srcOrd="1" destOrd="0" presId="urn:microsoft.com/office/officeart/2005/8/layout/cycle4#2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E7BA98AC-107C-4503-8086-8514EF398F42}" type="presOf" srcId="{DAECA2CA-2661-412E-AE85-C3A20FBE5FCD}" destId="{22EF02C7-195D-45ED-BD8B-8B4F79FABED7}" srcOrd="0" destOrd="0" presId="urn:microsoft.com/office/officeart/2005/8/layout/cycle4#2"/>
    <dgm:cxn modelId="{86C1D1B9-3C43-44CF-AC51-29B587181CFE}" type="presOf" srcId="{4FE905A7-7271-42F0-BFF4-952EC0A2B290}" destId="{77F84C51-0010-4923-87AF-53C322104D97}" srcOrd="0" destOrd="0" presId="urn:microsoft.com/office/officeart/2005/8/layout/cycle4#2"/>
    <dgm:cxn modelId="{453D3ABC-C5BB-410E-886D-39A24BF526C2}" type="presOf" srcId="{168E8437-CEC9-46A3-B60F-4AE637C8AB34}" destId="{A42844D4-CF61-46EB-9411-31A9060C43A2}" srcOrd="0" destOrd="1" presId="urn:microsoft.com/office/officeart/2005/8/layout/cycle4#2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E1BB71AA-F8AD-4B9D-A0D6-C4C5B3714151}" type="presOf" srcId="{99BBFA8F-D86B-4935-B82A-C776A61A1484}" destId="{F4A3C5F3-3AAD-4360-9C14-66DA25B31EA2}" srcOrd="0" destOrd="0" presId="urn:microsoft.com/office/officeart/2005/8/layout/cycle4#2"/>
    <dgm:cxn modelId="{C202AD80-7F39-4186-A425-01ECF5E06562}" type="presOf" srcId="{52F107A7-7F56-445A-A494-A40BFF1D8022}" destId="{6718675A-70DE-44E9-B5AF-9DBE7E86FF11}" srcOrd="0" destOrd="0" presId="urn:microsoft.com/office/officeart/2005/8/layout/cycle4#2"/>
    <dgm:cxn modelId="{07AD6CD6-588F-45DF-ABFD-3A0B62AA9FD8}" type="presParOf" srcId="{22EF02C7-195D-45ED-BD8B-8B4F79FABED7}" destId="{3D8698E4-4D68-4B90-B435-F134F844C1B0}" srcOrd="0" destOrd="0" presId="urn:microsoft.com/office/officeart/2005/8/layout/cycle4#2"/>
    <dgm:cxn modelId="{57D96B00-A491-4110-8F61-2D7B08A0B498}" type="presParOf" srcId="{3D8698E4-4D68-4B90-B435-F134F844C1B0}" destId="{34C44AA9-E2B1-4B5F-80FC-928A194532D5}" srcOrd="0" destOrd="0" presId="urn:microsoft.com/office/officeart/2005/8/layout/cycle4#2"/>
    <dgm:cxn modelId="{197B0CB6-292B-4F74-BBD1-D0DA3B335A45}" type="presParOf" srcId="{34C44AA9-E2B1-4B5F-80FC-928A194532D5}" destId="{8A2642FA-7F26-4103-BB47-2B53943E1A3F}" srcOrd="0" destOrd="0" presId="urn:microsoft.com/office/officeart/2005/8/layout/cycle4#2"/>
    <dgm:cxn modelId="{37CB123F-9A08-4286-9B48-D4286183E13E}" type="presParOf" srcId="{34C44AA9-E2B1-4B5F-80FC-928A194532D5}" destId="{BEED1F87-FF68-467A-A67E-9CAACEA2B51E}" srcOrd="1" destOrd="0" presId="urn:microsoft.com/office/officeart/2005/8/layout/cycle4#2"/>
    <dgm:cxn modelId="{9E14E00F-CA38-4C7D-B6C5-8C0217F0B00A}" type="presParOf" srcId="{3D8698E4-4D68-4B90-B435-F134F844C1B0}" destId="{64D4214F-2F56-4A95-B5F8-1EEB7F76B739}" srcOrd="1" destOrd="0" presId="urn:microsoft.com/office/officeart/2005/8/layout/cycle4#2"/>
    <dgm:cxn modelId="{7C0B8829-9EC8-4782-8011-2D93455B8693}" type="presParOf" srcId="{64D4214F-2F56-4A95-B5F8-1EEB7F76B739}" destId="{A42844D4-CF61-46EB-9411-31A9060C43A2}" srcOrd="0" destOrd="0" presId="urn:microsoft.com/office/officeart/2005/8/layout/cycle4#2"/>
    <dgm:cxn modelId="{34C8FF81-BCAB-49AF-AF79-CFAEB11D3D85}" type="presParOf" srcId="{64D4214F-2F56-4A95-B5F8-1EEB7F76B739}" destId="{F32F7251-C655-419B-B80F-877BC528CBC6}" srcOrd="1" destOrd="0" presId="urn:microsoft.com/office/officeart/2005/8/layout/cycle4#2"/>
    <dgm:cxn modelId="{5C61BE95-0B98-4B87-9ADD-CBA11A0BAF48}" type="presParOf" srcId="{3D8698E4-4D68-4B90-B435-F134F844C1B0}" destId="{0829B7D1-255A-443F-9F67-2A0AE53B5029}" srcOrd="2" destOrd="0" presId="urn:microsoft.com/office/officeart/2005/8/layout/cycle4#2"/>
    <dgm:cxn modelId="{8A80A13A-036B-4BB9-853C-6DEBF227DF67}" type="presParOf" srcId="{0829B7D1-255A-443F-9F67-2A0AE53B5029}" destId="{7162870F-9F28-47A4-88B9-3622613575D2}" srcOrd="0" destOrd="0" presId="urn:microsoft.com/office/officeart/2005/8/layout/cycle4#2"/>
    <dgm:cxn modelId="{D68954D6-1DF7-48AE-AD05-F833998BF2CC}" type="presParOf" srcId="{0829B7D1-255A-443F-9F67-2A0AE53B5029}" destId="{D1237CE6-608C-4BAD-9D9E-2616FDF53B8B}" srcOrd="1" destOrd="0" presId="urn:microsoft.com/office/officeart/2005/8/layout/cycle4#2"/>
    <dgm:cxn modelId="{A99BE838-E361-4B2F-A2AB-1FC6053CAD7E}" type="presParOf" srcId="{3D8698E4-4D68-4B90-B435-F134F844C1B0}" destId="{0CFD2C8D-1376-48D4-8C14-FB31247BD1FB}" srcOrd="3" destOrd="0" presId="urn:microsoft.com/office/officeart/2005/8/layout/cycle4#2"/>
    <dgm:cxn modelId="{BBC5E7BB-D2FA-4365-A658-4E3EC58A6BF2}" type="presParOf" srcId="{0CFD2C8D-1376-48D4-8C14-FB31247BD1FB}" destId="{77F84C51-0010-4923-87AF-53C322104D97}" srcOrd="0" destOrd="0" presId="urn:microsoft.com/office/officeart/2005/8/layout/cycle4#2"/>
    <dgm:cxn modelId="{E267D42F-8704-45DD-B82B-C892B670FB4F}" type="presParOf" srcId="{0CFD2C8D-1376-48D4-8C14-FB31247BD1FB}" destId="{89BC4B9F-E9BE-42F2-8394-3AFE64BADC77}" srcOrd="1" destOrd="0" presId="urn:microsoft.com/office/officeart/2005/8/layout/cycle4#2"/>
    <dgm:cxn modelId="{E4C8818D-A2E6-4A94-96FB-D63BF3775512}" type="presParOf" srcId="{3D8698E4-4D68-4B90-B435-F134F844C1B0}" destId="{81A82986-EA4A-4B85-AC03-0773BCE58FBA}" srcOrd="4" destOrd="0" presId="urn:microsoft.com/office/officeart/2005/8/layout/cycle4#2"/>
    <dgm:cxn modelId="{B87FC0DD-7C54-4BDA-A7E1-9B33FC0D6DFA}" type="presParOf" srcId="{22EF02C7-195D-45ED-BD8B-8B4F79FABED7}" destId="{49654817-5AA6-4CF1-8BC8-0E574EB160A0}" srcOrd="1" destOrd="0" presId="urn:microsoft.com/office/officeart/2005/8/layout/cycle4#2"/>
    <dgm:cxn modelId="{0E7D22C3-06E8-457A-A5C6-8F8BE55D1F7E}" type="presParOf" srcId="{49654817-5AA6-4CF1-8BC8-0E574EB160A0}" destId="{6718675A-70DE-44E9-B5AF-9DBE7E86FF11}" srcOrd="0" destOrd="0" presId="urn:microsoft.com/office/officeart/2005/8/layout/cycle4#2"/>
    <dgm:cxn modelId="{6FA2635E-CF2D-47FC-9AFA-A06F6FFA60A2}" type="presParOf" srcId="{49654817-5AA6-4CF1-8BC8-0E574EB160A0}" destId="{F4A3C5F3-3AAD-4360-9C14-66DA25B31EA2}" srcOrd="1" destOrd="0" presId="urn:microsoft.com/office/officeart/2005/8/layout/cycle4#2"/>
    <dgm:cxn modelId="{5138AA1F-7AFC-44E3-9E48-CEF17CDA503F}" type="presParOf" srcId="{49654817-5AA6-4CF1-8BC8-0E574EB160A0}" destId="{56F22035-025B-40EF-A575-1CBD3F36B30A}" srcOrd="2" destOrd="0" presId="urn:microsoft.com/office/officeart/2005/8/layout/cycle4#2"/>
    <dgm:cxn modelId="{C579E719-7633-4FEF-9AA1-67D850072053}" type="presParOf" srcId="{49654817-5AA6-4CF1-8BC8-0E574EB160A0}" destId="{87BB4812-2E13-4BDB-B894-129CF83F275F}" srcOrd="3" destOrd="0" presId="urn:microsoft.com/office/officeart/2005/8/layout/cycle4#2"/>
    <dgm:cxn modelId="{EA1D0AC7-AB87-4539-88DC-87BAD05AE3D5}" type="presParOf" srcId="{49654817-5AA6-4CF1-8BC8-0E574EB160A0}" destId="{6D6DF337-668E-4984-A4AC-31FF37DD88B1}" srcOrd="4" destOrd="0" presId="urn:microsoft.com/office/officeart/2005/8/layout/cycle4#2"/>
    <dgm:cxn modelId="{E4EDE9D1-ABBB-4C43-9C13-C7FB6DE0F64B}" type="presParOf" srcId="{22EF02C7-195D-45ED-BD8B-8B4F79FABED7}" destId="{6A133638-247C-4CB0-9A18-077A4F6F0852}" srcOrd="2" destOrd="0" presId="urn:microsoft.com/office/officeart/2005/8/layout/cycle4#2"/>
    <dgm:cxn modelId="{03517E49-0656-46B4-8CA7-CC519285D947}" type="presParOf" srcId="{22EF02C7-195D-45ED-BD8B-8B4F79FABED7}" destId="{970E7503-A67D-4C42-A7A2-5D00C445D59B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6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119687"/>
        <a:ext cx="2012920" cy="2346060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entrada</a:t>
          </a:r>
        </a:p>
      </dsp:txBody>
      <dsp:txXfrm>
        <a:off x="5083" y="621744"/>
        <a:ext cx="1341946" cy="1341946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3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119687"/>
        <a:ext cx="2012920" cy="2346060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oculta</a:t>
          </a:r>
        </a:p>
      </dsp:txBody>
      <dsp:txXfrm>
        <a:off x="3527693" y="621744"/>
        <a:ext cx="1341946" cy="1341946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119687"/>
        <a:ext cx="2012920" cy="2346060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salida</a:t>
          </a:r>
        </a:p>
      </dsp:txBody>
      <dsp:txXfrm>
        <a:off x="7050303" y="621744"/>
        <a:ext cx="1341946" cy="1341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30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119687"/>
        <a:ext cx="2012920" cy="2346060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entrada</a:t>
          </a:r>
        </a:p>
      </dsp:txBody>
      <dsp:txXfrm>
        <a:off x="5083" y="621744"/>
        <a:ext cx="1341946" cy="1341946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15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119687"/>
        <a:ext cx="2012920" cy="2346060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oculta</a:t>
          </a:r>
        </a:p>
      </dsp:txBody>
      <dsp:txXfrm>
        <a:off x="3527693" y="621744"/>
        <a:ext cx="1341946" cy="1341946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119687"/>
        <a:ext cx="2012920" cy="2346060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salida</a:t>
          </a:r>
        </a:p>
      </dsp:txBody>
      <dsp:txXfrm>
        <a:off x="7050303" y="621744"/>
        <a:ext cx="1341946" cy="1341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55,47%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56,98%</a:t>
          </a:r>
        </a:p>
      </dsp:txBody>
      <dsp:txXfrm>
        <a:off x="4673165" y="3186613"/>
        <a:ext cx="1378215" cy="938671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51,63%</a:t>
          </a:r>
          <a:endParaRPr lang="es-ES" sz="2300" kern="1200" dirty="0"/>
        </a:p>
      </dsp:txBody>
      <dsp:txXfrm>
        <a:off x="708953" y="3186613"/>
        <a:ext cx="1378215" cy="938671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56,75%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56,28%</a:t>
          </a:r>
        </a:p>
      </dsp:txBody>
      <dsp:txXfrm>
        <a:off x="4673165" y="29203"/>
        <a:ext cx="1378215" cy="938671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51,63%</a:t>
          </a:r>
        </a:p>
      </dsp:txBody>
      <dsp:txXfrm>
        <a:off x="708953" y="29203"/>
        <a:ext cx="1378215" cy="938671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reales</a:t>
          </a:r>
        </a:p>
      </dsp:txBody>
      <dsp:txXfrm>
        <a:off x="2066613" y="763689"/>
        <a:ext cx="1272009" cy="1272009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Cambio</a:t>
          </a:r>
        </a:p>
      </dsp:txBody>
      <dsp:txXfrm rot="-5400000">
        <a:off x="3421712" y="763689"/>
        <a:ext cx="1272009" cy="1272009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272009" cy="1272009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5400000">
        <a:off x="2066613" y="2118788"/>
        <a:ext cx="1272009" cy="1272009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56,15%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56,51%</a:t>
          </a:r>
        </a:p>
      </dsp:txBody>
      <dsp:txXfrm>
        <a:off x="4673165" y="3186613"/>
        <a:ext cx="1378215" cy="938671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51,63%</a:t>
          </a:r>
        </a:p>
      </dsp:txBody>
      <dsp:txXfrm>
        <a:off x="708953" y="3186613"/>
        <a:ext cx="1378215" cy="938671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52,79%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52,49%</a:t>
          </a:r>
        </a:p>
      </dsp:txBody>
      <dsp:txXfrm>
        <a:off x="4673165" y="29203"/>
        <a:ext cx="1378215" cy="938671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48,37%</a:t>
          </a:r>
        </a:p>
      </dsp:txBody>
      <dsp:txXfrm>
        <a:off x="708953" y="29203"/>
        <a:ext cx="1378215" cy="938671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reales</a:t>
          </a:r>
        </a:p>
      </dsp:txBody>
      <dsp:txXfrm>
        <a:off x="2066613" y="763689"/>
        <a:ext cx="1272009" cy="1272009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Cambio</a:t>
          </a:r>
        </a:p>
      </dsp:txBody>
      <dsp:txXfrm rot="-5400000">
        <a:off x="3421712" y="763689"/>
        <a:ext cx="1272009" cy="1272009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272009" cy="1272009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5400000">
        <a:off x="2066613" y="2118788"/>
        <a:ext cx="1272009" cy="1272009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r="-2" b="-2"/>
          <a:stretch/>
        </p:blipFill>
        <p:spPr>
          <a:xfrm>
            <a:off x="6010183" y="629266"/>
            <a:ext cx="4434582" cy="394110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2438401"/>
            <a:ext cx="4109906" cy="3779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La salida es una transformación de los datos de cambio del IBEX35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CRECIMIENTO:</a:t>
            </a:r>
            <a:r>
              <a:rPr lang="es-ES" sz="2600" dirty="0">
                <a:solidFill>
                  <a:schemeClr val="bg1"/>
                </a:solidFill>
              </a:rPr>
              <a:t> Si el cambio es mayor que 0.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CAIDA:</a:t>
            </a:r>
            <a:r>
              <a:rPr lang="es-ES" sz="2600" dirty="0">
                <a:solidFill>
                  <a:schemeClr val="bg1"/>
                </a:solidFill>
              </a:rPr>
              <a:t> Si el cambio es 0 o menor que cero.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Por lo que un ejemplo de los datos de un día sería</a:t>
            </a: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70" y="5237759"/>
            <a:ext cx="7284661" cy="9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DATOS UTILIZADOS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Utilizamos dos conjuntos de diferentes características para el entrenamiento y test de los modelos:</a:t>
            </a:r>
          </a:p>
          <a:p>
            <a:r>
              <a:rPr lang="es-ES" dirty="0"/>
              <a:t>Previsión a un día.</a:t>
            </a:r>
          </a:p>
          <a:p>
            <a:r>
              <a:rPr lang="es-ES" dirty="0"/>
              <a:t>Previsión a cinco días.</a:t>
            </a:r>
          </a:p>
          <a:p>
            <a:pPr marL="0" indent="0">
              <a:buNone/>
            </a:pPr>
            <a:r>
              <a:rPr lang="es-ES" dirty="0"/>
              <a:t>Ambos conjuntos formados:</a:t>
            </a:r>
          </a:p>
          <a:p>
            <a:r>
              <a:rPr lang="es-ES" dirty="0"/>
              <a:t>Datos reales de la puntuación de las bolsas.</a:t>
            </a:r>
          </a:p>
          <a:p>
            <a:r>
              <a:rPr lang="es-ES" dirty="0"/>
              <a:t>Datos de cambio de las bolsas con respecto al día anterior.</a:t>
            </a:r>
          </a:p>
          <a:p>
            <a:r>
              <a:rPr lang="es-ES" dirty="0"/>
              <a:t>Datos de porcentaje de cambio de las bolsas con respecto al día anterior.</a:t>
            </a:r>
          </a:p>
          <a:p>
            <a:r>
              <a:rPr lang="es-ES" dirty="0"/>
              <a:t>Datos normalizados de la puntuación de las bolsas.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030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METODOS Y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50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WEKA: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/>
              <a:t>Redes de neuronas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PYTHON:</a:t>
            </a:r>
          </a:p>
          <a:p>
            <a:pPr lvl="1"/>
            <a:r>
              <a:rPr lang="es-ES" sz="2800" dirty="0"/>
              <a:t>Redes de neuronas</a:t>
            </a:r>
          </a:p>
          <a:p>
            <a:pPr lvl="1"/>
            <a:r>
              <a:rPr lang="es-ES" sz="2800" dirty="0"/>
              <a:t>Máquinas de vectorial</a:t>
            </a:r>
          </a:p>
          <a:p>
            <a:pPr lvl="1"/>
            <a:r>
              <a:rPr lang="es-ES" sz="2800" dirty="0" err="1"/>
              <a:t>Random</a:t>
            </a:r>
            <a:r>
              <a:rPr lang="es-ES" sz="2800" dirty="0"/>
              <a:t> </a:t>
            </a:r>
            <a:r>
              <a:rPr lang="es-ES" sz="2800" dirty="0" err="1"/>
              <a:t>forest</a:t>
            </a:r>
            <a:endParaRPr lang="es-ES" sz="2800" dirty="0"/>
          </a:p>
          <a:p>
            <a:pPr lvl="1"/>
            <a:r>
              <a:rPr lang="es-ES" sz="2800" dirty="0"/>
              <a:t>K </a:t>
            </a:r>
            <a:r>
              <a:rPr lang="es-ES" sz="2800" dirty="0" err="1"/>
              <a:t>nearest</a:t>
            </a:r>
            <a:r>
              <a:rPr lang="es-ES" sz="2800" dirty="0"/>
              <a:t> </a:t>
            </a:r>
            <a:r>
              <a:rPr lang="es-ES" sz="2800" dirty="0" err="1"/>
              <a:t>neighbors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2948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WEKA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Hemos utilizado tres algoritmos clasificadores: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 err="1"/>
              <a:t>Perceptrón</a:t>
            </a:r>
            <a:r>
              <a:rPr lang="es-ES" sz="2800" dirty="0"/>
              <a:t> multicapa</a:t>
            </a:r>
          </a:p>
          <a:p>
            <a:r>
              <a:rPr lang="es-ES" sz="3200" dirty="0"/>
              <a:t>Como entrada tenemos los archivos .</a:t>
            </a:r>
            <a:r>
              <a:rPr lang="es-ES" sz="3200" dirty="0" err="1"/>
              <a:t>arff</a:t>
            </a:r>
            <a:r>
              <a:rPr lang="es-ES" sz="3200" dirty="0"/>
              <a:t> de los datos recogidos</a:t>
            </a:r>
          </a:p>
          <a:p>
            <a:pPr lvl="1"/>
            <a:r>
              <a:rPr lang="es-ES" sz="2800" dirty="0"/>
              <a:t>Previsión a un día</a:t>
            </a:r>
          </a:p>
          <a:p>
            <a:pPr lvl="1"/>
            <a:r>
              <a:rPr lang="es-ES" sz="2800" dirty="0"/>
              <a:t>Previsión a cinco días</a:t>
            </a:r>
          </a:p>
          <a:p>
            <a:r>
              <a:rPr lang="es-ES" sz="3200" dirty="0"/>
              <a:t>Sin filtros aplicados</a:t>
            </a:r>
          </a:p>
        </p:txBody>
      </p:sp>
    </p:spTree>
    <p:extLst>
      <p:ext uri="{BB962C8B-B14F-4D97-AF65-F5344CB8AC3E}">
        <p14:creationId xmlns:p14="http://schemas.microsoft.com/office/powerpoint/2010/main" val="329590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38" y="1182929"/>
            <a:ext cx="3425609" cy="18002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4" y="1276622"/>
            <a:ext cx="3433324" cy="1700488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33" y="1174640"/>
            <a:ext cx="3423916" cy="18085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648" y="480824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WEKA: </a:t>
            </a:r>
            <a:r>
              <a:rPr lang="en-US" sz="5400" dirty="0" err="1">
                <a:solidFill>
                  <a:schemeClr val="bg1"/>
                </a:solidFill>
              </a:rPr>
              <a:t>Previsión</a:t>
            </a:r>
            <a:r>
              <a:rPr lang="en-US" sz="5400" dirty="0">
                <a:solidFill>
                  <a:schemeClr val="bg1"/>
                </a:solidFill>
              </a:rPr>
              <a:t> a un </a:t>
            </a:r>
            <a:r>
              <a:rPr lang="en-US" sz="5400" dirty="0" err="1">
                <a:solidFill>
                  <a:schemeClr val="bg1"/>
                </a:solidFill>
              </a:rPr>
              <a:t>día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20040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557878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449725" y="3498209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0322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2" y="1399854"/>
            <a:ext cx="3425609" cy="17964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8" y="1437278"/>
            <a:ext cx="3433324" cy="175899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885" y="1383453"/>
            <a:ext cx="3423916" cy="18292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WEKA: Previsión a 5 días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06374" y="3523376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432261" y="350979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448885" y="3384876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30896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Hemos usado Anaconda Python</a:t>
            </a:r>
          </a:p>
          <a:p>
            <a:r>
              <a:rPr lang="es-ES" dirty="0"/>
              <a:t>Con paquetes como </a:t>
            </a:r>
            <a:r>
              <a:rPr lang="es-ES" dirty="0" err="1"/>
              <a:t>scikit-learn</a:t>
            </a:r>
            <a:r>
              <a:rPr lang="es-ES" dirty="0"/>
              <a:t>, 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r>
              <a:rPr lang="es-ES" dirty="0"/>
              <a:t>.</a:t>
            </a:r>
          </a:p>
          <a:p>
            <a:r>
              <a:rPr lang="es-ES" dirty="0"/>
              <a:t>Más procesamiento de datos: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de los datos entre variables de entrada (X) y salida (Y).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Creación de los sets de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entre conjuntos de test y entrenamiento.</a:t>
            </a:r>
          </a:p>
          <a:p>
            <a:r>
              <a:rPr lang="es-ES" dirty="0"/>
              <a:t>Datos utilizados:</a:t>
            </a:r>
          </a:p>
          <a:p>
            <a:pPr lvl="1"/>
            <a:r>
              <a:rPr lang="es-ES" sz="2800" dirty="0"/>
              <a:t>Conjunto de un día para la previsión.</a:t>
            </a:r>
          </a:p>
          <a:p>
            <a:pPr lvl="1"/>
            <a:r>
              <a:rPr lang="es-ES" sz="2800" dirty="0"/>
              <a:t>Conjunto de cinco días para la previsión.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9354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102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Usamos </a:t>
            </a:r>
            <a:r>
              <a:rPr lang="es-ES" dirty="0" err="1"/>
              <a:t>keras</a:t>
            </a:r>
            <a:r>
              <a:rPr lang="es-ES" dirty="0"/>
              <a:t> con </a:t>
            </a:r>
            <a:r>
              <a:rPr lang="es-ES" dirty="0" err="1"/>
              <a:t>tensorflow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Para la predicción a un día:</a:t>
            </a:r>
          </a:p>
        </p:txBody>
      </p:sp>
      <p:graphicFrame>
        <p:nvGraphicFramePr>
          <p:cNvPr id="14" name="Diagrama 13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35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656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la predicción a cinco días:</a:t>
            </a:r>
          </a:p>
          <a:p>
            <a:pPr marL="0" indent="0">
              <a:buNone/>
            </a:pPr>
            <a:endParaRPr lang="es-ES" sz="2000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585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17431" y="3594448"/>
            <a:ext cx="400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un día</a:t>
            </a:r>
          </a:p>
        </p:txBody>
      </p:sp>
    </p:spTree>
    <p:extLst>
      <p:ext uri="{BB962C8B-B14F-4D97-AF65-F5344CB8AC3E}">
        <p14:creationId xmlns:p14="http://schemas.microsoft.com/office/powerpoint/2010/main" val="138733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datos</a:t>
            </a:r>
          </a:p>
          <a:p>
            <a:r>
              <a:rPr lang="es-ES" sz="2000" dirty="0"/>
              <a:t>Los datos serán posteriormente </a:t>
            </a:r>
            <a:r>
              <a:rPr lang="es-ES" sz="2000" dirty="0" err="1"/>
              <a:t>preprocesados</a:t>
            </a:r>
            <a:r>
              <a:rPr lang="es-ES" sz="2000" dirty="0"/>
              <a:t> 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96548" y="3594448"/>
            <a:ext cx="444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cinco días</a:t>
            </a:r>
          </a:p>
        </p:txBody>
      </p:sp>
    </p:spTree>
    <p:extLst>
      <p:ext uri="{BB962C8B-B14F-4D97-AF65-F5344CB8AC3E}">
        <p14:creationId xmlns:p14="http://schemas.microsoft.com/office/powerpoint/2010/main" val="1558700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>PYTHON: Máquinas de soporte vectorial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2400" dirty="0"/>
              <a:t>Parte de la librería de Anaconda</a:t>
            </a:r>
          </a:p>
          <a:p>
            <a:r>
              <a:rPr lang="es-ES" sz="2400" dirty="0"/>
              <a:t>Utilizamos distintos parámetros para experimentar:</a:t>
            </a:r>
          </a:p>
          <a:p>
            <a:pPr lvl="1"/>
            <a:r>
              <a:rPr lang="es-ES" sz="2000" dirty="0"/>
              <a:t>El tipo de </a:t>
            </a:r>
            <a:r>
              <a:rPr lang="es-ES" sz="2000" dirty="0" err="1"/>
              <a:t>kernel</a:t>
            </a:r>
            <a:r>
              <a:rPr lang="es-ES" sz="2000" dirty="0"/>
              <a:t> (lineal, radial o </a:t>
            </a:r>
            <a:r>
              <a:rPr lang="es-ES" sz="2000" dirty="0" err="1"/>
              <a:t>polinomial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La rigidez de la clasificación</a:t>
            </a:r>
          </a:p>
          <a:p>
            <a:pPr lvl="1"/>
            <a:r>
              <a:rPr lang="es-ES" sz="2000" dirty="0"/>
              <a:t>La influencia de un ejemplo en el resto (gamma)</a:t>
            </a:r>
          </a:p>
          <a:p>
            <a:pPr lvl="1"/>
            <a:r>
              <a:rPr lang="es-ES" sz="2000" dirty="0"/>
              <a:t>Grado del polinomio (nº de dimensiones)</a:t>
            </a:r>
          </a:p>
          <a:p>
            <a:r>
              <a:rPr lang="es-ES" sz="2400" dirty="0"/>
              <a:t>Genera un modelo, que además probamos con los datos de test</a:t>
            </a:r>
          </a:p>
          <a:p>
            <a:r>
              <a:rPr lang="es-ES" sz="2400" dirty="0"/>
              <a:t>Buenos resultados a 5 días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46743"/>
              </p:ext>
            </p:extLst>
          </p:nvPr>
        </p:nvGraphicFramePr>
        <p:xfrm>
          <a:off x="203202" y="5065486"/>
          <a:ext cx="11800111" cy="120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31">
                  <a:extLst>
                    <a:ext uri="{9D8B030D-6E8A-4147-A177-3AD203B41FA5}">
                      <a16:colId xmlns:a16="http://schemas.microsoft.com/office/drawing/2014/main" val="3215955292"/>
                    </a:ext>
                  </a:extLst>
                </a:gridCol>
                <a:gridCol w="1469027">
                  <a:extLst>
                    <a:ext uri="{9D8B030D-6E8A-4147-A177-3AD203B41FA5}">
                      <a16:colId xmlns:a16="http://schemas.microsoft.com/office/drawing/2014/main" val="97030916"/>
                    </a:ext>
                  </a:extLst>
                </a:gridCol>
                <a:gridCol w="1053866">
                  <a:extLst>
                    <a:ext uri="{9D8B030D-6E8A-4147-A177-3AD203B41FA5}">
                      <a16:colId xmlns:a16="http://schemas.microsoft.com/office/drawing/2014/main" val="4065635111"/>
                    </a:ext>
                  </a:extLst>
                </a:gridCol>
                <a:gridCol w="1325317">
                  <a:extLst>
                    <a:ext uri="{9D8B030D-6E8A-4147-A177-3AD203B41FA5}">
                      <a16:colId xmlns:a16="http://schemas.microsoft.com/office/drawing/2014/main" val="414981276"/>
                    </a:ext>
                  </a:extLst>
                </a:gridCol>
                <a:gridCol w="1309349">
                  <a:extLst>
                    <a:ext uri="{9D8B030D-6E8A-4147-A177-3AD203B41FA5}">
                      <a16:colId xmlns:a16="http://schemas.microsoft.com/office/drawing/2014/main" val="2421585600"/>
                    </a:ext>
                  </a:extLst>
                </a:gridCol>
                <a:gridCol w="1421123">
                  <a:extLst>
                    <a:ext uri="{9D8B030D-6E8A-4147-A177-3AD203B41FA5}">
                      <a16:colId xmlns:a16="http://schemas.microsoft.com/office/drawing/2014/main" val="1477928825"/>
                    </a:ext>
                  </a:extLst>
                </a:gridCol>
                <a:gridCol w="1548864">
                  <a:extLst>
                    <a:ext uri="{9D8B030D-6E8A-4147-A177-3AD203B41FA5}">
                      <a16:colId xmlns:a16="http://schemas.microsoft.com/office/drawing/2014/main" val="3590194689"/>
                    </a:ext>
                  </a:extLst>
                </a:gridCol>
                <a:gridCol w="1245479">
                  <a:extLst>
                    <a:ext uri="{9D8B030D-6E8A-4147-A177-3AD203B41FA5}">
                      <a16:colId xmlns:a16="http://schemas.microsoft.com/office/drawing/2014/main" val="3558903979"/>
                    </a:ext>
                  </a:extLst>
                </a:gridCol>
                <a:gridCol w="1405155">
                  <a:extLst>
                    <a:ext uri="{9D8B030D-6E8A-4147-A177-3AD203B41FA5}">
                      <a16:colId xmlns:a16="http://schemas.microsoft.com/office/drawing/2014/main" val="304150670"/>
                    </a:ext>
                  </a:extLst>
                </a:gridCol>
              </a:tblGrid>
              <a:tr h="670699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val="2538865235"/>
                  </a:ext>
                </a:extLst>
              </a:tr>
              <a:tr h="538831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 err="1">
                          <a:effectLst/>
                        </a:rPr>
                        <a:t>svm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>
                          <a:effectLst/>
                        </a:rPr>
                        <a:t>57,44%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55,12%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53,49%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54,89%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val="205203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73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Random</a:t>
            </a:r>
            <a:r>
              <a:rPr lang="es-ES" sz="5400" dirty="0"/>
              <a:t> </a:t>
            </a:r>
            <a:r>
              <a:rPr lang="es-ES" sz="5400" dirty="0" err="1"/>
              <a:t>forest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Variamos un parámetro para probar distintas configuraciones:</a:t>
            </a:r>
          </a:p>
          <a:p>
            <a:pPr lvl="1"/>
            <a:r>
              <a:rPr lang="es-ES" dirty="0"/>
              <a:t>Número de estimadores</a:t>
            </a:r>
          </a:p>
          <a:p>
            <a:r>
              <a:rPr lang="es-ES" dirty="0"/>
              <a:t>Al probarlo con los datos de test, encontramos los mejores resultados de la práctica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 nuevo, mejores resultados con una predicción de 5 días</a:t>
            </a:r>
          </a:p>
          <a:p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29137"/>
              </p:ext>
            </p:extLst>
          </p:nvPr>
        </p:nvGraphicFramePr>
        <p:xfrm>
          <a:off x="434926" y="3674267"/>
          <a:ext cx="11316853" cy="719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080">
                  <a:extLst>
                    <a:ext uri="{9D8B030D-6E8A-4147-A177-3AD203B41FA5}">
                      <a16:colId xmlns:a16="http://schemas.microsoft.com/office/drawing/2014/main" val="3004782095"/>
                    </a:ext>
                  </a:extLst>
                </a:gridCol>
                <a:gridCol w="1408864">
                  <a:extLst>
                    <a:ext uri="{9D8B030D-6E8A-4147-A177-3AD203B41FA5}">
                      <a16:colId xmlns:a16="http://schemas.microsoft.com/office/drawing/2014/main" val="4186406271"/>
                    </a:ext>
                  </a:extLst>
                </a:gridCol>
                <a:gridCol w="1010707">
                  <a:extLst>
                    <a:ext uri="{9D8B030D-6E8A-4147-A177-3AD203B41FA5}">
                      <a16:colId xmlns:a16="http://schemas.microsoft.com/office/drawing/2014/main" val="2640527630"/>
                    </a:ext>
                  </a:extLst>
                </a:gridCol>
                <a:gridCol w="1271041">
                  <a:extLst>
                    <a:ext uri="{9D8B030D-6E8A-4147-A177-3AD203B41FA5}">
                      <a16:colId xmlns:a16="http://schemas.microsoft.com/office/drawing/2014/main" val="260997157"/>
                    </a:ext>
                  </a:extLst>
                </a:gridCol>
                <a:gridCol w="1255727">
                  <a:extLst>
                    <a:ext uri="{9D8B030D-6E8A-4147-A177-3AD203B41FA5}">
                      <a16:colId xmlns:a16="http://schemas.microsoft.com/office/drawing/2014/main" val="1039690343"/>
                    </a:ext>
                  </a:extLst>
                </a:gridCol>
                <a:gridCol w="1362922">
                  <a:extLst>
                    <a:ext uri="{9D8B030D-6E8A-4147-A177-3AD203B41FA5}">
                      <a16:colId xmlns:a16="http://schemas.microsoft.com/office/drawing/2014/main" val="592308215"/>
                    </a:ext>
                  </a:extLst>
                </a:gridCol>
                <a:gridCol w="1485432">
                  <a:extLst>
                    <a:ext uri="{9D8B030D-6E8A-4147-A177-3AD203B41FA5}">
                      <a16:colId xmlns:a16="http://schemas.microsoft.com/office/drawing/2014/main" val="723057721"/>
                    </a:ext>
                  </a:extLst>
                </a:gridCol>
                <a:gridCol w="1194471">
                  <a:extLst>
                    <a:ext uri="{9D8B030D-6E8A-4147-A177-3AD203B41FA5}">
                      <a16:colId xmlns:a16="http://schemas.microsoft.com/office/drawing/2014/main" val="1665868013"/>
                    </a:ext>
                  </a:extLst>
                </a:gridCol>
                <a:gridCol w="1347609">
                  <a:extLst>
                    <a:ext uri="{9D8B030D-6E8A-4147-A177-3AD203B41FA5}">
                      <a16:colId xmlns:a16="http://schemas.microsoft.com/office/drawing/2014/main" val="509979848"/>
                    </a:ext>
                  </a:extLst>
                </a:gridCol>
              </a:tblGrid>
              <a:tr h="35996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154367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u="none" strike="noStrike" dirty="0" err="1">
                          <a:effectLst/>
                        </a:rPr>
                        <a:t>rfc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49,53%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54,65%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55,81%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50,23%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52,56%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u="none" strike="noStrike" dirty="0">
                          <a:effectLst/>
                        </a:rPr>
                        <a:t>59,30%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57,67%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52,79%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42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73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kNN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Tenemos un par de parámetros para probar:</a:t>
            </a:r>
          </a:p>
          <a:p>
            <a:pPr lvl="1"/>
            <a:r>
              <a:rPr lang="es-ES" dirty="0"/>
              <a:t>Número de vecinos (k)</a:t>
            </a:r>
          </a:p>
          <a:p>
            <a:pPr lvl="1"/>
            <a:r>
              <a:rPr lang="es-ES" dirty="0"/>
              <a:t>Tipo de algoritmo a utilizar (automático, árbol KD, </a:t>
            </a:r>
            <a:r>
              <a:rPr lang="es-ES" dirty="0" err="1"/>
              <a:t>Ball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y por fuerza bruta)</a:t>
            </a:r>
          </a:p>
          <a:p>
            <a:r>
              <a:rPr lang="es-ES" dirty="0"/>
              <a:t>A 5 días, de nuevo, los mejores resultados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Aun así, los resultados no son lo suficientemente buenos para poder predecir correctamente un índice de </a:t>
            </a:r>
            <a:r>
              <a:rPr lang="es-ES"/>
              <a:t>la bolsa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15763"/>
              </p:ext>
            </p:extLst>
          </p:nvPr>
        </p:nvGraphicFramePr>
        <p:xfrm>
          <a:off x="361952" y="3731417"/>
          <a:ext cx="11424801" cy="631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428">
                  <a:extLst>
                    <a:ext uri="{9D8B030D-6E8A-4147-A177-3AD203B41FA5}">
                      <a16:colId xmlns:a16="http://schemas.microsoft.com/office/drawing/2014/main" val="465769424"/>
                    </a:ext>
                  </a:extLst>
                </a:gridCol>
                <a:gridCol w="1422303">
                  <a:extLst>
                    <a:ext uri="{9D8B030D-6E8A-4147-A177-3AD203B41FA5}">
                      <a16:colId xmlns:a16="http://schemas.microsoft.com/office/drawing/2014/main" val="4013346244"/>
                    </a:ext>
                  </a:extLst>
                </a:gridCol>
                <a:gridCol w="1020348">
                  <a:extLst>
                    <a:ext uri="{9D8B030D-6E8A-4147-A177-3AD203B41FA5}">
                      <a16:colId xmlns:a16="http://schemas.microsoft.com/office/drawing/2014/main" val="2293026185"/>
                    </a:ext>
                  </a:extLst>
                </a:gridCol>
                <a:gridCol w="1283164">
                  <a:extLst>
                    <a:ext uri="{9D8B030D-6E8A-4147-A177-3AD203B41FA5}">
                      <a16:colId xmlns:a16="http://schemas.microsoft.com/office/drawing/2014/main" val="3300136333"/>
                    </a:ext>
                  </a:extLst>
                </a:gridCol>
                <a:gridCol w="1267705">
                  <a:extLst>
                    <a:ext uri="{9D8B030D-6E8A-4147-A177-3AD203B41FA5}">
                      <a16:colId xmlns:a16="http://schemas.microsoft.com/office/drawing/2014/main" val="4072895687"/>
                    </a:ext>
                  </a:extLst>
                </a:gridCol>
                <a:gridCol w="1375923">
                  <a:extLst>
                    <a:ext uri="{9D8B030D-6E8A-4147-A177-3AD203B41FA5}">
                      <a16:colId xmlns:a16="http://schemas.microsoft.com/office/drawing/2014/main" val="468902643"/>
                    </a:ext>
                  </a:extLst>
                </a:gridCol>
                <a:gridCol w="1499602">
                  <a:extLst>
                    <a:ext uri="{9D8B030D-6E8A-4147-A177-3AD203B41FA5}">
                      <a16:colId xmlns:a16="http://schemas.microsoft.com/office/drawing/2014/main" val="2084472353"/>
                    </a:ext>
                  </a:extLst>
                </a:gridCol>
                <a:gridCol w="1205865">
                  <a:extLst>
                    <a:ext uri="{9D8B030D-6E8A-4147-A177-3AD203B41FA5}">
                      <a16:colId xmlns:a16="http://schemas.microsoft.com/office/drawing/2014/main" val="3063823974"/>
                    </a:ext>
                  </a:extLst>
                </a:gridCol>
                <a:gridCol w="1360463">
                  <a:extLst>
                    <a:ext uri="{9D8B030D-6E8A-4147-A177-3AD203B41FA5}">
                      <a16:colId xmlns:a16="http://schemas.microsoft.com/office/drawing/2014/main" val="2654634803"/>
                    </a:ext>
                  </a:extLst>
                </a:gridCol>
              </a:tblGrid>
              <a:tr h="31551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2303788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knn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50,93%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52,79%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49,07%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50,70%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50,70%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53,95%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54,19%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51,86%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84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ESTADO DEL ARTE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Las aplicaciones de las redes de neuronas en el mundo financiero son muchísimas</a:t>
            </a:r>
          </a:p>
          <a:p>
            <a:pPr lvl="1"/>
            <a:r>
              <a:rPr lang="es-ES" sz="2800" dirty="0"/>
              <a:t>Aprobación de créditos, riesgo de deudas, predicciones de empresas, capitales...</a:t>
            </a:r>
          </a:p>
          <a:p>
            <a:r>
              <a:rPr lang="es-ES" sz="3200" dirty="0"/>
              <a:t>Como herramientas de predicción de valores de la bolsa </a:t>
            </a:r>
          </a:p>
          <a:p>
            <a:r>
              <a:rPr lang="es-ES" sz="3200" dirty="0"/>
              <a:t>Para anticiparse al mercado hay que tener en cuenta muchos parámetros externos: indicadores económicos, opinión pública, clima político...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USOS ACTUALES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Compañías como MJ </a:t>
            </a:r>
            <a:r>
              <a:rPr lang="es-ES" sz="3200" dirty="0" err="1"/>
              <a:t>Futures</a:t>
            </a:r>
            <a:r>
              <a:rPr lang="es-ES" sz="3200" dirty="0"/>
              <a:t> tienen métodos de predicción propios </a:t>
            </a:r>
          </a:p>
          <a:p>
            <a:pPr lvl="1"/>
            <a:r>
              <a:rPr lang="es-ES" sz="2800" dirty="0"/>
              <a:t>199,2% de ganancias sobre dos años según </a:t>
            </a:r>
            <a:r>
              <a:rPr lang="es-ES" sz="2800" dirty="0" err="1"/>
              <a:t>Standford</a:t>
            </a:r>
            <a:r>
              <a:rPr lang="es-ES" sz="2800" dirty="0"/>
              <a:t> </a:t>
            </a:r>
            <a:r>
              <a:rPr lang="es-ES" sz="2800" dirty="0" err="1"/>
              <a:t>University</a:t>
            </a:r>
            <a:endParaRPr lang="es-ES" sz="2800" dirty="0"/>
          </a:p>
          <a:p>
            <a:r>
              <a:rPr lang="es-ES" sz="3200" dirty="0"/>
              <a:t>LBC Capital Management usan una red con solo 6 indicadores financieros como inputs.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OBTENCION DE DATOS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1" y="1690689"/>
            <a:ext cx="10515598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históricos</a:t>
            </a:r>
            <a:r>
              <a:rPr lang="en-US" sz="2400" dirty="0"/>
              <a:t> de </a:t>
            </a:r>
            <a:r>
              <a:rPr lang="en-US" sz="2400" dirty="0" err="1"/>
              <a:t>diferentes</a:t>
            </a:r>
            <a:r>
              <a:rPr lang="en-US" sz="2400" dirty="0"/>
              <a:t> plazas del </a:t>
            </a:r>
            <a:r>
              <a:rPr lang="en-US" sz="2400" dirty="0" err="1"/>
              <a:t>mundo</a:t>
            </a:r>
            <a:r>
              <a:rPr lang="en-US" sz="2400" dirty="0"/>
              <a:t>: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IBEX35 (</a:t>
            </a:r>
            <a:r>
              <a:rPr lang="en-US" sz="2400" dirty="0" err="1"/>
              <a:t>España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Dow Jones (</a:t>
            </a:r>
            <a:r>
              <a:rPr lang="en-US" sz="2400" dirty="0" err="1"/>
              <a:t>Estados</a:t>
            </a:r>
            <a:r>
              <a:rPr lang="en-US" sz="2400" dirty="0"/>
              <a:t> </a:t>
            </a:r>
            <a:r>
              <a:rPr lang="en-US" sz="2400" dirty="0" err="1"/>
              <a:t>Unidos</a:t>
            </a:r>
            <a:r>
              <a:rPr lang="en-US" sz="2400" dirty="0"/>
              <a:t> de América)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Euro Stoxx50 (</a:t>
            </a:r>
            <a:r>
              <a:rPr lang="en-US" sz="2400" dirty="0" err="1"/>
              <a:t>Común</a:t>
            </a:r>
            <a:r>
              <a:rPr lang="en-US" sz="2400" dirty="0"/>
              <a:t> de Europa)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Nikkei225 (</a:t>
            </a:r>
            <a:r>
              <a:rPr lang="en-US" sz="2400" dirty="0" err="1"/>
              <a:t>Japón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Dax (</a:t>
            </a:r>
            <a:r>
              <a:rPr lang="en-US" sz="2400" dirty="0" err="1"/>
              <a:t>Alemania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Cac</a:t>
            </a:r>
            <a:r>
              <a:rPr lang="en-US" sz="2400" dirty="0"/>
              <a:t> 40 (</a:t>
            </a:r>
            <a:r>
              <a:rPr lang="en-US" sz="2400" dirty="0" err="1"/>
              <a:t>Francia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Utilizando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de CIERRE de las </a:t>
            </a:r>
            <a:r>
              <a:rPr lang="en-US" sz="2400" dirty="0" err="1"/>
              <a:t>bolsas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Obtenidos</a:t>
            </a:r>
            <a:r>
              <a:rPr lang="en-US" sz="2400" dirty="0"/>
              <a:t> de </a:t>
            </a:r>
            <a:r>
              <a:rPr lang="en-US" sz="2400" dirty="0" err="1"/>
              <a:t>Quandl</a:t>
            </a:r>
            <a:r>
              <a:rPr lang="en-US" sz="2400" dirty="0"/>
              <a:t> gracias a la API de Python </a:t>
            </a:r>
            <a:r>
              <a:rPr lang="en-US" sz="2400" dirty="0" err="1"/>
              <a:t>disponible</a:t>
            </a:r>
            <a:r>
              <a:rPr lang="en-US" sz="2400" dirty="0"/>
              <a:t>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47" y="4950011"/>
            <a:ext cx="5555817" cy="19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 cstate="print"/>
          <a:srcRect/>
          <a:stretch/>
        </p:blipFill>
        <p:spPr>
          <a:xfrm>
            <a:off x="704986" y="1508508"/>
            <a:ext cx="10782028" cy="5229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4439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3" y="1388303"/>
            <a:ext cx="10682953" cy="542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68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6" y="1388303"/>
            <a:ext cx="10684448" cy="5422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131632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Lo enfocamos como un problema de clasificación. </a:t>
            </a:r>
          </a:p>
          <a:p>
            <a:r>
              <a:rPr lang="es-ES" sz="2000" dirty="0"/>
              <a:t>Variables de entrada -&gt; Salida</a:t>
            </a:r>
          </a:p>
          <a:p>
            <a:r>
              <a:rPr lang="es-ES" sz="2000" dirty="0"/>
              <a:t>Variables de entrada:</a:t>
            </a:r>
          </a:p>
          <a:p>
            <a:pPr lvl="1"/>
            <a:r>
              <a:rPr lang="es-ES" sz="2000" dirty="0"/>
              <a:t>Valor real de las bolsas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Cambio con respecto al día anterior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Porcentaje de cambio con respecto al día anterior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Valor normalizado.</a:t>
            </a:r>
          </a:p>
          <a:p>
            <a:pPr lvl="1"/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098" y="3544789"/>
            <a:ext cx="8862060" cy="3120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3099" y="4225827"/>
            <a:ext cx="6604785" cy="306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099" y="4944106"/>
            <a:ext cx="9690605" cy="216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098" y="5569422"/>
            <a:ext cx="9690605" cy="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944</Words>
  <Application>Microsoft Office PowerPoint</Application>
  <PresentationFormat>Panorámica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Liberation Sans</vt:lpstr>
      <vt:lpstr>Tema de Office</vt:lpstr>
      <vt:lpstr>IBEX PREDICTOR</vt:lpstr>
      <vt:lpstr>OBJETIVO</vt:lpstr>
      <vt:lpstr>ESTADO DEL ARTE</vt:lpstr>
      <vt:lpstr>USOS ACTUALES</vt:lpstr>
      <vt:lpstr>OBTENCION DE DATOS</vt:lpstr>
      <vt:lpstr>PROCESAMIENTO DE DATOS</vt:lpstr>
      <vt:lpstr>PROCESAMIENTO DE DATOS</vt:lpstr>
      <vt:lpstr>PROCESAMIENTO DE DATOS</vt:lpstr>
      <vt:lpstr>PROCESAMIENTO DE DATOS</vt:lpstr>
      <vt:lpstr>PROCESAMIENTO DE DATOS</vt:lpstr>
      <vt:lpstr>DATOS UTILIZADOS</vt:lpstr>
      <vt:lpstr>METODOS Y HERRAMIENTAS</vt:lpstr>
      <vt:lpstr>WEKA</vt:lpstr>
      <vt:lpstr>WEKA: Previsión a un día</vt:lpstr>
      <vt:lpstr>WEKA: Previsión a 5 días</vt:lpstr>
      <vt:lpstr>PYTHON</vt:lpstr>
      <vt:lpstr>REDES DE NEURONAS – PYTHON</vt:lpstr>
      <vt:lpstr>REDES DE NEURONAS – PYTHON</vt:lpstr>
      <vt:lpstr>REDES DE NEURONAS - PYTHON</vt:lpstr>
      <vt:lpstr>REDES DE NEURONAS - PYTHON</vt:lpstr>
      <vt:lpstr>PYTHON: Máquinas de soporte vectorial</vt:lpstr>
      <vt:lpstr>PYTHON: Random forest</vt:lpstr>
      <vt:lpstr>PYTHON: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Adrián  Rodríguez Grillo</cp:lastModifiedBy>
  <cp:revision>39</cp:revision>
  <dcterms:created xsi:type="dcterms:W3CDTF">2016-11-25T00:35:19Z</dcterms:created>
  <dcterms:modified xsi:type="dcterms:W3CDTF">2016-12-11T21:35:07Z</dcterms:modified>
</cp:coreProperties>
</file>