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c5cae4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c5cae4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c5cae41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c5cae41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c5cae41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c5cae41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c5cae41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c5cae41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5cae41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5cae41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5cae41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5cae41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c5cae41a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c5cae41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c5cae41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c5cae41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drii6/Challenge-Bedu-equipo-1.git" TargetMode="External"/><Relationship Id="rId4" Type="http://schemas.openxmlformats.org/officeDocument/2006/relationships/image" Target="../media/image9.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xalta.com/mx/es_ES/capacitacion.html" TargetMode="External"/><Relationship Id="rId4" Type="http://schemas.openxmlformats.org/officeDocument/2006/relationships/hyperlink" Target="https://www.facebook.com/DESPRO.CURSOS.1/" TargetMode="External"/><Relationship Id="rId5" Type="http://schemas.openxmlformats.org/officeDocument/2006/relationships/hyperlink" Target="https://www.instagram.com/canatame/p/CwyeEokMX4H/" TargetMode="External"/><Relationship Id="rId6" Type="http://schemas.openxmlformats.org/officeDocument/2006/relationships/hyperlink" Target="https://www.sherwinautomotive.com.mx/online-courses-train.php" TargetMode="External"/><Relationship Id="rId7" Type="http://schemas.openxmlformats.org/officeDocument/2006/relationships/hyperlink" Target="https://www.tiktok.com/@max.detailing.pro/video/72918234909388505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title="Artificial Intelligence - Resembling Human Brain | A graphic… | Flickr"/>
          <p:cNvPicPr preferRelativeResize="0"/>
          <p:nvPr/>
        </p:nvPicPr>
        <p:blipFill rotWithShape="1">
          <a:blip r:embed="rId3">
            <a:alphaModFix/>
          </a:blip>
          <a:srcRect b="37425" l="13028" r="13028" t="0"/>
          <a:stretch/>
        </p:blipFill>
        <p:spPr>
          <a:xfrm>
            <a:off x="0" y="0"/>
            <a:ext cx="9144000" cy="5143501"/>
          </a:xfrm>
          <a:prstGeom prst="rect">
            <a:avLst/>
          </a:prstGeom>
          <a:noFill/>
          <a:ln>
            <a:noFill/>
          </a:ln>
        </p:spPr>
      </p:pic>
      <p:sp>
        <p:nvSpPr>
          <p:cNvPr id="55" name="Google Shape;55;p13"/>
          <p:cNvSpPr/>
          <p:nvPr/>
        </p:nvSpPr>
        <p:spPr>
          <a:xfrm>
            <a:off x="-150" y="150"/>
            <a:ext cx="9144000" cy="5143500"/>
          </a:xfrm>
          <a:prstGeom prst="rect">
            <a:avLst/>
          </a:prstGeom>
          <a:solidFill>
            <a:srgbClr val="000000">
              <a:alpha val="500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489000" y="567325"/>
            <a:ext cx="8165700" cy="2130300"/>
          </a:xfrm>
          <a:prstGeom prst="rect">
            <a:avLst/>
          </a:prstGeom>
          <a:effectLst>
            <a:outerShdw blurRad="57150" rotWithShape="0" algn="bl" dir="660000" dist="28575">
              <a:srgbClr val="FFFFFF">
                <a:alpha val="61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b="1" lang="en" sz="4800">
                <a:solidFill>
                  <a:schemeClr val="lt1"/>
                </a:solidFill>
              </a:rPr>
              <a:t>Promocionando</a:t>
            </a:r>
            <a:r>
              <a:rPr b="1" lang="en" sz="4800">
                <a:solidFill>
                  <a:schemeClr val="lt1"/>
                </a:solidFill>
              </a:rPr>
              <a:t> curso de pintura automotriz con IA</a:t>
            </a:r>
            <a:endParaRPr b="1" sz="4800">
              <a:solidFill>
                <a:schemeClr val="lt1"/>
              </a:solidFill>
            </a:endParaRPr>
          </a:p>
        </p:txBody>
      </p:sp>
      <p:sp>
        <p:nvSpPr>
          <p:cNvPr id="57" name="Google Shape;57;p13"/>
          <p:cNvSpPr txBox="1"/>
          <p:nvPr>
            <p:ph idx="1" type="subTitle"/>
          </p:nvPr>
        </p:nvSpPr>
        <p:spPr>
          <a:xfrm>
            <a:off x="1035600" y="3024625"/>
            <a:ext cx="2565000" cy="13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200">
                <a:solidFill>
                  <a:schemeClr val="lt1"/>
                </a:solidFill>
              </a:rPr>
              <a:t>Equipo 1:</a:t>
            </a:r>
            <a:endParaRPr sz="4200">
              <a:solidFill>
                <a:schemeClr val="lt1"/>
              </a:solidFill>
            </a:endParaRPr>
          </a:p>
        </p:txBody>
      </p:sp>
      <p:sp>
        <p:nvSpPr>
          <p:cNvPr id="58" name="Google Shape;58;p13"/>
          <p:cNvSpPr txBox="1"/>
          <p:nvPr>
            <p:ph idx="1" type="subTitle"/>
          </p:nvPr>
        </p:nvSpPr>
        <p:spPr>
          <a:xfrm>
            <a:off x="4572000" y="2697625"/>
            <a:ext cx="3657600" cy="2052600"/>
          </a:xfrm>
          <a:prstGeom prst="rect">
            <a:avLst/>
          </a:prstGeom>
        </p:spPr>
        <p:txBody>
          <a:bodyPr anchorCtr="0" anchor="ctr" bIns="91425" lIns="91425" spcFirstLastPara="1" rIns="91425" wrap="square" tIns="91425">
            <a:normAutofit/>
          </a:bodyPr>
          <a:lstStyle/>
          <a:p>
            <a:pPr indent="0" lvl="0" marL="0" rtl="0" algn="r">
              <a:lnSpc>
                <a:spcPct val="105000"/>
              </a:lnSpc>
              <a:spcBef>
                <a:spcPts val="0"/>
              </a:spcBef>
              <a:spcAft>
                <a:spcPts val="0"/>
              </a:spcAft>
              <a:buNone/>
            </a:pPr>
            <a:r>
              <a:rPr lang="en" sz="2600">
                <a:solidFill>
                  <a:schemeClr val="lt1"/>
                </a:solidFill>
              </a:rPr>
              <a:t>Adrian Orozco</a:t>
            </a:r>
            <a:endParaRPr sz="2600">
              <a:solidFill>
                <a:schemeClr val="lt1"/>
              </a:solidFill>
            </a:endParaRPr>
          </a:p>
          <a:p>
            <a:pPr indent="0" lvl="0" marL="0" rtl="0" algn="r">
              <a:lnSpc>
                <a:spcPct val="105000"/>
              </a:lnSpc>
              <a:spcBef>
                <a:spcPts val="0"/>
              </a:spcBef>
              <a:spcAft>
                <a:spcPts val="0"/>
              </a:spcAft>
              <a:buNone/>
            </a:pPr>
            <a:r>
              <a:rPr lang="en" sz="2600">
                <a:solidFill>
                  <a:schemeClr val="lt1"/>
                </a:solidFill>
              </a:rPr>
              <a:t>Alan Rodriguez</a:t>
            </a:r>
            <a:endParaRPr sz="2600">
              <a:solidFill>
                <a:schemeClr val="lt1"/>
              </a:solidFill>
            </a:endParaRPr>
          </a:p>
          <a:p>
            <a:pPr indent="0" lvl="0" marL="0" rtl="0" algn="r">
              <a:lnSpc>
                <a:spcPct val="105000"/>
              </a:lnSpc>
              <a:spcBef>
                <a:spcPts val="0"/>
              </a:spcBef>
              <a:spcAft>
                <a:spcPts val="0"/>
              </a:spcAft>
              <a:buNone/>
            </a:pPr>
            <a:r>
              <a:rPr lang="en" sz="2600">
                <a:solidFill>
                  <a:schemeClr val="lt1"/>
                </a:solidFill>
              </a:rPr>
              <a:t>Kalaumari Mayoral</a:t>
            </a:r>
            <a:endParaRPr sz="2600">
              <a:solidFill>
                <a:schemeClr val="lt1"/>
              </a:solidFill>
            </a:endParaRPr>
          </a:p>
          <a:p>
            <a:pPr indent="0" lvl="0" marL="0" rtl="0" algn="r">
              <a:lnSpc>
                <a:spcPct val="105000"/>
              </a:lnSpc>
              <a:spcBef>
                <a:spcPts val="0"/>
              </a:spcBef>
              <a:spcAft>
                <a:spcPts val="0"/>
              </a:spcAft>
              <a:buNone/>
            </a:pPr>
            <a:r>
              <a:rPr lang="en" sz="2600">
                <a:solidFill>
                  <a:schemeClr val="lt1"/>
                </a:solidFill>
              </a:rPr>
              <a:t>Samuel Salinas</a:t>
            </a:r>
            <a:endParaRPr sz="2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4"/>
          <p:cNvGrpSpPr/>
          <p:nvPr/>
        </p:nvGrpSpPr>
        <p:grpSpPr>
          <a:xfrm>
            <a:off x="-150" y="0"/>
            <a:ext cx="9144000" cy="5143650"/>
            <a:chOff x="-150" y="0"/>
            <a:chExt cx="9144000" cy="5143650"/>
          </a:xfrm>
        </p:grpSpPr>
        <p:pic>
          <p:nvPicPr>
            <p:cNvPr id="64" name="Google Shape;64;p14" title="File:Artificial-Intelligence.jpg - Wikipedia"/>
            <p:cNvPicPr preferRelativeResize="0"/>
            <p:nvPr/>
          </p:nvPicPr>
          <p:blipFill rotWithShape="1">
            <a:blip r:embed="rId3">
              <a:alphaModFix/>
            </a:blip>
            <a:srcRect b="8853" l="1221" r="1026" t="8638"/>
            <a:stretch/>
          </p:blipFill>
          <p:spPr>
            <a:xfrm>
              <a:off x="-150" y="0"/>
              <a:ext cx="9143997" cy="5143501"/>
            </a:xfrm>
            <a:prstGeom prst="rect">
              <a:avLst/>
            </a:prstGeom>
            <a:noFill/>
            <a:ln>
              <a:noFill/>
            </a:ln>
          </p:spPr>
        </p:pic>
        <p:sp>
          <p:nvSpPr>
            <p:cNvPr id="65" name="Google Shape;65;p14"/>
            <p:cNvSpPr/>
            <p:nvPr/>
          </p:nvSpPr>
          <p:spPr>
            <a:xfrm>
              <a:off x="-150" y="150"/>
              <a:ext cx="9144000" cy="5143500"/>
            </a:xfrm>
            <a:prstGeom prst="rect">
              <a:avLst/>
            </a:prstGeom>
            <a:solidFill>
              <a:srgbClr val="000000">
                <a:alpha val="500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6" name="Google Shape;66;p14"/>
          <p:cNvSpPr txBox="1"/>
          <p:nvPr>
            <p:ph type="title"/>
          </p:nvPr>
        </p:nvSpPr>
        <p:spPr>
          <a:xfrm>
            <a:off x="610050" y="349775"/>
            <a:ext cx="7923900" cy="7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chemeClr val="lt1"/>
                </a:solidFill>
              </a:rPr>
              <a:t>Objetivo</a:t>
            </a:r>
            <a:r>
              <a:rPr lang="en" sz="3000">
                <a:solidFill>
                  <a:schemeClr val="lt1"/>
                </a:solidFill>
              </a:rPr>
              <a:t>:</a:t>
            </a:r>
            <a:endParaRPr sz="3000">
              <a:solidFill>
                <a:schemeClr val="lt1"/>
              </a:solidFill>
            </a:endParaRPr>
          </a:p>
        </p:txBody>
      </p:sp>
      <p:sp>
        <p:nvSpPr>
          <p:cNvPr id="67" name="Google Shape;67;p14"/>
          <p:cNvSpPr txBox="1"/>
          <p:nvPr>
            <p:ph idx="1" type="body"/>
          </p:nvPr>
        </p:nvSpPr>
        <p:spPr>
          <a:xfrm>
            <a:off x="908250" y="1222350"/>
            <a:ext cx="4244400" cy="3251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2"/>
              </a:buClr>
              <a:buSzPct val="100000"/>
              <a:buChar char="●"/>
            </a:pPr>
            <a:r>
              <a:rPr lang="en">
                <a:solidFill>
                  <a:schemeClr val="lt2"/>
                </a:solidFill>
              </a:rPr>
              <a:t>Generar el c</a:t>
            </a:r>
            <a:r>
              <a:rPr lang="en">
                <a:solidFill>
                  <a:schemeClr val="lt2"/>
                </a:solidFill>
              </a:rPr>
              <a:t>ontenido de una campaña de marketing digital para promocionar un curso de pintura automotriz de la empresa CESVI MÉXICO utilizando inteligencia artificial (Chat GPT).</a:t>
            </a:r>
            <a:endParaRPr>
              <a:solidFill>
                <a:schemeClr val="lt2"/>
              </a:solidFill>
            </a:endParaRPr>
          </a:p>
          <a:p>
            <a:pPr indent="0" lvl="0" marL="0" rtl="0" algn="l">
              <a:spcBef>
                <a:spcPts val="1200"/>
              </a:spcBef>
              <a:spcAft>
                <a:spcPts val="0"/>
              </a:spcAft>
              <a:buNone/>
            </a:pPr>
            <a:r>
              <a:t/>
            </a:r>
            <a:endParaRPr>
              <a:solidFill>
                <a:schemeClr val="lt2"/>
              </a:solidFill>
            </a:endParaRPr>
          </a:p>
          <a:p>
            <a:pPr indent="-334327" lvl="0" marL="457200" rtl="0" algn="l">
              <a:spcBef>
                <a:spcPts val="1200"/>
              </a:spcBef>
              <a:spcAft>
                <a:spcPts val="0"/>
              </a:spcAft>
              <a:buClr>
                <a:schemeClr val="lt2"/>
              </a:buClr>
              <a:buSzPct val="100000"/>
              <a:buChar char="●"/>
            </a:pPr>
            <a:r>
              <a:rPr lang="en">
                <a:solidFill>
                  <a:schemeClr val="lt2"/>
                </a:solidFill>
              </a:rPr>
              <a:t>Desarrollar</a:t>
            </a:r>
            <a:r>
              <a:rPr lang="en">
                <a:solidFill>
                  <a:schemeClr val="lt2"/>
                </a:solidFill>
              </a:rPr>
              <a:t> tres tipos de contenido digital: una publicación para redes sociales, un email promocional y un anuncio para revista digital</a:t>
            </a:r>
            <a:endParaRPr>
              <a:solidFill>
                <a:schemeClr val="lt2"/>
              </a:solidFill>
            </a:endParaRPr>
          </a:p>
        </p:txBody>
      </p:sp>
      <p:pic>
        <p:nvPicPr>
          <p:cNvPr id="68" name="Google Shape;68;p14"/>
          <p:cNvPicPr preferRelativeResize="0"/>
          <p:nvPr/>
        </p:nvPicPr>
        <p:blipFill>
          <a:blip r:embed="rId4">
            <a:alphaModFix/>
          </a:blip>
          <a:stretch>
            <a:fillRect/>
          </a:stretch>
        </p:blipFill>
        <p:spPr>
          <a:xfrm>
            <a:off x="5533850" y="748050"/>
            <a:ext cx="3124250" cy="400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5"/>
          <p:cNvGrpSpPr/>
          <p:nvPr/>
        </p:nvGrpSpPr>
        <p:grpSpPr>
          <a:xfrm>
            <a:off x="-150" y="0"/>
            <a:ext cx="9144150" cy="5143650"/>
            <a:chOff x="-150" y="0"/>
            <a:chExt cx="9144150" cy="5143650"/>
          </a:xfrm>
        </p:grpSpPr>
        <p:pic>
          <p:nvPicPr>
            <p:cNvPr id="74" name="Google Shape;74;p15" title="Master Artificial intelligence and visual computing Ecole … | Flickr"/>
            <p:cNvPicPr preferRelativeResize="0"/>
            <p:nvPr/>
          </p:nvPicPr>
          <p:blipFill rotWithShape="1">
            <a:blip r:embed="rId3">
              <a:alphaModFix/>
            </a:blip>
            <a:srcRect b="35026" l="11580" r="11372" t="0"/>
            <a:stretch/>
          </p:blipFill>
          <p:spPr>
            <a:xfrm>
              <a:off x="0" y="0"/>
              <a:ext cx="9144000" cy="5143501"/>
            </a:xfrm>
            <a:prstGeom prst="rect">
              <a:avLst/>
            </a:prstGeom>
            <a:noFill/>
            <a:ln>
              <a:noFill/>
            </a:ln>
          </p:spPr>
        </p:pic>
        <p:sp>
          <p:nvSpPr>
            <p:cNvPr id="75" name="Google Shape;75;p15"/>
            <p:cNvSpPr/>
            <p:nvPr/>
          </p:nvSpPr>
          <p:spPr>
            <a:xfrm>
              <a:off x="-150" y="150"/>
              <a:ext cx="9144000" cy="5143500"/>
            </a:xfrm>
            <a:prstGeom prst="rect">
              <a:avLst/>
            </a:prstGeom>
            <a:solidFill>
              <a:srgbClr val="000000">
                <a:alpha val="500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6" name="Google Shape;76;p15"/>
          <p:cNvSpPr txBox="1"/>
          <p:nvPr>
            <p:ph type="title"/>
          </p:nvPr>
        </p:nvSpPr>
        <p:spPr>
          <a:xfrm>
            <a:off x="597450" y="368825"/>
            <a:ext cx="792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rPr>
              <a:t>Exploración previa</a:t>
            </a:r>
            <a:endParaRPr b="1" sz="3020">
              <a:solidFill>
                <a:schemeClr val="lt1"/>
              </a:solidFill>
            </a:endParaRPr>
          </a:p>
        </p:txBody>
      </p:sp>
      <p:sp>
        <p:nvSpPr>
          <p:cNvPr id="77" name="Google Shape;77;p15"/>
          <p:cNvSpPr txBox="1"/>
          <p:nvPr>
            <p:ph idx="1" type="body"/>
          </p:nvPr>
        </p:nvSpPr>
        <p:spPr>
          <a:xfrm>
            <a:off x="908400" y="1152475"/>
            <a:ext cx="7327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lt2"/>
                </a:solidFill>
              </a:rPr>
              <a:t>Se compartió información detallada para la estrategia de marketing, incluyendo la situación actual de CESVI MÉXICO, los objetivos de la campaña, las estrategias a implementar, y la información del curso destacando sus beneficios y ventajas competitivas.</a:t>
            </a:r>
            <a:endParaRPr>
              <a:solidFill>
                <a:schemeClr val="lt2"/>
              </a:solidFill>
            </a:endParaRPr>
          </a:p>
          <a:p>
            <a:pPr indent="0" lvl="0" marL="0" rtl="0" algn="l">
              <a:spcBef>
                <a:spcPts val="1200"/>
              </a:spcBef>
              <a:spcAft>
                <a:spcPts val="0"/>
              </a:spcAft>
              <a:buNone/>
            </a:pPr>
            <a:r>
              <a:rPr lang="en">
                <a:solidFill>
                  <a:schemeClr val="lt2"/>
                </a:solidFill>
              </a:rPr>
              <a:t>También se analizaron las tácticas de marketing digital de los competidores, cubriendo aspectos como el uso de redes sociales, campañas de mailing, y publicaciones en revistas para promocionar sus servicios.</a:t>
            </a:r>
            <a:endParaRPr>
              <a:solidFill>
                <a:schemeClr val="lt2"/>
              </a:solidFill>
            </a:endParaRPr>
          </a:p>
          <a:p>
            <a:pPr indent="0" lvl="0" marL="0" rtl="0" algn="l">
              <a:spcBef>
                <a:spcPts val="1200"/>
              </a:spcBef>
              <a:spcAft>
                <a:spcPts val="1200"/>
              </a:spcAft>
              <a:buNone/>
            </a:pPr>
            <a:r>
              <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title="HD wallpaper: Codes On A Screen, artificial intelligence ..."/>
          <p:cNvPicPr preferRelativeResize="0"/>
          <p:nvPr/>
        </p:nvPicPr>
        <p:blipFill rotWithShape="1">
          <a:blip r:embed="rId3">
            <a:alphaModFix amt="58000"/>
          </a:blip>
          <a:srcRect b="0" l="9966" r="15267" t="36952"/>
          <a:stretch/>
        </p:blipFill>
        <p:spPr>
          <a:xfrm>
            <a:off x="0" y="0"/>
            <a:ext cx="9144001" cy="5143499"/>
          </a:xfrm>
          <a:prstGeom prst="rect">
            <a:avLst/>
          </a:prstGeom>
          <a:noFill/>
          <a:ln>
            <a:noFill/>
          </a:ln>
        </p:spPr>
      </p:pic>
      <p:sp>
        <p:nvSpPr>
          <p:cNvPr id="83" name="Google Shape;83;p16"/>
          <p:cNvSpPr/>
          <p:nvPr/>
        </p:nvSpPr>
        <p:spPr>
          <a:xfrm>
            <a:off x="-150" y="150"/>
            <a:ext cx="9144000" cy="5143500"/>
          </a:xfrm>
          <a:prstGeom prst="rect">
            <a:avLst/>
          </a:prstGeom>
          <a:solidFill>
            <a:srgbClr val="000000">
              <a:alpha val="500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rPr>
              <a:t>Generación de contenido: Ingeniería de Prompt</a:t>
            </a:r>
            <a:endParaRPr b="1" sz="2820">
              <a:solidFill>
                <a:schemeClr val="lt1"/>
              </a:solidFill>
            </a:endParaRPr>
          </a:p>
        </p:txBody>
      </p:sp>
      <p:sp>
        <p:nvSpPr>
          <p:cNvPr id="85" name="Google Shape;85;p16"/>
          <p:cNvSpPr/>
          <p:nvPr/>
        </p:nvSpPr>
        <p:spPr>
          <a:xfrm>
            <a:off x="4438650" y="1085850"/>
            <a:ext cx="4389000" cy="36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txBox="1"/>
          <p:nvPr>
            <p:ph idx="1" type="body"/>
          </p:nvPr>
        </p:nvSpPr>
        <p:spPr>
          <a:xfrm>
            <a:off x="4443200" y="1152475"/>
            <a:ext cx="43890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010"/>
              <a:t>Prompt para generar la</a:t>
            </a:r>
            <a:r>
              <a:rPr b="1" lang="en" sz="2010"/>
              <a:t> publicación para redes sociales: </a:t>
            </a:r>
            <a:endParaRPr b="1" sz="2010"/>
          </a:p>
          <a:p>
            <a:pPr indent="0" lvl="0" marL="0" rtl="0" algn="just">
              <a:spcBef>
                <a:spcPts val="1200"/>
              </a:spcBef>
              <a:spcAft>
                <a:spcPts val="0"/>
              </a:spcAft>
              <a:buNone/>
            </a:pPr>
            <a:r>
              <a:rPr lang="en">
                <a:solidFill>
                  <a:srgbClr val="0000FF"/>
                </a:solidFill>
              </a:rPr>
              <a:t>Eres el encargado de marketing de CESVI MÉXICO</a:t>
            </a:r>
            <a:r>
              <a:rPr lang="en"/>
              <a:t>, </a:t>
            </a:r>
            <a:r>
              <a:rPr lang="en">
                <a:solidFill>
                  <a:srgbClr val="980000"/>
                </a:solidFill>
              </a:rPr>
              <a:t>una empresa líder en el ramo de la capacitación técnica en el sector automotriz con más 28 años de experiencia. Actualmente estás por lanzar un curso profesional de pintura automotriz que le permita al estudiante desarrollar las aptitudes y certificaciones necesarias para destacar en el sector de la pintura automotriz y abrir el panorama de oportunidades laborales. El público objetivo para dicho curso son: 1) jóvenes de 16 a 35 años apasionados por la industria automotriz y que buscan emplearse en dicha industria; 2) técnicos en pintura automotriz que buscan especializarse o actualizar sus conocimientos para incrementar su competitividad laboral y avanzar su carrera profesional. El curso tiene una duración de 1 año, tiene un enfoque 25% teórico y 75% práctico, y brinda a los estudiantes instalaciones modernas, equipos con la última tecnología y prácticas en la industria automotriz; además, se proporciona una amplia red de conexiones en esta industria para maximizar las oportunidades laborales de los egresados</a:t>
            </a:r>
            <a:r>
              <a:rPr lang="en"/>
              <a:t>. </a:t>
            </a:r>
            <a:r>
              <a:rPr lang="en">
                <a:solidFill>
                  <a:srgbClr val="FF0000"/>
                </a:solidFill>
              </a:rPr>
              <a:t>Crea a partir de esta información una publicación para redes sociales con la siguiente estructura  para realizar una campaña en Facebook</a:t>
            </a:r>
            <a:r>
              <a:rPr lang="en"/>
              <a:t>: </a:t>
            </a:r>
            <a:endParaRPr/>
          </a:p>
          <a:p>
            <a:pPr indent="-282892" lvl="0" marL="457200" rtl="0" algn="l">
              <a:spcBef>
                <a:spcPts val="1200"/>
              </a:spcBef>
              <a:spcAft>
                <a:spcPts val="0"/>
              </a:spcAft>
              <a:buClr>
                <a:srgbClr val="9900FF"/>
              </a:buClr>
              <a:buSzPct val="100000"/>
              <a:buAutoNum type="arabicPeriod"/>
            </a:pPr>
            <a:r>
              <a:rPr lang="en">
                <a:solidFill>
                  <a:srgbClr val="9900FF"/>
                </a:solidFill>
              </a:rPr>
              <a:t>Título persuasivo</a:t>
            </a:r>
            <a:endParaRPr>
              <a:solidFill>
                <a:srgbClr val="9900FF"/>
              </a:solidFill>
            </a:endParaRPr>
          </a:p>
          <a:p>
            <a:pPr indent="-282892" lvl="0" marL="457200" rtl="0" algn="l">
              <a:spcBef>
                <a:spcPts val="0"/>
              </a:spcBef>
              <a:spcAft>
                <a:spcPts val="0"/>
              </a:spcAft>
              <a:buClr>
                <a:srgbClr val="9900FF"/>
              </a:buClr>
              <a:buSzPct val="100000"/>
              <a:buAutoNum type="arabicPeriod"/>
            </a:pPr>
            <a:r>
              <a:rPr lang="en">
                <a:solidFill>
                  <a:srgbClr val="9900FF"/>
                </a:solidFill>
              </a:rPr>
              <a:t>Llamada a la acción / registro / enlace</a:t>
            </a:r>
            <a:endParaRPr>
              <a:solidFill>
                <a:srgbClr val="9900FF"/>
              </a:solidFill>
            </a:endParaRPr>
          </a:p>
          <a:p>
            <a:pPr indent="-282892" lvl="0" marL="457200" rtl="0" algn="l">
              <a:spcBef>
                <a:spcPts val="0"/>
              </a:spcBef>
              <a:spcAft>
                <a:spcPts val="0"/>
              </a:spcAft>
              <a:buClr>
                <a:srgbClr val="9900FF"/>
              </a:buClr>
              <a:buSzPct val="100000"/>
              <a:buAutoNum type="arabicPeriod"/>
            </a:pPr>
            <a:r>
              <a:rPr lang="en">
                <a:solidFill>
                  <a:srgbClr val="9900FF"/>
                </a:solidFill>
              </a:rPr>
              <a:t>Información del curso</a:t>
            </a:r>
            <a:endParaRPr>
              <a:solidFill>
                <a:srgbClr val="9900FF"/>
              </a:solidFill>
            </a:endParaRPr>
          </a:p>
          <a:p>
            <a:pPr indent="-282892" lvl="0" marL="457200" rtl="0" algn="l">
              <a:spcBef>
                <a:spcPts val="0"/>
              </a:spcBef>
              <a:spcAft>
                <a:spcPts val="0"/>
              </a:spcAft>
              <a:buClr>
                <a:srgbClr val="9900FF"/>
              </a:buClr>
              <a:buSzPct val="100000"/>
              <a:buAutoNum type="arabicPeriod"/>
            </a:pPr>
            <a:r>
              <a:rPr lang="en">
                <a:solidFill>
                  <a:srgbClr val="9900FF"/>
                </a:solidFill>
              </a:rPr>
              <a:t>Frase de cierre</a:t>
            </a:r>
            <a:endParaRPr>
              <a:solidFill>
                <a:srgbClr val="9900FF"/>
              </a:solidFill>
            </a:endParaRPr>
          </a:p>
          <a:p>
            <a:pPr indent="-282892" lvl="0" marL="457200" rtl="0" algn="l">
              <a:spcBef>
                <a:spcPts val="0"/>
              </a:spcBef>
              <a:spcAft>
                <a:spcPts val="0"/>
              </a:spcAft>
              <a:buClr>
                <a:srgbClr val="9900FF"/>
              </a:buClr>
              <a:buSzPct val="100000"/>
              <a:buAutoNum type="arabicPeriod"/>
            </a:pPr>
            <a:r>
              <a:rPr lang="en">
                <a:solidFill>
                  <a:srgbClr val="9900FF"/>
                </a:solidFill>
              </a:rPr>
              <a:t>5 #hastags que ayuden a identificar la campaña fácilmente</a:t>
            </a:r>
            <a:endParaRPr>
              <a:solidFill>
                <a:srgbClr val="9900FF"/>
              </a:solidFill>
            </a:endParaRPr>
          </a:p>
          <a:p>
            <a:pPr indent="0" lvl="0" marL="0" rtl="0" algn="just">
              <a:spcBef>
                <a:spcPts val="1200"/>
              </a:spcBef>
              <a:spcAft>
                <a:spcPts val="1200"/>
              </a:spcAft>
              <a:buNone/>
            </a:pPr>
            <a:r>
              <a:t/>
            </a:r>
            <a:endParaRPr/>
          </a:p>
        </p:txBody>
      </p:sp>
      <p:sp>
        <p:nvSpPr>
          <p:cNvPr id="87" name="Google Shape;87;p16"/>
          <p:cNvSpPr/>
          <p:nvPr/>
        </p:nvSpPr>
        <p:spPr>
          <a:xfrm>
            <a:off x="352500" y="1085850"/>
            <a:ext cx="3979200" cy="36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txBox="1"/>
          <p:nvPr>
            <p:ph type="title"/>
          </p:nvPr>
        </p:nvSpPr>
        <p:spPr>
          <a:xfrm>
            <a:off x="464100" y="1352275"/>
            <a:ext cx="39792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200">
                <a:solidFill>
                  <a:srgbClr val="0000FF"/>
                </a:solidFill>
              </a:rPr>
              <a:t>Actúa como</a:t>
            </a:r>
            <a:r>
              <a:rPr b="1" lang="en" sz="1200">
                <a:solidFill>
                  <a:srgbClr val="0000FF"/>
                </a:solidFill>
              </a:rPr>
              <a:t>: </a:t>
            </a:r>
            <a:r>
              <a:rPr lang="en" sz="1200">
                <a:solidFill>
                  <a:srgbClr val="0000FF"/>
                </a:solidFill>
              </a:rPr>
              <a:t>E</a:t>
            </a:r>
            <a:r>
              <a:rPr lang="en" sz="1200">
                <a:solidFill>
                  <a:srgbClr val="0000FF"/>
                </a:solidFill>
              </a:rPr>
              <a:t>ncargado de marketing.</a:t>
            </a:r>
            <a:endParaRPr b="1" sz="1200">
              <a:solidFill>
                <a:srgbClr val="0000FF"/>
              </a:solidFill>
            </a:endParaRPr>
          </a:p>
        </p:txBody>
      </p:sp>
      <p:sp>
        <p:nvSpPr>
          <p:cNvPr id="89" name="Google Shape;89;p16"/>
          <p:cNvSpPr txBox="1"/>
          <p:nvPr>
            <p:ph type="title"/>
          </p:nvPr>
        </p:nvSpPr>
        <p:spPr>
          <a:xfrm>
            <a:off x="464100" y="1878975"/>
            <a:ext cx="38676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200">
                <a:solidFill>
                  <a:srgbClr val="980000"/>
                </a:solidFill>
              </a:rPr>
              <a:t>Contexto</a:t>
            </a:r>
            <a:r>
              <a:rPr b="1" lang="en" sz="1200">
                <a:solidFill>
                  <a:srgbClr val="980000"/>
                </a:solidFill>
              </a:rPr>
              <a:t>: </a:t>
            </a:r>
            <a:r>
              <a:rPr lang="en" sz="1200">
                <a:solidFill>
                  <a:srgbClr val="980000"/>
                </a:solidFill>
              </a:rPr>
              <a:t>Resumen de investigación previa.</a:t>
            </a:r>
            <a:r>
              <a:rPr lang="en" sz="1200">
                <a:solidFill>
                  <a:schemeClr val="dk2"/>
                </a:solidFill>
              </a:rPr>
              <a:t> </a:t>
            </a:r>
            <a:r>
              <a:rPr lang="en" sz="1200">
                <a:solidFill>
                  <a:schemeClr val="dk2"/>
                </a:solidFill>
              </a:rPr>
              <a:t> </a:t>
            </a:r>
            <a:r>
              <a:rPr b="1" lang="en" sz="1200"/>
              <a:t> </a:t>
            </a:r>
            <a:endParaRPr b="1" sz="1200"/>
          </a:p>
        </p:txBody>
      </p:sp>
      <p:sp>
        <p:nvSpPr>
          <p:cNvPr id="90" name="Google Shape;90;p16"/>
          <p:cNvSpPr txBox="1"/>
          <p:nvPr>
            <p:ph type="title"/>
          </p:nvPr>
        </p:nvSpPr>
        <p:spPr>
          <a:xfrm>
            <a:off x="412650" y="2957450"/>
            <a:ext cx="39189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b="1" lang="en" sz="1200">
                <a:solidFill>
                  <a:srgbClr val="FF0000"/>
                </a:solidFill>
              </a:rPr>
              <a:t>Solicitud: </a:t>
            </a:r>
            <a:r>
              <a:rPr lang="en" sz="1200">
                <a:solidFill>
                  <a:srgbClr val="FF0000"/>
                </a:solidFill>
              </a:rPr>
              <a:t>Crea a partir de esta información.</a:t>
            </a:r>
            <a:endParaRPr b="1" sz="1200">
              <a:solidFill>
                <a:srgbClr val="FF0000"/>
              </a:solidFill>
            </a:endParaRPr>
          </a:p>
        </p:txBody>
      </p:sp>
      <p:sp>
        <p:nvSpPr>
          <p:cNvPr id="91" name="Google Shape;91;p16"/>
          <p:cNvSpPr txBox="1"/>
          <p:nvPr>
            <p:ph type="title"/>
          </p:nvPr>
        </p:nvSpPr>
        <p:spPr>
          <a:xfrm>
            <a:off x="464100" y="3787525"/>
            <a:ext cx="38976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b="1" lang="en" sz="1200">
                <a:solidFill>
                  <a:srgbClr val="9900FF"/>
                </a:solidFill>
              </a:rPr>
              <a:t>Estructura: </a:t>
            </a:r>
            <a:r>
              <a:rPr lang="en" sz="1200">
                <a:solidFill>
                  <a:srgbClr val="9900FF"/>
                </a:solidFill>
              </a:rPr>
              <a:t>Detalles de lo solicitado.</a:t>
            </a:r>
            <a:endParaRPr sz="1200">
              <a:solidFill>
                <a:srgbClr val="99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Generación de contenido: Resultado</a:t>
            </a:r>
            <a:endParaRPr b="1" sz="2820"/>
          </a:p>
        </p:txBody>
      </p:sp>
      <p:pic>
        <p:nvPicPr>
          <p:cNvPr id="97" name="Google Shape;97;p17"/>
          <p:cNvPicPr preferRelativeResize="0"/>
          <p:nvPr/>
        </p:nvPicPr>
        <p:blipFill>
          <a:blip r:embed="rId3">
            <a:alphaModFix/>
          </a:blip>
          <a:stretch>
            <a:fillRect/>
          </a:stretch>
        </p:blipFill>
        <p:spPr>
          <a:xfrm>
            <a:off x="1945675" y="1017725"/>
            <a:ext cx="5385412"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Revisiones y </a:t>
            </a:r>
            <a:r>
              <a:rPr b="1" lang="en" sz="2820"/>
              <a:t>Fact Checking</a:t>
            </a:r>
            <a:endParaRPr b="1" sz="2820"/>
          </a:p>
        </p:txBody>
      </p:sp>
      <p:sp>
        <p:nvSpPr>
          <p:cNvPr id="103" name="Google Shape;103;p18"/>
          <p:cNvSpPr txBox="1"/>
          <p:nvPr>
            <p:ph idx="1" type="body"/>
          </p:nvPr>
        </p:nvSpPr>
        <p:spPr>
          <a:xfrm>
            <a:off x="311700" y="1152475"/>
            <a:ext cx="6732600" cy="361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 formato de las respuestas tiene es coherente, aunque se le pueden hacer mejoras para que tenga un mejor hilo narrativo</a:t>
            </a:r>
            <a:endParaRPr/>
          </a:p>
          <a:p>
            <a:pPr indent="-342900" lvl="0" marL="457200" rtl="0" algn="l">
              <a:spcBef>
                <a:spcPts val="0"/>
              </a:spcBef>
              <a:spcAft>
                <a:spcPts val="0"/>
              </a:spcAft>
              <a:buSzPts val="1800"/>
              <a:buChar char="●"/>
            </a:pPr>
            <a:r>
              <a:rPr lang="en"/>
              <a:t>No se encontraron </a:t>
            </a:r>
            <a:r>
              <a:rPr lang="en"/>
              <a:t>alucinaciones, ya que no le solicitamos a la IA que incluyera información nueva</a:t>
            </a:r>
            <a:r>
              <a:rPr lang="en"/>
              <a:t> </a:t>
            </a:r>
            <a:endParaRPr/>
          </a:p>
          <a:p>
            <a:pPr indent="-342900" lvl="0" marL="457200" rtl="0" algn="l">
              <a:spcBef>
                <a:spcPts val="0"/>
              </a:spcBef>
              <a:spcAft>
                <a:spcPts val="0"/>
              </a:spcAft>
              <a:buSzPts val="1800"/>
              <a:buChar char="●"/>
            </a:pPr>
            <a:r>
              <a:rPr lang="en"/>
              <a:t>Limitaciones encontradas en ChatGPT:</a:t>
            </a:r>
            <a:endParaRPr/>
          </a:p>
          <a:p>
            <a:pPr indent="-317500" lvl="1" marL="914400" rtl="0" algn="l">
              <a:spcBef>
                <a:spcPts val="0"/>
              </a:spcBef>
              <a:spcAft>
                <a:spcPts val="0"/>
              </a:spcAft>
              <a:buSzPts val="1400"/>
              <a:buChar char="○"/>
            </a:pPr>
            <a:r>
              <a:rPr lang="en"/>
              <a:t>Hay </a:t>
            </a:r>
            <a:r>
              <a:rPr lang="en"/>
              <a:t>ocasiones</a:t>
            </a:r>
            <a:r>
              <a:rPr lang="en"/>
              <a:t> donde la IA no termina de dar una respuesta concisa cuando la longitud o la complejidad de la pregunta es elevada, aunque también existen otros motivos. </a:t>
            </a:r>
            <a:endParaRPr/>
          </a:p>
          <a:p>
            <a:pPr indent="-317500" lvl="1" marL="914400" rtl="0" algn="l">
              <a:spcBef>
                <a:spcPts val="0"/>
              </a:spcBef>
              <a:spcAft>
                <a:spcPts val="0"/>
              </a:spcAft>
              <a:buSzPts val="1400"/>
              <a:buChar char="○"/>
            </a:pPr>
            <a:r>
              <a:rPr lang="en"/>
              <a:t>El modelo de lenguaje olvida información relevante cuando le pedimos que tome la información de respuestas de conversaciones muy anteriores.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6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Markdown y Github</a:t>
            </a:r>
            <a:endParaRPr b="1" sz="2820"/>
          </a:p>
        </p:txBody>
      </p:sp>
      <p:sp>
        <p:nvSpPr>
          <p:cNvPr id="109" name="Google Shape;109;p19"/>
          <p:cNvSpPr txBox="1"/>
          <p:nvPr/>
        </p:nvSpPr>
        <p:spPr>
          <a:xfrm>
            <a:off x="706075" y="3888950"/>
            <a:ext cx="299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rPr>
              <a:t>Markdown con los contenidos generados por la IA</a:t>
            </a:r>
            <a:endParaRPr b="1" sz="1500">
              <a:solidFill>
                <a:schemeClr val="dk2"/>
              </a:solidFill>
            </a:endParaRPr>
          </a:p>
        </p:txBody>
      </p:sp>
      <p:sp>
        <p:nvSpPr>
          <p:cNvPr id="110" name="Google Shape;110;p19"/>
          <p:cNvSpPr txBox="1"/>
          <p:nvPr/>
        </p:nvSpPr>
        <p:spPr>
          <a:xfrm>
            <a:off x="5094650" y="3935475"/>
            <a:ext cx="3437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rPr>
              <a:t>Repositorio de Github con los resultados del proyecto</a:t>
            </a:r>
            <a:endParaRPr b="1" sz="1600">
              <a:solidFill>
                <a:schemeClr val="dk2"/>
              </a:solidFill>
            </a:endParaRPr>
          </a:p>
        </p:txBody>
      </p:sp>
      <p:sp>
        <p:nvSpPr>
          <p:cNvPr id="111" name="Google Shape;111;p19"/>
          <p:cNvSpPr txBox="1"/>
          <p:nvPr/>
        </p:nvSpPr>
        <p:spPr>
          <a:xfrm>
            <a:off x="1141200" y="4662350"/>
            <a:ext cx="686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rPr>
              <a:t>Link:</a:t>
            </a:r>
            <a:r>
              <a:rPr lang="en" sz="1600">
                <a:solidFill>
                  <a:schemeClr val="dk2"/>
                </a:solidFill>
              </a:rPr>
              <a:t> </a:t>
            </a:r>
            <a:r>
              <a:rPr lang="en" sz="1600" u="sng">
                <a:solidFill>
                  <a:schemeClr val="accent5"/>
                </a:solidFill>
                <a:hlinkClick r:id="rId3">
                  <a:extLst>
                    <a:ext uri="{A12FA001-AC4F-418D-AE19-62706E023703}">
                      <ahyp:hlinkClr val="tx"/>
                    </a:ext>
                  </a:extLst>
                </a:hlinkClick>
              </a:rPr>
              <a:t>https://github.com/adrii6/Challenge-Bedu-equipo-1.git</a:t>
            </a:r>
            <a:endParaRPr sz="1300"/>
          </a:p>
        </p:txBody>
      </p:sp>
      <p:pic>
        <p:nvPicPr>
          <p:cNvPr id="112" name="Google Shape;112;p19"/>
          <p:cNvPicPr preferRelativeResize="0"/>
          <p:nvPr/>
        </p:nvPicPr>
        <p:blipFill>
          <a:blip r:embed="rId4">
            <a:alphaModFix/>
          </a:blip>
          <a:stretch>
            <a:fillRect/>
          </a:stretch>
        </p:blipFill>
        <p:spPr>
          <a:xfrm>
            <a:off x="270225" y="1330049"/>
            <a:ext cx="4197944" cy="2372775"/>
          </a:xfrm>
          <a:prstGeom prst="rect">
            <a:avLst/>
          </a:prstGeom>
          <a:noFill/>
          <a:ln>
            <a:noFill/>
          </a:ln>
        </p:spPr>
      </p:pic>
      <p:pic>
        <p:nvPicPr>
          <p:cNvPr id="113" name="Google Shape;113;p19"/>
          <p:cNvPicPr preferRelativeResize="0"/>
          <p:nvPr/>
        </p:nvPicPr>
        <p:blipFill>
          <a:blip r:embed="rId5">
            <a:alphaModFix/>
          </a:blip>
          <a:stretch>
            <a:fillRect/>
          </a:stretch>
        </p:blipFill>
        <p:spPr>
          <a:xfrm>
            <a:off x="4648719" y="1330050"/>
            <a:ext cx="4329555" cy="24319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Conclusiones</a:t>
            </a:r>
            <a:endParaRPr b="1" sz="2820"/>
          </a:p>
        </p:txBody>
      </p:sp>
      <p:sp>
        <p:nvSpPr>
          <p:cNvPr id="119" name="Google Shape;119;p20"/>
          <p:cNvSpPr txBox="1"/>
          <p:nvPr>
            <p:ph idx="1" type="body"/>
          </p:nvPr>
        </p:nvSpPr>
        <p:spPr>
          <a:xfrm>
            <a:off x="311700" y="1152475"/>
            <a:ext cx="8292300" cy="1620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La inteligencia artificial generativa es muy útil para desarrollar campañas de campañas de </a:t>
            </a:r>
            <a:r>
              <a:rPr lang="en"/>
              <a:t>marketing</a:t>
            </a:r>
            <a:r>
              <a:rPr lang="en"/>
              <a:t> digital en poco tiempo.</a:t>
            </a:r>
            <a:endParaRPr/>
          </a:p>
          <a:p>
            <a:pPr indent="-325755" lvl="0" marL="457200" rtl="0" algn="l">
              <a:spcBef>
                <a:spcPts val="0"/>
              </a:spcBef>
              <a:spcAft>
                <a:spcPts val="0"/>
              </a:spcAft>
              <a:buSzPct val="100000"/>
              <a:buChar char="●"/>
            </a:pPr>
            <a:r>
              <a:rPr lang="en"/>
              <a:t>Los LLMMs como ChatGPT son </a:t>
            </a:r>
            <a:r>
              <a:rPr lang="en"/>
              <a:t>capaces</a:t>
            </a:r>
            <a:r>
              <a:rPr lang="en"/>
              <a:t> de dar respuestas efectivas si se les agrega en prompt el contexto adecuado y se les solicita información con estructura específica. </a:t>
            </a:r>
            <a:endParaRPr/>
          </a:p>
          <a:p>
            <a:pPr indent="-325755" lvl="0" marL="457200" rtl="0" algn="l">
              <a:spcBef>
                <a:spcPts val="0"/>
              </a:spcBef>
              <a:spcAft>
                <a:spcPts val="0"/>
              </a:spcAft>
              <a:buSzPct val="100000"/>
              <a:buChar char="●"/>
            </a:pPr>
            <a:r>
              <a:rPr lang="en"/>
              <a:t>La inteligencia artificial generativa tiene la capacidad de sintetizar grandes cantidades de información y redactar una respuesta que sea adecuada para un público específico.</a:t>
            </a:r>
            <a:endParaRPr/>
          </a:p>
        </p:txBody>
      </p:sp>
      <p:pic>
        <p:nvPicPr>
          <p:cNvPr descr="Guapo mecánico en uniforme. - Foto de stock de Coche libre de derechos" id="120" name="Google Shape;120;p20"/>
          <p:cNvPicPr preferRelativeResize="0"/>
          <p:nvPr/>
        </p:nvPicPr>
        <p:blipFill rotWithShape="1">
          <a:blip r:embed="rId3">
            <a:alphaModFix/>
          </a:blip>
          <a:srcRect b="38725" l="8615" r="21454" t="0"/>
          <a:stretch/>
        </p:blipFill>
        <p:spPr>
          <a:xfrm>
            <a:off x="2809113" y="2838275"/>
            <a:ext cx="3442825" cy="199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Fuentes consultadas</a:t>
            </a:r>
            <a:endParaRPr b="1" sz="2820"/>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hlinkClick r:id="rId3">
                  <a:extLst>
                    <a:ext uri="{A12FA001-AC4F-418D-AE19-62706E023703}">
                      <ahyp:hlinkClr val="tx"/>
                    </a:ext>
                  </a:extLst>
                </a:hlinkClick>
              </a:rPr>
              <a:t>https://www.axalta.com/mx/es_ES/capacitacion.html</a:t>
            </a:r>
            <a:endParaRPr/>
          </a:p>
          <a:p>
            <a:pPr indent="0" lvl="0" marL="0" rtl="0" algn="l">
              <a:spcBef>
                <a:spcPts val="1200"/>
              </a:spcBef>
              <a:spcAft>
                <a:spcPts val="0"/>
              </a:spcAft>
              <a:buNone/>
            </a:pPr>
            <a:r>
              <a:rPr lang="en" sz="1200" u="sng">
                <a:solidFill>
                  <a:schemeClr val="dk1"/>
                </a:solidFill>
                <a:hlinkClick r:id="rId4">
                  <a:extLst>
                    <a:ext uri="{A12FA001-AC4F-418D-AE19-62706E023703}">
                      <ahyp:hlinkClr val="tx"/>
                    </a:ext>
                  </a:extLst>
                </a:hlinkClick>
              </a:rPr>
              <a:t>https://www.facebook.com/DESPRO.CURSOS.1/</a:t>
            </a:r>
            <a:endParaRPr/>
          </a:p>
          <a:p>
            <a:pPr indent="0" lvl="0" marL="0" rtl="0" algn="l">
              <a:spcBef>
                <a:spcPts val="1200"/>
              </a:spcBef>
              <a:spcAft>
                <a:spcPts val="0"/>
              </a:spcAft>
              <a:buNone/>
            </a:pPr>
            <a:r>
              <a:rPr lang="en" sz="1200" u="sng">
                <a:solidFill>
                  <a:schemeClr val="dk1"/>
                </a:solidFill>
                <a:hlinkClick r:id="rId5">
                  <a:extLst>
                    <a:ext uri="{A12FA001-AC4F-418D-AE19-62706E023703}">
                      <ahyp:hlinkClr val="tx"/>
                    </a:ext>
                  </a:extLst>
                </a:hlinkClick>
              </a:rPr>
              <a:t>https://www.instagram.com/canatame/p/CwyeEokMX4H/</a:t>
            </a:r>
            <a:endParaRPr sz="1200">
              <a:solidFill>
                <a:schemeClr val="dk1"/>
              </a:solidFill>
            </a:endParaRPr>
          </a:p>
          <a:p>
            <a:pPr indent="0" lvl="0" marL="0" rtl="0" algn="l">
              <a:spcBef>
                <a:spcPts val="1200"/>
              </a:spcBef>
              <a:spcAft>
                <a:spcPts val="0"/>
              </a:spcAft>
              <a:buNone/>
            </a:pPr>
            <a:r>
              <a:rPr lang="en" sz="1200" u="sng">
                <a:solidFill>
                  <a:schemeClr val="dk1"/>
                </a:solidFill>
                <a:hlinkClick r:id="rId6">
                  <a:extLst>
                    <a:ext uri="{A12FA001-AC4F-418D-AE19-62706E023703}">
                      <ahyp:hlinkClr val="tx"/>
                    </a:ext>
                  </a:extLst>
                </a:hlinkClick>
              </a:rPr>
              <a:t>https://www.sherwinautomotive.com.mx/online-courses-train.php</a:t>
            </a:r>
            <a:endParaRPr/>
          </a:p>
          <a:p>
            <a:pPr indent="0" lvl="0" marL="0" rtl="0" algn="l">
              <a:spcBef>
                <a:spcPts val="1200"/>
              </a:spcBef>
              <a:spcAft>
                <a:spcPts val="0"/>
              </a:spcAft>
              <a:buNone/>
            </a:pPr>
            <a:r>
              <a:rPr lang="en" sz="1200" u="sng">
                <a:solidFill>
                  <a:schemeClr val="dk1"/>
                </a:solidFill>
                <a:hlinkClick r:id="rId7">
                  <a:extLst>
                    <a:ext uri="{A12FA001-AC4F-418D-AE19-62706E023703}">
                      <ahyp:hlinkClr val="tx"/>
                    </a:ext>
                  </a:extLst>
                </a:hlinkClick>
              </a:rPr>
              <a:t>https://www.tiktok.com/@max.detailing.pro/video/7291823490938850566</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