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C6922-A066-4592-AB6F-9BDB5AC7F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B768B1-5C89-4268-BF61-54F90274F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A17915-B36D-422F-9235-507D1BA2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15/01/20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005761-1B73-43CE-AD25-C63AC842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B62D84-909F-42EC-BAA3-B9ADCDD3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83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02450-1D5B-4BF2-A39B-472ABE7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30BF6FB-B271-40B4-BC79-4185BDFA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E61628-47A7-4239-BF8F-D92AC894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15/01/20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F30C59-1208-4464-8391-A1C0BB9D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529767-A565-42BC-82F1-D9417608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15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5DB147-298D-434F-A5D6-1D53A9BEC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A790C59-C59E-412B-8221-9F2084FB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C74A17-391E-43E2-A7D1-6E5A96F6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15/01/20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B0BFC47-4E2A-431C-BEEB-8A4F316F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4A11FC-7175-49F1-8146-6168CA76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006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24B76-B7A0-4C23-BAE9-40ABEE39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83C242-3976-4A30-8741-11AA90C6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418C0D-807B-43EF-838D-255183D0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15/01/20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5F65C6-214D-4A9B-9438-98EDC733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A3D638-BE7D-4B41-BFCF-A95B9AE0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158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6C76A-0FC8-4A09-AFF9-7D9F415A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F5140DA-7EF3-4FCD-88A0-C3DEAC8A8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86D4CD-BA29-41BA-A331-0E3B23E0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15/01/20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6727CE-380D-43DF-A8C9-0871999C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C653DA-40F4-4B49-9B57-96E6B899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084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264B4-963F-48B9-BDE8-198ABA5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FA585D-154F-4C30-848B-FA7023576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6028D22-899E-48C0-BF43-113B59012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CCD6EBF-565F-437C-83A5-8C52D743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15/01/20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C35EE0D-EBA7-4F36-9D6A-9F6C6ED9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C7B95DE-40D5-4F8E-89C8-97E08026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93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33753-A463-4B4A-853F-6ACA981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078E646-B74C-4A7B-A1A5-580C73D59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5E6A5A7-D44B-4D44-91FC-925B9491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BA19C6D-75B2-4E2D-8F37-2AFFE5E7B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121EF5F-326B-400E-BB8C-BAE6B6C49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475B8FC-3B51-492A-A5EC-150ACFD0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15/01/20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F873161-6F62-486D-B15B-D92F6DA1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1A6BB59-70FF-47A2-A6A9-D9F2D904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3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4135-EA1A-4278-B5E7-32AF038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DC9731E-08CA-4C93-A7DF-2CEF2019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15/01/20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71F0234-D3A9-460D-983E-56926F2D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1E24F62-ACCC-4A24-ACF7-906B9516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059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AF5DE15-11FE-4AB8-9FEB-0B3690F7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15/01/20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AF1C0F5-BD1B-4457-8F64-5E6B0590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11BA5FE-D444-484C-8F00-C883FB8A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4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474F-ED4A-4C20-A7D2-02507657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5232CF-DF88-4D2C-AE65-5C9C3543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71C32A7-D7CE-43EA-994E-9579E924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D9D89DC-7B47-4FE9-B716-952629FE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15/01/20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D5AD0C8-304F-4B68-ABE8-AE3D9C23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57C0951-C9CB-4A73-BEF2-B268C7EC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81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D891-D25C-4EC9-9075-EC0F8CBD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4539550-0AFF-4D4F-9D6E-A0098F244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8E297B-8FAE-4CBB-B852-E259153BA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F962C26-23FD-48DB-8420-10E05C3D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15/01/20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3861B1-8D87-4F84-997C-8A2512D0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B74EA1E-E1E3-465A-9F8A-A39F6A7E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40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2228CA1-BB95-4D1B-82B2-F61669B7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A207696-B0DC-4120-B21C-211D885B2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FC0232-5FD8-464E-BA27-1E16417D9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9CC7-2598-467F-BCE1-B99E4227F740}" type="datetimeFigureOut">
              <a:rPr lang="pt-PT" smtClean="0"/>
              <a:t>15/01/20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D2F79B-98C5-4258-9933-24D1A3FD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AD1720-C9A3-4518-9A81-B2F52945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401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lh6.googleusercontent.com/H_UGtswTTFGEO7tSZgmNHACh3OF9ke3gYssj_UE5DO2wA0V7GwubBIYg_W7C0Q5DpwELCdsCavOw0mjzdStCmJ1ExTDfOwopvAJKIovNp4XBQzOMooSLEa7yZtz0Q3eTfvdsrSnQ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s://lh6.googleusercontent.com/aiUoRfUiryw-cZKR6LQ5hz5cpHWQ6Ei2PztrDOkdDFkFzGDYcQN804LUB_h9e3WTzLlTo7o9nFv1ewjIz-npPcCH5qZWY46bbLMJ3rUp3u8JnhT2TVIMYqX0YeCL-792KVyhN1b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https://lh5.googleusercontent.com/20MJIXiEfA0T38-abqzVIYrr7XBXO2FQgT1Fkg0FWthyxmL4f_41q0eZhtYF6dSHyk_JN6-cQcZCTTnGBwk50Rq5PFjqtcRlX0EJ-7fZ1N0j1NaPisILAm2qekc_XWiYk7K8X7Om" TargetMode="External"/><Relationship Id="rId18" Type="http://schemas.openxmlformats.org/officeDocument/2006/relationships/image" Target="../media/image14.png"/><Relationship Id="rId3" Type="http://schemas.openxmlformats.org/officeDocument/2006/relationships/image" Target="https://lh3.googleusercontent.com/dn_bbxUfJEswzumS7Wwb-kC7FuVGg6kEFz-pGMXwR98JlqsOe6jQWZABrMg9eTMeQzk2Lt1WaDJyClGsMljR-86RqJZETI5bF0C9dc925QvjWrUAMLSaz834HO47D9ejZVQ_cvqy" TargetMode="External"/><Relationship Id="rId21" Type="http://schemas.openxmlformats.org/officeDocument/2006/relationships/image" Target="https://lh3.googleusercontent.com/Vi1DvxAEgPtTpffwfcmi-EXL9p1iumEgW5_ldzUQ9TQ6QoyGn0uKRNY3C550iMGWXbiyqxicv_j8-h4714ni5nU_ryHJyND2JFWYSWqQoRRthyNIhljbqHSJpQ7j6UbnAithqYbB" TargetMode="External"/><Relationship Id="rId7" Type="http://schemas.openxmlformats.org/officeDocument/2006/relationships/image" Target="https://lh5.googleusercontent.com/wMgO_ih3Iw2b1WXmbl5zMIgcjCAqeNt1cU8QsxXhwr_wMeN3ngpQE5KWCJIkPeXalruiHML24MExItleuWyfTGBihOZlNVWWIHTLOljlRRfRvhh-PkbJe_aQNhRMm4onTusIU7gy" TargetMode="External"/><Relationship Id="rId12" Type="http://schemas.openxmlformats.org/officeDocument/2006/relationships/image" Target="../media/image11.png"/><Relationship Id="rId17" Type="http://schemas.openxmlformats.org/officeDocument/2006/relationships/image" Target="https://lh4.googleusercontent.com/ocSMFwJ5nLerTOEDqM0mB2i--r7raisC1-rWlUhwtUuhPCEJ-DMqCC9_DP-qLPUFFdKucfoG5lJO-smYhyhXQYCS7wxAzAgh61qb1lH3TbDb2kI9_d-2BxtpNEV1gU9v8oLWbt7m" TargetMode="Externa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https://lh3.googleusercontent.com/Q47aF3FsRDS5yWDqZLZBiwrNAV3SBZNfsVSqV010ini4CMeIxBOde90Sgo6c44jMG4jyFcwN0qc0XdhFXtht2Eq83p2DuzmbeIlaMS3cxBVGLWlgVVzuMR6QZZDz8lidxo20EIFw" TargetMode="External"/><Relationship Id="rId5" Type="http://schemas.openxmlformats.org/officeDocument/2006/relationships/image" Target="https://lh5.googleusercontent.com/oia8GD9T2XZy1USXRgp2riObUuN4CG4UozDn0Q2twVRmkiDzzpkvSSIGdX7cALH3HmTD0S59L1bLmsm7KhLAytUCLRKW1z00CAzvQ7SLDWauywyQ_Upj4FLxUdlZipWHLj1--slT" TargetMode="External"/><Relationship Id="rId15" Type="http://schemas.openxmlformats.org/officeDocument/2006/relationships/image" Target="https://lh5.googleusercontent.com/4hycu-Bk5uCADeZ9xfmylDYD0IGeBqbWjdLQZG6KDw2DnJVp6IlwjUhxKFKJC7Y1mAvEj7Ehyo15B9TCdxXMozetTSLt7h8U8avXveeulG44DM4zUqzTm_BK7mwFsDosrC642yKb" TargetMode="External"/><Relationship Id="rId23" Type="http://schemas.openxmlformats.org/officeDocument/2006/relationships/image" Target="https://lh3.googleusercontent.com/fEQcMr-D5gRRXmAYacYgsu2NuJr9yeL-EH6NEFP3MLf2OPtlo6rIzQCZxU8ePXsLZBqwdomZoiTgwpoMz7phjcJhdCHgtJmN5SiOLd9e5tqmT_PwccMfr6gj22zYBoe3O_GK_ZtZ" TargetMode="External"/><Relationship Id="rId10" Type="http://schemas.openxmlformats.org/officeDocument/2006/relationships/image" Target="../media/image10.png"/><Relationship Id="rId19" Type="http://schemas.openxmlformats.org/officeDocument/2006/relationships/image" Target="https://lh4.googleusercontent.com/urwwLU-N1GG4wOxKosE9jMmljDDBgCBGQXc_tIsGY9GstGBF3u9e_EjygqJpcGsHyJYZnrTSsEYIRMNcMsNtdc7ix5TliiwlPLwj6nRbMCIa1Tbsuprh_1P697kfXnG-O-YcaQN-" TargetMode="External"/><Relationship Id="rId4" Type="http://schemas.openxmlformats.org/officeDocument/2006/relationships/image" Target="../media/image7.png"/><Relationship Id="rId9" Type="http://schemas.openxmlformats.org/officeDocument/2006/relationships/image" Target="https://lh4.googleusercontent.com/YzyypUJLCgk2WurTHCExw4RVC8G8PNt4AGiKhCVoMrVxW2FOBBBAj0BlC8hhpwwvAPDfH2oQFfejwuhfacf8BU1ry5LCPa-JEYbe2TpAZcq3kpbXDhJaKnygCYRA7V5NTpHQH1Dw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lh4.googleusercontent.com/99wTaCybloIn7bv8PN8AQJWEzwlEsi9Gzl_YHp90ZeVad7EKL-EEs379crM3B-leZSnypXDvBnLMgVUlih5ohcm_lxwmbnZhynuB9FesIATOAu8aJZexumTDtXo1Gj1VhskTxvF8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pessoa, rua, desporto, bola&#10;&#10;Descrição gerada automaticamente">
            <a:extLst>
              <a:ext uri="{FF2B5EF4-FFF2-40B4-BE49-F238E27FC236}">
                <a16:creationId xmlns:a16="http://schemas.microsoft.com/office/drawing/2014/main" id="{0B3ACDEC-8DB4-3444-960D-9BDD269C2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" b="8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BB3167-CC5E-4863-82F1-C1DCB1C2E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Agendamento de Testes clínicos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D385FA-D48A-4288-A560-0D8C6CA7D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Bases de Dados 2019/1020</a:t>
            </a:r>
          </a:p>
        </p:txBody>
      </p:sp>
      <p:sp>
        <p:nvSpPr>
          <p:cNvPr id="6" name="AutoShape 8" descr="Resultado de imagem para rails hd">
            <a:extLst>
              <a:ext uri="{FF2B5EF4-FFF2-40B4-BE49-F238E27FC236}">
                <a16:creationId xmlns:a16="http://schemas.microsoft.com/office/drawing/2014/main" id="{ABA707B4-F73A-4BAB-9639-FFFA6D80E1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5188" y="1747838"/>
            <a:ext cx="53816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AutoShape 10" descr="Imagem relacionada">
            <a:extLst>
              <a:ext uri="{FF2B5EF4-FFF2-40B4-BE49-F238E27FC236}">
                <a16:creationId xmlns:a16="http://schemas.microsoft.com/office/drawing/2014/main" id="{C999A542-4531-4AB9-B9B5-C4A027894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71875" y="1747838"/>
            <a:ext cx="50482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384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B2D451-3FC2-4B75-8269-BEE58B02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rgbClr val="FFFFFF"/>
                </a:solidFill>
              </a:rPr>
              <a:t>Interrogações em NoSQL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8DA0EB-B4C3-5C48-8D40-9BF47E2B36E7}"/>
              </a:ext>
            </a:extLst>
          </p:cNvPr>
          <p:cNvSpPr txBox="1"/>
          <p:nvPr/>
        </p:nvSpPr>
        <p:spPr>
          <a:xfrm>
            <a:off x="5244038" y="1146629"/>
            <a:ext cx="6463866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500" dirty="0"/>
              <a:t>1. Quais os nomes dos atletas que correm os 1200m barreiras?</a:t>
            </a:r>
            <a:endParaRPr lang="en-US" sz="25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AB2026-9364-0A47-90F0-64568D8785CD}"/>
              </a:ext>
            </a:extLst>
          </p:cNvPr>
          <p:cNvSpPr txBox="1"/>
          <p:nvPr/>
        </p:nvSpPr>
        <p:spPr>
          <a:xfrm>
            <a:off x="5244038" y="2282346"/>
            <a:ext cx="646386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800" dirty="0"/>
              <a:t>2. Quantos testes clínicos foram agendados por atletas do Benfica?</a:t>
            </a:r>
            <a:endParaRPr lang="en-US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FCE329-FB26-574E-94D1-512EFD62D5F8}"/>
              </a:ext>
            </a:extLst>
          </p:cNvPr>
          <p:cNvSpPr txBox="1"/>
          <p:nvPr/>
        </p:nvSpPr>
        <p:spPr>
          <a:xfrm>
            <a:off x="5244038" y="3440743"/>
            <a:ext cx="6463866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800" dirty="0"/>
              <a:t>3. Quantos testes clínicos foram supervisionados por médicos com mais de 15 anos de serviço? </a:t>
            </a:r>
            <a:endParaRPr lang="en-US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5AFE2F-86D3-DB40-8973-03F23128C9B0}"/>
              </a:ext>
            </a:extLst>
          </p:cNvPr>
          <p:cNvSpPr txBox="1"/>
          <p:nvPr/>
        </p:nvSpPr>
        <p:spPr>
          <a:xfrm>
            <a:off x="5244038" y="5030028"/>
            <a:ext cx="646386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800" dirty="0"/>
              <a:t>4. Quais os nomes dos utensílios utilizados no teste clínico 123456?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942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1CCCB-2490-4C07-B166-C040BBB2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324084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B41AD-1472-42CC-8746-AFB4FECA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97" y="257902"/>
            <a:ext cx="10515600" cy="1325563"/>
          </a:xfrm>
        </p:spPr>
        <p:txBody>
          <a:bodyPr/>
          <a:lstStyle/>
          <a:p>
            <a:r>
              <a:rPr lang="pt-PT" dirty="0"/>
              <a:t>Trabalho realizado por: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58EC81-BD17-4C9F-B05A-12BD9348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6" y="1779163"/>
            <a:ext cx="10515600" cy="461363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Adriana Gonçalves a75119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André Sousa a74814​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Bernardo Viseu a74618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Renato Cruzinha a75310​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41C9D7B-7383-8749-AC6B-491C7D9A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4064" y="1431710"/>
            <a:ext cx="133750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4564F8BE-7F9A-7C43-ACF1-1A803A650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8093" y="2517695"/>
            <a:ext cx="1343476" cy="130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96F7FD1-61D8-5E47-8CCE-030BA3E46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8093" y="3665537"/>
            <a:ext cx="1343476" cy="133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2781378B-BBA0-9E4E-BC9C-E28AC650C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39260" y="4973187"/>
            <a:ext cx="1349447" cy="130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81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interior, pessoa, homem, computador&#10;&#10;Descrição gerada automaticamente">
            <a:extLst>
              <a:ext uri="{FF2B5EF4-FFF2-40B4-BE49-F238E27FC236}">
                <a16:creationId xmlns:a16="http://schemas.microsoft.com/office/drawing/2014/main" id="{72B90549-7D5B-A041-8C7F-4296EFC32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BA6EFE-2B07-4226-A408-C177C34F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PT" sz="400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34AD11-AC29-4077-ABE5-4C7137D6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90" y="2121763"/>
            <a:ext cx="3764826" cy="377301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PT" sz="1800" dirty="0"/>
              <a:t>Explicação do problema proposto</a:t>
            </a:r>
          </a:p>
          <a:p>
            <a:pPr>
              <a:buFont typeface="Wingdings" pitchFamily="2" charset="2"/>
              <a:buChar char="ü"/>
            </a:pPr>
            <a:r>
              <a:rPr lang="pt-PT" sz="1800" dirty="0"/>
              <a:t>Explicação das diferentes fases do projeto</a:t>
            </a:r>
          </a:p>
          <a:p>
            <a:pPr>
              <a:buFont typeface="Wingdings" pitchFamily="2" charset="2"/>
              <a:buChar char="ü"/>
            </a:pPr>
            <a:endParaRPr lang="pt-PT" sz="1800" dirty="0"/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05910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m pessoa, mulher, sentado, preto&#10;&#10;Descrição gerada automaticamente">
            <a:extLst>
              <a:ext uri="{FF2B5EF4-FFF2-40B4-BE49-F238E27FC236}">
                <a16:creationId xmlns:a16="http://schemas.microsoft.com/office/drawing/2014/main" id="{4B0A5506-95A2-974F-9EDC-FC74771C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8000" contrast="-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1" cy="6839503"/>
          </a:xfrm>
          <a:prstGeom prst="rect">
            <a:avLst/>
          </a:prstGeom>
          <a:noFill/>
          <a:effectLst>
            <a:glow>
              <a:schemeClr val="accent1"/>
            </a:glow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077DCD-6F34-4E26-A1B0-914918C2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Levantamento e Análise de Requisitos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89B889-BED6-6E4F-A025-8E3E86CC080F}"/>
              </a:ext>
            </a:extLst>
          </p:cNvPr>
          <p:cNvSpPr/>
          <p:nvPr/>
        </p:nvSpPr>
        <p:spPr>
          <a:xfrm>
            <a:off x="0" y="2296855"/>
            <a:ext cx="10947042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Atleta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número de identificação único, nome, nº de telemóvel e data de nascimento;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Residência </a:t>
            </a: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número de identificação único, morada, localidade e código postal;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Modalidade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número de identificação único e designação;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Clube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número de identificação, o nome do clube e a respetiva sigla;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Categoria 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número de identificação único e a designação;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Médico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número de identificação único, nome, data de inicio de serviço;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Especialidade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número de identificação único e a designação;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Agendamento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número de identificação único e a data e hora a que ocorreu;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Teste Clínico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número de identificação único, a descrição do teste e a data e hora a que ocorreu;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Utensílio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número de identificação e o respetivo nome;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33BC25-767B-4FB3-962E-FFC18999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Conceptual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9D95B9-C3D0-E94F-839C-866EEFF1C4B9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9793" y="268017"/>
            <a:ext cx="8284847" cy="5352125"/>
          </a:xfrm>
          <a:prstGeom prst="rect">
            <a:avLst/>
          </a:prstGeom>
          <a:noFill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6E11B86-3ADE-2B42-AA1B-ED454F8C548D}"/>
              </a:ext>
            </a:extLst>
          </p:cNvPr>
          <p:cNvSpPr txBox="1"/>
          <p:nvPr/>
        </p:nvSpPr>
        <p:spPr>
          <a:xfrm>
            <a:off x="3222171" y="5237725"/>
            <a:ext cx="305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Entidades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B457BB-818D-9049-AA18-AC96AB7D234B}"/>
              </a:ext>
            </a:extLst>
          </p:cNvPr>
          <p:cNvSpPr txBox="1"/>
          <p:nvPr/>
        </p:nvSpPr>
        <p:spPr>
          <a:xfrm>
            <a:off x="3222171" y="5720890"/>
            <a:ext cx="262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Relacionamentos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3D80B0D-0059-A943-8AD1-8AD3F4BF0A39}"/>
              </a:ext>
            </a:extLst>
          </p:cNvPr>
          <p:cNvSpPr txBox="1"/>
          <p:nvPr/>
        </p:nvSpPr>
        <p:spPr>
          <a:xfrm>
            <a:off x="3222172" y="4754560"/>
            <a:ext cx="305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O que é?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63E1AC-BD81-9C44-BC8B-33A93FB119F2}"/>
              </a:ext>
            </a:extLst>
          </p:cNvPr>
          <p:cNvSpPr txBox="1"/>
          <p:nvPr/>
        </p:nvSpPr>
        <p:spPr>
          <a:xfrm>
            <a:off x="3222170" y="6190970"/>
            <a:ext cx="58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Determinação de chaves primárias</a:t>
            </a:r>
          </a:p>
        </p:txBody>
      </p:sp>
    </p:spTree>
    <p:extLst>
      <p:ext uri="{BB962C8B-B14F-4D97-AF65-F5344CB8AC3E}">
        <p14:creationId xmlns:p14="http://schemas.microsoft.com/office/powerpoint/2010/main" val="46543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8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FCFF24-6154-44A8-9CC9-B118645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Lógico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4FCBCF94-BFE2-114A-BC6E-8BC4B6E62E2A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9275" y="381541"/>
            <a:ext cx="7972673" cy="4736520"/>
          </a:xfrm>
          <a:prstGeom prst="rect">
            <a:avLst/>
          </a:prstGeom>
          <a:noFill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77E431-5FA1-944E-A2F7-57FD26DDC201}"/>
              </a:ext>
            </a:extLst>
          </p:cNvPr>
          <p:cNvSpPr txBox="1"/>
          <p:nvPr/>
        </p:nvSpPr>
        <p:spPr>
          <a:xfrm>
            <a:off x="3222171" y="5389178"/>
            <a:ext cx="7824371" cy="6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Derivação das relações/entidades para modelo lógico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6B2CC68-E68E-EF46-8742-09D6C8BDA57E}"/>
              </a:ext>
            </a:extLst>
          </p:cNvPr>
          <p:cNvSpPr txBox="1"/>
          <p:nvPr/>
        </p:nvSpPr>
        <p:spPr>
          <a:xfrm>
            <a:off x="3222171" y="5872343"/>
            <a:ext cx="2627366" cy="6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Normalização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1CB80E-D038-4E45-9BDB-5716B51D38FD}"/>
              </a:ext>
            </a:extLst>
          </p:cNvPr>
          <p:cNvSpPr txBox="1"/>
          <p:nvPr/>
        </p:nvSpPr>
        <p:spPr>
          <a:xfrm>
            <a:off x="3222172" y="4906013"/>
            <a:ext cx="3058885" cy="6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189665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E6EA75-92E3-46AA-84D6-8CCE82F7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421"/>
            <a:ext cx="3973667" cy="5811837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Modelo Físico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33B998-7D3D-0144-807C-97EDD023ECCD}"/>
              </a:ext>
            </a:extLst>
          </p:cNvPr>
          <p:cNvSpPr/>
          <p:nvPr/>
        </p:nvSpPr>
        <p:spPr>
          <a:xfrm>
            <a:off x="4417981" y="396421"/>
            <a:ext cx="669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pt-PT" b="1" dirty="0">
                <a:ea typeface="Times New Roman" panose="02020603050405020304" pitchFamily="18" charset="0"/>
              </a:rPr>
              <a:t>Desenho das relações base e restrições gerais</a:t>
            </a:r>
            <a:r>
              <a:rPr lang="pt-PT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508B89-B4C3-3647-8C3C-006430CA7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081" y="3278585"/>
            <a:ext cx="16023170" cy="5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5" name="Imagem 24" descr="Uma imagem com texto&#10;&#10;Descrição gerada automaticamente">
            <a:extLst>
              <a:ext uri="{FF2B5EF4-FFF2-40B4-BE49-F238E27FC236}">
                <a16:creationId xmlns:a16="http://schemas.microsoft.com/office/drawing/2014/main" id="{5385212D-5C2E-F14B-A22B-F2BB9502554D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7" y="161359"/>
            <a:ext cx="4836160" cy="6336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ED324C9-E8C6-DF44-A763-2CC254E2DD59}"/>
              </a:ext>
            </a:extLst>
          </p:cNvPr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6" y="333886"/>
            <a:ext cx="6210300" cy="309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43B7359-6E7C-8349-8ED1-EE03BCF2CEEB}"/>
              </a:ext>
            </a:extLst>
          </p:cNvPr>
          <p:cNvPicPr/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6" y="3637224"/>
            <a:ext cx="6210300" cy="27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Imagem 3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FACF9F62-E60D-BF43-947C-734A1281C4A0}"/>
              </a:ext>
            </a:extLst>
          </p:cNvPr>
          <p:cNvPicPr/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62" y="649742"/>
            <a:ext cx="5376910" cy="297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Imagem 3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007CC4C-753A-CA42-8ED6-C0915B7737DF}"/>
              </a:ext>
            </a:extLst>
          </p:cNvPr>
          <p:cNvPicPr/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51" y="2919229"/>
            <a:ext cx="5451284" cy="309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3E83579C-414C-204F-8EFC-542143169896}"/>
              </a:ext>
            </a:extLst>
          </p:cNvPr>
          <p:cNvPicPr/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5" y="523005"/>
            <a:ext cx="6210300" cy="328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Imagem 40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87651A3-15B2-A94C-A7EB-27F4B6396B98}"/>
              </a:ext>
            </a:extLst>
          </p:cNvPr>
          <p:cNvPicPr/>
          <p:nvPr/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01" y="2914231"/>
            <a:ext cx="6090896" cy="31830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F8CBF8-7730-9040-97CD-234AB8006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266" y="41501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47" name="Imagem 4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5B45C53-C5AF-124B-8839-FE0524F1FD39}"/>
              </a:ext>
            </a:extLst>
          </p:cNvPr>
          <p:cNvPicPr/>
          <p:nvPr/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53" y="227568"/>
            <a:ext cx="6392234" cy="4333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Imagem 47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9D9B222B-641B-5149-9077-2E9C3EF5903A}"/>
              </a:ext>
            </a:extLst>
          </p:cNvPr>
          <p:cNvPicPr/>
          <p:nvPr/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600" y="3385900"/>
            <a:ext cx="6424349" cy="2822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Imagem 4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758354B-20D3-0B49-9807-A074ED96AEFD}"/>
              </a:ext>
            </a:extLst>
          </p:cNvPr>
          <p:cNvPicPr/>
          <p:nvPr/>
        </p:nvPicPr>
        <p:blipFill>
          <a:blip r:embed="rId20" r:link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0" y="339755"/>
            <a:ext cx="5669227" cy="291826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Rectangle 8">
            <a:extLst>
              <a:ext uri="{FF2B5EF4-FFF2-40B4-BE49-F238E27FC236}">
                <a16:creationId xmlns:a16="http://schemas.microsoft.com/office/drawing/2014/main" id="{9BE3F245-DB91-9549-8EB8-B08444F5D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339" y="37584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5" name="Picture 7" descr="Uma imagem com texto&#10;&#10;Descrição gerada automaticamente">
            <a:extLst>
              <a:ext uri="{FF2B5EF4-FFF2-40B4-BE49-F238E27FC236}">
                <a16:creationId xmlns:a16="http://schemas.microsoft.com/office/drawing/2014/main" id="{0ED0879E-8F4A-6B4B-A371-3C262FAE2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r:link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13" y="3080820"/>
            <a:ext cx="6379956" cy="286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46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625267-2B75-4352-8FCC-9AD68942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rgbClr val="FFFFFF"/>
                </a:solidFill>
              </a:rPr>
              <a:t>Interrogações em SQL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C5454A-8DF7-7248-A125-4BAEF24E7C2B}"/>
              </a:ext>
            </a:extLst>
          </p:cNvPr>
          <p:cNvSpPr txBox="1"/>
          <p:nvPr/>
        </p:nvSpPr>
        <p:spPr>
          <a:xfrm>
            <a:off x="5244038" y="1146629"/>
            <a:ext cx="6463866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500" dirty="0"/>
              <a:t>1. Quais os nomes dos atletas que correm os 1200m barreiras?</a:t>
            </a:r>
            <a:endParaRPr lang="en-US" sz="25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C9F7AC-946A-0A47-BFAA-4F175E387FC2}"/>
              </a:ext>
            </a:extLst>
          </p:cNvPr>
          <p:cNvSpPr txBox="1"/>
          <p:nvPr/>
        </p:nvSpPr>
        <p:spPr>
          <a:xfrm>
            <a:off x="5244038" y="2212693"/>
            <a:ext cx="646386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800" dirty="0"/>
              <a:t>2. Quantos testes clínicos foram agendados por atletas do Benfica?</a:t>
            </a:r>
            <a:endParaRPr lang="en-US" sz="28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83D838-232C-554D-88BE-4360BB3E9439}"/>
              </a:ext>
            </a:extLst>
          </p:cNvPr>
          <p:cNvSpPr txBox="1"/>
          <p:nvPr/>
        </p:nvSpPr>
        <p:spPr>
          <a:xfrm>
            <a:off x="5244038" y="3440743"/>
            <a:ext cx="6463866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800" dirty="0"/>
              <a:t>3. Quantos testes clínicos foram supervisionados por médicos com mais de 15 anos de serviço? </a:t>
            </a:r>
            <a:endParaRPr lang="en-US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E8AFAE-12F6-4D42-9000-B90B8A5088A5}"/>
              </a:ext>
            </a:extLst>
          </p:cNvPr>
          <p:cNvSpPr txBox="1"/>
          <p:nvPr/>
        </p:nvSpPr>
        <p:spPr>
          <a:xfrm>
            <a:off x="5244038" y="5030028"/>
            <a:ext cx="646386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800" dirty="0"/>
              <a:t>4. Quais os nomes dos utensílios utilizados no teste clínico 123456?</a:t>
            </a:r>
            <a:endParaRPr lang="en-US" sz="2800" dirty="0"/>
          </a:p>
        </p:txBody>
      </p:sp>
      <p:pic>
        <p:nvPicPr>
          <p:cNvPr id="17" name="Imagem 1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4A650ED-7070-3E44-8467-25231AF2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26" y="2078814"/>
            <a:ext cx="9895937" cy="2867450"/>
          </a:xfrm>
          <a:prstGeom prst="rect">
            <a:avLst/>
          </a:prstGeom>
        </p:spPr>
      </p:pic>
      <p:pic>
        <p:nvPicPr>
          <p:cNvPr id="19" name="Imagem 18" descr="Uma imagem com captura de ecrã, interior, pássaro&#10;&#10;Descrição gerada automaticamente">
            <a:extLst>
              <a:ext uri="{FF2B5EF4-FFF2-40B4-BE49-F238E27FC236}">
                <a16:creationId xmlns:a16="http://schemas.microsoft.com/office/drawing/2014/main" id="{2E234EDB-AACF-4647-9C8D-979D413A6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23" y="3155363"/>
            <a:ext cx="9274629" cy="3578797"/>
          </a:xfrm>
          <a:prstGeom prst="rect">
            <a:avLst/>
          </a:prstGeom>
        </p:spPr>
      </p:pic>
      <p:pic>
        <p:nvPicPr>
          <p:cNvPr id="23" name="Imagem 2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40176B7F-7254-1842-B6D6-C0438A7CD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912297"/>
            <a:ext cx="10611895" cy="2407920"/>
          </a:xfrm>
          <a:prstGeom prst="rect">
            <a:avLst/>
          </a:prstGeom>
        </p:spPr>
      </p:pic>
      <p:pic>
        <p:nvPicPr>
          <p:cNvPr id="25" name="Imagem 24" descr="Uma imagem com interior, captura de ecrã, mesa, pássaro&#10;&#10;Descrição gerada automaticamente">
            <a:extLst>
              <a:ext uri="{FF2B5EF4-FFF2-40B4-BE49-F238E27FC236}">
                <a16:creationId xmlns:a16="http://schemas.microsoft.com/office/drawing/2014/main" id="{54DE9465-C678-1247-8EA3-084774F24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42" y="1242403"/>
            <a:ext cx="10083669" cy="306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5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AD8A5-9D87-416A-8E4A-D5D4180D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NoSQL : Neo4J</a:t>
            </a:r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DF8338F0-41E6-304B-966F-A15E2EB6C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13" y="-758761"/>
            <a:ext cx="7188199" cy="45882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3287F5D-1594-9F46-99B4-FAEAB633A9D4}"/>
              </a:ext>
            </a:extLst>
          </p:cNvPr>
          <p:cNvSpPr txBox="1"/>
          <p:nvPr/>
        </p:nvSpPr>
        <p:spPr>
          <a:xfrm>
            <a:off x="3846666" y="3312849"/>
            <a:ext cx="2505814" cy="1402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Base de dados NoSQL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BF66AA-34EA-634A-A5B9-176D7BB51C8E}"/>
              </a:ext>
            </a:extLst>
          </p:cNvPr>
          <p:cNvSpPr txBox="1"/>
          <p:nvPr/>
        </p:nvSpPr>
        <p:spPr>
          <a:xfrm>
            <a:off x="3846666" y="3896992"/>
            <a:ext cx="1827231" cy="1402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Características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B969BC-9F53-DD4D-88F8-A627BB99E657}"/>
              </a:ext>
            </a:extLst>
          </p:cNvPr>
          <p:cNvSpPr txBox="1"/>
          <p:nvPr/>
        </p:nvSpPr>
        <p:spPr>
          <a:xfrm>
            <a:off x="3846666" y="4481135"/>
            <a:ext cx="2526269" cy="1402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Vantagens/Limitações</a:t>
            </a:r>
          </a:p>
        </p:txBody>
      </p:sp>
      <p:pic>
        <p:nvPicPr>
          <p:cNvPr id="4" name="Imagem 3" descr="Uma imagem com interior&#10;&#10;Descrição gerada automaticamente">
            <a:extLst>
              <a:ext uri="{FF2B5EF4-FFF2-40B4-BE49-F238E27FC236}">
                <a16:creationId xmlns:a16="http://schemas.microsoft.com/office/drawing/2014/main" id="{945B8C17-61F9-B646-AA50-4F269D659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202" y="3535184"/>
            <a:ext cx="4800600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B3BF794-1D24-5842-989C-6ECB2330B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73" y="5407422"/>
            <a:ext cx="7023100" cy="9525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6F27E01-FD82-F140-9767-433AD9E51E96}"/>
              </a:ext>
            </a:extLst>
          </p:cNvPr>
          <p:cNvSpPr txBox="1"/>
          <p:nvPr/>
        </p:nvSpPr>
        <p:spPr>
          <a:xfrm>
            <a:off x="6778374" y="3098311"/>
            <a:ext cx="123424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u="sng" dirty="0"/>
              <a:t>Vantagens: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93BAD1D-82C5-134B-BCA5-18AF0193775D}"/>
              </a:ext>
            </a:extLst>
          </p:cNvPr>
          <p:cNvSpPr txBox="1"/>
          <p:nvPr/>
        </p:nvSpPr>
        <p:spPr>
          <a:xfrm>
            <a:off x="5109800" y="5037602"/>
            <a:ext cx="126329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u="sng" dirty="0"/>
              <a:t>Limitações:</a:t>
            </a:r>
          </a:p>
        </p:txBody>
      </p:sp>
    </p:spTree>
    <p:extLst>
      <p:ext uri="{BB962C8B-B14F-4D97-AF65-F5344CB8AC3E}">
        <p14:creationId xmlns:p14="http://schemas.microsoft.com/office/powerpoint/2010/main" val="20542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FDAEC-4F5E-404A-BCC0-93C00746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45" y="1819943"/>
            <a:ext cx="4163565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Neo4J –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Processo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conversão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migração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dos dados</a:t>
            </a: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Uma imagem com texto, mapa&#10;&#10;Descrição gerada automaticamente">
            <a:extLst>
              <a:ext uri="{FF2B5EF4-FFF2-40B4-BE49-F238E27FC236}">
                <a16:creationId xmlns:a16="http://schemas.microsoft.com/office/drawing/2014/main" id="{FE1733E8-7B93-DC4D-8D3F-D84308BCA218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029" y="1019188"/>
            <a:ext cx="5685226" cy="481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976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353</Words>
  <Application>Microsoft Macintosh PowerPoint</Application>
  <PresentationFormat>Ecrã Panorâmico</PresentationFormat>
  <Paragraphs>56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Wingdings</vt:lpstr>
      <vt:lpstr>Tema do Office</vt:lpstr>
      <vt:lpstr>Agendamento de Testes clínicos</vt:lpstr>
      <vt:lpstr>Contextualização</vt:lpstr>
      <vt:lpstr>Levantamento e Análise de Requisitos</vt:lpstr>
      <vt:lpstr>Modelo Conceptual</vt:lpstr>
      <vt:lpstr>Modelo Lógico</vt:lpstr>
      <vt:lpstr>Modelo Físico</vt:lpstr>
      <vt:lpstr>Interrogações em SQL</vt:lpstr>
      <vt:lpstr>NoSQL : Neo4J</vt:lpstr>
      <vt:lpstr>Neo4J – Processo de conversão e migração dos dados</vt:lpstr>
      <vt:lpstr>Interrogações em NoSQL</vt:lpstr>
      <vt:lpstr>Conclusões</vt:lpstr>
      <vt:lpstr>Trabalho realizado por: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Agendamento de Testes clínicos</dc:title>
  <dc:creator>Adriana Margarida Martins Gonçalves</dc:creator>
  <cp:lastModifiedBy>Adriana Margarida Martins Gonçalves</cp:lastModifiedBy>
  <cp:revision>9</cp:revision>
  <dcterms:created xsi:type="dcterms:W3CDTF">2020-01-04T18:37:31Z</dcterms:created>
  <dcterms:modified xsi:type="dcterms:W3CDTF">2020-01-15T11:00:20Z</dcterms:modified>
</cp:coreProperties>
</file>