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323" r:id="rId3"/>
    <p:sldId id="370" r:id="rId4"/>
    <p:sldId id="371" r:id="rId5"/>
    <p:sldId id="368" r:id="rId6"/>
    <p:sldId id="372"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1497" autoAdjust="0"/>
  </p:normalViewPr>
  <p:slideViewPr>
    <p:cSldViewPr>
      <p:cViewPr varScale="1">
        <p:scale>
          <a:sx n="175" d="100"/>
          <a:sy n="175" d="100"/>
        </p:scale>
        <p:origin x="-256" y="-112"/>
      </p:cViewPr>
      <p:guideLst>
        <p:guide orient="horz" pos="2160"/>
        <p:guide pos="3839"/>
      </p:guideLst>
    </p:cSldViewPr>
  </p:slideViewPr>
  <p:notesTextViewPr>
    <p:cViewPr>
      <p:scale>
        <a:sx n="150" d="100"/>
        <a:sy n="150" d="100"/>
      </p:scale>
      <p:origin x="0" y="0"/>
    </p:cViewPr>
  </p:notesTextViewPr>
  <p:notesViewPr>
    <p:cSldViewPr>
      <p:cViewPr varScale="1">
        <p:scale>
          <a:sx n="66" d="100"/>
          <a:sy n="66" d="100"/>
        </p:scale>
        <p:origin x="2328"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98EBA2-8D8D-4D5C-8830-8BF2B1182F8F}" type="datetimeFigureOut">
              <a:rPr lang="en-US" smtClean="0"/>
              <a:t>1/21/17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dsfdfsfsfsfs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1E9735-E38C-4819-A22A-68DA40E94287}" type="slidenum">
              <a:rPr lang="en-US" smtClean="0"/>
              <a:t>‹#›</a:t>
            </a:fld>
            <a:endParaRPr lang="en-US" dirty="0"/>
          </a:p>
        </p:txBody>
      </p:sp>
    </p:spTree>
    <p:extLst>
      <p:ext uri="{BB962C8B-B14F-4D97-AF65-F5344CB8AC3E}">
        <p14:creationId xmlns:p14="http://schemas.microsoft.com/office/powerpoint/2010/main" val="38004070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39908-A467-461C-B990-37B27C744265}" type="datetimeFigureOut">
              <a:rPr lang="en-US" smtClean="0"/>
              <a:t>1/21/17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dsfdfsfsfsfs</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6A423D-1D60-427F-8E9A-8C7A69EB8536}" type="slidenum">
              <a:rPr lang="en-US" smtClean="0"/>
              <a:t>‹#›</a:t>
            </a:fld>
            <a:endParaRPr lang="en-US" dirty="0"/>
          </a:p>
        </p:txBody>
      </p:sp>
    </p:spTree>
    <p:extLst>
      <p:ext uri="{BB962C8B-B14F-4D97-AF65-F5344CB8AC3E}">
        <p14:creationId xmlns:p14="http://schemas.microsoft.com/office/powerpoint/2010/main" val="39466045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2" name="Picture 3" descr="D:\Free\Colleen Works\Online Course PPT\images\bbva-open4u-startup-acquisitions-2015-deep-learning-data-science-and-mpayments.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217"/>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userDrawn="1"/>
        </p:nvSpPr>
        <p:spPr>
          <a:xfrm>
            <a:off x="-11113" y="3810000"/>
            <a:ext cx="12199938" cy="2514600"/>
          </a:xfrm>
          <a:prstGeom prst="rect">
            <a:avLst/>
          </a:prstGeom>
          <a:solidFill>
            <a:schemeClr val="bg1"/>
          </a:solidFill>
          <a:ln>
            <a:noFill/>
          </a:ln>
          <a:effectLst>
            <a:outerShdw blurRad="190500" dist="190500" dir="5400000" sx="98000" sy="98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 descr="D:\Free\Colleen Works\Online Course PPT\Samples\k2_logo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37612" y="4648200"/>
            <a:ext cx="2514600" cy="8382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userDrawn="1"/>
        </p:nvSpPr>
        <p:spPr>
          <a:xfrm>
            <a:off x="8038165" y="4223224"/>
            <a:ext cx="76200" cy="164417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19"/>
          <p:cNvSpPr>
            <a:spLocks noGrp="1"/>
          </p:cNvSpPr>
          <p:nvPr>
            <p:ph type="body" sz="quarter" idx="12" hasCustomPrompt="1"/>
          </p:nvPr>
        </p:nvSpPr>
        <p:spPr>
          <a:xfrm>
            <a:off x="3122612" y="5486400"/>
            <a:ext cx="4572000" cy="533400"/>
          </a:xfrm>
          <a:prstGeom prst="rect">
            <a:avLst/>
          </a:prstGeom>
        </p:spPr>
        <p:txBody>
          <a:bodyPr/>
          <a:lstStyle>
            <a:lvl1pPr marL="0" indent="0" algn="r">
              <a:buNone/>
              <a:defRPr sz="2800" b="1">
                <a:solidFill>
                  <a:schemeClr val="tx1">
                    <a:lumMod val="75000"/>
                    <a:lumOff val="25000"/>
                  </a:schemeClr>
                </a:solidFill>
              </a:defRPr>
            </a:lvl1pPr>
          </a:lstStyle>
          <a:p>
            <a:pPr lvl="0"/>
            <a:r>
              <a:rPr lang="en-US" dirty="0"/>
              <a:t>Author Name</a:t>
            </a:r>
          </a:p>
        </p:txBody>
      </p:sp>
      <p:sp>
        <p:nvSpPr>
          <p:cNvPr id="35" name="Text Placeholder 22"/>
          <p:cNvSpPr>
            <a:spLocks noGrp="1"/>
          </p:cNvSpPr>
          <p:nvPr>
            <p:ph type="body" sz="quarter" idx="13" hasCustomPrompt="1"/>
          </p:nvPr>
        </p:nvSpPr>
        <p:spPr>
          <a:xfrm>
            <a:off x="545064" y="4022035"/>
            <a:ext cx="7162800" cy="1447800"/>
          </a:xfrm>
          <a:prstGeom prst="rect">
            <a:avLst/>
          </a:prstGeom>
        </p:spPr>
        <p:txBody>
          <a:bodyPr/>
          <a:lstStyle>
            <a:lvl1pPr marL="0" indent="0" algn="r">
              <a:buNone/>
              <a:defRPr sz="4400" b="1">
                <a:solidFill>
                  <a:schemeClr val="tx1"/>
                </a:solidFill>
              </a:defRPr>
            </a:lvl1pPr>
          </a:lstStyle>
          <a:p>
            <a:pPr lvl="0"/>
            <a:r>
              <a:rPr lang="en-US" dirty="0"/>
              <a:t>YOUR TUTORIAL HEADING GOES HERE</a:t>
            </a:r>
          </a:p>
        </p:txBody>
      </p:sp>
    </p:spTree>
    <p:extLst>
      <p:ext uri="{BB962C8B-B14F-4D97-AF65-F5344CB8AC3E}">
        <p14:creationId xmlns:p14="http://schemas.microsoft.com/office/powerpoint/2010/main" val="283826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pic>
        <p:nvPicPr>
          <p:cNvPr id="2" name="Picture 3" descr="D:\Free\Colleen Works\Online Course PPT\images\bbva-open4u-startup-acquisitions-2015-deep-learning-data-science-and-mpayments.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217"/>
          <a:stretch/>
        </p:blipFill>
        <p:spPr bwMode="auto">
          <a:xfrm>
            <a:off x="-1"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11113" y="3810000"/>
            <a:ext cx="12199938" cy="2514600"/>
          </a:xfrm>
          <a:prstGeom prst="rect">
            <a:avLst/>
          </a:prstGeom>
          <a:solidFill>
            <a:schemeClr val="bg1"/>
          </a:solidFill>
          <a:ln>
            <a:noFill/>
          </a:ln>
          <a:effectLst>
            <a:outerShdw blurRad="190500" dist="190500" dir="5400000" sx="98000" sy="98000" algn="t"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5321300" y="5410200"/>
            <a:ext cx="1535112" cy="76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9"/>
          <p:cNvSpPr>
            <a:spLocks noGrp="1"/>
          </p:cNvSpPr>
          <p:nvPr>
            <p:ph type="body" sz="quarter" idx="12" hasCustomPrompt="1"/>
          </p:nvPr>
        </p:nvSpPr>
        <p:spPr>
          <a:xfrm>
            <a:off x="3802856" y="5638800"/>
            <a:ext cx="4572000" cy="533400"/>
          </a:xfrm>
          <a:prstGeom prst="rect">
            <a:avLst/>
          </a:prstGeom>
        </p:spPr>
        <p:txBody>
          <a:bodyPr/>
          <a:lstStyle>
            <a:lvl1pPr marL="0" indent="0" algn="ctr">
              <a:buNone/>
              <a:defRPr sz="2800" b="1">
                <a:solidFill>
                  <a:schemeClr val="tx1">
                    <a:lumMod val="75000"/>
                    <a:lumOff val="25000"/>
                  </a:schemeClr>
                </a:solidFill>
              </a:defRPr>
            </a:lvl1pPr>
          </a:lstStyle>
          <a:p>
            <a:pPr lvl="0"/>
            <a:r>
              <a:rPr lang="en-US" dirty="0"/>
              <a:t>Author Name</a:t>
            </a:r>
          </a:p>
        </p:txBody>
      </p:sp>
      <p:sp>
        <p:nvSpPr>
          <p:cNvPr id="10" name="Text Placeholder 22"/>
          <p:cNvSpPr>
            <a:spLocks noGrp="1"/>
          </p:cNvSpPr>
          <p:nvPr>
            <p:ph type="body" sz="quarter" idx="13" hasCustomPrompt="1"/>
          </p:nvPr>
        </p:nvSpPr>
        <p:spPr>
          <a:xfrm>
            <a:off x="2507456" y="3886200"/>
            <a:ext cx="7162800" cy="1447800"/>
          </a:xfrm>
          <a:prstGeom prst="rect">
            <a:avLst/>
          </a:prstGeom>
        </p:spPr>
        <p:txBody>
          <a:bodyPr/>
          <a:lstStyle>
            <a:lvl1pPr marL="0" indent="0" algn="ctr">
              <a:buNone/>
              <a:defRPr sz="4400" b="1">
                <a:solidFill>
                  <a:schemeClr val="tx1"/>
                </a:solidFill>
              </a:defRPr>
            </a:lvl1pPr>
          </a:lstStyle>
          <a:p>
            <a:pPr lvl="0"/>
            <a:r>
              <a:rPr lang="en-US" dirty="0"/>
              <a:t>YOUR TUTORIAL HEADING GOES HERE</a:t>
            </a:r>
          </a:p>
        </p:txBody>
      </p:sp>
    </p:spTree>
    <p:extLst>
      <p:ext uri="{BB962C8B-B14F-4D97-AF65-F5344CB8AC3E}">
        <p14:creationId xmlns:p14="http://schemas.microsoft.com/office/powerpoint/2010/main" val="10973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pic>
        <p:nvPicPr>
          <p:cNvPr id="9" name="Picture 3" descr="C:\Users\MaxShafi\Desktop\bg-gre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9" y="-23988"/>
            <a:ext cx="12209463" cy="68819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Free\Colleen Works\Online Course PPT\Samples\k2_logo_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42625" y="313871"/>
            <a:ext cx="1752600" cy="58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9"/>
          <p:cNvSpPr>
            <a:spLocks noGrp="1"/>
          </p:cNvSpPr>
          <p:nvPr>
            <p:ph type="body" sz="quarter" idx="12" hasCustomPrompt="1"/>
          </p:nvPr>
        </p:nvSpPr>
        <p:spPr>
          <a:xfrm>
            <a:off x="3798092" y="5638800"/>
            <a:ext cx="4572000" cy="533400"/>
          </a:xfrm>
          <a:prstGeom prst="rect">
            <a:avLst/>
          </a:prstGeom>
        </p:spPr>
        <p:txBody>
          <a:bodyPr/>
          <a:lstStyle>
            <a:lvl1pPr marL="0" indent="0" algn="ctr">
              <a:buNone/>
              <a:defRPr sz="2800" b="1">
                <a:solidFill>
                  <a:schemeClr val="bg1"/>
                </a:solidFill>
              </a:defRPr>
            </a:lvl1pPr>
          </a:lstStyle>
          <a:p>
            <a:pPr lvl="0"/>
            <a:r>
              <a:rPr lang="en-US" dirty="0"/>
              <a:t>Author Name</a:t>
            </a:r>
          </a:p>
        </p:txBody>
      </p:sp>
      <p:sp>
        <p:nvSpPr>
          <p:cNvPr id="15" name="Text Placeholder 22"/>
          <p:cNvSpPr>
            <a:spLocks noGrp="1"/>
          </p:cNvSpPr>
          <p:nvPr>
            <p:ph type="body" sz="quarter" idx="13" hasCustomPrompt="1"/>
          </p:nvPr>
        </p:nvSpPr>
        <p:spPr>
          <a:xfrm>
            <a:off x="2507456" y="2514600"/>
            <a:ext cx="7162800" cy="1447800"/>
          </a:xfrm>
          <a:prstGeom prst="rect">
            <a:avLst/>
          </a:prstGeom>
        </p:spPr>
        <p:txBody>
          <a:bodyPr/>
          <a:lstStyle>
            <a:lvl1pPr marL="0" indent="0" algn="ctr">
              <a:buNone/>
              <a:defRPr sz="4800" b="1">
                <a:solidFill>
                  <a:schemeClr val="tx1"/>
                </a:solidFill>
              </a:defRPr>
            </a:lvl1pPr>
          </a:lstStyle>
          <a:p>
            <a:pPr lvl="0"/>
            <a:r>
              <a:rPr lang="en-US" dirty="0"/>
              <a:t>YOUR TUTORIAL HEADING GOES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pic>
        <p:nvPicPr>
          <p:cNvPr id="2" name="Picture 2"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8"/>
          <p:cNvSpPr>
            <a:spLocks noGrp="1"/>
          </p:cNvSpPr>
          <p:nvPr>
            <p:ph type="body" sz="quarter" idx="10" hasCustomPrompt="1"/>
          </p:nvPr>
        </p:nvSpPr>
        <p:spPr>
          <a:xfrm>
            <a:off x="838200" y="481013"/>
            <a:ext cx="10515600"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16" name="Text Placeholder 14"/>
          <p:cNvSpPr>
            <a:spLocks noGrp="1"/>
          </p:cNvSpPr>
          <p:nvPr>
            <p:ph type="body" sz="quarter" idx="12" hasCustomPrompt="1"/>
          </p:nvPr>
        </p:nvSpPr>
        <p:spPr>
          <a:xfrm>
            <a:off x="836611" y="1447800"/>
            <a:ext cx="10515599" cy="434340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Pct val="70000"/>
              <a:buFontTx/>
              <a:buBlip>
                <a:blip r:embed="rId3"/>
              </a:buBlip>
              <a:tabLst/>
              <a:defRPr sz="2800"/>
            </a:lvl1pPr>
            <a:lvl2pPr marL="742950" indent="-285750">
              <a:buSzPct val="70000"/>
              <a:buFont typeface="Wingdings" pitchFamily="2" charset="2"/>
              <a:buChar char="v"/>
              <a:defRPr sz="2400"/>
            </a:lvl2pPr>
            <a:lvl3pPr marL="1143000" indent="-228600">
              <a:buSzPct val="70000"/>
              <a:buFont typeface="Wingdings" pitchFamily="2" charset="2"/>
              <a:buChar char="Ø"/>
              <a:defRPr sz="2000"/>
            </a:lvl3pPr>
            <a:lvl4pPr marL="1600200" indent="-228600">
              <a:buSzPct val="70000"/>
              <a:buFont typeface="Wingdings" pitchFamily="2" charset="2"/>
              <a:buChar char="q"/>
              <a:defRPr sz="1800"/>
            </a:lvl4pPr>
            <a:lvl5pPr marL="2057400" indent="-228600">
              <a:buSzPct val="70000"/>
              <a:buFont typeface="Courier New" pitchFamily="49" charset="0"/>
              <a:buChar char="o"/>
              <a:defRPr sz="1800"/>
            </a:lvl5pPr>
          </a:lstStyle>
          <a:p>
            <a:pPr marL="342900" marR="0" lvl="0" indent="-342900" algn="l" defTabSz="914400" rtl="0" eaLnBrk="1" fontAlgn="auto" latinLnBrk="0" hangingPunct="1">
              <a:lnSpc>
                <a:spcPct val="100000"/>
              </a:lnSpc>
              <a:spcBef>
                <a:spcPct val="20000"/>
              </a:spcBef>
              <a:spcAft>
                <a:spcPts val="0"/>
              </a:spcAft>
              <a:buClrTx/>
              <a:buSzPct val="70000"/>
              <a:buFontTx/>
              <a:buBlip>
                <a:blip r:embed="rId3"/>
              </a:buBlip>
              <a:tabLst/>
              <a:defRPr/>
            </a:pPr>
            <a:r>
              <a:rPr lang="en-US" dirty="0"/>
              <a:t>Text line 1</a:t>
            </a:r>
          </a:p>
          <a:p>
            <a:pPr marL="342900" marR="0" lvl="0" indent="-342900" algn="l" defTabSz="914400" rtl="0" eaLnBrk="1" fontAlgn="auto" latinLnBrk="0" hangingPunct="1">
              <a:lnSpc>
                <a:spcPct val="100000"/>
              </a:lnSpc>
              <a:spcBef>
                <a:spcPct val="20000"/>
              </a:spcBef>
              <a:spcAft>
                <a:spcPts val="0"/>
              </a:spcAft>
              <a:buClrTx/>
              <a:buSzPct val="70000"/>
              <a:buFontTx/>
              <a:buBlip>
                <a:blip r:embed="rId3"/>
              </a:buBlip>
              <a:tabLst/>
              <a:defRPr/>
            </a:pPr>
            <a:r>
              <a:rPr lang="en-US" dirty="0"/>
              <a:t>Text line 2</a:t>
            </a:r>
          </a:p>
          <a:p>
            <a:pPr lvl="0"/>
            <a:r>
              <a:rPr lang="en-US" dirty="0"/>
              <a:t>Text line 3</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24"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27"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144558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pic>
        <p:nvPicPr>
          <p:cNvPr id="16" name="Picture 15"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0" hasCustomPrompt="1"/>
          </p:nvPr>
        </p:nvSpPr>
        <p:spPr>
          <a:xfrm>
            <a:off x="838200" y="481013"/>
            <a:ext cx="10515600"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9" name="Text Placeholder 14"/>
          <p:cNvSpPr>
            <a:spLocks noGrp="1"/>
          </p:cNvSpPr>
          <p:nvPr>
            <p:ph type="body" sz="quarter" idx="12" hasCustomPrompt="1"/>
          </p:nvPr>
        </p:nvSpPr>
        <p:spPr>
          <a:xfrm>
            <a:off x="836611" y="1447800"/>
            <a:ext cx="10515599" cy="4343400"/>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Pct val="70000"/>
              <a:buFont typeface="Arial" pitchFamily="34" charset="0"/>
              <a:buNone/>
              <a:tabLst/>
              <a:defRPr sz="2800" b="0"/>
            </a:lvl1pPr>
            <a:lvl2pPr marL="457200" indent="0">
              <a:buSzPct val="70000"/>
              <a:buFont typeface="Wingdings" pitchFamily="2" charset="2"/>
              <a:buNone/>
              <a:defRPr sz="2400"/>
            </a:lvl2pPr>
            <a:lvl3pPr marL="914400" indent="0">
              <a:buSzPct val="70000"/>
              <a:buFont typeface="Wingdings" pitchFamily="2" charset="2"/>
              <a:buNone/>
              <a:defRPr sz="2000"/>
            </a:lvl3pPr>
            <a:lvl4pPr marL="1371600" indent="0">
              <a:buSzPct val="70000"/>
              <a:buFont typeface="Wingdings" pitchFamily="2" charset="2"/>
              <a:buNone/>
              <a:defRPr sz="1800"/>
            </a:lvl4pPr>
            <a:lvl5pPr marL="1828800" indent="0">
              <a:buSzPct val="70000"/>
              <a:buFont typeface="Courier New" pitchFamily="49" charset="0"/>
              <a:buNone/>
              <a:defRPr sz="1800"/>
            </a:lvl5pPr>
          </a:lstStyle>
          <a:p>
            <a:pPr marL="0" indent="0">
              <a:buNone/>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a:t>
            </a:r>
            <a:endParaRPr lang="en-US" sz="2800" dirty="0"/>
          </a:p>
        </p:txBody>
      </p:sp>
      <p:sp>
        <p:nvSpPr>
          <p:cNvPr id="12"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5"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6900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Content Placeholder 2"/>
          <p:cNvSpPr>
            <a:spLocks noGrp="1"/>
          </p:cNvSpPr>
          <p:nvPr>
            <p:ph idx="1" hasCustomPrompt="1"/>
          </p:nvPr>
        </p:nvSpPr>
        <p:spPr>
          <a:xfrm>
            <a:off x="836612" y="1600201"/>
            <a:ext cx="10591800" cy="4267199"/>
          </a:xfrm>
          <a:prstGeom prst="rect">
            <a:avLst/>
          </a:prstGeom>
        </p:spPr>
        <p:txBody>
          <a:bodyPr/>
          <a:lstStyle>
            <a:lvl1pPr marL="0" indent="0">
              <a:defRPr sz="2800"/>
            </a:lvl1pPr>
          </a:lstStyle>
          <a:p>
            <a:pPr marL="0" indent="0">
              <a:buNone/>
            </a:pPr>
            <a:r>
              <a:rPr lang="en-US" dirty="0"/>
              <a:t>Text here</a:t>
            </a:r>
          </a:p>
        </p:txBody>
      </p:sp>
      <p:pic>
        <p:nvPicPr>
          <p:cNvPr id="3" name="Picture 2"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7" name="Rectangle 6"/>
          <p:cNvSpPr/>
          <p:nvPr userDrawn="1"/>
        </p:nvSpPr>
        <p:spPr>
          <a:xfrm>
            <a:off x="-1" y="525940"/>
            <a:ext cx="619125" cy="540860"/>
          </a:xfrm>
          <a:prstGeom prst="rect">
            <a:avLst/>
          </a:pr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8"/>
          <p:cNvSpPr>
            <a:spLocks noGrp="1"/>
          </p:cNvSpPr>
          <p:nvPr>
            <p:ph type="body" sz="quarter" idx="10" hasCustomPrompt="1"/>
          </p:nvPr>
        </p:nvSpPr>
        <p:spPr>
          <a:xfrm>
            <a:off x="838200" y="481013"/>
            <a:ext cx="10590212" cy="661987"/>
          </a:xfrm>
          <a:prstGeom prst="rect">
            <a:avLst/>
          </a:prstGeom>
        </p:spPr>
        <p:txBody>
          <a:bodyPr/>
          <a:lstStyle>
            <a:lvl1pPr marL="0" indent="0" algn="l">
              <a:buNone/>
              <a:defRPr sz="4000">
                <a:latin typeface="+mj-lt"/>
              </a:defRPr>
            </a:lvl1pPr>
          </a:lstStyle>
          <a:p>
            <a:pPr algn="l"/>
            <a:r>
              <a:rPr lang="en-US" sz="4000" dirty="0"/>
              <a:t>This is a Sample Heading </a:t>
            </a:r>
          </a:p>
        </p:txBody>
      </p:sp>
      <p:sp>
        <p:nvSpPr>
          <p:cNvPr id="10" name="Slide Number Placeholder 9"/>
          <p:cNvSpPr>
            <a:spLocks noGrp="1"/>
          </p:cNvSpPr>
          <p:nvPr>
            <p:ph type="sldNum" sz="quarter" idx="12"/>
          </p:nvPr>
        </p:nvSpPr>
        <p:spPr/>
        <p:txBody>
          <a:bodyPr/>
          <a:lstStyle/>
          <a:p>
            <a:fld id="{1902B94C-6B20-4E4D-A26A-BEF4E36FBD24}" type="slidenum">
              <a:rPr lang="en-US" smtClean="0"/>
              <a:pPr/>
              <a:t>‹#›</a:t>
            </a:fld>
            <a:endParaRPr lang="en-US" dirty="0"/>
          </a:p>
        </p:txBody>
      </p:sp>
      <p:sp>
        <p:nvSpPr>
          <p:cNvPr id="11"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4" name="Slide Number Placeholder 24"/>
          <p:cNvSpPr txBox="1">
            <a:spLocks/>
          </p:cNvSpPr>
          <p:nvPr userDrawn="1"/>
        </p:nvSpPr>
        <p:spPr>
          <a:xfrm>
            <a:off x="11200605" y="6385957"/>
            <a:ext cx="455613" cy="36512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110459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C:\Users\MaxShafi\Desktop\theme colo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6305550"/>
            <a:ext cx="12188825" cy="5524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userDrawn="1"/>
        </p:nvSpPr>
        <p:spPr>
          <a:xfrm>
            <a:off x="11259105" y="6412468"/>
            <a:ext cx="338614" cy="33861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sp>
        <p:nvSpPr>
          <p:cNvPr id="9" name="Footer Placeholder 23"/>
          <p:cNvSpPr>
            <a:spLocks noGrp="1"/>
          </p:cNvSpPr>
          <p:nvPr>
            <p:ph type="ftr" sz="quarter" idx="13"/>
          </p:nvPr>
        </p:nvSpPr>
        <p:spPr>
          <a:xfrm>
            <a:off x="379412" y="6385957"/>
            <a:ext cx="8229600" cy="365125"/>
          </a:xfrm>
        </p:spPr>
        <p:txBody>
          <a:bodyPr/>
          <a:lstStyle>
            <a:lvl1pPr>
              <a:defRPr sz="1600"/>
            </a:lvl1pPr>
          </a:lstStyle>
          <a:p>
            <a:r>
              <a:rPr lang="en-US" dirty="0">
                <a:solidFill>
                  <a:schemeClr val="bg1"/>
                </a:solidFill>
                <a:cs typeface="Times New Roman" pitchFamily="18" charset="0"/>
              </a:rPr>
              <a:t>sdsdsdsds</a:t>
            </a:r>
          </a:p>
        </p:txBody>
      </p:sp>
      <p:sp>
        <p:nvSpPr>
          <p:cNvPr id="11" name="Slide Number Placeholder 24"/>
          <p:cNvSpPr>
            <a:spLocks noGrp="1"/>
          </p:cNvSpPr>
          <p:nvPr>
            <p:ph type="sldNum" sz="quarter" idx="14"/>
          </p:nvPr>
        </p:nvSpPr>
        <p:spPr>
          <a:xfrm>
            <a:off x="11200605" y="6385957"/>
            <a:ext cx="455613" cy="365125"/>
          </a:xfrm>
        </p:spPr>
        <p:txBody>
          <a:bodyPr/>
          <a:lstStyle>
            <a:lvl1pPr>
              <a:defRPr sz="1600" b="1">
                <a:solidFill>
                  <a:schemeClr val="tx1"/>
                </a:solidFill>
              </a:defRPr>
            </a:lvl1pPr>
          </a:lstStyle>
          <a:p>
            <a:fld id="{1902B94C-6B20-4E4D-A26A-BEF4E36FBD24}" type="slidenum">
              <a:rPr lang="en-US" smtClean="0"/>
              <a:pPr/>
              <a:t>‹#›</a:t>
            </a:fld>
            <a:endParaRPr lang="en-US" dirty="0"/>
          </a:p>
        </p:txBody>
      </p:sp>
    </p:spTree>
    <p:extLst>
      <p:ext uri="{BB962C8B-B14F-4D97-AF65-F5344CB8AC3E}">
        <p14:creationId xmlns:p14="http://schemas.microsoft.com/office/powerpoint/2010/main" val="4150313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a:xfrm>
            <a:off x="531812" y="6096000"/>
            <a:ext cx="3860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sdsdsdsds</a:t>
            </a:r>
          </a:p>
        </p:txBody>
      </p:sp>
      <p:sp>
        <p:nvSpPr>
          <p:cNvPr id="8" name="Slide Number Placeholder 7"/>
          <p:cNvSpPr>
            <a:spLocks noGrp="1"/>
          </p:cNvSpPr>
          <p:nvPr>
            <p:ph type="sldNum" sz="quarter" idx="4"/>
          </p:nvPr>
        </p:nvSpPr>
        <p:spPr>
          <a:xfrm>
            <a:off x="11504612" y="304800"/>
            <a:ext cx="45561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902B94C-6B20-4E4D-A26A-BEF4E36FBD2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55" r:id="rId3"/>
    <p:sldLayoutId id="2147483657" r:id="rId4"/>
    <p:sldLayoutId id="2147483656" r:id="rId5"/>
    <p:sldLayoutId id="2147483661" r:id="rId6"/>
    <p:sldLayoutId id="2147483660" r:id="rId7"/>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OPEN-ENDED EDA PROJECT</a:t>
            </a:r>
            <a:endParaRPr lang="en-US" dirty="0"/>
          </a:p>
        </p:txBody>
      </p:sp>
    </p:spTree>
    <p:extLst>
      <p:ext uri="{BB962C8B-B14F-4D97-AF65-F5344CB8AC3E}">
        <p14:creationId xmlns:p14="http://schemas.microsoft.com/office/powerpoint/2010/main" val="393553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Open-Ended Project Purpose</a:t>
            </a:r>
            <a:endParaRPr lang="en-US" dirty="0"/>
          </a:p>
        </p:txBody>
      </p:sp>
      <p:sp>
        <p:nvSpPr>
          <p:cNvPr id="3" name="Text Placeholder 2"/>
          <p:cNvSpPr>
            <a:spLocks noGrp="1"/>
          </p:cNvSpPr>
          <p:nvPr>
            <p:ph type="body" sz="quarter" idx="12"/>
          </p:nvPr>
        </p:nvSpPr>
        <p:spPr>
          <a:xfrm>
            <a:off x="836611" y="1371600"/>
            <a:ext cx="5334001" cy="4648200"/>
          </a:xfrm>
        </p:spPr>
        <p:txBody>
          <a:bodyPr/>
          <a:lstStyle/>
          <a:p>
            <a:r>
              <a:rPr lang="en-US" sz="2400" dirty="0"/>
              <a:t>Expose you to a realistic data analysis project prior to diving into machine learning</a:t>
            </a:r>
          </a:p>
          <a:p>
            <a:r>
              <a:rPr lang="en-US" sz="2400" dirty="0"/>
              <a:t>Implement many of the concepts you have been learning for the past weeks</a:t>
            </a:r>
          </a:p>
          <a:p>
            <a:pPr lvl="0"/>
            <a:r>
              <a:rPr lang="en-US" sz="2400" dirty="0"/>
              <a:t>Self-identify strengths, weaknesses, likes and </a:t>
            </a:r>
            <a:r>
              <a:rPr lang="en-US" sz="2400" dirty="0" smtClean="0"/>
              <a:t>dislikes </a:t>
            </a:r>
            <a:r>
              <a:rPr lang="en-US" sz="2400" dirty="0"/>
              <a:t>of the </a:t>
            </a:r>
            <a:r>
              <a:rPr lang="en-US" sz="2400" dirty="0" smtClean="0"/>
              <a:t>process</a:t>
            </a:r>
          </a:p>
          <a:p>
            <a:pPr lvl="0"/>
            <a:r>
              <a:rPr lang="en-US" sz="2400" dirty="0" smtClean="0"/>
              <a:t>Organize code well and prepare findings in a proper deliverable</a:t>
            </a:r>
            <a:endParaRPr lang="en-US" sz="2400" dirty="0"/>
          </a:p>
        </p:txBody>
      </p:sp>
      <p:pic>
        <p:nvPicPr>
          <p:cNvPr id="4" name="Picture 3" descr="PPP Circles S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12" y="1752600"/>
            <a:ext cx="2743200" cy="2743200"/>
          </a:xfrm>
          <a:prstGeom prst="rect">
            <a:avLst/>
          </a:prstGeom>
        </p:spPr>
      </p:pic>
    </p:spTree>
    <p:extLst>
      <p:ext uri="{BB962C8B-B14F-4D97-AF65-F5344CB8AC3E}">
        <p14:creationId xmlns:p14="http://schemas.microsoft.com/office/powerpoint/2010/main" val="202797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Elements of Data Analysis Project</a:t>
            </a:r>
            <a:endParaRPr lang="en-US" dirty="0"/>
          </a:p>
        </p:txBody>
      </p:sp>
      <p:sp>
        <p:nvSpPr>
          <p:cNvPr id="3" name="Text Placeholder 2"/>
          <p:cNvSpPr>
            <a:spLocks noGrp="1"/>
          </p:cNvSpPr>
          <p:nvPr>
            <p:ph type="body" sz="quarter" idx="12"/>
          </p:nvPr>
        </p:nvSpPr>
        <p:spPr>
          <a:xfrm>
            <a:off x="836611" y="1371600"/>
            <a:ext cx="5410201" cy="4648200"/>
          </a:xfrm>
        </p:spPr>
        <p:txBody>
          <a:bodyPr/>
          <a:lstStyle/>
          <a:p>
            <a:r>
              <a:rPr lang="en-US" sz="2400" dirty="0" smtClean="0"/>
              <a:t>The Question</a:t>
            </a:r>
          </a:p>
          <a:p>
            <a:r>
              <a:rPr lang="en-US" sz="2400" dirty="0" smtClean="0"/>
              <a:t>Cleaning Data</a:t>
            </a:r>
          </a:p>
          <a:p>
            <a:r>
              <a:rPr lang="en-US" sz="2400" dirty="0" smtClean="0"/>
              <a:t>Exploring Data</a:t>
            </a:r>
          </a:p>
          <a:p>
            <a:r>
              <a:rPr lang="en-US" sz="2400" strike="sngStrike" dirty="0" smtClean="0"/>
              <a:t>Statistical Modeling and Inference</a:t>
            </a:r>
          </a:p>
          <a:p>
            <a:r>
              <a:rPr lang="en-US" sz="2400" strike="sngStrike" dirty="0" smtClean="0"/>
              <a:t>Prediction and Machine Learning</a:t>
            </a:r>
          </a:p>
          <a:p>
            <a:r>
              <a:rPr lang="en-US" sz="2400" strike="sngStrike" dirty="0" smtClean="0"/>
              <a:t>Causality</a:t>
            </a:r>
          </a:p>
          <a:p>
            <a:r>
              <a:rPr lang="en-US" sz="2400" dirty="0" smtClean="0"/>
              <a:t>Written Analysis</a:t>
            </a:r>
          </a:p>
          <a:p>
            <a:r>
              <a:rPr lang="en-US" sz="2400" dirty="0" smtClean="0"/>
              <a:t>Creating Figures</a:t>
            </a:r>
          </a:p>
          <a:p>
            <a:r>
              <a:rPr lang="en-US" sz="2400" dirty="0" smtClean="0"/>
              <a:t>Presenting Data</a:t>
            </a:r>
          </a:p>
          <a:p>
            <a:r>
              <a:rPr lang="en-US" sz="2400" dirty="0" smtClean="0"/>
              <a:t>Reproducibility</a:t>
            </a:r>
          </a:p>
        </p:txBody>
      </p:sp>
      <p:pic>
        <p:nvPicPr>
          <p:cNvPr id="4" name="Picture 3" descr="Screen Shot 2017-01-21 at 4.28.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212" y="1295400"/>
            <a:ext cx="4069287" cy="4800600"/>
          </a:xfrm>
          <a:prstGeom prst="rect">
            <a:avLst/>
          </a:prstGeom>
        </p:spPr>
      </p:pic>
    </p:spTree>
    <p:extLst>
      <p:ext uri="{BB962C8B-B14F-4D97-AF65-F5344CB8AC3E}">
        <p14:creationId xmlns:p14="http://schemas.microsoft.com/office/powerpoint/2010/main" val="391839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Project Prompt</a:t>
            </a:r>
            <a:endParaRPr lang="en-US" dirty="0"/>
          </a:p>
        </p:txBody>
      </p:sp>
      <p:sp>
        <p:nvSpPr>
          <p:cNvPr id="3" name="Text Placeholder 2"/>
          <p:cNvSpPr>
            <a:spLocks noGrp="1"/>
          </p:cNvSpPr>
          <p:nvPr>
            <p:ph type="body" sz="quarter" idx="12"/>
          </p:nvPr>
        </p:nvSpPr>
        <p:spPr>
          <a:xfrm>
            <a:off x="836611" y="1371600"/>
            <a:ext cx="6096001" cy="4648200"/>
          </a:xfrm>
        </p:spPr>
        <p:txBody>
          <a:bodyPr/>
          <a:lstStyle/>
          <a:p>
            <a:r>
              <a:rPr lang="en-US" sz="2400" b="1" dirty="0" smtClean="0"/>
              <a:t>Question</a:t>
            </a:r>
          </a:p>
          <a:p>
            <a:pPr lvl="1"/>
            <a:r>
              <a:rPr lang="en-US" sz="2000" dirty="0" smtClean="0"/>
              <a:t>Using NYC MTA data, can you identify the best areas to canvas for signatures?</a:t>
            </a:r>
            <a:endParaRPr lang="en-US" b="1" dirty="0" smtClean="0"/>
          </a:p>
          <a:p>
            <a:r>
              <a:rPr lang="en-US" sz="2400" b="1" dirty="0" smtClean="0"/>
              <a:t>Background</a:t>
            </a:r>
          </a:p>
          <a:p>
            <a:pPr lvl="1"/>
            <a:r>
              <a:rPr lang="en-US" sz="2000" dirty="0"/>
              <a:t>You are working with a non-profit organization. They are trying to raise awareness about women in technology. They want you to identify the best areas to canvas during the day. They will place street teams at the entrances to various subway stations to collect email addresses. You need to help them optimize the placement of street teams</a:t>
            </a:r>
            <a:r>
              <a:rPr lang="en-US" sz="2000" dirty="0" smtClean="0"/>
              <a:t>.</a:t>
            </a:r>
            <a:endParaRPr lang="en-US" sz="2000" dirty="0"/>
          </a:p>
        </p:txBody>
      </p:sp>
      <p:pic>
        <p:nvPicPr>
          <p:cNvPr id="4" name="Picture 3" descr="outfront-mt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412" y="1828800"/>
            <a:ext cx="4660053" cy="3276600"/>
          </a:xfrm>
          <a:prstGeom prst="rect">
            <a:avLst/>
          </a:prstGeom>
        </p:spPr>
      </p:pic>
    </p:spTree>
    <p:extLst>
      <p:ext uri="{BB962C8B-B14F-4D97-AF65-F5344CB8AC3E}">
        <p14:creationId xmlns:p14="http://schemas.microsoft.com/office/powerpoint/2010/main" val="391839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EDA Project Workflow</a:t>
            </a:r>
            <a:endParaRPr lang="en-US" dirty="0"/>
          </a:p>
        </p:txBody>
      </p:sp>
      <p:sp>
        <p:nvSpPr>
          <p:cNvPr id="3" name="Text Placeholder 2"/>
          <p:cNvSpPr>
            <a:spLocks noGrp="1"/>
          </p:cNvSpPr>
          <p:nvPr>
            <p:ph type="body" sz="quarter" idx="12"/>
          </p:nvPr>
        </p:nvSpPr>
        <p:spPr>
          <a:xfrm>
            <a:off x="836611" y="1447800"/>
            <a:ext cx="5410201" cy="4267200"/>
          </a:xfrm>
        </p:spPr>
        <p:txBody>
          <a:bodyPr/>
          <a:lstStyle/>
          <a:p>
            <a:pPr marL="457200" indent="-457200">
              <a:buFont typeface="+mj-lt"/>
              <a:buAutoNum type="arabicPeriod"/>
            </a:pPr>
            <a:r>
              <a:rPr lang="en-US" sz="2400" dirty="0" smtClean="0"/>
              <a:t>Define Question </a:t>
            </a:r>
          </a:p>
          <a:p>
            <a:pPr marL="457200" indent="-457200">
              <a:buFont typeface="+mj-lt"/>
              <a:buAutoNum type="arabicPeriod"/>
            </a:pPr>
            <a:r>
              <a:rPr lang="en-US" sz="2400" dirty="0" smtClean="0"/>
              <a:t>Get Data / Clean Data </a:t>
            </a:r>
          </a:p>
          <a:p>
            <a:pPr marL="457200" indent="-457200">
              <a:buFont typeface="+mj-lt"/>
              <a:buAutoNum type="arabicPeriod"/>
            </a:pPr>
            <a:r>
              <a:rPr lang="en-US" sz="2400" dirty="0" smtClean="0"/>
              <a:t>Initial Exploration</a:t>
            </a:r>
          </a:p>
          <a:p>
            <a:pPr marL="457200" indent="-457200">
              <a:buFont typeface="+mj-lt"/>
              <a:buAutoNum type="arabicPeriod"/>
            </a:pPr>
            <a:r>
              <a:rPr lang="en-US" sz="2400" dirty="0" smtClean="0"/>
              <a:t>Conduct Research</a:t>
            </a:r>
          </a:p>
          <a:p>
            <a:pPr marL="457200" indent="-457200">
              <a:buFont typeface="+mj-lt"/>
              <a:buAutoNum type="arabicPeriod"/>
            </a:pPr>
            <a:r>
              <a:rPr lang="en-US" sz="2400" dirty="0" smtClean="0"/>
              <a:t>Initial Minimum Viable Project (MVP) </a:t>
            </a:r>
          </a:p>
          <a:p>
            <a:pPr marL="457200" indent="-457200">
              <a:buFont typeface="+mj-lt"/>
              <a:buAutoNum type="arabicPeriod"/>
            </a:pPr>
            <a:r>
              <a:rPr lang="en-US" sz="2400" dirty="0" smtClean="0"/>
              <a:t>Refine Question</a:t>
            </a:r>
          </a:p>
          <a:p>
            <a:pPr marL="457200" indent="-457200">
              <a:buFont typeface="+mj-lt"/>
              <a:buAutoNum type="arabicPeriod"/>
            </a:pPr>
            <a:r>
              <a:rPr lang="en-US" sz="2400" dirty="0" smtClean="0"/>
              <a:t>Deeper Exploration</a:t>
            </a:r>
          </a:p>
          <a:p>
            <a:pPr marL="457200" indent="-457200">
              <a:buFont typeface="+mj-lt"/>
              <a:buAutoNum type="arabicPeriod"/>
            </a:pPr>
            <a:r>
              <a:rPr lang="en-US" sz="2400" dirty="0" smtClean="0"/>
              <a:t>Organize Code / Repository</a:t>
            </a:r>
          </a:p>
          <a:p>
            <a:pPr marL="457200" indent="-457200">
              <a:buFont typeface="+mj-lt"/>
              <a:buAutoNum type="arabicPeriod"/>
            </a:pPr>
            <a:r>
              <a:rPr lang="en-US" sz="2400" dirty="0" smtClean="0"/>
              <a:t>Prepare Presentation</a:t>
            </a:r>
          </a:p>
          <a:p>
            <a:pPr marL="457200" indent="-457200">
              <a:buFont typeface="+mj-lt"/>
              <a:buAutoNum type="arabicPeriod"/>
            </a:pPr>
            <a:endParaRPr lang="en-US" sz="2400" dirty="0" smtClean="0"/>
          </a:p>
          <a:p>
            <a:pPr marL="457200" indent="-457200">
              <a:buFont typeface="+mj-lt"/>
              <a:buAutoNum type="arabicPeriod"/>
            </a:pPr>
            <a:endParaRPr lang="en-US" sz="2400" dirty="0"/>
          </a:p>
        </p:txBody>
      </p:sp>
      <p:pic>
        <p:nvPicPr>
          <p:cNvPr id="6" name="Picture 5" descr="7297500.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212" y="1524000"/>
            <a:ext cx="5551524" cy="3962400"/>
          </a:xfrm>
          <a:prstGeom prst="rect">
            <a:avLst/>
          </a:prstGeom>
        </p:spPr>
      </p:pic>
    </p:spTree>
    <p:extLst>
      <p:ext uri="{BB962C8B-B14F-4D97-AF65-F5344CB8AC3E}">
        <p14:creationId xmlns:p14="http://schemas.microsoft.com/office/powerpoint/2010/main" val="367346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Project Components</a:t>
            </a:r>
            <a:endParaRPr lang="en-US" dirty="0"/>
          </a:p>
        </p:txBody>
      </p:sp>
      <p:sp>
        <p:nvSpPr>
          <p:cNvPr id="3" name="Text Placeholder 2"/>
          <p:cNvSpPr>
            <a:spLocks noGrp="1"/>
          </p:cNvSpPr>
          <p:nvPr>
            <p:ph type="body" sz="quarter" idx="12"/>
          </p:nvPr>
        </p:nvSpPr>
        <p:spPr>
          <a:xfrm>
            <a:off x="836611" y="1371600"/>
            <a:ext cx="7467601" cy="4648200"/>
          </a:xfrm>
        </p:spPr>
        <p:txBody>
          <a:bodyPr/>
          <a:lstStyle/>
          <a:p>
            <a:pPr marL="0" indent="0">
              <a:buNone/>
            </a:pPr>
            <a:endParaRPr lang="en-US" sz="2400" b="1" dirty="0" smtClean="0"/>
          </a:p>
          <a:p>
            <a:r>
              <a:rPr lang="en-US" sz="2400" b="1" dirty="0" smtClean="0"/>
              <a:t>“Spend Equal Time Thinking as Coding”</a:t>
            </a:r>
          </a:p>
          <a:p>
            <a:endParaRPr lang="en-US" sz="2400" dirty="0" smtClean="0"/>
          </a:p>
          <a:p>
            <a:r>
              <a:rPr lang="en-US" sz="2400" dirty="0" err="1" smtClean="0"/>
              <a:t>Jupyter</a:t>
            </a:r>
            <a:r>
              <a:rPr lang="en-US" sz="2400" dirty="0" smtClean="0"/>
              <a:t> Notebook or Python Scripts</a:t>
            </a:r>
          </a:p>
          <a:p>
            <a:r>
              <a:rPr lang="en-US" sz="2400" dirty="0" err="1" smtClean="0"/>
              <a:t>GitHub</a:t>
            </a:r>
            <a:r>
              <a:rPr lang="en-US" sz="2400" dirty="0" smtClean="0"/>
              <a:t> Repository with README</a:t>
            </a:r>
          </a:p>
          <a:p>
            <a:r>
              <a:rPr lang="en-US" sz="2400" dirty="0" smtClean="0"/>
              <a:t>MVP Write-Up</a:t>
            </a:r>
          </a:p>
          <a:p>
            <a:r>
              <a:rPr lang="en-US" sz="2400" dirty="0" smtClean="0"/>
              <a:t>Final Presentation (PDF)</a:t>
            </a:r>
            <a:endParaRPr lang="en-US" sz="2400" dirty="0" smtClean="0"/>
          </a:p>
          <a:p>
            <a:endParaRPr lang="en-US" sz="2400" dirty="0"/>
          </a:p>
        </p:txBody>
      </p:sp>
    </p:spTree>
    <p:extLst>
      <p:ext uri="{BB962C8B-B14F-4D97-AF65-F5344CB8AC3E}">
        <p14:creationId xmlns:p14="http://schemas.microsoft.com/office/powerpoint/2010/main" val="3918395608"/>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K2_Data_Science_Template</Template>
  <TotalTime>56495</TotalTime>
  <Words>230</Words>
  <Application>Microsoft Macintosh PowerPoint</Application>
  <PresentationFormat>Custom</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Spiegel</dc:creator>
  <cp:lastModifiedBy>Max Mac</cp:lastModifiedBy>
  <cp:revision>2396</cp:revision>
  <dcterms:created xsi:type="dcterms:W3CDTF">2016-09-12T03:50:53Z</dcterms:created>
  <dcterms:modified xsi:type="dcterms:W3CDTF">2017-01-22T11:58:46Z</dcterms:modified>
</cp:coreProperties>
</file>