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735763" cy="9866313"/>
  <p:embeddedFontLst>
    <p:embeddedFont>
      <p:font typeface="Inter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KgDWR8VjCPT7tdt3gxgjX73YI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36EFA6-5543-42C8-8CD8-449FE9338E9A}">
  <a:tblStyle styleId="{3F36EFA6-5543-42C8-8CD8-449FE9338E9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29" autoAdjust="0"/>
  </p:normalViewPr>
  <p:slideViewPr>
    <p:cSldViewPr snapToGrid="0">
      <p:cViewPr>
        <p:scale>
          <a:sx n="75" d="100"/>
          <a:sy n="75" d="100"/>
        </p:scale>
        <p:origin x="2208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763" y="0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6150" y="1233488"/>
            <a:ext cx="230346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013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33488"/>
            <a:ext cx="230346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fb011ac6_1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33488"/>
            <a:ext cx="230346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fb011ac6_17_16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6cfb011ac6_17_16:notes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300" cy="49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33488"/>
            <a:ext cx="230346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cfb011ac6_17_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6cfb011ac6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33488"/>
            <a:ext cx="230346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ece1e7784_0_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6ece1e77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33488"/>
            <a:ext cx="230346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6857981" cy="990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fb011ac6_17_16"/>
          <p:cNvSpPr txBox="1"/>
          <p:nvPr/>
        </p:nvSpPr>
        <p:spPr>
          <a:xfrm>
            <a:off x="-2" y="0"/>
            <a:ext cx="6851400" cy="369300"/>
          </a:xfrm>
          <a:prstGeom prst="rect">
            <a:avLst/>
          </a:prstGeom>
          <a:solidFill>
            <a:srgbClr val="547A30"/>
          </a:solidFill>
          <a:ln w="12700" cap="flat" cmpd="sng">
            <a:solidFill>
              <a:srgbClr val="0F58A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SUSTAIN-A-THON 2024</a:t>
            </a:r>
            <a:r>
              <a:rPr lang="en-US" sz="18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Round </a:t>
            </a:r>
            <a:r>
              <a:rPr lang="en-US" sz="1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 sz="18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Submission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g26cfb011ac6_17_16"/>
          <p:cNvSpPr/>
          <p:nvPr/>
        </p:nvSpPr>
        <p:spPr>
          <a:xfrm>
            <a:off x="929100" y="803550"/>
            <a:ext cx="4999800" cy="634800"/>
          </a:xfrm>
          <a:prstGeom prst="roundRect">
            <a:avLst>
              <a:gd name="adj" fmla="val 16667"/>
            </a:avLst>
          </a:prstGeom>
          <a:solidFill>
            <a:srgbClr val="F17D2C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Guidelines for the Executive Summary Round</a:t>
            </a:r>
            <a:endParaRPr sz="1900"/>
          </a:p>
        </p:txBody>
      </p:sp>
      <p:graphicFrame>
        <p:nvGraphicFramePr>
          <p:cNvPr id="96" name="Google Shape;96;g26cfb011ac6_17_16"/>
          <p:cNvGraphicFramePr/>
          <p:nvPr/>
        </p:nvGraphicFramePr>
        <p:xfrm>
          <a:off x="429708" y="2224927"/>
          <a:ext cx="6078075" cy="6540300"/>
        </p:xfrm>
        <a:graphic>
          <a:graphicData uri="http://schemas.openxmlformats.org/drawingml/2006/table">
            <a:tbl>
              <a:tblPr firstRow="1" bandRow="1">
                <a:noFill/>
                <a:tableStyleId>{3F36EFA6-5543-42C8-8CD8-449FE9338E9A}</a:tableStyleId>
              </a:tblPr>
              <a:tblGrid>
                <a:gridCol w="60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40300">
                <a:tc>
                  <a:txBody>
                    <a:bodyPr/>
                    <a:lstStyle/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/>
                        <a:t>Window to make your submission ends: Sunday, 28th April 2024, 11:59 PM IST.</a:t>
                      </a:r>
                      <a:endParaRPr sz="1300"/>
                    </a:p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/>
                        <a:t>Kindly mention your Sub-Theme name in the given “Chosen Sub-Theme Name” section (in the next slide).</a:t>
                      </a:r>
                      <a:endParaRPr sz="1300"/>
                    </a:p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/>
                        <a:t>Only one submission per Team is allowed. In case more than one entry is submitted, the team shall be disqualified and will debar participation in further rounds.</a:t>
                      </a:r>
                      <a:endParaRPr sz="1300"/>
                    </a:p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/>
                        <a:t>Please note that you have to prepare your idea on any one of the given 19 sub-themes.</a:t>
                      </a:r>
                      <a:endParaRPr sz="1300"/>
                    </a:p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/>
                        <a:t>Any violations of Terms &amp; Conditions published on the official website will debar them from the Hackathon.</a:t>
                      </a:r>
                      <a:endParaRPr sz="1300"/>
                    </a:p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/>
                        <a:t>Any drawings, concept plan or prototype details can be attached as Annexure (limit to 1 page only).</a:t>
                      </a:r>
                      <a:endParaRPr sz="1300"/>
                    </a:p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You need </a:t>
                      </a:r>
                      <a:r>
                        <a:rPr lang="en-US" sz="9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t</a:t>
                      </a: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o submit a 2-page summary in a PDF document (excluding Cover and Annexure  pages) explaining their problem statement and its details.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Kindly rename your submission as “Team Name_Your Name” before making your submission.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"/>
                        <a:buChar char="●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Please note that you will be evaluated basis the following parameters: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marR="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Technical feasibility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marR="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Innovation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marR="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Commercial Impact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marR="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Strategy for Commercialization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Business feasibility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Risk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marR="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Relevance to IndianOil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Please make your submission in the prescribed format: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marR="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Font size - 12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marR="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Font Style - Times New Roman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marR="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Line Spacing - 1.5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914400" marR="0" lvl="1" indent="-301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Inter"/>
                        <a:buChar char="○"/>
                      </a:pPr>
                      <a:r>
                        <a:rPr lang="en-US" sz="1150">
                          <a:highlight>
                            <a:srgbClr val="A7CB6F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Text alignment - Justified</a:t>
                      </a:r>
                      <a:endParaRPr sz="1150">
                        <a:highlight>
                          <a:srgbClr val="A7CB6F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51425" marR="51425" marT="25725" marB="2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B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" name="Google Shape;97;g26cfb011ac6_17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36" y="9304201"/>
            <a:ext cx="453865" cy="54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6cfb011ac6_17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092" y="9246192"/>
            <a:ext cx="549650" cy="5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-2" y="0"/>
            <a:ext cx="6851465" cy="369332"/>
          </a:xfrm>
          <a:prstGeom prst="rect">
            <a:avLst/>
          </a:prstGeom>
          <a:solidFill>
            <a:srgbClr val="547A30"/>
          </a:solidFill>
          <a:ln w="12700" cap="flat" cmpd="sng">
            <a:solidFill>
              <a:srgbClr val="0F58A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SUSTAIN-A-THON 2024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Round </a:t>
            </a:r>
            <a:r>
              <a:rPr lang="en-US" sz="18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Submission</a:t>
            </a:r>
            <a:endParaRPr sz="18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04" name="Google Shape;104;p2"/>
          <p:cNvGraphicFramePr/>
          <p:nvPr>
            <p:extLst>
              <p:ext uri="{D42A27DB-BD31-4B8C-83A1-F6EECF244321}">
                <p14:modId xmlns:p14="http://schemas.microsoft.com/office/powerpoint/2010/main" val="3299436458"/>
              </p:ext>
            </p:extLst>
          </p:nvPr>
        </p:nvGraphicFramePr>
        <p:xfrm>
          <a:off x="175260" y="1522297"/>
          <a:ext cx="6502482" cy="7723896"/>
        </p:xfrm>
        <a:graphic>
          <a:graphicData uri="http://schemas.openxmlformats.org/drawingml/2006/table">
            <a:tbl>
              <a:tblPr firstRow="1" bandRow="1">
                <a:noFill/>
                <a:tableStyleId>{3F36EFA6-5543-42C8-8CD8-449FE9338E9A}</a:tableStyleId>
              </a:tblPr>
              <a:tblGrid>
                <a:gridCol w="6502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23896">
                <a:tc>
                  <a:txBody>
                    <a:bodyPr/>
                    <a:lstStyle/>
                    <a:p>
                      <a:pPr rtl="0"/>
                      <a:endParaRPr sz="1100" b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25" marR="51425" marT="25725" marB="2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B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Google Shape;105;p2"/>
          <p:cNvSpPr/>
          <p:nvPr/>
        </p:nvSpPr>
        <p:spPr>
          <a:xfrm>
            <a:off x="925829" y="887496"/>
            <a:ext cx="4999800" cy="634800"/>
          </a:xfrm>
          <a:prstGeom prst="roundRect">
            <a:avLst>
              <a:gd name="adj" fmla="val 16667"/>
            </a:avLst>
          </a:prstGeom>
          <a:solidFill>
            <a:srgbClr val="F17D2C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Problem Solution/Proposition</a:t>
            </a:r>
            <a:endParaRPr sz="2300" dirty="0"/>
          </a:p>
        </p:txBody>
      </p:sp>
      <p:sp>
        <p:nvSpPr>
          <p:cNvPr id="106" name="Google Shape;106;p2"/>
          <p:cNvSpPr/>
          <p:nvPr/>
        </p:nvSpPr>
        <p:spPr>
          <a:xfrm>
            <a:off x="599550" y="2780275"/>
            <a:ext cx="573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1333404" y="443764"/>
            <a:ext cx="4270696" cy="369300"/>
            <a:chOff x="1418800" y="527786"/>
            <a:chExt cx="3470700" cy="36930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1418800" y="527786"/>
              <a:ext cx="2886600" cy="369300"/>
            </a:xfrm>
            <a:prstGeom prst="rect">
              <a:avLst/>
            </a:prstGeom>
            <a:noFill/>
            <a:ln w="9525" cap="flat" cmpd="sng">
              <a:solidFill>
                <a:srgbClr val="0F58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A7CB6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Energy-efficient logistics solution</a:t>
              </a:r>
              <a:endParaRPr dirty="0">
                <a:solidFill>
                  <a:srgbClr val="A7CB6F"/>
                </a:solidFill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4305400" y="527786"/>
              <a:ext cx="584100" cy="369300"/>
            </a:xfrm>
            <a:prstGeom prst="rect">
              <a:avLst/>
            </a:prstGeom>
            <a:noFill/>
            <a:ln w="9525" cap="flat" cmpd="sng">
              <a:solidFill>
                <a:srgbClr val="0F58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092" y="9331342"/>
            <a:ext cx="549650" cy="5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36" y="9304201"/>
            <a:ext cx="453865" cy="54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79BA59-6BDA-3878-1384-5EE69AF7F9D9}"/>
              </a:ext>
            </a:extLst>
          </p:cNvPr>
          <p:cNvSpPr txBox="1"/>
          <p:nvPr/>
        </p:nvSpPr>
        <p:spPr>
          <a:xfrm>
            <a:off x="111910" y="1498210"/>
            <a:ext cx="6590884" cy="8041817"/>
          </a:xfrm>
          <a:prstGeom prst="rect">
            <a:avLst/>
          </a:prstGeom>
          <a:noFill/>
        </p:spPr>
        <p:txBody>
          <a:bodyPr wrap="square" numCol="2" spcCol="10800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1.Standardized book-and-claim framework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(Refer to Annexure Figure 2)</a:t>
            </a:r>
            <a:r>
              <a:rPr lang="en-IN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 tools to track emissions reduction from green transport choices.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 Premium: Buyers pay extra for green transport and receive credits. Credits can be used by:  Asset owners to claim lower direct emissions (Scope 1) &amp; Others in the supply chain (forwarders, shippers, consumers) to claim lower indirect emissions (Scope 3) associated with transportation. Credit Reliability: Credits are backed by trusted industry sources. Premium Flow: The green premium increases as it moves up the supply chain. It's reinvested to: Increase access to green transport options, Lower the cost of green transport, Fund "insetting" projects that directly reduce emissions within the transport sector.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Green supply-chain demand coalitions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(Refer to Annexure Figure 3) :  Aggregate and amplify demand for green transportation options. Promote insetting, Engagement and education, Demand scaling.  These would</a:t>
            </a: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a positive cycle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(Refer to Annexure Figure 1). For additional steps that can be taken by Shipper and Carriers refer to Annexure.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 Freight: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Fleet Mix: 1. Gradually replace ICEs with HEVs and BEV &amp; Prioritize decarbonization for heavy trucks. 2. Adopt PHEVs as a mid-term solution:</a:t>
            </a:r>
            <a:r>
              <a:rPr lang="en-IN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facilitate the transition towards a decarbonized pathway for light trucks. Fuel Mix and CO2 Emissions: 1. Transition to electricity and hydrogen as key fuels 2. Promote the adoption of ZEVs</a:t>
            </a:r>
            <a:r>
              <a:rPr lang="en-IN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leading to a 36% reduction in CO2 emissions by 2050. Operational Parameters: Improve cargo capacity and recharging time: </a:t>
            </a:r>
            <a:r>
              <a:rPr lang="en-IN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increase the adoption of BEVs and reduce the total number of vehicles needed to meet demand. Policy Instruments: 1. Introduce carbon budget constraints</a:t>
            </a:r>
            <a:r>
              <a:rPr lang="en-IN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accelerate the transition to ZEVs and reduce emissions. 2. Offer incentives that target operational expenditure parameters to promote the adoption of ZEVs. 3. Early adoption of ZEVs can prevent lock-in effects and achieve cumulative emissions reductions.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AUGMECON is a model to optimize India's petroleum supply chain. </a:t>
            </a: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considers costs, profits, and the environment by factoring in refineries, products, and transportation. It uses mathematical formulas to find the best strategies and balance efficiency, profit, &amp; reducing pollution. We can optimize the model by combining them into a single objective function, utilizing existing optimization software, running simulations with different weights &amp; analysing the  output 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</a:t>
            </a: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cost-saving opportunities.(Annexure)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cfb011ac6_17_4"/>
          <p:cNvSpPr txBox="1"/>
          <p:nvPr/>
        </p:nvSpPr>
        <p:spPr>
          <a:xfrm>
            <a:off x="-2" y="0"/>
            <a:ext cx="6851400" cy="369300"/>
          </a:xfrm>
          <a:prstGeom prst="rect">
            <a:avLst/>
          </a:prstGeom>
          <a:solidFill>
            <a:srgbClr val="547A30"/>
          </a:solidFill>
          <a:ln w="12700" cap="flat" cmpd="sng">
            <a:solidFill>
              <a:srgbClr val="0F58A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SUSTAIN-A-THON 2024</a:t>
            </a:r>
            <a:r>
              <a:rPr lang="en-US" sz="18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Round </a:t>
            </a:r>
            <a:r>
              <a:rPr lang="en-US" sz="1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 sz="18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Submission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17" name="Google Shape;117;g26cfb011ac6_17_4"/>
          <p:cNvGraphicFramePr/>
          <p:nvPr>
            <p:extLst>
              <p:ext uri="{D42A27DB-BD31-4B8C-83A1-F6EECF244321}">
                <p14:modId xmlns:p14="http://schemas.microsoft.com/office/powerpoint/2010/main" val="2516112211"/>
              </p:ext>
            </p:extLst>
          </p:nvPr>
        </p:nvGraphicFramePr>
        <p:xfrm>
          <a:off x="429708" y="1232878"/>
          <a:ext cx="6078075" cy="8013314"/>
        </p:xfrm>
        <a:graphic>
          <a:graphicData uri="http://schemas.openxmlformats.org/drawingml/2006/table">
            <a:tbl>
              <a:tblPr firstRow="1" bandRow="1">
                <a:noFill/>
                <a:tableStyleId>{3F36EFA6-5543-42C8-8CD8-449FE9338E9A}</a:tableStyleId>
              </a:tblPr>
              <a:tblGrid>
                <a:gridCol w="60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31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Unlocking a New Market Opportunity: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investing in green energy, IOC can capitalize on the emerging market segment of alternative fuels, including biofuels, hydrogen, ethanol-blended fuels, and electricity. As the energy landscape continues to evolve, this strategic move can position IOC as a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 in the low-carbon economy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2050, with the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mover advantage.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  <a:tabLst/>
                        <a:defRPr/>
                      </a:pP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Future-proofing: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world is moving towards electrification and cleaner fuels. By investing in these areas is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utmost important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IOC for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long-term relevance and profitability.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Brand Image: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actively promoting decarbonization, IOC can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a strong reputation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a responsible and environmentally conscious company. This can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attract investors, partners, and talent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 value sustainability.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operational efficiency: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Investing in infrastructure for BEVs and hydrogen, like charging stations and refuelling points, can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efficiency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attract customers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looking for faster turnaround times.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Supply Chain Resilience: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Green supply-chain coalitions facilitate collaboration among stakeholders, which can improve supply chain resilience. By working together to accelerate the adoption of green transportation options, companies can reduce dependency on fossil fuels,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minimize supply chain disruptions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associated with environmental issues, and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continuity of operations.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Savings: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the initial investment in green technologies and practices might be high, they can lead to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 cost savings in the long run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For example, electric vehicles have lower operating costs compared to traditional internal combustion engines. Similarly, improving operational efficiency can reduce fuel consumption and maintenance costs.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Standardized book-and-claim framework: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This system allows Indian Oil to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revenue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issuing carbon credits to companies that utilize their green solutions.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 premium: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 Oil can partner with shippers and forwarders to develop a green premium model. This allows shippers to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 eco-friendly options to their customers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Indian Oil can earn a share of the premium.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Regulatory Compliance: </a:t>
                      </a:r>
                      <a:r>
                        <a:rPr lang="en-GB" sz="12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Governments around the world are implementing stricter regulations to reduce carbon emissions. By proactively adopting green practices, Indian Oil can </a:t>
                      </a:r>
                      <a:r>
                        <a:rPr lang="en-GB" sz="12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compliance with these regulations, avoiding potential fines and penalties. </a:t>
                      </a:r>
                    </a:p>
                  </a:txBody>
                  <a:tcPr marL="51425" marR="51425" marT="25725" marB="2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B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118;g26cfb011ac6_17_4"/>
          <p:cNvSpPr/>
          <p:nvPr/>
        </p:nvSpPr>
        <p:spPr>
          <a:xfrm>
            <a:off x="813592" y="427309"/>
            <a:ext cx="5314500" cy="745800"/>
          </a:xfrm>
          <a:prstGeom prst="roundRect">
            <a:avLst>
              <a:gd name="adj" fmla="val 16667"/>
            </a:avLst>
          </a:prstGeom>
          <a:solidFill>
            <a:srgbClr val="F17D2C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3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 Strategy for Business Development</a:t>
            </a:r>
            <a:endParaRPr sz="25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g26cfb011ac6_17_4"/>
          <p:cNvSpPr/>
          <p:nvPr/>
        </p:nvSpPr>
        <p:spPr>
          <a:xfrm>
            <a:off x="599550" y="2780275"/>
            <a:ext cx="573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g26cfb011ac6_17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092" y="9304201"/>
            <a:ext cx="549650" cy="5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6cfb011ac6_17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36" y="9304201"/>
            <a:ext cx="453865" cy="54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ece1e7784_0_1"/>
          <p:cNvSpPr txBox="1"/>
          <p:nvPr/>
        </p:nvSpPr>
        <p:spPr>
          <a:xfrm>
            <a:off x="-2" y="0"/>
            <a:ext cx="6851400" cy="369300"/>
          </a:xfrm>
          <a:prstGeom prst="rect">
            <a:avLst/>
          </a:prstGeom>
          <a:solidFill>
            <a:srgbClr val="547A30"/>
          </a:solidFill>
          <a:ln w="12700" cap="flat" cmpd="sng">
            <a:solidFill>
              <a:srgbClr val="0F58A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SUSTAIN-A-THON 2024</a:t>
            </a:r>
            <a:r>
              <a:rPr lang="en-US" sz="18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Round </a:t>
            </a:r>
            <a:r>
              <a:rPr lang="en-US" sz="1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 sz="18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Submission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" name="Google Shape;127;g26ece1e7784_0_1"/>
          <p:cNvSpPr/>
          <p:nvPr/>
        </p:nvSpPr>
        <p:spPr>
          <a:xfrm>
            <a:off x="813592" y="493204"/>
            <a:ext cx="5314500" cy="745800"/>
          </a:xfrm>
          <a:prstGeom prst="roundRect">
            <a:avLst>
              <a:gd name="adj" fmla="val 16667"/>
            </a:avLst>
          </a:prstGeom>
          <a:solidFill>
            <a:srgbClr val="F17D2C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Annexure</a:t>
            </a:r>
            <a:endParaRPr sz="1200" b="1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g26ece1e7784_0_1"/>
          <p:cNvSpPr/>
          <p:nvPr/>
        </p:nvSpPr>
        <p:spPr>
          <a:xfrm>
            <a:off x="599550" y="2780275"/>
            <a:ext cx="573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g26ece1e778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092" y="9246192"/>
            <a:ext cx="549650" cy="5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6ece1e7784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36" y="9304201"/>
            <a:ext cx="453865" cy="54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0A785-EF10-B02C-61D2-19BABA1C4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356" y="3413824"/>
            <a:ext cx="2779212" cy="267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DBC0C6-89CC-B2B3-2646-01E87A0E5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69" y="1454504"/>
            <a:ext cx="3018281" cy="1744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70C63-6BD8-FBCE-52D4-B4438ACE4927}"/>
              </a:ext>
            </a:extLst>
          </p:cNvPr>
          <p:cNvSpPr txBox="1"/>
          <p:nvPr/>
        </p:nvSpPr>
        <p:spPr>
          <a:xfrm>
            <a:off x="4450497" y="6036763"/>
            <a:ext cx="1367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216A7-A632-DCB6-B2C4-4A81C4C12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7044" y="1482871"/>
            <a:ext cx="2700906" cy="174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90DDD-BA04-52D5-90C6-66472465E491}"/>
              </a:ext>
            </a:extLst>
          </p:cNvPr>
          <p:cNvSpPr txBox="1"/>
          <p:nvPr/>
        </p:nvSpPr>
        <p:spPr>
          <a:xfrm>
            <a:off x="4450497" y="3185721"/>
            <a:ext cx="1367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602B-BA1D-4568-EEAC-09D9F972E880}"/>
              </a:ext>
            </a:extLst>
          </p:cNvPr>
          <p:cNvSpPr txBox="1"/>
          <p:nvPr/>
        </p:nvSpPr>
        <p:spPr>
          <a:xfrm>
            <a:off x="1501212" y="3126647"/>
            <a:ext cx="1367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3990B-ABFB-D1C8-642A-A031DC149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036" y="3322628"/>
            <a:ext cx="3468750" cy="1547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3F1DB4-F58D-E1E5-EB90-3E0BAB9E03EF}"/>
              </a:ext>
            </a:extLst>
          </p:cNvPr>
          <p:cNvSpPr txBox="1"/>
          <p:nvPr/>
        </p:nvSpPr>
        <p:spPr>
          <a:xfrm>
            <a:off x="3558738" y="7763422"/>
            <a:ext cx="277921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Abbreviations: </a:t>
            </a: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Internal Combustion Engines (ICEs)</a:t>
            </a: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Hybrid Electric Vehicles (HEVs)</a:t>
            </a: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Battery Electric Vehicles (BEVs)</a:t>
            </a: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Plug-in Hybrid Electric Vehicles (PHEVs)</a:t>
            </a: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Zero Emission Vehicles (ZEVs)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C9575-2D9A-ECC3-3F45-2B4A11E662C3}"/>
              </a:ext>
            </a:extLst>
          </p:cNvPr>
          <p:cNvSpPr txBox="1"/>
          <p:nvPr/>
        </p:nvSpPr>
        <p:spPr>
          <a:xfrm>
            <a:off x="276036" y="4796701"/>
            <a:ext cx="3304320" cy="458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GB" sz="1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AUGMECON model </a:t>
            </a:r>
            <a:r>
              <a:rPr lang="en-GB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Janijo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 J, and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Jayasree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"Mathematical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Indian Petroleum Supply Chain." </a:t>
            </a:r>
            <a:r>
              <a:rPr lang="en-GB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Modernization in Engineering Technology and Science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2.7 (July 2020)</a:t>
            </a:r>
            <a:r>
              <a:rPr lang="en-GB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GB" sz="1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refineries (r) like IOC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Digboi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IOC Haldia etc. Distribution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(j) are in Guwahati, Mumbai, Kolkata etc. We also have crude oil supply nodes (m and n), with m representing the importing crude oil supply node 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Kandala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Mumbai, Bangalore) and n representing the indigenous crude oil supply node 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Cavery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Mumbai, Krishna, Godavari, etc.). We deal with different types of crude oil products (o) such as LPG, NAPHTHA, MS, ATF, SKO, and others, over a time period (t) of 1 to 6 months. The mathematical model includes the following formulas: </a:t>
            </a:r>
          </a:p>
          <a:p>
            <a:pPr algn="just">
              <a:lnSpc>
                <a:spcPts val="1600"/>
              </a:lnSpc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Cost (F1) 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(TRANSPORTATION COST + HOLDING COST + BACK-ORDERING COST + PRODUCTION COST)∑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TCorjt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∑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INAojt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∑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∑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PCrt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1600"/>
              </a:lnSpc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Profit (F2) 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SELLING PRICE * QUANTITY OF OIL SHIPPED FROM NODE R TO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J∑SPojt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–(ii)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88797-743F-34A0-EA07-F63EB78C8543}"/>
              </a:ext>
            </a:extLst>
          </p:cNvPr>
          <p:cNvSpPr txBox="1"/>
          <p:nvPr/>
        </p:nvSpPr>
        <p:spPr>
          <a:xfrm>
            <a:off x="3541430" y="6193762"/>
            <a:ext cx="3136312" cy="151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Environmental Impact (F3) 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QUANTITY OF OIL SHIPPED FROM NODE R TO J * ENVIRONMENTAL IMPACT OF SHIPPED OIL PRODUCT + QUANTITY OF OIL PRODUCED AT NODE R * ENVIRONMENTAL IMPACT OF PRODUCED OIL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PRODUCT∑Zorjt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ETorjt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∑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EPrt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–(iii)</a:t>
            </a:r>
            <a:endParaRPr lang="en-IN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1395</Words>
  <Application>Microsoft Office PowerPoint</Application>
  <PresentationFormat>A4 Paper (210x297 mm)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 New Roman</vt:lpstr>
      <vt:lpstr>Inter</vt:lpstr>
      <vt:lpstr>Calibri</vt:lpstr>
      <vt:lpstr>Twentieth Century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Nishtha Jain</dc:creator>
  <cp:lastModifiedBy>Souradeep  Dutta</cp:lastModifiedBy>
  <cp:revision>48</cp:revision>
  <dcterms:created xsi:type="dcterms:W3CDTF">2016-12-06T10:04:43Z</dcterms:created>
  <dcterms:modified xsi:type="dcterms:W3CDTF">2024-04-28T15:26:21Z</dcterms:modified>
</cp:coreProperties>
</file>