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28727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690422"/>
            <a:ext cx="4051300" cy="227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27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0.png"/><Relationship Id="rId5" Type="http://schemas.openxmlformats.org/officeDocument/2006/relationships/image" Target="../media/image7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jpg"/><Relationship Id="rId3" Type="http://schemas.openxmlformats.org/officeDocument/2006/relationships/image" Target="../media/image95.png"/><Relationship Id="rId4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" Target="slide4.xml"/><Relationship Id="rId7" Type="http://schemas.openxmlformats.org/officeDocument/2006/relationships/slide" Target="slide6.xml"/><Relationship Id="rId8" Type="http://schemas.openxmlformats.org/officeDocument/2006/relationships/image" Target="../media/image5.png"/><Relationship Id="rId9" Type="http://schemas.openxmlformats.org/officeDocument/2006/relationships/slide" Target="slide8.xml"/><Relationship Id="rId10" Type="http://schemas.openxmlformats.org/officeDocument/2006/relationships/image" Target="../media/image6.png"/><Relationship Id="rId11" Type="http://schemas.openxmlformats.org/officeDocument/2006/relationships/slide" Target="slide14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slide" Target="slide21.xml"/><Relationship Id="rId15" Type="http://schemas.openxmlformats.org/officeDocument/2006/relationships/slide" Target="slide23.xml"/><Relationship Id="rId16" Type="http://schemas.openxmlformats.org/officeDocument/2006/relationships/image" Target="../media/image9.png"/><Relationship Id="rId17" Type="http://schemas.openxmlformats.org/officeDocument/2006/relationships/slide" Target="slide27.xml"/><Relationship Id="rId18" Type="http://schemas.openxmlformats.org/officeDocument/2006/relationships/image" Target="../media/image10.png"/><Relationship Id="rId19" Type="http://schemas.openxmlformats.org/officeDocument/2006/relationships/slide" Target="slide29.xml"/><Relationship Id="rId20" Type="http://schemas.openxmlformats.org/officeDocument/2006/relationships/image" Target="../media/image11.png"/><Relationship Id="rId21" Type="http://schemas.openxmlformats.org/officeDocument/2006/relationships/image" Target="../media/image12.png"/><Relationship Id="rId22" Type="http://schemas.openxmlformats.org/officeDocument/2006/relationships/slide" Target="slide30.xml"/><Relationship Id="rId23" Type="http://schemas.openxmlformats.org/officeDocument/2006/relationships/slide" Target="slide3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62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118.png"/><Relationship Id="rId4" Type="http://schemas.openxmlformats.org/officeDocument/2006/relationships/image" Target="../media/image27.png"/><Relationship Id="rId5" Type="http://schemas.openxmlformats.org/officeDocument/2006/relationships/image" Target="../media/image67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03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8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14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74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27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6" name="object 6" descr="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9" name="object 9" descr="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3" name="object 13" descr="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 descr="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87743" y="199199"/>
            <a:ext cx="4483735" cy="984885"/>
            <a:chOff x="87743" y="199199"/>
            <a:chExt cx="4483735" cy="984885"/>
          </a:xfrm>
        </p:grpSpPr>
        <p:sp>
          <p:nvSpPr>
            <p:cNvPr id="22" name="object 22" descr=""/>
            <p:cNvSpPr/>
            <p:nvPr/>
          </p:nvSpPr>
          <p:spPr>
            <a:xfrm>
              <a:off x="87743" y="199199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8544" y="262455"/>
              <a:ext cx="4432935" cy="922019"/>
            </a:xfrm>
            <a:custGeom>
              <a:avLst/>
              <a:gdLst/>
              <a:ahLst/>
              <a:cxnLst/>
              <a:rect l="l" t="t" r="r" b="b"/>
              <a:pathLst>
                <a:path w="4432935" h="922019">
                  <a:moveTo>
                    <a:pt x="4432566" y="0"/>
                  </a:moveTo>
                  <a:lnTo>
                    <a:pt x="0" y="0"/>
                  </a:lnTo>
                  <a:lnTo>
                    <a:pt x="0" y="921591"/>
                  </a:lnTo>
                  <a:lnTo>
                    <a:pt x="4432566" y="9215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7743" y="243619"/>
              <a:ext cx="4432935" cy="889635"/>
            </a:xfrm>
            <a:custGeom>
              <a:avLst/>
              <a:gdLst/>
              <a:ahLst/>
              <a:cxnLst/>
              <a:rect l="l" t="t" r="r" b="b"/>
              <a:pathLst>
                <a:path w="4432935" h="889635">
                  <a:moveTo>
                    <a:pt x="4432566" y="0"/>
                  </a:moveTo>
                  <a:lnTo>
                    <a:pt x="0" y="0"/>
                  </a:lnTo>
                  <a:lnTo>
                    <a:pt x="0" y="838827"/>
                  </a:lnTo>
                  <a:lnTo>
                    <a:pt x="4008" y="858552"/>
                  </a:lnTo>
                  <a:lnTo>
                    <a:pt x="14922" y="874705"/>
                  </a:lnTo>
                  <a:lnTo>
                    <a:pt x="31075" y="885619"/>
                  </a:lnTo>
                  <a:lnTo>
                    <a:pt x="50800" y="889627"/>
                  </a:lnTo>
                  <a:lnTo>
                    <a:pt x="4381765" y="889627"/>
                  </a:lnTo>
                  <a:lnTo>
                    <a:pt x="4401490" y="885619"/>
                  </a:lnTo>
                  <a:lnTo>
                    <a:pt x="4417643" y="874705"/>
                  </a:lnTo>
                  <a:lnTo>
                    <a:pt x="4428558" y="858552"/>
                  </a:lnTo>
                  <a:lnTo>
                    <a:pt x="4432566" y="8388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37845" y="301774"/>
            <a:ext cx="4131945" cy="6997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algn="ctr" marL="12700" marR="5080" indent="635">
              <a:lnSpc>
                <a:spcPct val="106700"/>
              </a:lnSpc>
              <a:spcBef>
                <a:spcPts val="20"/>
              </a:spcBef>
            </a:pPr>
            <a:r>
              <a:rPr dirty="0"/>
              <a:t>Stock</a:t>
            </a:r>
            <a:r>
              <a:rPr dirty="0" spc="-50"/>
              <a:t> </a:t>
            </a:r>
            <a:r>
              <a:rPr dirty="0"/>
              <a:t>Market</a:t>
            </a:r>
            <a:r>
              <a:rPr dirty="0" spc="-50"/>
              <a:t> </a:t>
            </a:r>
            <a:r>
              <a:rPr dirty="0" spc="-40"/>
              <a:t>Forecasting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Digital</a:t>
            </a:r>
            <a:r>
              <a:rPr dirty="0" spc="-45"/>
              <a:t> </a:t>
            </a:r>
            <a:r>
              <a:rPr dirty="0" spc="-20"/>
              <a:t>Age: </a:t>
            </a:r>
            <a:r>
              <a:rPr dirty="0" spc="-40"/>
              <a:t>Comparing</a:t>
            </a:r>
            <a:r>
              <a:rPr dirty="0" spc="-65"/>
              <a:t> </a:t>
            </a:r>
            <a:r>
              <a:rPr dirty="0" spc="-20"/>
              <a:t>Classical</a:t>
            </a:r>
            <a:r>
              <a:rPr dirty="0" spc="-65"/>
              <a:t> </a:t>
            </a:r>
            <a:r>
              <a:rPr dirty="0"/>
              <a:t>Statistical</a:t>
            </a:r>
            <a:r>
              <a:rPr dirty="0" spc="-60"/>
              <a:t> </a:t>
            </a:r>
            <a:r>
              <a:rPr dirty="0" spc="-10"/>
              <a:t>Models</a:t>
            </a:r>
            <a:r>
              <a:rPr dirty="0" spc="-65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 spc="-20"/>
              <a:t>Deep </a:t>
            </a:r>
            <a:r>
              <a:rPr dirty="0" spc="-40"/>
              <a:t>Learning</a:t>
            </a:r>
            <a:r>
              <a:rPr dirty="0" spc="-50"/>
              <a:t> Approaches </a:t>
            </a:r>
            <a:r>
              <a:rPr dirty="0" spc="-10"/>
              <a:t>for</a:t>
            </a:r>
            <a:r>
              <a:rPr dirty="0" spc="-50"/>
              <a:t> </a:t>
            </a:r>
            <a:r>
              <a:rPr dirty="0" spc="-10"/>
              <a:t>Financial</a:t>
            </a:r>
            <a:r>
              <a:rPr dirty="0" spc="-50"/>
              <a:t> </a:t>
            </a:r>
            <a:r>
              <a:rPr dirty="0"/>
              <a:t>Time</a:t>
            </a:r>
            <a:r>
              <a:rPr dirty="0" spc="-45"/>
              <a:t> </a:t>
            </a:r>
            <a:r>
              <a:rPr dirty="0" spc="-40"/>
              <a:t>Series</a:t>
            </a:r>
            <a:r>
              <a:rPr dirty="0" spc="-50"/>
              <a:t> </a:t>
            </a:r>
            <a:r>
              <a:rPr dirty="0" spc="-25"/>
              <a:t>Analysis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564680" y="1347696"/>
            <a:ext cx="3478529" cy="1080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14655" marR="406400" indent="261620">
              <a:lnSpc>
                <a:spcPts val="1390"/>
              </a:lnSpc>
              <a:spcBef>
                <a:spcPts val="180"/>
              </a:spcBef>
            </a:pPr>
            <a:r>
              <a:rPr dirty="0" sz="1200">
                <a:latin typeface="Tahoma"/>
                <a:cs typeface="Tahoma"/>
              </a:rPr>
              <a:t>Anik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Das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(Roll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No.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29954322012) </a:t>
            </a:r>
            <a:r>
              <a:rPr dirty="0" sz="1200" spc="-25">
                <a:latin typeface="Tahoma"/>
                <a:cs typeface="Tahoma"/>
              </a:rPr>
              <a:t>Adrika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Mukherjee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(Roll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No.</a:t>
            </a:r>
            <a:r>
              <a:rPr dirty="0" sz="1200" spc="8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29954322010)</a:t>
            </a:r>
            <a:endParaRPr sz="1200">
              <a:latin typeface="Tahoma"/>
              <a:cs typeface="Tahoma"/>
            </a:endParaRPr>
          </a:p>
          <a:p>
            <a:pPr marL="528320">
              <a:lnSpc>
                <a:spcPts val="1360"/>
              </a:lnSpc>
            </a:pPr>
            <a:r>
              <a:rPr dirty="0" sz="1200" spc="-60">
                <a:latin typeface="Tahoma"/>
                <a:cs typeface="Tahoma"/>
              </a:rPr>
              <a:t>Ananya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Datta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(Roll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No.</a:t>
            </a:r>
            <a:r>
              <a:rPr dirty="0" sz="1200" spc="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29954322013)</a:t>
            </a:r>
            <a:endParaRPr sz="1200">
              <a:latin typeface="Tahoma"/>
              <a:cs typeface="Tahoma"/>
            </a:endParaRPr>
          </a:p>
          <a:p>
            <a:pPr algn="ctr" marL="46355">
              <a:lnSpc>
                <a:spcPct val="100000"/>
              </a:lnSpc>
              <a:spcBef>
                <a:spcPts val="1410"/>
              </a:spcBef>
            </a:pPr>
            <a:r>
              <a:rPr dirty="0" sz="1100">
                <a:latin typeface="Tahoma"/>
                <a:cs typeface="Tahoma"/>
              </a:rPr>
              <a:t>BSc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Science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ahoma"/>
                <a:cs typeface="Tahoma"/>
              </a:rPr>
              <a:t>Calcutta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Institute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Engineering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Management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(CIEM)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192" y="2820687"/>
            <a:ext cx="811569" cy="58248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Volume</a:t>
            </a:r>
            <a:r>
              <a:rPr dirty="0" spc="-75"/>
              <a:t> </a:t>
            </a:r>
            <a:r>
              <a:rPr dirty="0" spc="-35"/>
              <a:t>Traded</a:t>
            </a:r>
            <a:r>
              <a:rPr dirty="0" spc="-70"/>
              <a:t> </a:t>
            </a:r>
            <a:r>
              <a:rPr dirty="0" spc="-20"/>
              <a:t>Over</a:t>
            </a:r>
            <a:r>
              <a:rPr dirty="0" spc="-70"/>
              <a:t> </a:t>
            </a:r>
            <a:r>
              <a:rPr dirty="0" spc="-20"/>
              <a:t>Time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503034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04556"/>
            <a:ext cx="4044315" cy="1276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6379">
              <a:lnSpc>
                <a:spcPct val="108100"/>
              </a:lnSpc>
              <a:spcBef>
                <a:spcPts val="100"/>
              </a:spcBef>
            </a:pPr>
            <a:r>
              <a:rPr dirty="0" sz="1100" spc="-25">
                <a:latin typeface="Tahoma"/>
                <a:cs typeface="Tahoma"/>
              </a:rPr>
              <a:t>Trading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volume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important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indicator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market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activity. </a:t>
            </a:r>
            <a:r>
              <a:rPr dirty="0" sz="1100" spc="-30">
                <a:latin typeface="Tahoma"/>
                <a:cs typeface="Tahoma"/>
              </a:rPr>
              <a:t>Volume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varies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significantly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over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time,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several</a:t>
            </a:r>
            <a:r>
              <a:rPr dirty="0" sz="1100" spc="-35">
                <a:latin typeface="Tahoma"/>
                <a:cs typeface="Tahoma"/>
              </a:rPr>
              <a:t> notable </a:t>
            </a:r>
            <a:r>
              <a:rPr dirty="0" sz="1100" spc="-45">
                <a:latin typeface="Tahoma"/>
                <a:cs typeface="Tahoma"/>
              </a:rPr>
              <a:t>spikes.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75"/>
              </a:spcBef>
            </a:pPr>
            <a:r>
              <a:rPr dirty="0" sz="1100" spc="-25">
                <a:latin typeface="Tahoma"/>
                <a:cs typeface="Tahoma"/>
              </a:rPr>
              <a:t>Highest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trading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volumes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occurred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during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COVID-</a:t>
            </a:r>
            <a:r>
              <a:rPr dirty="0" sz="1100">
                <a:latin typeface="Tahoma"/>
                <a:cs typeface="Tahoma"/>
              </a:rPr>
              <a:t>19</a:t>
            </a:r>
            <a:r>
              <a:rPr dirty="0" sz="1100" spc="-40">
                <a:latin typeface="Tahoma"/>
                <a:cs typeface="Tahoma"/>
              </a:rPr>
              <a:t> market </a:t>
            </a:r>
            <a:r>
              <a:rPr dirty="0" sz="1100" spc="-30">
                <a:latin typeface="Tahoma"/>
                <a:cs typeface="Tahoma"/>
              </a:rPr>
              <a:t>crash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March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2020.</a:t>
            </a:r>
            <a:endParaRPr sz="1100">
              <a:latin typeface="Tahoma"/>
              <a:cs typeface="Tahoma"/>
            </a:endParaRPr>
          </a:p>
          <a:p>
            <a:pPr marL="12700" marR="156845">
              <a:lnSpc>
                <a:spcPct val="102600"/>
              </a:lnSpc>
              <a:spcBef>
                <a:spcPts val="70"/>
              </a:spcBef>
            </a:pPr>
            <a:r>
              <a:rPr dirty="0" sz="1100" spc="-20">
                <a:latin typeface="Tahoma"/>
                <a:cs typeface="Tahoma"/>
              </a:rPr>
              <a:t>Periods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high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volatility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prices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generally</a:t>
            </a:r>
            <a:r>
              <a:rPr dirty="0" sz="1100" spc="-35">
                <a:latin typeface="Tahoma"/>
                <a:cs typeface="Tahoma"/>
              </a:rPr>
              <a:t> coincide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increased </a:t>
            </a:r>
            <a:r>
              <a:rPr dirty="0" sz="1100" spc="-20">
                <a:latin typeface="Tahoma"/>
                <a:cs typeface="Tahoma"/>
              </a:rPr>
              <a:t>trading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volumes.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35">
                <a:latin typeface="Tahoma"/>
                <a:cs typeface="Tahoma"/>
              </a:rPr>
              <a:t>Average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daily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trading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volume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approximately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3.87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billion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shares.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684326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865619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18984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572361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5803" y="1790387"/>
            <a:ext cx="2979462" cy="113839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362036" y="3087019"/>
            <a:ext cx="1884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Trading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Volume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Over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Time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Moving </a:t>
            </a:r>
            <a:r>
              <a:rPr dirty="0" spc="-45"/>
              <a:t>Averages</a:t>
            </a:r>
            <a:r>
              <a:rPr dirty="0" spc="5"/>
              <a:t> </a:t>
            </a:r>
            <a:r>
              <a:rPr dirty="0"/>
              <a:t>(MA50</a:t>
            </a:r>
            <a:r>
              <a:rPr dirty="0" spc="5"/>
              <a:t> </a:t>
            </a:r>
            <a:r>
              <a:rPr dirty="0" spc="120"/>
              <a:t>&amp;</a:t>
            </a:r>
            <a:r>
              <a:rPr dirty="0" spc="5"/>
              <a:t> </a:t>
            </a:r>
            <a:r>
              <a:rPr dirty="0" spc="-10"/>
              <a:t>MA200)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566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12113"/>
            <a:ext cx="4063365" cy="13976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Moving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averages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smooth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price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identify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trends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filter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noise. </a:t>
            </a:r>
            <a:r>
              <a:rPr dirty="0" sz="1100">
                <a:latin typeface="Tahoma"/>
                <a:cs typeface="Tahoma"/>
              </a:rPr>
              <a:t>MA50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(orange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line)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responds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more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quickly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price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changes</a:t>
            </a:r>
            <a:r>
              <a:rPr dirty="0" sz="1100" spc="-20">
                <a:latin typeface="Tahoma"/>
                <a:cs typeface="Tahoma"/>
              </a:rPr>
              <a:t> than </a:t>
            </a:r>
            <a:r>
              <a:rPr dirty="0" sz="1100">
                <a:latin typeface="Tahoma"/>
                <a:cs typeface="Tahoma"/>
              </a:rPr>
              <a:t>MA200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(green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line).</a:t>
            </a:r>
            <a:endParaRPr sz="1100">
              <a:latin typeface="Tahoma"/>
              <a:cs typeface="Tahoma"/>
            </a:endParaRPr>
          </a:p>
          <a:p>
            <a:pPr marL="12700" marR="60960">
              <a:lnSpc>
                <a:spcPct val="102600"/>
              </a:lnSpc>
            </a:pPr>
            <a:r>
              <a:rPr dirty="0" sz="1100" spc="-20">
                <a:latin typeface="Tahoma"/>
                <a:cs typeface="Tahoma"/>
              </a:rPr>
              <a:t>During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strong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uptrends,</a:t>
            </a:r>
            <a:r>
              <a:rPr dirty="0" sz="1100" spc="-30">
                <a:latin typeface="Tahoma"/>
                <a:cs typeface="Tahoma"/>
              </a:rPr>
              <a:t> price</a:t>
            </a:r>
            <a:r>
              <a:rPr dirty="0" sz="1100" spc="-35">
                <a:latin typeface="Tahoma"/>
                <a:cs typeface="Tahoma"/>
              </a:rPr>
              <a:t> consistently </a:t>
            </a:r>
            <a:r>
              <a:rPr dirty="0" sz="1100" spc="-50">
                <a:latin typeface="Tahoma"/>
                <a:cs typeface="Tahoma"/>
              </a:rPr>
              <a:t>stayed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above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both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moving </a:t>
            </a:r>
            <a:r>
              <a:rPr dirty="0" sz="1100" spc="-10">
                <a:latin typeface="Tahoma"/>
                <a:cs typeface="Tahoma"/>
              </a:rPr>
              <a:t>averages.</a:t>
            </a:r>
            <a:endParaRPr sz="1100">
              <a:latin typeface="Tahoma"/>
              <a:cs typeface="Tahoma"/>
            </a:endParaRPr>
          </a:p>
          <a:p>
            <a:pPr marL="12700" marR="203835">
              <a:lnSpc>
                <a:spcPct val="102600"/>
              </a:lnSpc>
              <a:spcBef>
                <a:spcPts val="5"/>
              </a:spcBef>
            </a:pPr>
            <a:r>
              <a:rPr dirty="0" sz="1100" spc="-20">
                <a:latin typeface="Tahoma"/>
                <a:cs typeface="Tahoma"/>
              </a:rPr>
              <a:t>During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COVID-</a:t>
            </a:r>
            <a:r>
              <a:rPr dirty="0" sz="1100" spc="-20">
                <a:latin typeface="Tahoma"/>
                <a:cs typeface="Tahoma"/>
              </a:rPr>
              <a:t>19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crash,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price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fell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significantly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below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both</a:t>
            </a:r>
            <a:r>
              <a:rPr dirty="0" sz="1100" spc="-40">
                <a:latin typeface="Tahoma"/>
                <a:cs typeface="Tahoma"/>
              </a:rPr>
              <a:t> moving </a:t>
            </a:r>
            <a:r>
              <a:rPr dirty="0" sz="1100" spc="-60">
                <a:latin typeface="Tahoma"/>
                <a:cs typeface="Tahoma"/>
              </a:rPr>
              <a:t>averages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before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recovering.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ahoma"/>
                <a:cs typeface="Tahoma"/>
              </a:rPr>
              <a:t>MA200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acted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support</a:t>
            </a:r>
            <a:r>
              <a:rPr dirty="0" sz="1100" spc="-30">
                <a:latin typeface="Tahoma"/>
                <a:cs typeface="Tahoma"/>
              </a:rPr>
              <a:t> level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during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several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pullbacks.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667893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012291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356703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701101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3364" y="1886433"/>
            <a:ext cx="2345117" cy="106966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174356" y="3101967"/>
            <a:ext cx="2259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Stock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Price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Moving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Averages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950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Bollinger</a:t>
            </a:r>
            <a:r>
              <a:rPr dirty="0" spc="-95"/>
              <a:t> </a:t>
            </a:r>
            <a:r>
              <a:rPr dirty="0" spc="-25"/>
              <a:t>Bands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7662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14222"/>
            <a:ext cx="4052570" cy="14046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Bollinger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Bands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consist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 middle </a:t>
            </a:r>
            <a:r>
              <a:rPr dirty="0" sz="1100" spc="-45">
                <a:latin typeface="Tahoma"/>
                <a:cs typeface="Tahoma"/>
              </a:rPr>
              <a:t>band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(20-</a:t>
            </a:r>
            <a:r>
              <a:rPr dirty="0" sz="1100" spc="-40">
                <a:latin typeface="Tahoma"/>
                <a:cs typeface="Tahoma"/>
              </a:rPr>
              <a:t>day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MA)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two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outer </a:t>
            </a:r>
            <a:r>
              <a:rPr dirty="0" sz="1100" spc="-55">
                <a:latin typeface="Tahoma"/>
                <a:cs typeface="Tahoma"/>
              </a:rPr>
              <a:t>bands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(two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standard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deviations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away).</a:t>
            </a:r>
            <a:endParaRPr sz="1100">
              <a:latin typeface="Tahoma"/>
              <a:cs typeface="Tahoma"/>
            </a:endParaRPr>
          </a:p>
          <a:p>
            <a:pPr marL="12700" marR="770255">
              <a:lnSpc>
                <a:spcPct val="102600"/>
              </a:lnSpc>
              <a:spcBef>
                <a:spcPts val="20"/>
              </a:spcBef>
            </a:pPr>
            <a:r>
              <a:rPr dirty="0" sz="1100" spc="-10">
                <a:latin typeface="Tahoma"/>
                <a:cs typeface="Tahoma"/>
              </a:rPr>
              <a:t>Help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identify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periods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high/low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volatility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potential </a:t>
            </a:r>
            <a:r>
              <a:rPr dirty="0" sz="1100" spc="-40">
                <a:latin typeface="Tahoma"/>
                <a:cs typeface="Tahoma"/>
              </a:rPr>
              <a:t>overbought/oversold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conditions.</a:t>
            </a:r>
            <a:endParaRPr sz="1100">
              <a:latin typeface="Tahoma"/>
              <a:cs typeface="Tahoma"/>
            </a:endParaRPr>
          </a:p>
          <a:p>
            <a:pPr marL="12700" marR="66040">
              <a:lnSpc>
                <a:spcPct val="102699"/>
              </a:lnSpc>
              <a:spcBef>
                <a:spcPts val="25"/>
              </a:spcBef>
            </a:pPr>
            <a:r>
              <a:rPr dirty="0" sz="1100" spc="-20">
                <a:latin typeface="Tahoma"/>
                <a:cs typeface="Tahoma"/>
              </a:rPr>
              <a:t>Periods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high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volatility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(wide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bands)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occurred </a:t>
            </a:r>
            <a:r>
              <a:rPr dirty="0" sz="1100" spc="-30">
                <a:latin typeface="Tahoma"/>
                <a:cs typeface="Tahoma"/>
              </a:rPr>
              <a:t>during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market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stress </a:t>
            </a:r>
            <a:r>
              <a:rPr dirty="0" sz="1100" spc="-35">
                <a:latin typeface="Tahoma"/>
                <a:cs typeface="Tahoma"/>
              </a:rPr>
              <a:t>(early </a:t>
            </a:r>
            <a:r>
              <a:rPr dirty="0" sz="1100" spc="-50">
                <a:latin typeface="Tahoma"/>
                <a:cs typeface="Tahoma"/>
              </a:rPr>
              <a:t>2016,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late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2018,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COVID-</a:t>
            </a:r>
            <a:r>
              <a:rPr dirty="0" sz="1100">
                <a:latin typeface="Tahoma"/>
                <a:cs typeface="Tahoma"/>
              </a:rPr>
              <a:t>19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2020).</a:t>
            </a:r>
            <a:endParaRPr sz="1100">
              <a:latin typeface="Tahoma"/>
              <a:cs typeface="Tahoma"/>
            </a:endParaRPr>
          </a:p>
          <a:p>
            <a:pPr marL="12700" marR="211454">
              <a:lnSpc>
                <a:spcPct val="102600"/>
              </a:lnSpc>
              <a:spcBef>
                <a:spcPts val="20"/>
              </a:spcBef>
            </a:pPr>
            <a:r>
              <a:rPr dirty="0" sz="1100" spc="-20">
                <a:latin typeface="Tahoma"/>
                <a:cs typeface="Tahoma"/>
              </a:rPr>
              <a:t>Periods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low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volatility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(narrow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bands)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observed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mid-</a:t>
            </a:r>
            <a:r>
              <a:rPr dirty="0" sz="1100" spc="-30">
                <a:latin typeface="Tahoma"/>
                <a:cs typeface="Tahoma"/>
              </a:rPr>
              <a:t>2017</a:t>
            </a:r>
            <a:r>
              <a:rPr dirty="0" sz="1100" spc="-35">
                <a:latin typeface="Tahoma"/>
                <a:cs typeface="Tahoma"/>
              </a:rPr>
              <a:t> and </a:t>
            </a:r>
            <a:r>
              <a:rPr dirty="0" sz="1100" spc="-45">
                <a:latin typeface="Tahoma"/>
                <a:cs typeface="Tahoma"/>
              </a:rPr>
              <a:t>early</a:t>
            </a:r>
            <a:r>
              <a:rPr dirty="0" sz="1100" spc="-10">
                <a:latin typeface="Tahoma"/>
                <a:cs typeface="Tahoma"/>
              </a:rPr>
              <a:t> 2019.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44588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191501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538427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5794" y="1902455"/>
            <a:ext cx="2344730" cy="104693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70977" y="3097776"/>
            <a:ext cx="1266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10">
                <a:latin typeface="Tahoma"/>
                <a:cs typeface="Tahoma"/>
              </a:rPr>
              <a:t>Bollinger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Bands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COVID-</a:t>
            </a:r>
            <a:r>
              <a:rPr dirty="0"/>
              <a:t>19</a:t>
            </a:r>
            <a:r>
              <a:rPr dirty="0" spc="-35"/>
              <a:t> </a:t>
            </a:r>
            <a:r>
              <a:rPr dirty="0" spc="-10"/>
              <a:t>Crash</a:t>
            </a:r>
            <a:r>
              <a:rPr dirty="0" spc="-35"/>
              <a:t> </a:t>
            </a:r>
            <a:r>
              <a:rPr dirty="0" spc="-20"/>
              <a:t>Visualization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6481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13028"/>
            <a:ext cx="4079240" cy="10566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635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series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plot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Yahoo’s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daily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closing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stock</a:t>
            </a:r>
            <a:r>
              <a:rPr dirty="0" sz="1100" spc="-45">
                <a:latin typeface="Tahoma"/>
                <a:cs typeface="Tahoma"/>
              </a:rPr>
              <a:t> prices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(Nov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2015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-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Nov </a:t>
            </a:r>
            <a:r>
              <a:rPr dirty="0" sz="1100" spc="-45">
                <a:latin typeface="Tahoma"/>
                <a:cs typeface="Tahoma"/>
              </a:rPr>
              <a:t>2020),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overlaid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smoothed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trend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line.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3000"/>
              </a:lnSpc>
              <a:spcBef>
                <a:spcPts val="5"/>
              </a:spcBef>
            </a:pPr>
            <a:r>
              <a:rPr dirty="0" sz="1100" spc="-20">
                <a:latin typeface="Tahoma"/>
                <a:cs typeface="Tahoma"/>
              </a:rPr>
              <a:t>Highlights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2020</a:t>
            </a:r>
            <a:r>
              <a:rPr dirty="0" sz="1100" spc="-40">
                <a:latin typeface="Tahoma"/>
                <a:cs typeface="Tahoma"/>
              </a:rPr>
              <a:t> market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crash </a:t>
            </a:r>
            <a:r>
              <a:rPr dirty="0" sz="1100" spc="-50">
                <a:latin typeface="Tahoma"/>
                <a:cs typeface="Tahoma"/>
              </a:rPr>
              <a:t>due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COVID-</a:t>
            </a:r>
            <a:r>
              <a:rPr dirty="0" sz="1100">
                <a:latin typeface="Tahoma"/>
                <a:cs typeface="Tahoma"/>
              </a:rPr>
              <a:t>19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pandemic. </a:t>
            </a:r>
            <a:r>
              <a:rPr dirty="0" sz="1100">
                <a:latin typeface="Tahoma"/>
                <a:cs typeface="Tahoma"/>
              </a:rPr>
              <a:t>Blue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line: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actual</a:t>
            </a:r>
            <a:r>
              <a:rPr dirty="0" sz="1100" spc="-35">
                <a:latin typeface="Tahoma"/>
                <a:cs typeface="Tahoma"/>
              </a:rPr>
              <a:t> closing </a:t>
            </a:r>
            <a:r>
              <a:rPr dirty="0" sz="1100" spc="-45">
                <a:latin typeface="Tahoma"/>
                <a:cs typeface="Tahoma"/>
              </a:rPr>
              <a:t>prices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(significant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short-</a:t>
            </a:r>
            <a:r>
              <a:rPr dirty="0" sz="1100" spc="-20">
                <a:latin typeface="Tahoma"/>
                <a:cs typeface="Tahoma"/>
              </a:rPr>
              <a:t>term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fluctuations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30">
                <a:latin typeface="Tahoma"/>
                <a:cs typeface="Tahoma"/>
              </a:rPr>
              <a:t>overall </a:t>
            </a:r>
            <a:r>
              <a:rPr dirty="0" sz="1100" spc="-10">
                <a:latin typeface="Tahoma"/>
                <a:cs typeface="Tahoma"/>
              </a:rPr>
              <a:t>volatility).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100" spc="-20">
                <a:latin typeface="Tahoma"/>
                <a:cs typeface="Tahoma"/>
              </a:rPr>
              <a:t>Red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trend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line: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clear </a:t>
            </a:r>
            <a:r>
              <a:rPr dirty="0" sz="1100" spc="-45">
                <a:latin typeface="Tahoma"/>
                <a:cs typeface="Tahoma"/>
              </a:rPr>
              <a:t>long-</a:t>
            </a:r>
            <a:r>
              <a:rPr dirty="0" sz="1100" spc="-25">
                <a:latin typeface="Tahoma"/>
                <a:cs typeface="Tahoma"/>
              </a:rPr>
              <a:t>term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upward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trajectory.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4197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015390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360881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9325" y="1543163"/>
            <a:ext cx="2583702" cy="142095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85140" y="3100151"/>
            <a:ext cx="36379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Yahoo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Stock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Close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Price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Trend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2020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Market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Crash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Time</a:t>
            </a:r>
            <a:r>
              <a:rPr dirty="0" spc="-35"/>
              <a:t> </a:t>
            </a:r>
            <a:r>
              <a:rPr dirty="0" spc="-40"/>
              <a:t>Series</a:t>
            </a:r>
            <a:r>
              <a:rPr dirty="0" spc="-30"/>
              <a:t> </a:t>
            </a:r>
            <a:r>
              <a:rPr dirty="0" spc="-35"/>
              <a:t>Decomposition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19264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983767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135595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27476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439265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1730248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894751"/>
            <a:ext cx="52590" cy="5259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02932" y="411910"/>
            <a:ext cx="4079875" cy="15760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29235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Breaks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down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time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series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constituent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components: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trend, </a:t>
            </a:r>
            <a:r>
              <a:rPr dirty="0" sz="1100" spc="-50">
                <a:latin typeface="Tahoma"/>
                <a:cs typeface="Tahoma"/>
              </a:rPr>
              <a:t>seasonality,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residual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(or</a:t>
            </a:r>
            <a:r>
              <a:rPr dirty="0" sz="1100" spc="-40">
                <a:latin typeface="Tahoma"/>
                <a:cs typeface="Tahoma"/>
              </a:rPr>
              <a:t> random) </a:t>
            </a:r>
            <a:r>
              <a:rPr dirty="0" sz="1100" spc="-10">
                <a:latin typeface="Tahoma"/>
                <a:cs typeface="Tahoma"/>
              </a:rPr>
              <a:t>components.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185"/>
              </a:lnSpc>
            </a:pPr>
            <a:r>
              <a:rPr dirty="0" sz="1100" spc="-20" b="1">
                <a:latin typeface="Arial"/>
                <a:cs typeface="Arial"/>
              </a:rPr>
              <a:t>Trend</a:t>
            </a:r>
            <a:r>
              <a:rPr dirty="0" sz="1100" spc="-10" b="1">
                <a:latin typeface="Arial"/>
                <a:cs typeface="Arial"/>
              </a:rPr>
              <a:t> Component: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85"/>
              </a:lnSpc>
            </a:pPr>
            <a:r>
              <a:rPr dirty="0" sz="1000" spc="-20">
                <a:latin typeface="Tahoma"/>
                <a:cs typeface="Tahoma"/>
              </a:rPr>
              <a:t>Clear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long-</a:t>
            </a:r>
            <a:r>
              <a:rPr dirty="0" sz="1000" spc="-20">
                <a:latin typeface="Tahoma"/>
                <a:cs typeface="Tahoma"/>
              </a:rPr>
              <a:t>term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upward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movement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0">
                <a:latin typeface="Tahoma"/>
                <a:cs typeface="Tahoma"/>
              </a:rPr>
              <a:t> stock price.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45"/>
              </a:lnSpc>
            </a:pPr>
            <a:r>
              <a:rPr dirty="0" sz="1000" spc="-20">
                <a:latin typeface="Tahoma"/>
                <a:cs typeface="Tahoma"/>
              </a:rPr>
              <a:t>Significant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dip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during </a:t>
            </a:r>
            <a:r>
              <a:rPr dirty="0" sz="1000" spc="-20">
                <a:latin typeface="Tahoma"/>
                <a:cs typeface="Tahoma"/>
              </a:rPr>
              <a:t>COVID-</a:t>
            </a:r>
            <a:r>
              <a:rPr dirty="0" sz="1000">
                <a:latin typeface="Tahoma"/>
                <a:cs typeface="Tahoma"/>
              </a:rPr>
              <a:t>19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pandemic,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followed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strong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recovery.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55"/>
              </a:lnSpc>
            </a:pPr>
            <a:r>
              <a:rPr dirty="0" sz="1100" spc="-55" b="1">
                <a:latin typeface="Arial"/>
                <a:cs typeface="Arial"/>
              </a:rPr>
              <a:t>Seasonal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Component:</a:t>
            </a:r>
            <a:endParaRPr sz="1100">
              <a:latin typeface="Arial"/>
              <a:cs typeface="Arial"/>
            </a:endParaRPr>
          </a:p>
          <a:p>
            <a:pPr marL="289560" marR="209550">
              <a:lnSpc>
                <a:spcPts val="1200"/>
              </a:lnSpc>
              <a:spcBef>
                <a:spcPts val="30"/>
              </a:spcBef>
            </a:pPr>
            <a:r>
              <a:rPr dirty="0" sz="1000">
                <a:latin typeface="Tahoma"/>
                <a:cs typeface="Tahoma"/>
              </a:rPr>
              <a:t>Minimal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negligible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seasonality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detected,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typical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daily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financial time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series.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60"/>
              </a:lnSpc>
            </a:pPr>
            <a:r>
              <a:rPr dirty="0" sz="1100" spc="-50" b="1">
                <a:latin typeface="Arial"/>
                <a:cs typeface="Arial"/>
              </a:rPr>
              <a:t>Residual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Component: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dirty="0" sz="1000" spc="-30">
                <a:latin typeface="Tahoma"/>
                <a:cs typeface="Tahoma"/>
              </a:rPr>
              <a:t>Captures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irregular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fluctuations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external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shocks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market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events.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7783" y="2057123"/>
            <a:ext cx="2577190" cy="94131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364856" y="3129666"/>
            <a:ext cx="187896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>
                <a:latin typeface="Tahoma"/>
                <a:cs typeface="Tahoma"/>
              </a:rPr>
              <a:t>Time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Series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Decomposition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ACF </a:t>
            </a:r>
            <a:r>
              <a:rPr dirty="0" spc="-30"/>
              <a:t>and</a:t>
            </a:r>
            <a:r>
              <a:rPr dirty="0" spc="55"/>
              <a:t> </a:t>
            </a:r>
            <a:r>
              <a:rPr dirty="0"/>
              <a:t>PACF</a:t>
            </a:r>
            <a:r>
              <a:rPr dirty="0" spc="55"/>
              <a:t> </a:t>
            </a:r>
            <a:r>
              <a:rPr dirty="0" spc="-10"/>
              <a:t>Plots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6354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677837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829665"/>
            <a:ext cx="52590" cy="5259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02932" y="396942"/>
            <a:ext cx="3827145" cy="6781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 spc="-10" b="1">
                <a:latin typeface="Arial"/>
                <a:cs typeface="Arial"/>
              </a:rPr>
              <a:t>Insights: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10"/>
              </a:spcBef>
            </a:pPr>
            <a:r>
              <a:rPr dirty="0" sz="1000">
                <a:latin typeface="Tahoma"/>
                <a:cs typeface="Tahoma"/>
              </a:rPr>
              <a:t>ACF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shows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slow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decay,in</a:t>
            </a:r>
            <a:r>
              <a:rPr dirty="0" sz="1000" spc="-10">
                <a:latin typeface="Tahoma"/>
                <a:cs typeface="Tahoma"/>
              </a:rPr>
              <a:t> the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original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price</a:t>
            </a:r>
            <a:r>
              <a:rPr dirty="0" sz="1000" spc="-10">
                <a:latin typeface="Tahoma"/>
                <a:cs typeface="Tahoma"/>
              </a:rPr>
              <a:t> series.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dirty="0" sz="1000">
                <a:latin typeface="Tahoma"/>
                <a:cs typeface="Tahoma"/>
              </a:rPr>
              <a:t>PACF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cuts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after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lag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2,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suggesting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AR(2)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time </a:t>
            </a:r>
            <a:r>
              <a:rPr dirty="0" sz="1000" spc="-10">
                <a:latin typeface="Tahoma"/>
                <a:cs typeface="Tahoma"/>
              </a:rPr>
              <a:t>series.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3236" y="1195776"/>
            <a:ext cx="2549253" cy="170901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25295" y="3059917"/>
            <a:ext cx="1557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4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ACF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PACF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Plots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AR(2)</a:t>
            </a:r>
            <a:r>
              <a:rPr dirty="0" spc="100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31290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1147837"/>
            <a:ext cx="4018279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55" b="1">
                <a:latin typeface="Arial"/>
                <a:cs typeface="Arial"/>
              </a:rPr>
              <a:t>Autoregressive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(AR)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Model:</a:t>
            </a:r>
            <a:r>
              <a:rPr dirty="0" sz="1100" spc="145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Predicts </a:t>
            </a:r>
            <a:r>
              <a:rPr dirty="0" sz="1100" spc="-25">
                <a:latin typeface="Tahoma"/>
                <a:cs typeface="Tahoma"/>
              </a:rPr>
              <a:t>future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based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past </a:t>
            </a:r>
            <a:r>
              <a:rPr dirty="0" sz="1100" spc="-1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38100" marR="248285">
              <a:lnSpc>
                <a:spcPct val="102699"/>
              </a:lnSpc>
              <a:spcBef>
                <a:spcPts val="300"/>
              </a:spcBef>
            </a:pPr>
            <a:r>
              <a:rPr dirty="0" sz="1100" b="1">
                <a:latin typeface="Arial"/>
                <a:cs typeface="Arial"/>
              </a:rPr>
              <a:t>AR(2)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Model:</a:t>
            </a:r>
            <a:r>
              <a:rPr dirty="0" sz="1100" spc="120" b="1">
                <a:latin typeface="Arial"/>
                <a:cs typeface="Arial"/>
              </a:rPr>
              <a:t> </a:t>
            </a:r>
            <a:r>
              <a:rPr dirty="0" sz="1100" spc="-20">
                <a:latin typeface="Tahoma"/>
                <a:cs typeface="Tahoma"/>
              </a:rPr>
              <a:t>Current </a:t>
            </a:r>
            <a:r>
              <a:rPr dirty="0" sz="1100" spc="-40">
                <a:latin typeface="Tahoma"/>
                <a:cs typeface="Tahoma"/>
              </a:rPr>
              <a:t>value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linear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combination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two </a:t>
            </a:r>
            <a:r>
              <a:rPr dirty="0" sz="1100" spc="-50">
                <a:latin typeface="Tahoma"/>
                <a:cs typeface="Tahoma"/>
              </a:rPr>
              <a:t>previous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plus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random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error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term.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Equation:</a:t>
            </a:r>
            <a:endParaRPr sz="1100">
              <a:latin typeface="Arial"/>
              <a:cs typeface="Arial"/>
            </a:endParaRPr>
          </a:p>
          <a:p>
            <a:pPr marL="1130300">
              <a:lnSpc>
                <a:spcPct val="100000"/>
              </a:lnSpc>
              <a:spcBef>
                <a:spcPts val="35"/>
              </a:spcBef>
            </a:pPr>
            <a:r>
              <a:rPr dirty="0" sz="1100" spc="10" i="1">
                <a:latin typeface="Arial"/>
                <a:cs typeface="Arial"/>
              </a:rPr>
              <a:t>Y</a:t>
            </a:r>
            <a:r>
              <a:rPr dirty="0" baseline="-10416" sz="1200" spc="15" i="1">
                <a:latin typeface="Sitka Text"/>
                <a:cs typeface="Sitka Text"/>
              </a:rPr>
              <a:t>t</a:t>
            </a:r>
            <a:r>
              <a:rPr dirty="0" baseline="-10416" sz="1200" spc="382" i="1">
                <a:latin typeface="Sitka Text"/>
                <a:cs typeface="Sitka Text"/>
              </a:rPr>
              <a:t> </a:t>
            </a:r>
            <a:r>
              <a:rPr dirty="0" sz="1100" spc="10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c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10">
                <a:latin typeface="Tahoma"/>
                <a:cs typeface="Tahoma"/>
              </a:rPr>
              <a:t>+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ϕ</a:t>
            </a:r>
            <a:r>
              <a:rPr dirty="0" baseline="-10416" sz="1200" spc="15">
                <a:latin typeface="Trebuchet MS"/>
                <a:cs typeface="Trebuchet MS"/>
              </a:rPr>
              <a:t>1</a:t>
            </a:r>
            <a:r>
              <a:rPr dirty="0" sz="1100" spc="10" i="1">
                <a:latin typeface="Arial"/>
                <a:cs typeface="Arial"/>
              </a:rPr>
              <a:t>Y</a:t>
            </a:r>
            <a:r>
              <a:rPr dirty="0" baseline="-10416" sz="1200" spc="15" i="1">
                <a:latin typeface="Sitka Text"/>
                <a:cs typeface="Sitka Text"/>
              </a:rPr>
              <a:t>t</a:t>
            </a:r>
            <a:r>
              <a:rPr dirty="0" baseline="-10416" sz="1200" spc="15" i="1">
                <a:latin typeface="Arial"/>
                <a:cs typeface="Arial"/>
              </a:rPr>
              <a:t>−</a:t>
            </a:r>
            <a:r>
              <a:rPr dirty="0" baseline="-10416" sz="1200" spc="15">
                <a:latin typeface="Trebuchet MS"/>
                <a:cs typeface="Trebuchet MS"/>
              </a:rPr>
              <a:t>1</a:t>
            </a:r>
            <a:r>
              <a:rPr dirty="0" baseline="-10416" sz="1200" spc="165">
                <a:latin typeface="Trebuchet MS"/>
                <a:cs typeface="Trebuchet MS"/>
              </a:rPr>
              <a:t> </a:t>
            </a:r>
            <a:r>
              <a:rPr dirty="0" sz="1100" spc="10">
                <a:latin typeface="Tahoma"/>
                <a:cs typeface="Tahoma"/>
              </a:rPr>
              <a:t>+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ϕ</a:t>
            </a:r>
            <a:r>
              <a:rPr dirty="0" baseline="-10416" sz="1200" spc="15">
                <a:latin typeface="Trebuchet MS"/>
                <a:cs typeface="Trebuchet MS"/>
              </a:rPr>
              <a:t>2</a:t>
            </a:r>
            <a:r>
              <a:rPr dirty="0" sz="1100" spc="10" i="1">
                <a:latin typeface="Arial"/>
                <a:cs typeface="Arial"/>
              </a:rPr>
              <a:t>Y</a:t>
            </a:r>
            <a:r>
              <a:rPr dirty="0" baseline="-10416" sz="1200" spc="15" i="1">
                <a:latin typeface="Sitka Text"/>
                <a:cs typeface="Sitka Text"/>
              </a:rPr>
              <a:t>t</a:t>
            </a:r>
            <a:r>
              <a:rPr dirty="0" baseline="-10416" sz="1200" spc="15" i="1">
                <a:latin typeface="Arial"/>
                <a:cs typeface="Arial"/>
              </a:rPr>
              <a:t>−</a:t>
            </a:r>
            <a:r>
              <a:rPr dirty="0" baseline="-10416" sz="1200" spc="15">
                <a:latin typeface="Trebuchet MS"/>
                <a:cs typeface="Trebuchet MS"/>
              </a:rPr>
              <a:t>2</a:t>
            </a:r>
            <a:r>
              <a:rPr dirty="0" baseline="-10416" sz="1200" spc="157">
                <a:latin typeface="Trebuchet MS"/>
                <a:cs typeface="Trebuchet MS"/>
              </a:rPr>
              <a:t> </a:t>
            </a:r>
            <a:r>
              <a:rPr dirty="0" sz="1100" spc="10">
                <a:latin typeface="Tahoma"/>
                <a:cs typeface="Tahoma"/>
              </a:rPr>
              <a:t>+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ϵ</a:t>
            </a:r>
            <a:r>
              <a:rPr dirty="0" baseline="-10416" sz="1200" spc="-37" i="1">
                <a:latin typeface="Sitka Text"/>
                <a:cs typeface="Sitka Text"/>
              </a:rPr>
              <a:t>t</a:t>
            </a:r>
            <a:endParaRPr baseline="-10416" sz="1200">
              <a:latin typeface="Sitka Text"/>
              <a:cs typeface="Sitka Tex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13395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9550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Results </a:t>
            </a:r>
            <a:r>
              <a:rPr dirty="0" spc="-35"/>
              <a:t>and</a:t>
            </a:r>
            <a:r>
              <a:rPr dirty="0" spc="-25"/>
              <a:t> </a:t>
            </a:r>
            <a:r>
              <a:rPr dirty="0" spc="-35"/>
              <a:t>Forecast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AR(2)</a:t>
            </a:r>
            <a:r>
              <a:rPr dirty="0" spc="-20"/>
              <a:t> </a:t>
            </a:r>
            <a:r>
              <a:rPr dirty="0" spc="-10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7110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060919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212748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364576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561934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89" y="2095868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285682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589339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741168"/>
            <a:ext cx="52590" cy="5259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548" rIns="0" bIns="0" rtlCol="0" vert="horz">
            <a:spAutoFit/>
          </a:bodyPr>
          <a:lstStyle/>
          <a:p>
            <a:pPr marL="289560" marR="2350770" indent="-277495">
              <a:lnSpc>
                <a:spcPct val="106400"/>
              </a:lnSpc>
              <a:spcBef>
                <a:spcPts val="200"/>
              </a:spcBef>
            </a:pPr>
            <a:r>
              <a:rPr dirty="0" spc="-40"/>
              <a:t>Efficiency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10"/>
              <a:t>model</a:t>
            </a:r>
            <a:r>
              <a:rPr dirty="0" spc="-10" b="0">
                <a:latin typeface="Tahoma"/>
                <a:cs typeface="Tahoma"/>
              </a:rPr>
              <a:t>: </a:t>
            </a:r>
            <a:r>
              <a:rPr dirty="0" sz="1000" b="0">
                <a:latin typeface="Tahoma"/>
                <a:cs typeface="Tahoma"/>
              </a:rPr>
              <a:t>RMSE</a:t>
            </a:r>
            <a:r>
              <a:rPr dirty="0" sz="1000" spc="1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for</a:t>
            </a:r>
            <a:r>
              <a:rPr dirty="0" sz="1000" spc="2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AR(2):</a:t>
            </a:r>
            <a:r>
              <a:rPr dirty="0" sz="1000" spc="125" b="0">
                <a:latin typeface="Tahoma"/>
                <a:cs typeface="Tahoma"/>
              </a:rPr>
              <a:t> </a:t>
            </a:r>
            <a:r>
              <a:rPr dirty="0" sz="1000" spc="-55" b="0">
                <a:latin typeface="Tahoma"/>
                <a:cs typeface="Tahoma"/>
              </a:rPr>
              <a:t>26.9785 </a:t>
            </a:r>
            <a:r>
              <a:rPr dirty="0" sz="1000" b="0">
                <a:latin typeface="Tahoma"/>
                <a:cs typeface="Tahoma"/>
              </a:rPr>
              <a:t>AIC:</a:t>
            </a:r>
            <a:r>
              <a:rPr dirty="0" sz="1000" spc="-6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17195.1613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dirty="0" sz="1000" b="0">
                <a:latin typeface="Tahoma"/>
                <a:cs typeface="Tahoma"/>
              </a:rPr>
              <a:t>BIC:</a:t>
            </a:r>
            <a:r>
              <a:rPr dirty="0" sz="1000" spc="-6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17217.1942</a:t>
            </a:r>
            <a:endParaRPr sz="1000">
              <a:latin typeface="Tahoma"/>
              <a:cs typeface="Tahoma"/>
            </a:endParaRPr>
          </a:p>
          <a:p>
            <a:pPr marL="12700" marR="47625">
              <a:lnSpc>
                <a:spcPct val="102600"/>
              </a:lnSpc>
              <a:spcBef>
                <a:spcPts val="320"/>
              </a:spcBef>
            </a:pPr>
            <a:r>
              <a:rPr dirty="0" b="0">
                <a:latin typeface="Tahoma"/>
                <a:cs typeface="Tahoma"/>
              </a:rPr>
              <a:t>The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AR(2)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35" b="0">
                <a:latin typeface="Tahoma"/>
                <a:cs typeface="Tahoma"/>
              </a:rPr>
              <a:t>model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80" b="0">
                <a:latin typeface="Tahoma"/>
                <a:cs typeface="Tahoma"/>
              </a:rPr>
              <a:t>showed</a:t>
            </a:r>
            <a:r>
              <a:rPr dirty="0" spc="-10" b="0">
                <a:latin typeface="Tahoma"/>
                <a:cs typeface="Tahoma"/>
              </a:rPr>
              <a:t> </a:t>
            </a:r>
            <a:r>
              <a:rPr dirty="0" spc="-40" b="0">
                <a:latin typeface="Tahoma"/>
                <a:cs typeface="Tahoma"/>
              </a:rPr>
              <a:t>moderate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50" b="0">
                <a:latin typeface="Tahoma"/>
                <a:cs typeface="Tahoma"/>
              </a:rPr>
              <a:t>performance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on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the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training </a:t>
            </a:r>
            <a:r>
              <a:rPr dirty="0" spc="-20" b="0">
                <a:latin typeface="Tahoma"/>
                <a:cs typeface="Tahoma"/>
              </a:rPr>
              <a:t>data,</a:t>
            </a:r>
            <a:r>
              <a:rPr dirty="0" spc="-70" b="0">
                <a:latin typeface="Tahoma"/>
                <a:cs typeface="Tahoma"/>
              </a:rPr>
              <a:t> </a:t>
            </a:r>
            <a:r>
              <a:rPr dirty="0" spc="-30" b="0">
                <a:latin typeface="Tahoma"/>
                <a:cs typeface="Tahoma"/>
              </a:rPr>
              <a:t>capturing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-65" b="0">
                <a:latin typeface="Tahoma"/>
                <a:cs typeface="Tahoma"/>
              </a:rPr>
              <a:t>some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of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the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35" b="0">
                <a:latin typeface="Tahoma"/>
                <a:cs typeface="Tahoma"/>
              </a:rPr>
              <a:t>patterns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in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the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daily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-35" b="0">
                <a:latin typeface="Tahoma"/>
                <a:cs typeface="Tahoma"/>
              </a:rPr>
              <a:t>returns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but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-35" b="0">
                <a:latin typeface="Tahoma"/>
                <a:cs typeface="Tahoma"/>
              </a:rPr>
              <a:t>missing </a:t>
            </a:r>
            <a:r>
              <a:rPr dirty="0" spc="-45" b="0">
                <a:latin typeface="Tahoma"/>
                <a:cs typeface="Tahoma"/>
              </a:rPr>
              <a:t>many </a:t>
            </a:r>
            <a:r>
              <a:rPr dirty="0" b="0">
                <a:latin typeface="Tahoma"/>
                <a:cs typeface="Tahoma"/>
              </a:rPr>
              <a:t>of</a:t>
            </a:r>
            <a:r>
              <a:rPr dirty="0" spc="-5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the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50" b="0">
                <a:latin typeface="Tahoma"/>
                <a:cs typeface="Tahoma"/>
              </a:rPr>
              <a:t>extreme</a:t>
            </a:r>
            <a:r>
              <a:rPr dirty="0" spc="-3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movements.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="0">
                <a:latin typeface="Tahoma"/>
                <a:cs typeface="Tahoma"/>
              </a:rPr>
              <a:t>The</a:t>
            </a:r>
            <a:r>
              <a:rPr dirty="0" spc="-2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AR(2)</a:t>
            </a:r>
            <a:r>
              <a:rPr dirty="0" spc="-15" b="0">
                <a:latin typeface="Tahoma"/>
                <a:cs typeface="Tahoma"/>
              </a:rPr>
              <a:t> </a:t>
            </a:r>
            <a:r>
              <a:rPr dirty="0" spc="-35" b="0">
                <a:latin typeface="Tahoma"/>
                <a:cs typeface="Tahoma"/>
              </a:rPr>
              <a:t>model</a:t>
            </a:r>
            <a:r>
              <a:rPr dirty="0" spc="-15" b="0">
                <a:latin typeface="Tahoma"/>
                <a:cs typeface="Tahoma"/>
              </a:rPr>
              <a:t> </a:t>
            </a:r>
            <a:r>
              <a:rPr dirty="0" spc="-35" b="0">
                <a:latin typeface="Tahoma"/>
                <a:cs typeface="Tahoma"/>
              </a:rPr>
              <a:t>results</a:t>
            </a:r>
            <a:r>
              <a:rPr dirty="0" spc="-2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show:</a:t>
            </a:r>
          </a:p>
          <a:p>
            <a:pPr marL="289560" marR="297180">
              <a:lnSpc>
                <a:spcPct val="100000"/>
              </a:lnSpc>
              <a:spcBef>
                <a:spcPts val="175"/>
              </a:spcBef>
            </a:pPr>
            <a:r>
              <a:rPr dirty="0" sz="1000" b="0">
                <a:latin typeface="Tahoma"/>
                <a:cs typeface="Tahoma"/>
              </a:rPr>
              <a:t>The</a:t>
            </a:r>
            <a:r>
              <a:rPr dirty="0" sz="1000" spc="-50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model </a:t>
            </a:r>
            <a:r>
              <a:rPr dirty="0" sz="1000" spc="-40" b="0">
                <a:latin typeface="Tahoma"/>
                <a:cs typeface="Tahoma"/>
              </a:rPr>
              <a:t>captures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60" b="0">
                <a:latin typeface="Tahoma"/>
                <a:cs typeface="Tahoma"/>
              </a:rPr>
              <a:t>some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of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the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patterns </a:t>
            </a:r>
            <a:r>
              <a:rPr dirty="0" sz="1000" b="0">
                <a:latin typeface="Tahoma"/>
                <a:cs typeface="Tahoma"/>
              </a:rPr>
              <a:t>in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the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daily</a:t>
            </a:r>
            <a:r>
              <a:rPr dirty="0" sz="1000" spc="-35" b="0">
                <a:latin typeface="Tahoma"/>
                <a:cs typeface="Tahoma"/>
              </a:rPr>
              <a:t> returns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but </a:t>
            </a:r>
            <a:r>
              <a:rPr dirty="0" sz="1000" spc="-55" b="0">
                <a:latin typeface="Tahoma"/>
                <a:cs typeface="Tahoma"/>
              </a:rPr>
              <a:t>misses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many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of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the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55" b="0">
                <a:latin typeface="Tahoma"/>
                <a:cs typeface="Tahoma"/>
              </a:rPr>
              <a:t>extreme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movements.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dirty="0" sz="1000" b="0">
                <a:latin typeface="Tahoma"/>
                <a:cs typeface="Tahoma"/>
              </a:rPr>
              <a:t>The</a:t>
            </a:r>
            <a:r>
              <a:rPr dirty="0" sz="1000" spc="-5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predictions </a:t>
            </a:r>
            <a:r>
              <a:rPr dirty="0" sz="1000" spc="-50" b="0">
                <a:latin typeface="Tahoma"/>
                <a:cs typeface="Tahoma"/>
              </a:rPr>
              <a:t>are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much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50" b="0">
                <a:latin typeface="Tahoma"/>
                <a:cs typeface="Tahoma"/>
              </a:rPr>
              <a:t>less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volatile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than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the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actual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returns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b="0">
                <a:latin typeface="Tahoma"/>
                <a:cs typeface="Tahoma"/>
              </a:rPr>
              <a:t>The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RMSE,AIC,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and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BIC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values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60" b="0">
                <a:latin typeface="Tahoma"/>
                <a:cs typeface="Tahoma"/>
              </a:rPr>
              <a:t>show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good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45" b="0">
                <a:latin typeface="Tahoma"/>
                <a:cs typeface="Tahoma"/>
              </a:rPr>
              <a:t>performance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of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the model.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ARIMA</a:t>
            </a:r>
            <a:r>
              <a:rPr dirty="0" spc="235"/>
              <a:t> </a:t>
            </a:r>
            <a:r>
              <a:rPr dirty="0" spc="-20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02614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292428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96085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925028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114842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266670"/>
            <a:ext cx="52590" cy="5259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02932" y="994106"/>
            <a:ext cx="4006215" cy="15176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10" b="1">
                <a:latin typeface="Arial"/>
                <a:cs typeface="Arial"/>
              </a:rPr>
              <a:t>ARIMA(1,1,1)</a:t>
            </a:r>
            <a:r>
              <a:rPr dirty="0" sz="1100" spc="38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Model: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Tahoma"/>
                <a:cs typeface="Tahoma"/>
              </a:rPr>
              <a:t>Combines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autoregressive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(AR)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moving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average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(MA)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components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integration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(I)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component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non-</a:t>
            </a:r>
            <a:r>
              <a:rPr dirty="0" sz="1000" spc="-10">
                <a:latin typeface="Tahoma"/>
                <a:cs typeface="Tahoma"/>
              </a:rPr>
              <a:t>stationarity.</a:t>
            </a:r>
            <a:endParaRPr sz="1000">
              <a:latin typeface="Tahoma"/>
              <a:cs typeface="Tahoma"/>
            </a:endParaRPr>
          </a:p>
          <a:p>
            <a:pPr marL="289560" marR="279400">
              <a:lnSpc>
                <a:spcPts val="1200"/>
              </a:lnSpc>
              <a:spcBef>
                <a:spcPts val="35"/>
              </a:spcBef>
            </a:pPr>
            <a:r>
              <a:rPr dirty="0" sz="1000" spc="-35">
                <a:latin typeface="Tahoma"/>
                <a:cs typeface="Tahoma"/>
              </a:rPr>
              <a:t>Demonstrated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better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in-</a:t>
            </a:r>
            <a:r>
              <a:rPr dirty="0" sz="1000" spc="-35">
                <a:latin typeface="Tahoma"/>
                <a:cs typeface="Tahoma"/>
              </a:rPr>
              <a:t>sample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fit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model,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capturing </a:t>
            </a:r>
            <a:r>
              <a:rPr dirty="0" sz="1000" spc="-25">
                <a:latin typeface="Tahoma"/>
                <a:cs typeface="Tahoma"/>
              </a:rPr>
              <a:t>overall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trend </a:t>
            </a:r>
            <a:r>
              <a:rPr dirty="0" sz="1000" spc="-30">
                <a:latin typeface="Tahoma"/>
                <a:cs typeface="Tahoma"/>
              </a:rPr>
              <a:t>and </a:t>
            </a:r>
            <a:r>
              <a:rPr dirty="0" sz="1000" spc="-60">
                <a:latin typeface="Tahoma"/>
                <a:cs typeface="Tahoma"/>
              </a:rPr>
              <a:t>some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fluctuations.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 spc="10" b="1">
                <a:latin typeface="Arial"/>
                <a:cs typeface="Arial"/>
              </a:rPr>
              <a:t>ARIMA(2,0,1)</a:t>
            </a:r>
            <a:r>
              <a:rPr dirty="0" sz="1100" spc="38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Model:</a:t>
            </a:r>
            <a:endParaRPr sz="1100">
              <a:latin typeface="Arial"/>
              <a:cs typeface="Arial"/>
            </a:endParaRPr>
          </a:p>
          <a:p>
            <a:pPr marL="289560" marR="147955">
              <a:lnSpc>
                <a:spcPct val="100000"/>
              </a:lnSpc>
              <a:spcBef>
                <a:spcPts val="175"/>
              </a:spcBef>
            </a:pPr>
            <a:r>
              <a:rPr dirty="0" sz="1000" spc="-50">
                <a:latin typeface="Tahoma"/>
                <a:cs typeface="Tahoma"/>
              </a:rPr>
              <a:t>Improved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forecasting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accuracy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compared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ARIMA(1,1,1). </a:t>
            </a:r>
            <a:r>
              <a:rPr dirty="0" sz="1000" spc="-30">
                <a:latin typeface="Tahoma"/>
                <a:cs typeface="Tahoma"/>
              </a:rPr>
              <a:t>Captures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overall </a:t>
            </a:r>
            <a:r>
              <a:rPr dirty="0" sz="1000" spc="-20">
                <a:latin typeface="Tahoma"/>
                <a:cs typeface="Tahoma"/>
              </a:rPr>
              <a:t>direction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price </a:t>
            </a:r>
            <a:r>
              <a:rPr dirty="0" sz="1000" spc="-50">
                <a:latin typeface="Tahoma"/>
                <a:cs typeface="Tahoma"/>
              </a:rPr>
              <a:t>movements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predicts </a:t>
            </a:r>
            <a:r>
              <a:rPr dirty="0" sz="1000" spc="-35">
                <a:latin typeface="Tahoma"/>
                <a:cs typeface="Tahoma"/>
              </a:rPr>
              <a:t>changes </a:t>
            </a:r>
            <a:r>
              <a:rPr dirty="0" sz="1000" spc="-10">
                <a:latin typeface="Tahoma"/>
                <a:cs typeface="Tahoma"/>
              </a:rPr>
              <a:t>better.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Forecast</a:t>
            </a:r>
            <a:r>
              <a:rPr dirty="0" spc="-75"/>
              <a:t> </a:t>
            </a:r>
            <a:r>
              <a:rPr dirty="0" spc="-10"/>
              <a:t>for</a:t>
            </a:r>
            <a:r>
              <a:rPr dirty="0" spc="-75"/>
              <a:t> </a:t>
            </a:r>
            <a:r>
              <a:rPr dirty="0" spc="-10"/>
              <a:t>ARIMA(2,0,1)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288" y="658523"/>
            <a:ext cx="2561175" cy="105889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552636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934741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5844" y="1865025"/>
            <a:ext cx="4170045" cy="1350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64285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35">
                <a:latin typeface="Tahoma"/>
                <a:cs typeface="Tahoma"/>
              </a:rPr>
              <a:t>Forecast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ARIMA(2,0,1)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ARIMA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show:</a:t>
            </a:r>
            <a:endParaRPr sz="1100">
              <a:latin typeface="Tahoma"/>
              <a:cs typeface="Tahoma"/>
            </a:endParaRPr>
          </a:p>
          <a:p>
            <a:pPr marL="289560" marR="94615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model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captures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overall</a:t>
            </a:r>
            <a:r>
              <a:rPr dirty="0" sz="1100" spc="-25">
                <a:latin typeface="Tahoma"/>
                <a:cs typeface="Tahoma"/>
              </a:rPr>
              <a:t> direction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price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movements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predicts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changes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better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than 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earlier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ARIMA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model’s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performance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metrics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indicate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poor</a:t>
            </a:r>
            <a:r>
              <a:rPr dirty="0" sz="1100" spc="-35">
                <a:latin typeface="Tahoma"/>
                <a:cs typeface="Tahoma"/>
              </a:rPr>
              <a:t> predictive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power: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- </a:t>
            </a:r>
            <a:r>
              <a:rPr dirty="0" sz="1100">
                <a:latin typeface="Tahoma"/>
                <a:cs typeface="Tahoma"/>
              </a:rPr>
              <a:t>RMSE: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-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29.9667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197840"/>
            <a:ext cx="160096" cy="16009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9743" y="19717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AEAF7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5173" y="169734"/>
            <a:ext cx="734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" y="479005"/>
            <a:ext cx="160096" cy="16009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80" y="760171"/>
            <a:ext cx="160096" cy="16009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9743" y="450912"/>
            <a:ext cx="1810385" cy="473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5895" indent="-16319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Font typeface="Trebuchet MS"/>
              <a:buAutoNum type="arabicPlain" startAt="2"/>
              <a:tabLst>
                <a:tab pos="175895" algn="l"/>
              </a:tabLst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Dataset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Research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Goals</a:t>
            </a:r>
            <a:endParaRPr sz="1100">
              <a:latin typeface="Tahoma"/>
              <a:cs typeface="Tahoma"/>
            </a:endParaRPr>
          </a:p>
          <a:p>
            <a:pPr marL="175895" indent="-163195">
              <a:lnSpc>
                <a:spcPct val="100000"/>
              </a:lnSpc>
              <a:spcBef>
                <a:spcPts val="895"/>
              </a:spcBef>
              <a:buClr>
                <a:srgbClr val="EAEAF7"/>
              </a:buClr>
              <a:buSzPct val="72727"/>
              <a:buFont typeface="Trebuchet MS"/>
              <a:buAutoNum type="arabicPlain" startAt="2"/>
              <a:tabLst>
                <a:tab pos="175895" algn="l"/>
              </a:tabLst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Data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Preprocessing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280" y="1041336"/>
            <a:ext cx="160096" cy="1600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9743" y="104067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AEAF7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5173" y="1013242"/>
            <a:ext cx="195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Exploratory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Data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Analysis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(EDA)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80" y="1322501"/>
            <a:ext cx="160096" cy="16009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9743" y="132184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AEAF7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5173" y="1294408"/>
            <a:ext cx="2614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Methodology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–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Classical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Time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Series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280" y="1603667"/>
            <a:ext cx="160096" cy="16009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280" y="1884832"/>
            <a:ext cx="160096" cy="16009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29743" y="1575573"/>
            <a:ext cx="1915160" cy="473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5895" indent="-16319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Font typeface="Trebuchet MS"/>
              <a:buAutoNum type="arabicPlain" startAt="6"/>
              <a:tabLst>
                <a:tab pos="175895" algn="l"/>
              </a:tabLst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Seasonal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Models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–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SARIMAX</a:t>
            </a:r>
            <a:endParaRPr sz="1100">
              <a:latin typeface="Tahoma"/>
              <a:cs typeface="Tahoma"/>
            </a:endParaRPr>
          </a:p>
          <a:p>
            <a:pPr marL="175895" indent="-163195">
              <a:lnSpc>
                <a:spcPct val="100000"/>
              </a:lnSpc>
              <a:spcBef>
                <a:spcPts val="895"/>
              </a:spcBef>
              <a:buClr>
                <a:srgbClr val="EAEAF7"/>
              </a:buClr>
              <a:buSzPct val="72727"/>
              <a:buFont typeface="Trebuchet MS"/>
              <a:buAutoNum type="arabicPlain" startAt="6"/>
              <a:tabLst>
                <a:tab pos="175895" algn="l"/>
              </a:tabLst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Deep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 Learning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–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3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LSTM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280" y="2166010"/>
            <a:ext cx="160096" cy="160096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29743" y="216534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AEAF7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95173" y="2137916"/>
            <a:ext cx="19519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Comparative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Insights</a:t>
            </a:r>
            <a:r>
              <a:rPr dirty="0" sz="1100" spc="23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Conclusion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280" y="2447175"/>
            <a:ext cx="160096" cy="160096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29743" y="244651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AEAF7"/>
                </a:solidFill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5173" y="2419082"/>
            <a:ext cx="1517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Limitations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of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the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280" y="2728341"/>
            <a:ext cx="160096" cy="16009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9280" y="3009506"/>
            <a:ext cx="160096" cy="160096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02857" y="2700247"/>
            <a:ext cx="986155" cy="473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Font typeface="Trebuchet MS"/>
              <a:buAutoNum type="arabicPlain" startAt="10"/>
              <a:tabLst>
                <a:tab pos="202565" algn="l"/>
              </a:tabLst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Future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 Scope</a:t>
            </a:r>
            <a:endParaRPr sz="11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895"/>
              </a:spcBef>
              <a:buClr>
                <a:srgbClr val="EAEAF7"/>
              </a:buClr>
              <a:buSzPct val="72727"/>
              <a:buFont typeface="Trebuchet MS"/>
              <a:buAutoNum type="arabicPlain" startAt="10"/>
              <a:tabLst>
                <a:tab pos="202565" algn="l"/>
              </a:tabLst>
            </a:pP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References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dirty="0" spc="-25"/>
              <a:t> </a:t>
            </a:r>
            <a:r>
              <a:rPr dirty="0" spc="-45"/>
              <a:t>Comparison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50"/>
              <a:t>AR</a:t>
            </a:r>
            <a:r>
              <a:rPr dirty="0" spc="-20"/>
              <a:t> </a:t>
            </a:r>
            <a:r>
              <a:rPr dirty="0" spc="-35"/>
              <a:t>and</a:t>
            </a:r>
            <a:r>
              <a:rPr dirty="0" spc="-25"/>
              <a:t> </a:t>
            </a:r>
            <a:r>
              <a:rPr dirty="0" spc="-10"/>
              <a:t>ARIMA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502729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19276"/>
            <a:ext cx="4077970" cy="7169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632460">
              <a:lnSpc>
                <a:spcPct val="102699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Multiple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models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implemented</a:t>
            </a:r>
            <a:r>
              <a:rPr dirty="0" sz="1100" spc="-35">
                <a:latin typeface="Tahoma"/>
                <a:cs typeface="Tahoma"/>
              </a:rPr>
              <a:t> 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evaluated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stock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price </a:t>
            </a:r>
            <a:r>
              <a:rPr dirty="0" sz="1100" spc="-35">
                <a:latin typeface="Tahoma"/>
                <a:cs typeface="Tahoma"/>
              </a:rPr>
              <a:t>prediction: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AR(2),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ARIMA(1,1,1),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ARIMA(2,0,1).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7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diagram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below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helps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comparing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performance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metrics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different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models.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55726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156" y="1217462"/>
            <a:ext cx="2318617" cy="170655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60373" y="3087641"/>
            <a:ext cx="1887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Model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Comparison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RMSE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177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SARIMAX</a:t>
            </a:r>
            <a:r>
              <a:rPr dirty="0" spc="70"/>
              <a:t> </a:t>
            </a:r>
            <a:r>
              <a:rPr dirty="0" spc="-10"/>
              <a:t>Models</a:t>
            </a:r>
            <a:r>
              <a:rPr dirty="0" spc="70"/>
              <a:t> </a:t>
            </a:r>
            <a:r>
              <a:rPr dirty="0"/>
              <a:t>(3</a:t>
            </a:r>
            <a:r>
              <a:rPr dirty="0" spc="70"/>
              <a:t> </a:t>
            </a:r>
            <a:r>
              <a:rPr dirty="0" spc="-25"/>
              <a:t>types)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42340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32154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135811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439481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616595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806397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958238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110066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2287181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476982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780652"/>
            <a:ext cx="52590" cy="5259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932480"/>
            <a:ext cx="52590" cy="5259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02932" y="533832"/>
            <a:ext cx="3928745" cy="264414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Arial"/>
                <a:cs typeface="Arial"/>
              </a:rPr>
              <a:t>SARIMAX(1,1,1)(1,1,1,12):</a:t>
            </a:r>
            <a:endParaRPr sz="1100">
              <a:latin typeface="Arial"/>
              <a:cs typeface="Arial"/>
            </a:endParaRPr>
          </a:p>
          <a:p>
            <a:pPr marL="289560" marR="46355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Tahoma"/>
                <a:cs typeface="Tahoma"/>
              </a:rPr>
              <a:t>Combines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non-</a:t>
            </a:r>
            <a:r>
              <a:rPr dirty="0" sz="1000" spc="-45">
                <a:latin typeface="Tahoma"/>
                <a:cs typeface="Tahoma"/>
              </a:rPr>
              <a:t>seasonal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seasonal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components</a:t>
            </a:r>
            <a:r>
              <a:rPr dirty="0" sz="1000">
                <a:latin typeface="Tahoma"/>
                <a:cs typeface="Tahoma"/>
              </a:rPr>
              <a:t> (AR,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differencing, </a:t>
            </a:r>
            <a:r>
              <a:rPr dirty="0" sz="1000" spc="-20">
                <a:latin typeface="Tahoma"/>
                <a:cs typeface="Tahoma"/>
              </a:rPr>
              <a:t>MA).</a:t>
            </a:r>
            <a:endParaRPr sz="1000">
              <a:latin typeface="Tahoma"/>
              <a:cs typeface="Tahoma"/>
            </a:endParaRPr>
          </a:p>
          <a:p>
            <a:pPr marL="289560" marR="27305">
              <a:lnSpc>
                <a:spcPts val="1200"/>
              </a:lnSpc>
              <a:spcBef>
                <a:spcPts val="35"/>
              </a:spcBef>
            </a:pPr>
            <a:r>
              <a:rPr dirty="0" sz="1000" spc="-50">
                <a:latin typeface="Tahoma"/>
                <a:cs typeface="Tahoma"/>
              </a:rPr>
              <a:t>Non-</a:t>
            </a:r>
            <a:r>
              <a:rPr dirty="0" sz="1000" spc="-35">
                <a:latin typeface="Tahoma"/>
                <a:cs typeface="Tahoma"/>
              </a:rPr>
              <a:t>seasonal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(1,1,1)</a:t>
            </a:r>
            <a:r>
              <a:rPr dirty="0" sz="1000" spc="-10">
                <a:latin typeface="Tahoma"/>
                <a:cs typeface="Tahoma"/>
              </a:rPr>
              <a:t> for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short-</a:t>
            </a:r>
            <a:r>
              <a:rPr dirty="0" sz="1000" spc="-10">
                <a:latin typeface="Tahoma"/>
                <a:cs typeface="Tahoma"/>
              </a:rPr>
              <a:t>term </a:t>
            </a:r>
            <a:r>
              <a:rPr dirty="0" sz="1000" spc="-35">
                <a:latin typeface="Tahoma"/>
                <a:cs typeface="Tahoma"/>
              </a:rPr>
              <a:t>patterns;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seasonal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(1,1,1,12)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for </a:t>
            </a:r>
            <a:r>
              <a:rPr dirty="0" sz="1000" spc="-40">
                <a:latin typeface="Tahoma"/>
                <a:cs typeface="Tahoma"/>
              </a:rPr>
              <a:t>yearly </a:t>
            </a:r>
            <a:r>
              <a:rPr dirty="0" sz="1000" spc="-10">
                <a:latin typeface="Tahoma"/>
                <a:cs typeface="Tahoma"/>
              </a:rPr>
              <a:t>patterns.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dirty="0" sz="1000" spc="-25">
                <a:latin typeface="Tahoma"/>
                <a:cs typeface="Tahoma"/>
              </a:rPr>
              <a:t>Balances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complexity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flexibility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5">
                <a:latin typeface="Tahoma"/>
                <a:cs typeface="Tahoma"/>
              </a:rPr>
              <a:t> trends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seasonal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behavior.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10" b="1">
                <a:latin typeface="Arial"/>
                <a:cs typeface="Arial"/>
              </a:rPr>
              <a:t>SARIMAX(2,0,1)(1,1,1,12):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20">
                <a:latin typeface="Tahoma"/>
                <a:cs typeface="Tahoma"/>
              </a:rPr>
              <a:t>Skips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non-</a:t>
            </a:r>
            <a:r>
              <a:rPr dirty="0" sz="1000" spc="-45">
                <a:latin typeface="Tahoma"/>
                <a:cs typeface="Tahoma"/>
              </a:rPr>
              <a:t>seasonal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differencing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(assumes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stationary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data).</a:t>
            </a:r>
            <a:endParaRPr sz="1000">
              <a:latin typeface="Tahoma"/>
              <a:cs typeface="Tahoma"/>
            </a:endParaRPr>
          </a:p>
          <a:p>
            <a:pPr marL="289560" marR="141605">
              <a:lnSpc>
                <a:spcPts val="1200"/>
              </a:lnSpc>
              <a:spcBef>
                <a:spcPts val="40"/>
              </a:spcBef>
            </a:pPr>
            <a:r>
              <a:rPr dirty="0" sz="1000" spc="-40">
                <a:latin typeface="Tahoma"/>
                <a:cs typeface="Tahoma"/>
              </a:rPr>
              <a:t>Uses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AR(2)</a:t>
            </a:r>
            <a:r>
              <a:rPr dirty="0" sz="1000" spc="-10">
                <a:latin typeface="Tahoma"/>
                <a:cs typeface="Tahoma"/>
              </a:rPr>
              <a:t> for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complex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short-</a:t>
            </a:r>
            <a:r>
              <a:rPr dirty="0" sz="1000" spc="-20">
                <a:latin typeface="Tahoma"/>
                <a:cs typeface="Tahoma"/>
              </a:rPr>
              <a:t>term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patterns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MA(1)</a:t>
            </a:r>
            <a:r>
              <a:rPr dirty="0" sz="1000" spc="-10">
                <a:latin typeface="Tahoma"/>
                <a:cs typeface="Tahoma"/>
              </a:rPr>
              <a:t> for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noise. </a:t>
            </a:r>
            <a:r>
              <a:rPr dirty="0" sz="1000" spc="-50">
                <a:latin typeface="Tahoma"/>
                <a:cs typeface="Tahoma"/>
              </a:rPr>
              <a:t>Ideal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strong autocorrelation </a:t>
            </a:r>
            <a:r>
              <a:rPr dirty="0" sz="1000">
                <a:latin typeface="Tahoma"/>
                <a:cs typeface="Tahoma"/>
              </a:rPr>
              <a:t>but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clear </a:t>
            </a:r>
            <a:r>
              <a:rPr dirty="0" sz="1000" spc="-10">
                <a:latin typeface="Tahoma"/>
                <a:cs typeface="Tahoma"/>
              </a:rPr>
              <a:t>trend.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10" b="1">
                <a:latin typeface="Arial"/>
                <a:cs typeface="Arial"/>
              </a:rPr>
              <a:t>SARIMAX(2,1,2)(1,0,0,12):</a:t>
            </a:r>
            <a:endParaRPr sz="1100">
              <a:latin typeface="Arial"/>
              <a:cs typeface="Arial"/>
            </a:endParaRPr>
          </a:p>
          <a:p>
            <a:pPr marL="289560" marR="57785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latin typeface="Tahoma"/>
                <a:cs typeface="Tahoma"/>
              </a:rPr>
              <a:t>Sophisticated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non-</a:t>
            </a:r>
            <a:r>
              <a:rPr dirty="0" sz="1000" spc="-45">
                <a:latin typeface="Tahoma"/>
                <a:cs typeface="Tahoma"/>
              </a:rPr>
              <a:t>seasonal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structure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AR(2)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MA(2)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terms, </a:t>
            </a:r>
            <a:r>
              <a:rPr dirty="0" sz="1000" spc="-20">
                <a:latin typeface="Tahoma"/>
                <a:cs typeface="Tahoma"/>
              </a:rPr>
              <a:t>plus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first-</a:t>
            </a:r>
            <a:r>
              <a:rPr dirty="0" sz="1000" spc="-45">
                <a:latin typeface="Tahoma"/>
                <a:cs typeface="Tahoma"/>
              </a:rPr>
              <a:t>order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differencing.</a:t>
            </a:r>
            <a:endParaRPr sz="1000">
              <a:latin typeface="Tahoma"/>
              <a:cs typeface="Tahoma"/>
            </a:endParaRPr>
          </a:p>
          <a:p>
            <a:pPr marL="289560" marR="29209">
              <a:lnSpc>
                <a:spcPts val="1200"/>
              </a:lnSpc>
              <a:spcBef>
                <a:spcPts val="30"/>
              </a:spcBef>
            </a:pPr>
            <a:r>
              <a:rPr dirty="0" sz="1000" spc="-20">
                <a:latin typeface="Tahoma"/>
                <a:cs typeface="Tahoma"/>
              </a:rPr>
              <a:t>Simpler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seasonal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component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AR(1)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12-</a:t>
            </a:r>
            <a:r>
              <a:rPr dirty="0" sz="1000" spc="-20">
                <a:latin typeface="Tahoma"/>
                <a:cs typeface="Tahoma"/>
              </a:rPr>
              <a:t>period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cycle. </a:t>
            </a:r>
            <a:r>
              <a:rPr dirty="0" sz="1000" spc="-25">
                <a:latin typeface="Tahoma"/>
                <a:cs typeface="Tahoma"/>
              </a:rPr>
              <a:t>Excels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capturing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yearly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patterns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mild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seasonality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but </a:t>
            </a:r>
            <a:r>
              <a:rPr dirty="0" sz="1000" spc="-30">
                <a:latin typeface="Tahoma"/>
                <a:cs typeface="Tahoma"/>
              </a:rPr>
              <a:t>complex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short-</a:t>
            </a:r>
            <a:r>
              <a:rPr dirty="0" sz="1000" spc="-20">
                <a:latin typeface="Tahoma"/>
                <a:cs typeface="Tahoma"/>
              </a:rPr>
              <a:t>term</a:t>
            </a:r>
            <a:r>
              <a:rPr dirty="0" sz="1000" spc="-10">
                <a:latin typeface="Tahoma"/>
                <a:cs typeface="Tahoma"/>
              </a:rPr>
              <a:t> fluctuations.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SARIMAX</a:t>
            </a:r>
            <a:r>
              <a:rPr dirty="0" spc="75"/>
              <a:t> </a:t>
            </a:r>
            <a:r>
              <a:rPr dirty="0"/>
              <a:t>Model</a:t>
            </a:r>
            <a:r>
              <a:rPr dirty="0" spc="80"/>
              <a:t> </a:t>
            </a:r>
            <a:r>
              <a:rPr dirty="0" spc="-25"/>
              <a:t>Results</a:t>
            </a:r>
            <a:r>
              <a:rPr dirty="0" spc="75"/>
              <a:t> </a:t>
            </a:r>
            <a:r>
              <a:rPr dirty="0" spc="-40"/>
              <a:t>Comparison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705687"/>
            <a:ext cx="427863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check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efficiency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SARIMAX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models,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diagrams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drawn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show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RMSE,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AIC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BIC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models.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55" y="1197079"/>
            <a:ext cx="1888235" cy="113439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5844" y="2461735"/>
            <a:ext cx="143446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RMSE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three </a:t>
            </a:r>
            <a:r>
              <a:rPr dirty="0" sz="1000">
                <a:latin typeface="Tahoma"/>
                <a:cs typeface="Tahoma"/>
              </a:rPr>
              <a:t>SARIMAX</a:t>
            </a:r>
            <a:r>
              <a:rPr dirty="0" sz="1000" spc="2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models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8272" y="1205674"/>
            <a:ext cx="1911413" cy="111810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507856" y="2448577"/>
            <a:ext cx="17722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AIC</a:t>
            </a:r>
            <a:r>
              <a:rPr dirty="0" sz="1000" spc="-25">
                <a:latin typeface="Tahoma"/>
                <a:cs typeface="Tahoma"/>
              </a:rPr>
              <a:t> and </a:t>
            </a:r>
            <a:r>
              <a:rPr dirty="0" sz="1000">
                <a:latin typeface="Tahoma"/>
                <a:cs typeface="Tahoma"/>
              </a:rPr>
              <a:t>BIC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three </a:t>
            </a:r>
            <a:r>
              <a:rPr dirty="0" sz="1000">
                <a:latin typeface="Tahoma"/>
                <a:cs typeface="Tahoma"/>
              </a:rPr>
              <a:t>SARIMAX</a:t>
            </a:r>
            <a:r>
              <a:rPr dirty="0" sz="1000" spc="2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models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LSTM</a:t>
            </a:r>
            <a:r>
              <a:rPr dirty="0" spc="10"/>
              <a:t> </a:t>
            </a:r>
            <a:r>
              <a:rPr dirty="0"/>
              <a:t>Model</a:t>
            </a:r>
            <a:r>
              <a:rPr dirty="0" spc="10"/>
              <a:t> </a:t>
            </a:r>
            <a:r>
              <a:rPr dirty="0" spc="-45"/>
              <a:t>Overview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35367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97228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687042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838871"/>
            <a:ext cx="52590" cy="525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02932" y="1051914"/>
            <a:ext cx="4014470" cy="14166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70815">
              <a:lnSpc>
                <a:spcPct val="102600"/>
              </a:lnSpc>
              <a:spcBef>
                <a:spcPts val="55"/>
              </a:spcBef>
            </a:pPr>
            <a:r>
              <a:rPr dirty="0" sz="1100" spc="-40" b="1">
                <a:latin typeface="Arial"/>
                <a:cs typeface="Arial"/>
              </a:rPr>
              <a:t>Long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Short-</a:t>
            </a:r>
            <a:r>
              <a:rPr dirty="0" sz="1100" b="1">
                <a:latin typeface="Arial"/>
                <a:cs typeface="Arial"/>
              </a:rPr>
              <a:t>Term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Memory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(LSTM):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55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type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recurrent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neural </a:t>
            </a:r>
            <a:r>
              <a:rPr dirty="0" sz="1100" spc="-50">
                <a:latin typeface="Tahoma"/>
                <a:cs typeface="Tahoma"/>
              </a:rPr>
              <a:t>network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(RNN)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capable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long-</a:t>
            </a:r>
            <a:r>
              <a:rPr dirty="0" sz="1100" spc="-25">
                <a:latin typeface="Tahoma"/>
                <a:cs typeface="Tahoma"/>
              </a:rPr>
              <a:t>term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dependencies.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Features:</a:t>
            </a:r>
            <a:endParaRPr sz="1100">
              <a:latin typeface="Arial"/>
              <a:cs typeface="Arial"/>
            </a:endParaRPr>
          </a:p>
          <a:p>
            <a:pPr marL="289560" marR="160020">
              <a:lnSpc>
                <a:spcPct val="100000"/>
              </a:lnSpc>
              <a:spcBef>
                <a:spcPts val="175"/>
              </a:spcBef>
            </a:pPr>
            <a:r>
              <a:rPr dirty="0" sz="1000" b="1">
                <a:latin typeface="Arial"/>
                <a:cs typeface="Arial"/>
              </a:rPr>
              <a:t>Memory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-30" b="1">
                <a:latin typeface="Arial"/>
                <a:cs typeface="Arial"/>
              </a:rPr>
              <a:t>Cells: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Maintain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-40">
                <a:latin typeface="Tahoma"/>
                <a:cs typeface="Tahoma"/>
              </a:rPr>
              <a:t> over </a:t>
            </a:r>
            <a:r>
              <a:rPr dirty="0" sz="1000" spc="-45">
                <a:latin typeface="Tahoma"/>
                <a:cs typeface="Tahoma"/>
              </a:rPr>
              <a:t>extended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periods. </a:t>
            </a:r>
            <a:r>
              <a:rPr dirty="0" sz="1000" spc="-20" b="1">
                <a:latin typeface="Arial"/>
                <a:cs typeface="Arial"/>
              </a:rPr>
              <a:t>Gates</a:t>
            </a:r>
            <a:r>
              <a:rPr dirty="0" sz="1000" spc="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(Input,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Forget,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Output):</a:t>
            </a:r>
            <a:r>
              <a:rPr dirty="0" sz="1000" spc="95" b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Regulate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flow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information </a:t>
            </a:r>
            <a:r>
              <a:rPr dirty="0" sz="1000">
                <a:latin typeface="Tahoma"/>
                <a:cs typeface="Tahoma"/>
              </a:rPr>
              <a:t>into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out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cell.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9"/>
              </a:spcBef>
            </a:pPr>
            <a:r>
              <a:rPr dirty="0" sz="1100" spc="-20" b="1">
                <a:latin typeface="Arial"/>
                <a:cs typeface="Arial"/>
              </a:rPr>
              <a:t>Suitability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Time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Series: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Excellent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sequential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like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stock </a:t>
            </a:r>
            <a:r>
              <a:rPr dirty="0" sz="1100" spc="-50">
                <a:latin typeface="Tahoma"/>
                <a:cs typeface="Tahoma"/>
              </a:rPr>
              <a:t>prices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their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ability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remember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past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information.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18805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LSTM</a:t>
            </a:r>
            <a:r>
              <a:rPr dirty="0"/>
              <a:t> </a:t>
            </a:r>
            <a:r>
              <a:rPr dirty="0" spc="-25"/>
              <a:t>Training</a:t>
            </a:r>
            <a:r>
              <a:rPr dirty="0" spc="5"/>
              <a:t> </a:t>
            </a:r>
            <a:r>
              <a:rPr dirty="0" spc="-45"/>
              <a:t>Performance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66743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819264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983767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27476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439265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591094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742922"/>
            <a:ext cx="52590" cy="5259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02932" y="411910"/>
            <a:ext cx="3954145" cy="14243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35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LSTM</a:t>
            </a:r>
            <a:r>
              <a:rPr dirty="0" sz="1100" spc="-35">
                <a:latin typeface="Tahoma"/>
                <a:cs typeface="Tahoma"/>
              </a:rPr>
              <a:t> model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was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trained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historical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stock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price </a:t>
            </a:r>
            <a:r>
              <a:rPr dirty="0" sz="1100" spc="-10">
                <a:latin typeface="Tahoma"/>
                <a:cs typeface="Tahoma"/>
              </a:rPr>
              <a:t>data. </a:t>
            </a:r>
            <a:r>
              <a:rPr dirty="0" sz="1100" spc="-25" b="1">
                <a:latin typeface="Arial"/>
                <a:cs typeface="Arial"/>
              </a:rPr>
              <a:t>Training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Loss: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Measures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how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well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fits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training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data. </a:t>
            </a:r>
            <a:r>
              <a:rPr dirty="0" sz="1100" spc="-10" b="1">
                <a:latin typeface="Arial"/>
                <a:cs typeface="Arial"/>
              </a:rPr>
              <a:t>Observations:</a:t>
            </a:r>
            <a:endParaRPr sz="1100">
              <a:latin typeface="Arial"/>
              <a:cs typeface="Arial"/>
            </a:endParaRPr>
          </a:p>
          <a:p>
            <a:pPr marL="289560" marR="438784">
              <a:lnSpc>
                <a:spcPts val="1200"/>
              </a:lnSpc>
              <a:spcBef>
                <a:spcPts val="1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converged,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showing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good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fit</a:t>
            </a:r>
            <a:r>
              <a:rPr dirty="0" sz="1000" spc="-20">
                <a:latin typeface="Tahoma"/>
                <a:cs typeface="Tahoma"/>
              </a:rPr>
              <a:t> without significant </a:t>
            </a:r>
            <a:r>
              <a:rPr dirty="0" sz="1000" spc="-10">
                <a:latin typeface="Tahoma"/>
                <a:cs typeface="Tahoma"/>
              </a:rPr>
              <a:t>overfitting.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60"/>
              </a:lnSpc>
            </a:pPr>
            <a:r>
              <a:rPr dirty="0" sz="1100" spc="-45" b="1">
                <a:latin typeface="Arial"/>
                <a:cs typeface="Arial"/>
              </a:rPr>
              <a:t>Performance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Metrics:</a:t>
            </a:r>
            <a:endParaRPr sz="1100">
              <a:latin typeface="Arial"/>
              <a:cs typeface="Arial"/>
            </a:endParaRPr>
          </a:p>
          <a:p>
            <a:pPr marL="289560" marR="1208405">
              <a:lnSpc>
                <a:spcPts val="1200"/>
              </a:lnSpc>
              <a:spcBef>
                <a:spcPts val="30"/>
              </a:spcBef>
            </a:pPr>
            <a:r>
              <a:rPr dirty="0" sz="1000">
                <a:latin typeface="Tahoma"/>
                <a:cs typeface="Tahoma"/>
              </a:rPr>
              <a:t>Root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Mean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Squared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Error:56.66954104951507 </a:t>
            </a:r>
            <a:r>
              <a:rPr dirty="0" sz="1000">
                <a:latin typeface="Tahoma"/>
                <a:cs typeface="Tahoma"/>
              </a:rPr>
              <a:t>Mean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Absolute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Error: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36.0699983134575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dirty="0" sz="1000" spc="-10">
                <a:latin typeface="Tahoma"/>
                <a:cs typeface="Tahoma"/>
              </a:rPr>
              <a:t>R-</a:t>
            </a:r>
            <a:r>
              <a:rPr dirty="0" sz="1000" spc="-50">
                <a:latin typeface="Tahoma"/>
                <a:cs typeface="Tahoma"/>
              </a:rPr>
              <a:t>squared</a:t>
            </a:r>
            <a:r>
              <a:rPr dirty="0" sz="1000" spc="-30">
                <a:latin typeface="Tahoma"/>
                <a:cs typeface="Tahoma"/>
              </a:rPr>
              <a:t> Score: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0.980255328086482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40081" y="1913147"/>
            <a:ext cx="2123608" cy="113496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47890" y="3196696"/>
            <a:ext cx="3712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LSTM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Model: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Actual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Predicted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Stock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Prices(Training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Set)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LSTM</a:t>
            </a:r>
            <a:r>
              <a:rPr dirty="0" spc="-15"/>
              <a:t> </a:t>
            </a:r>
            <a:r>
              <a:rPr dirty="0" spc="-10"/>
              <a:t>Test</a:t>
            </a:r>
            <a:r>
              <a:rPr dirty="0" spc="-15"/>
              <a:t> </a:t>
            </a:r>
            <a:r>
              <a:rPr dirty="0" spc="-45"/>
              <a:t>Performance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6506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649719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815136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118806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25933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424762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576590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728419"/>
            <a:ext cx="52590" cy="5259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02932" y="413053"/>
            <a:ext cx="4037329" cy="140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65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trained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LSTM</a:t>
            </a:r>
            <a:r>
              <a:rPr dirty="0" sz="1100" spc="-35">
                <a:latin typeface="Tahoma"/>
                <a:cs typeface="Tahoma"/>
              </a:rPr>
              <a:t> model </a:t>
            </a:r>
            <a:r>
              <a:rPr dirty="0" sz="1100" spc="-65">
                <a:latin typeface="Tahoma"/>
                <a:cs typeface="Tahoma"/>
              </a:rPr>
              <a:t>was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evaluated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55"/>
              </a:lnSpc>
            </a:pPr>
            <a:r>
              <a:rPr dirty="0" sz="1100" b="1">
                <a:latin typeface="Arial"/>
                <a:cs typeface="Arial"/>
              </a:rPr>
              <a:t>Actual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vs.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Predicted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Prices:</a:t>
            </a:r>
            <a:endParaRPr sz="1100">
              <a:latin typeface="Arial"/>
              <a:cs typeface="Arial"/>
            </a:endParaRPr>
          </a:p>
          <a:p>
            <a:pPr marL="289560" marR="167005">
              <a:lnSpc>
                <a:spcPts val="1200"/>
              </a:lnSpc>
              <a:spcBef>
                <a:spcPts val="30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</a:t>
            </a:r>
            <a:r>
              <a:rPr dirty="0" sz="1000" spc="-25">
                <a:latin typeface="Tahoma"/>
                <a:cs typeface="Tahoma"/>
              </a:rPr>
              <a:t>o</a:t>
            </a:r>
            <a:r>
              <a:rPr dirty="0" sz="1000" spc="-50">
                <a:latin typeface="Tahoma"/>
                <a:cs typeface="Tahoma"/>
              </a:rPr>
              <a:t>de</a:t>
            </a:r>
            <a:r>
              <a:rPr dirty="0" sz="1000" spc="-120">
                <a:latin typeface="Tahoma"/>
                <a:cs typeface="Tahoma"/>
              </a:rPr>
              <a:t>l</a:t>
            </a:r>
            <a:r>
              <a:rPr dirty="0" sz="1000" spc="-545">
                <a:latin typeface="Tahoma"/>
                <a:cs typeface="Tahoma"/>
              </a:rPr>
              <a:t>´</a:t>
            </a:r>
            <a:r>
              <a:rPr dirty="0" sz="1000" spc="-50">
                <a:latin typeface="Tahoma"/>
                <a:cs typeface="Tahoma"/>
              </a:rPr>
              <a:t>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predictions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closely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follow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10">
                <a:latin typeface="Tahoma"/>
                <a:cs typeface="Tahoma"/>
              </a:rPr>
              <a:t>actual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stock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prices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set.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05"/>
              </a:lnSpc>
            </a:pPr>
            <a:r>
              <a:rPr dirty="0" sz="1000" spc="-30">
                <a:latin typeface="Tahoma"/>
                <a:cs typeface="Tahoma"/>
              </a:rPr>
              <a:t>Captures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both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overall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trend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short-</a:t>
            </a:r>
            <a:r>
              <a:rPr dirty="0" sz="1000" spc="-20">
                <a:latin typeface="Tahoma"/>
                <a:cs typeface="Tahoma"/>
              </a:rPr>
              <a:t>term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fluctuations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effectively.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65"/>
              </a:lnSpc>
            </a:pPr>
            <a:r>
              <a:rPr dirty="0" sz="1100" spc="-45" b="1">
                <a:latin typeface="Arial"/>
                <a:cs typeface="Arial"/>
              </a:rPr>
              <a:t>Performance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Metrics:</a:t>
            </a:r>
            <a:endParaRPr sz="1100">
              <a:latin typeface="Arial"/>
              <a:cs typeface="Arial"/>
            </a:endParaRPr>
          </a:p>
          <a:p>
            <a:pPr marL="289560" marR="1172210">
              <a:lnSpc>
                <a:spcPts val="1200"/>
              </a:lnSpc>
              <a:spcBef>
                <a:spcPts val="30"/>
              </a:spcBef>
            </a:pPr>
            <a:r>
              <a:rPr dirty="0" sz="1000">
                <a:latin typeface="Tahoma"/>
                <a:cs typeface="Tahoma"/>
              </a:rPr>
              <a:t>Root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Mean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Squared </a:t>
            </a:r>
            <a:r>
              <a:rPr dirty="0" sz="1000" spc="-10">
                <a:latin typeface="Tahoma"/>
                <a:cs typeface="Tahoma"/>
              </a:rPr>
              <a:t>Error: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105.81455873855155 </a:t>
            </a:r>
            <a:r>
              <a:rPr dirty="0" sz="1000">
                <a:latin typeface="Tahoma"/>
                <a:cs typeface="Tahoma"/>
              </a:rPr>
              <a:t>Mean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Absolute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Error: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78.52686838984157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dirty="0" sz="1000" spc="-10">
                <a:latin typeface="Tahoma"/>
                <a:cs typeface="Tahoma"/>
              </a:rPr>
              <a:t>R-</a:t>
            </a:r>
            <a:r>
              <a:rPr dirty="0" sz="1000" spc="-50">
                <a:latin typeface="Tahoma"/>
                <a:cs typeface="Tahoma"/>
              </a:rPr>
              <a:t>squared</a:t>
            </a:r>
            <a:r>
              <a:rPr dirty="0" sz="1000" spc="-30">
                <a:latin typeface="Tahoma"/>
                <a:cs typeface="Tahoma"/>
              </a:rPr>
              <a:t> Score: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0.8516092453913142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25210" y="1900463"/>
            <a:ext cx="1957415" cy="104613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30834" y="3093064"/>
            <a:ext cx="35464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LSTM Model:</a:t>
            </a:r>
            <a:r>
              <a:rPr dirty="0" sz="1000" spc="10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Actual </a:t>
            </a:r>
            <a:r>
              <a:rPr dirty="0" sz="1000" spc="-30">
                <a:latin typeface="Tahoma"/>
                <a:cs typeface="Tahoma"/>
              </a:rPr>
              <a:t>vs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Predicted</a:t>
            </a:r>
            <a:r>
              <a:rPr dirty="0" sz="1000">
                <a:latin typeface="Tahoma"/>
                <a:cs typeface="Tahoma"/>
              </a:rPr>
              <a:t> Stock </a:t>
            </a:r>
            <a:r>
              <a:rPr dirty="0" sz="1000" spc="-10">
                <a:latin typeface="Tahoma"/>
                <a:cs typeface="Tahoma"/>
              </a:rPr>
              <a:t>Prices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(Test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Set)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Training</a:t>
            </a:r>
            <a:r>
              <a:rPr dirty="0" spc="-40"/>
              <a:t> </a:t>
            </a:r>
            <a:r>
              <a:rPr dirty="0" spc="-20"/>
              <a:t>History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647191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811695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115352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19022"/>
            <a:ext cx="52590" cy="5259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02932" y="411910"/>
            <a:ext cx="3999865" cy="1403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plot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illustrates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training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validation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loss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over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epochs,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45"/>
              </a:lnSpc>
            </a:pPr>
            <a:r>
              <a:rPr dirty="0" sz="1100" spc="-10" b="1">
                <a:latin typeface="Arial"/>
                <a:cs typeface="Arial"/>
              </a:rPr>
              <a:t>Observations:</a:t>
            </a:r>
            <a:endParaRPr sz="1100">
              <a:latin typeface="Arial"/>
              <a:cs typeface="Arial"/>
            </a:endParaRPr>
          </a:p>
          <a:p>
            <a:pPr marL="289560" marR="64135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ahoma"/>
                <a:cs typeface="Tahoma"/>
              </a:rPr>
              <a:t>Both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training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validation </a:t>
            </a:r>
            <a:r>
              <a:rPr dirty="0" sz="1000" spc="-25">
                <a:latin typeface="Tahoma"/>
                <a:cs typeface="Tahoma"/>
              </a:rPr>
              <a:t>loss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curves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show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rapid </a:t>
            </a:r>
            <a:r>
              <a:rPr dirty="0" sz="1000" spc="-55">
                <a:latin typeface="Tahoma"/>
                <a:cs typeface="Tahoma"/>
              </a:rPr>
              <a:t>decrease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initial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epochs,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indicating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learning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effectively.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curves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flatten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out,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suggesting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has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converged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dirty="0" sz="1000" spc="-25">
                <a:latin typeface="Tahoma"/>
                <a:cs typeface="Tahoma"/>
              </a:rPr>
              <a:t>and further </a:t>
            </a:r>
            <a:r>
              <a:rPr dirty="0" sz="1000" spc="-20">
                <a:latin typeface="Tahoma"/>
                <a:cs typeface="Tahoma"/>
              </a:rPr>
              <a:t>training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would</a:t>
            </a:r>
            <a:r>
              <a:rPr dirty="0" sz="1000" spc="-20">
                <a:latin typeface="Tahoma"/>
                <a:cs typeface="Tahoma"/>
              </a:rPr>
              <a:t> yield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diminishing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returns.</a:t>
            </a:r>
            <a:endParaRPr sz="1000">
              <a:latin typeface="Tahoma"/>
              <a:cs typeface="Tahoma"/>
            </a:endParaRPr>
          </a:p>
          <a:p>
            <a:pPr marL="289560" marR="17145">
              <a:lnSpc>
                <a:spcPts val="1200"/>
              </a:lnSpc>
              <a:spcBef>
                <a:spcPts val="40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validation</a:t>
            </a:r>
            <a:r>
              <a:rPr dirty="0" sz="1000" spc="-25">
                <a:latin typeface="Tahoma"/>
                <a:cs typeface="Tahoma"/>
              </a:rPr>
              <a:t> loss </a:t>
            </a:r>
            <a:r>
              <a:rPr dirty="0" sz="1000" spc="-40">
                <a:latin typeface="Tahoma"/>
                <a:cs typeface="Tahoma"/>
              </a:rPr>
              <a:t>remains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close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training</a:t>
            </a:r>
            <a:r>
              <a:rPr dirty="0" sz="1000" spc="-25">
                <a:latin typeface="Tahoma"/>
                <a:cs typeface="Tahoma"/>
              </a:rPr>
              <a:t> loss,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which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good indicator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overfitting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generalizing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well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unseen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4172" y="1892812"/>
            <a:ext cx="2123678" cy="11388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475917" y="3171842"/>
            <a:ext cx="16560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Model</a:t>
            </a:r>
            <a:r>
              <a:rPr dirty="0" sz="1000" spc="-20">
                <a:latin typeface="Tahoma"/>
                <a:cs typeface="Tahoma"/>
              </a:rPr>
              <a:t> Training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History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dirty="0" spc="-25"/>
              <a:t> </a:t>
            </a:r>
            <a:r>
              <a:rPr dirty="0" spc="-45"/>
              <a:t>Comparison</a:t>
            </a:r>
            <a:r>
              <a:rPr dirty="0" spc="-20"/>
              <a:t> </a:t>
            </a:r>
            <a:r>
              <a:rPr dirty="0" spc="-40"/>
              <a:t>Summary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24547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014349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166177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318018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646961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836763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140432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2317546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507348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811018"/>
            <a:ext cx="52590" cy="5259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02932" y="716012"/>
            <a:ext cx="3994150" cy="21882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5" b="1">
                <a:latin typeface="Arial"/>
                <a:cs typeface="Arial"/>
              </a:rPr>
              <a:t>Classical</a:t>
            </a:r>
            <a:r>
              <a:rPr dirty="0" sz="1100" spc="114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Models</a:t>
            </a:r>
            <a:r>
              <a:rPr dirty="0" sz="1100" spc="1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(AR,</a:t>
            </a:r>
            <a:r>
              <a:rPr dirty="0" sz="1100" spc="1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ARIMA,</a:t>
            </a:r>
            <a:r>
              <a:rPr dirty="0" sz="1100" spc="1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SARIMAX):</a:t>
            </a:r>
            <a:endParaRPr sz="1100">
              <a:latin typeface="Arial"/>
              <a:cs typeface="Arial"/>
            </a:endParaRPr>
          </a:p>
          <a:p>
            <a:pPr marL="289560" marR="564515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Tahoma"/>
                <a:cs typeface="Tahoma"/>
              </a:rPr>
              <a:t>Effective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capturing</a:t>
            </a:r>
            <a:r>
              <a:rPr dirty="0" sz="1000" spc="-30">
                <a:latin typeface="Tahoma"/>
                <a:cs typeface="Tahoma"/>
              </a:rPr>
              <a:t> linear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relationships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basic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trends. </a:t>
            </a:r>
            <a:r>
              <a:rPr dirty="0" sz="1000" spc="-30">
                <a:latin typeface="Tahoma"/>
                <a:cs typeface="Tahoma"/>
              </a:rPr>
              <a:t>Struggle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high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volatility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50">
                <a:latin typeface="Tahoma"/>
                <a:cs typeface="Tahoma"/>
              </a:rPr>
              <a:t>non-</a:t>
            </a:r>
            <a:r>
              <a:rPr dirty="0" sz="1000" spc="-30">
                <a:latin typeface="Tahoma"/>
                <a:cs typeface="Tahoma"/>
              </a:rPr>
              <a:t>linear </a:t>
            </a:r>
            <a:r>
              <a:rPr dirty="0" sz="1000" spc="-10">
                <a:latin typeface="Tahoma"/>
                <a:cs typeface="Tahoma"/>
              </a:rPr>
              <a:t>patterns.</a:t>
            </a:r>
            <a:endParaRPr sz="1000">
              <a:latin typeface="Tahoma"/>
              <a:cs typeface="Tahoma"/>
            </a:endParaRPr>
          </a:p>
          <a:p>
            <a:pPr marL="289560" marR="356870">
              <a:lnSpc>
                <a:spcPts val="1200"/>
              </a:lnSpc>
              <a:spcBef>
                <a:spcPts val="35"/>
              </a:spcBef>
            </a:pPr>
            <a:r>
              <a:rPr dirty="0" sz="1000">
                <a:latin typeface="Tahoma"/>
                <a:cs typeface="Tahoma"/>
              </a:rPr>
              <a:t>SARIMAX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models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showed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improved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performance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seasonal </a:t>
            </a:r>
            <a:r>
              <a:rPr dirty="0" sz="1000" spc="-10">
                <a:latin typeface="Tahoma"/>
                <a:cs typeface="Tahoma"/>
              </a:rPr>
              <a:t>components.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b="1">
                <a:latin typeface="Arial"/>
                <a:cs typeface="Arial"/>
              </a:rPr>
              <a:t>Deep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Learning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Model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(LSTM):</a:t>
            </a:r>
            <a:endParaRPr sz="1100">
              <a:latin typeface="Arial"/>
              <a:cs typeface="Arial"/>
            </a:endParaRPr>
          </a:p>
          <a:p>
            <a:pPr marL="289560" marR="60960">
              <a:lnSpc>
                <a:spcPct val="100000"/>
              </a:lnSpc>
              <a:spcBef>
                <a:spcPts val="170"/>
              </a:spcBef>
            </a:pPr>
            <a:r>
              <a:rPr dirty="0" sz="1000" spc="-35">
                <a:latin typeface="Tahoma"/>
                <a:cs typeface="Tahoma"/>
              </a:rPr>
              <a:t>Demonstrated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superior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performance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capturing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complex,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non-</a:t>
            </a:r>
            <a:r>
              <a:rPr dirty="0" sz="1000" spc="-10">
                <a:latin typeface="Tahoma"/>
                <a:cs typeface="Tahoma"/>
              </a:rPr>
              <a:t>linear </a:t>
            </a:r>
            <a:r>
              <a:rPr dirty="0" sz="1000" spc="-30">
                <a:latin typeface="Tahoma"/>
                <a:cs typeface="Tahoma"/>
              </a:rPr>
              <a:t>patterns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35">
                <a:latin typeface="Tahoma"/>
                <a:cs typeface="Tahoma"/>
              </a:rPr>
              <a:t>long-</a:t>
            </a:r>
            <a:r>
              <a:rPr dirty="0" sz="1000" spc="-30">
                <a:latin typeface="Tahoma"/>
                <a:cs typeface="Tahoma"/>
              </a:rPr>
              <a:t>term </a:t>
            </a:r>
            <a:r>
              <a:rPr dirty="0" sz="1000" spc="-10">
                <a:latin typeface="Tahoma"/>
                <a:cs typeface="Tahoma"/>
              </a:rPr>
              <a:t>dependencies.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dirty="0" sz="1000">
                <a:latin typeface="Tahoma"/>
                <a:cs typeface="Tahoma"/>
              </a:rPr>
              <a:t>More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robust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volatile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market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conditions.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Arial"/>
                <a:cs typeface="Arial"/>
              </a:rPr>
              <a:t>Overall: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Tahoma"/>
                <a:cs typeface="Tahoma"/>
              </a:rPr>
              <a:t>LSTM </a:t>
            </a:r>
            <a:r>
              <a:rPr dirty="0" sz="1000" spc="-35">
                <a:latin typeface="Tahoma"/>
                <a:cs typeface="Tahoma"/>
              </a:rPr>
              <a:t>generally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outperforms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classical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models</a:t>
            </a:r>
            <a:r>
              <a:rPr dirty="0" sz="1000">
                <a:latin typeface="Tahoma"/>
                <a:cs typeface="Tahoma"/>
              </a:rPr>
              <a:t> in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terms</a:t>
            </a:r>
            <a:r>
              <a:rPr dirty="0" sz="1000">
                <a:latin typeface="Tahoma"/>
                <a:cs typeface="Tahoma"/>
              </a:rPr>
              <a:t> of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accuracy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for </a:t>
            </a:r>
            <a:r>
              <a:rPr dirty="0" sz="1000" spc="-10">
                <a:latin typeface="Tahoma"/>
                <a:cs typeface="Tahoma"/>
              </a:rPr>
              <a:t>stock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price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forecasting.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dirty="0" sz="1000" spc="-20">
                <a:latin typeface="Tahoma"/>
                <a:cs typeface="Tahoma"/>
              </a:rPr>
              <a:t>Classical </a:t>
            </a:r>
            <a:r>
              <a:rPr dirty="0" sz="1000" spc="-35">
                <a:latin typeface="Tahoma"/>
                <a:cs typeface="Tahoma"/>
              </a:rPr>
              <a:t>models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provide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good </a:t>
            </a:r>
            <a:r>
              <a:rPr dirty="0" sz="1000" spc="-40">
                <a:latin typeface="Tahoma"/>
                <a:cs typeface="Tahoma"/>
              </a:rPr>
              <a:t>baseline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simpler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interpret.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98234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Continuation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24547" y="954257"/>
            <a:ext cx="25596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Table:</a:t>
            </a:r>
            <a:r>
              <a:rPr dirty="0" sz="10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Model </a:t>
            </a:r>
            <a:r>
              <a:rPr dirty="0" sz="1000" spc="-40">
                <a:latin typeface="Tahoma"/>
                <a:cs typeface="Tahoma"/>
              </a:rPr>
              <a:t>Performance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Comparison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(RMSE)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01344" y="1226337"/>
          <a:ext cx="2681605" cy="155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039"/>
                <a:gridCol w="882650"/>
              </a:tblGrid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Model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RMSE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AR(2)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26.978460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ARIMA(1,1,1)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55.778002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ARIMA(2,0,1)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29.966678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SARIMAX(1,1,1)(1,1,1,12)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65.1399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SARIMAX(2,0,1)(1,1,1,12)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85.3284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SARIMAX(2,1,2)(1,0,0,12)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56.8642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LSTM(Train)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56.669541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LSTM(Test)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105.8145587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Limitations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98957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88771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292428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596085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925028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114842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266670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570340"/>
            <a:ext cx="52590" cy="52590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pc="-55"/>
              <a:t>Classical</a:t>
            </a:r>
            <a:r>
              <a:rPr dirty="0" spc="10"/>
              <a:t> </a:t>
            </a:r>
            <a:r>
              <a:rPr dirty="0" spc="-10"/>
              <a:t>Models:</a:t>
            </a:r>
          </a:p>
          <a:p>
            <a:pPr marL="289560" marR="448945">
              <a:lnSpc>
                <a:spcPct val="100000"/>
              </a:lnSpc>
              <a:spcBef>
                <a:spcPts val="175"/>
              </a:spcBef>
            </a:pPr>
            <a:r>
              <a:rPr dirty="0" sz="1000" spc="-25"/>
              <a:t>Linearity</a:t>
            </a:r>
            <a:r>
              <a:rPr dirty="0" sz="1000" spc="40"/>
              <a:t> </a:t>
            </a:r>
            <a:r>
              <a:rPr dirty="0" sz="1000" spc="-45"/>
              <a:t>Assumption:</a:t>
            </a:r>
            <a:r>
              <a:rPr dirty="0" sz="1000" spc="105"/>
              <a:t> </a:t>
            </a:r>
            <a:r>
              <a:rPr dirty="0" sz="1000" spc="-30" b="0">
                <a:latin typeface="Tahoma"/>
                <a:cs typeface="Tahoma"/>
              </a:rPr>
              <a:t>Struggle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with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50" b="0">
                <a:latin typeface="Tahoma"/>
                <a:cs typeface="Tahoma"/>
              </a:rPr>
              <a:t>non-</a:t>
            </a:r>
            <a:r>
              <a:rPr dirty="0" sz="1000" spc="-30" b="0">
                <a:latin typeface="Tahoma"/>
                <a:cs typeface="Tahoma"/>
              </a:rPr>
              <a:t>linear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stock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market </a:t>
            </a:r>
            <a:r>
              <a:rPr dirty="0" sz="1000" spc="-10" b="0">
                <a:latin typeface="Tahoma"/>
                <a:cs typeface="Tahoma"/>
              </a:rPr>
              <a:t>dynamics.</a:t>
            </a:r>
            <a:endParaRPr sz="1000">
              <a:latin typeface="Tahoma"/>
              <a:cs typeface="Tahoma"/>
            </a:endParaRPr>
          </a:p>
          <a:p>
            <a:pPr marL="289560" marR="137795">
              <a:lnSpc>
                <a:spcPts val="1200"/>
              </a:lnSpc>
              <a:spcBef>
                <a:spcPts val="35"/>
              </a:spcBef>
            </a:pPr>
            <a:r>
              <a:rPr dirty="0" sz="1000" spc="-30"/>
              <a:t>Sensitivity</a:t>
            </a:r>
            <a:r>
              <a:rPr dirty="0" sz="1000" spc="45"/>
              <a:t> </a:t>
            </a:r>
            <a:r>
              <a:rPr dirty="0" sz="1000"/>
              <a:t>to</a:t>
            </a:r>
            <a:r>
              <a:rPr dirty="0" sz="1000" spc="50"/>
              <a:t> </a:t>
            </a:r>
            <a:r>
              <a:rPr dirty="0" sz="1000"/>
              <a:t>Volatility:</a:t>
            </a:r>
            <a:r>
              <a:rPr dirty="0" sz="1000" spc="114"/>
              <a:t> </a:t>
            </a:r>
            <a:r>
              <a:rPr dirty="0" sz="1000" spc="-40" b="0">
                <a:latin typeface="Tahoma"/>
                <a:cs typeface="Tahoma"/>
              </a:rPr>
              <a:t>Performance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60" b="0">
                <a:latin typeface="Tahoma"/>
                <a:cs typeface="Tahoma"/>
              </a:rPr>
              <a:t>degrades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during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high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market </a:t>
            </a:r>
            <a:r>
              <a:rPr dirty="0" sz="1000" spc="-10" b="0">
                <a:latin typeface="Tahoma"/>
                <a:cs typeface="Tahoma"/>
              </a:rPr>
              <a:t>volatility.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dirty="0" sz="1000" spc="-10"/>
              <a:t>Feature</a:t>
            </a:r>
            <a:r>
              <a:rPr dirty="0" sz="1000" spc="30"/>
              <a:t> </a:t>
            </a:r>
            <a:r>
              <a:rPr dirty="0" sz="1000" spc="-40"/>
              <a:t>Engineering:</a:t>
            </a:r>
            <a:r>
              <a:rPr dirty="0" sz="1000" spc="90"/>
              <a:t> </a:t>
            </a:r>
            <a:r>
              <a:rPr dirty="0" sz="1000" b="0">
                <a:latin typeface="Tahoma"/>
                <a:cs typeface="Tahoma"/>
              </a:rPr>
              <a:t>Limited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ability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to</a:t>
            </a:r>
            <a:r>
              <a:rPr dirty="0" sz="1000" spc="-35" b="0">
                <a:latin typeface="Tahoma"/>
                <a:cs typeface="Tahoma"/>
              </a:rPr>
              <a:t> incorporate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external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factors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20" b="0">
                <a:latin typeface="Tahoma"/>
                <a:cs typeface="Tahoma"/>
              </a:rPr>
              <a:t>without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manual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feature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engineering.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Deep</a:t>
            </a:r>
            <a:r>
              <a:rPr dirty="0" spc="-5"/>
              <a:t> </a:t>
            </a:r>
            <a:r>
              <a:rPr dirty="0" spc="-45"/>
              <a:t>Learning</a:t>
            </a:r>
            <a:r>
              <a:rPr dirty="0"/>
              <a:t> </a:t>
            </a:r>
            <a:r>
              <a:rPr dirty="0" spc="-20"/>
              <a:t>Models</a:t>
            </a:r>
            <a:r>
              <a:rPr dirty="0"/>
              <a:t> </a:t>
            </a:r>
            <a:r>
              <a:rPr dirty="0" spc="-10"/>
              <a:t>(LSTM):</a:t>
            </a:r>
          </a:p>
          <a:p>
            <a:pPr marL="289560" marR="15240">
              <a:lnSpc>
                <a:spcPct val="100000"/>
              </a:lnSpc>
              <a:spcBef>
                <a:spcPts val="175"/>
              </a:spcBef>
            </a:pPr>
            <a:r>
              <a:rPr dirty="0" sz="1000"/>
              <a:t>Data</a:t>
            </a:r>
            <a:r>
              <a:rPr dirty="0" sz="1000" spc="50"/>
              <a:t> </a:t>
            </a:r>
            <a:r>
              <a:rPr dirty="0" sz="1000" spc="-25"/>
              <a:t>Intensive:</a:t>
            </a:r>
            <a:r>
              <a:rPr dirty="0" sz="1000" spc="114"/>
              <a:t> </a:t>
            </a:r>
            <a:r>
              <a:rPr dirty="0" sz="1000" spc="-35" b="0">
                <a:latin typeface="Tahoma"/>
                <a:cs typeface="Tahoma"/>
              </a:rPr>
              <a:t>Require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large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datasets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for optimal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performance. </a:t>
            </a:r>
            <a:r>
              <a:rPr dirty="0" sz="1000" spc="-25"/>
              <a:t>Computational</a:t>
            </a:r>
            <a:r>
              <a:rPr dirty="0" sz="1000" spc="25"/>
              <a:t> </a:t>
            </a:r>
            <a:r>
              <a:rPr dirty="0" sz="1000" spc="-10"/>
              <a:t>Cost:</a:t>
            </a:r>
            <a:r>
              <a:rPr dirty="0" sz="1000" spc="90"/>
              <a:t> </a:t>
            </a:r>
            <a:r>
              <a:rPr dirty="0" sz="1000" spc="-20" b="0">
                <a:latin typeface="Tahoma"/>
                <a:cs typeface="Tahoma"/>
              </a:rPr>
              <a:t>Training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can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be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computationally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50" b="0">
                <a:latin typeface="Tahoma"/>
                <a:cs typeface="Tahoma"/>
              </a:rPr>
              <a:t>expensive</a:t>
            </a:r>
            <a:r>
              <a:rPr dirty="0" sz="1000" spc="-25" b="0">
                <a:latin typeface="Tahoma"/>
                <a:cs typeface="Tahoma"/>
              </a:rPr>
              <a:t> and </a:t>
            </a:r>
            <a:r>
              <a:rPr dirty="0" sz="1000" spc="-40" b="0">
                <a:latin typeface="Tahoma"/>
                <a:cs typeface="Tahoma"/>
              </a:rPr>
              <a:t>time-</a:t>
            </a:r>
            <a:r>
              <a:rPr dirty="0" sz="1000" spc="-10" b="0">
                <a:latin typeface="Tahoma"/>
                <a:cs typeface="Tahoma"/>
              </a:rPr>
              <a:t>consuming.</a:t>
            </a:r>
            <a:endParaRPr sz="1000">
              <a:latin typeface="Tahoma"/>
              <a:cs typeface="Tahoma"/>
            </a:endParaRPr>
          </a:p>
          <a:p>
            <a:pPr algn="just" marL="289560" marR="5080">
              <a:lnSpc>
                <a:spcPts val="1200"/>
              </a:lnSpc>
              <a:spcBef>
                <a:spcPts val="30"/>
              </a:spcBef>
            </a:pPr>
            <a:r>
              <a:rPr dirty="0" sz="1000" spc="-10"/>
              <a:t>Interpretability:</a:t>
            </a:r>
            <a:r>
              <a:rPr dirty="0" sz="1000" spc="90"/>
              <a:t> </a:t>
            </a:r>
            <a:r>
              <a:rPr dirty="0" sz="1000" b="0">
                <a:latin typeface="Tahoma"/>
                <a:cs typeface="Tahoma"/>
              </a:rPr>
              <a:t>Often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considered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a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”black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box”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45" b="0">
                <a:latin typeface="Tahoma"/>
                <a:cs typeface="Tahoma"/>
              </a:rPr>
              <a:t>due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to</a:t>
            </a:r>
            <a:r>
              <a:rPr dirty="0" sz="1000" spc="-4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their</a:t>
            </a:r>
            <a:r>
              <a:rPr dirty="0" sz="1000" spc="-30" b="0">
                <a:latin typeface="Tahoma"/>
                <a:cs typeface="Tahoma"/>
              </a:rPr>
              <a:t> complex </a:t>
            </a:r>
            <a:r>
              <a:rPr dirty="0" sz="1000" spc="-25" b="0">
                <a:latin typeface="Tahoma"/>
                <a:cs typeface="Tahoma"/>
              </a:rPr>
              <a:t>internal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workings,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making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it </a:t>
            </a:r>
            <a:r>
              <a:rPr dirty="0" sz="1000" spc="-10" b="0">
                <a:latin typeface="Tahoma"/>
                <a:cs typeface="Tahoma"/>
              </a:rPr>
              <a:t>difficult </a:t>
            </a:r>
            <a:r>
              <a:rPr dirty="0" sz="1000" b="0">
                <a:latin typeface="Tahoma"/>
                <a:cs typeface="Tahoma"/>
              </a:rPr>
              <a:t>to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45" b="0">
                <a:latin typeface="Tahoma"/>
                <a:cs typeface="Tahoma"/>
              </a:rPr>
              <a:t>understand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45" b="0">
                <a:latin typeface="Tahoma"/>
                <a:cs typeface="Tahoma"/>
              </a:rPr>
              <a:t>how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predictions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are </a:t>
            </a:r>
            <a:r>
              <a:rPr dirty="0" sz="1000" spc="-10" b="0">
                <a:latin typeface="Tahoma"/>
                <a:cs typeface="Tahoma"/>
              </a:rPr>
              <a:t>made.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Introduction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72362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888909"/>
            <a:ext cx="4008754" cy="1816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3340">
              <a:lnSpc>
                <a:spcPct val="102600"/>
              </a:lnSpc>
              <a:spcBef>
                <a:spcPts val="55"/>
              </a:spcBef>
            </a:pPr>
            <a:r>
              <a:rPr dirty="0" sz="1100" spc="-25" b="1">
                <a:latin typeface="Arial"/>
                <a:cs typeface="Arial"/>
              </a:rPr>
              <a:t>Problem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Background: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Financial</a:t>
            </a:r>
            <a:r>
              <a:rPr dirty="0" sz="1100" spc="-45">
                <a:latin typeface="Tahoma"/>
                <a:cs typeface="Tahoma"/>
              </a:rPr>
              <a:t> markets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volatile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complex. </a:t>
            </a:r>
            <a:r>
              <a:rPr dirty="0" sz="1100" spc="-20">
                <a:latin typeface="Tahoma"/>
                <a:cs typeface="Tahoma"/>
              </a:rPr>
              <a:t>Accurate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stock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price prediction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challenging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economic </a:t>
            </a:r>
            <a:r>
              <a:rPr dirty="0" sz="1100" spc="-30">
                <a:latin typeface="Tahoma"/>
                <a:cs typeface="Tahoma"/>
              </a:rPr>
              <a:t>indicators,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geopolitical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events,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company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performance,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0">
                <a:latin typeface="Tahoma"/>
                <a:cs typeface="Tahoma"/>
              </a:rPr>
              <a:t> investor sentiment.</a:t>
            </a:r>
            <a:endParaRPr sz="1100">
              <a:latin typeface="Tahoma"/>
              <a:cs typeface="Tahoma"/>
            </a:endParaRPr>
          </a:p>
          <a:p>
            <a:pPr marL="12700" marR="23495">
              <a:lnSpc>
                <a:spcPct val="102600"/>
              </a:lnSpc>
              <a:spcBef>
                <a:spcPts val="300"/>
              </a:spcBef>
            </a:pPr>
            <a:r>
              <a:rPr dirty="0" sz="1100" spc="-25" b="1">
                <a:latin typeface="Arial"/>
                <a:cs typeface="Arial"/>
              </a:rPr>
              <a:t>Importance: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Crucial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informed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investment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decisions,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risk </a:t>
            </a:r>
            <a:r>
              <a:rPr dirty="0" sz="1100" spc="-50">
                <a:latin typeface="Tahoma"/>
                <a:cs typeface="Tahoma"/>
              </a:rPr>
              <a:t>management,</a:t>
            </a:r>
            <a:r>
              <a:rPr dirty="0" sz="1100" spc="-35">
                <a:latin typeface="Tahoma"/>
                <a:cs typeface="Tahoma"/>
              </a:rPr>
              <a:t> and</a:t>
            </a:r>
            <a:r>
              <a:rPr dirty="0" sz="1100" spc="-30">
                <a:latin typeface="Tahoma"/>
                <a:cs typeface="Tahoma"/>
              </a:rPr>
              <a:t> maximizing</a:t>
            </a:r>
            <a:r>
              <a:rPr dirty="0" sz="1100" spc="-35">
                <a:latin typeface="Tahoma"/>
                <a:cs typeface="Tahoma"/>
              </a:rPr>
              <a:t> returns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individual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institutional investors.</a:t>
            </a:r>
            <a:endParaRPr sz="1100">
              <a:latin typeface="Tahoma"/>
              <a:cs typeface="Tahoma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 b="1">
                <a:latin typeface="Arial"/>
                <a:cs typeface="Arial"/>
              </a:rPr>
              <a:t>Goals: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Examine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effectiveness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classical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statistical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methods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60">
                <a:latin typeface="Tahoma"/>
                <a:cs typeface="Tahoma"/>
              </a:rPr>
              <a:t>deep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approaches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(AR,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ARIMA,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SARIMAX,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LSTM)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stock </a:t>
            </a:r>
            <a:r>
              <a:rPr dirty="0" sz="1100" spc="-30">
                <a:latin typeface="Tahoma"/>
                <a:cs typeface="Tahoma"/>
              </a:rPr>
              <a:t>price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forecasting</a:t>
            </a:r>
            <a:r>
              <a:rPr dirty="0" sz="1100" spc="-35">
                <a:latin typeface="Tahoma"/>
                <a:cs typeface="Tahoma"/>
              </a:rPr>
              <a:t> using </a:t>
            </a:r>
            <a:r>
              <a:rPr dirty="0" sz="1100" spc="-25">
                <a:latin typeface="Tahoma"/>
                <a:cs typeface="Tahoma"/>
              </a:rPr>
              <a:t>historical</a:t>
            </a:r>
            <a:r>
              <a:rPr dirty="0" sz="1100" spc="-30">
                <a:latin typeface="Tahoma"/>
                <a:cs typeface="Tahoma"/>
              </a:rPr>
              <a:t> Yahoo </a:t>
            </a:r>
            <a:r>
              <a:rPr dirty="0" sz="1100" spc="-10">
                <a:latin typeface="Tahoma"/>
                <a:cs typeface="Tahoma"/>
              </a:rPr>
              <a:t>stock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(2015-</a:t>
            </a:r>
            <a:r>
              <a:rPr dirty="0" sz="1100" spc="-10">
                <a:latin typeface="Tahoma"/>
                <a:cs typeface="Tahoma"/>
              </a:rPr>
              <a:t>2020).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9861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25280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11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Future</a:t>
            </a:r>
            <a:r>
              <a:rPr dirty="0" spc="-45"/>
              <a:t> </a:t>
            </a:r>
            <a:r>
              <a:rPr dirty="0" spc="-35"/>
              <a:t>Scope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76236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792796"/>
            <a:ext cx="3983354" cy="20643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 b="1">
                <a:latin typeface="Arial"/>
                <a:cs typeface="Arial"/>
              </a:rPr>
              <a:t>Hybrid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Models: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Combine </a:t>
            </a:r>
            <a:r>
              <a:rPr dirty="0" sz="1100" spc="-25">
                <a:latin typeface="Tahoma"/>
                <a:cs typeface="Tahoma"/>
              </a:rPr>
              <a:t>classical</a:t>
            </a:r>
            <a:r>
              <a:rPr dirty="0" sz="1100" spc="-35">
                <a:latin typeface="Tahoma"/>
                <a:cs typeface="Tahoma"/>
              </a:rPr>
              <a:t> and </a:t>
            </a:r>
            <a:r>
              <a:rPr dirty="0" sz="1100" spc="-60">
                <a:latin typeface="Tahoma"/>
                <a:cs typeface="Tahoma"/>
              </a:rPr>
              <a:t>deep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approaches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leverage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strengths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both.</a:t>
            </a:r>
            <a:endParaRPr sz="1100">
              <a:latin typeface="Tahoma"/>
              <a:cs typeface="Tahoma"/>
            </a:endParaRPr>
          </a:p>
          <a:p>
            <a:pPr marL="12700" marR="268605">
              <a:lnSpc>
                <a:spcPct val="102600"/>
              </a:lnSpc>
              <a:spcBef>
                <a:spcPts val="300"/>
              </a:spcBef>
            </a:pPr>
            <a:r>
              <a:rPr dirty="0" sz="1100" spc="-25" b="1">
                <a:latin typeface="Arial"/>
                <a:cs typeface="Arial"/>
              </a:rPr>
              <a:t>External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Factors:</a:t>
            </a:r>
            <a:r>
              <a:rPr dirty="0" sz="1100" spc="114" b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Incorporate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macroeconomic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indicators,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news sentiment,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social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media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2700" marR="328295">
              <a:lnSpc>
                <a:spcPct val="102600"/>
              </a:lnSpc>
              <a:spcBef>
                <a:spcPts val="300"/>
              </a:spcBef>
            </a:pPr>
            <a:r>
              <a:rPr dirty="0" sz="1100" spc="-50" b="1">
                <a:latin typeface="Arial"/>
                <a:cs typeface="Arial"/>
              </a:rPr>
              <a:t>Advanced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Deep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Learning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Architectures: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Explore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attention </a:t>
            </a:r>
            <a:r>
              <a:rPr dirty="0" sz="1100" spc="-50">
                <a:latin typeface="Tahoma"/>
                <a:cs typeface="Tahoma"/>
              </a:rPr>
              <a:t>mechanisms,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Transformers,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Generative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Adversarial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Networks </a:t>
            </a:r>
            <a:r>
              <a:rPr dirty="0" sz="1100" spc="-10">
                <a:latin typeface="Tahoma"/>
                <a:cs typeface="Tahoma"/>
              </a:rPr>
              <a:t>(GANs).</a:t>
            </a:r>
            <a:endParaRPr sz="1100">
              <a:latin typeface="Tahoma"/>
              <a:cs typeface="Tahoma"/>
            </a:endParaRPr>
          </a:p>
          <a:p>
            <a:pPr marL="12700" marR="104775">
              <a:lnSpc>
                <a:spcPct val="102699"/>
              </a:lnSpc>
              <a:spcBef>
                <a:spcPts val="295"/>
              </a:spcBef>
            </a:pPr>
            <a:r>
              <a:rPr dirty="0" sz="1100" spc="-25" b="1">
                <a:latin typeface="Arial"/>
                <a:cs typeface="Arial"/>
              </a:rPr>
              <a:t>Real-</a:t>
            </a:r>
            <a:r>
              <a:rPr dirty="0" sz="1100" b="1">
                <a:latin typeface="Arial"/>
                <a:cs typeface="Arial"/>
              </a:rPr>
              <a:t>time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Forecasting:</a:t>
            </a:r>
            <a:r>
              <a:rPr dirty="0" sz="1100" spc="114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Develop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models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continuous,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real-</a:t>
            </a:r>
            <a:r>
              <a:rPr dirty="0" sz="1100" spc="-20">
                <a:latin typeface="Tahoma"/>
                <a:cs typeface="Tahoma"/>
              </a:rPr>
              <a:t>time </a:t>
            </a:r>
            <a:r>
              <a:rPr dirty="0" sz="1100" spc="-10">
                <a:latin typeface="Tahoma"/>
                <a:cs typeface="Tahoma"/>
              </a:rPr>
              <a:t>stock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price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prediction.</a:t>
            </a:r>
            <a:endParaRPr sz="1100">
              <a:latin typeface="Tahoma"/>
              <a:cs typeface="Tahoma"/>
            </a:endParaRPr>
          </a:p>
          <a:p>
            <a:pPr marL="12700" marR="37465">
              <a:lnSpc>
                <a:spcPct val="102600"/>
              </a:lnSpc>
              <a:spcBef>
                <a:spcPts val="300"/>
              </a:spcBef>
            </a:pPr>
            <a:r>
              <a:rPr dirty="0" sz="1100" spc="-35" b="1">
                <a:latin typeface="Arial"/>
                <a:cs typeface="Arial"/>
              </a:rPr>
              <a:t>Risk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Integration: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Integrate </a:t>
            </a:r>
            <a:r>
              <a:rPr dirty="0" sz="1100" spc="-40">
                <a:latin typeface="Tahoma"/>
                <a:cs typeface="Tahoma"/>
              </a:rPr>
              <a:t>forecasting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models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with portfolio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optimization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risk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management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strategies.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58354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40459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194636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576741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References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87082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54798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422514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790242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330031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89" y="2697746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2893390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3089046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3284689"/>
            <a:ext cx="65265" cy="6526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5844" y="373796"/>
            <a:ext cx="4358005" cy="30194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resources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are</a:t>
            </a:r>
            <a:r>
              <a:rPr dirty="0" sz="1100" spc="-10">
                <a:latin typeface="Tahoma"/>
                <a:cs typeface="Tahoma"/>
              </a:rPr>
              <a:t> recommended:</a:t>
            </a:r>
            <a:endParaRPr sz="1100">
              <a:latin typeface="Tahoma"/>
              <a:cs typeface="Tahoma"/>
            </a:endParaRPr>
          </a:p>
          <a:p>
            <a:pPr marL="289560" marR="554990">
              <a:lnSpc>
                <a:spcPct val="102600"/>
              </a:lnSpc>
              <a:spcBef>
                <a:spcPts val="204"/>
              </a:spcBef>
            </a:pPr>
            <a:r>
              <a:rPr dirty="0" sz="1100" spc="-10">
                <a:latin typeface="Tahoma"/>
                <a:cs typeface="Tahoma"/>
              </a:rPr>
              <a:t>Box,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G.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E.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P.,</a:t>
            </a:r>
            <a:r>
              <a:rPr dirty="0" sz="1100" spc="30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Jenkins,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G.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M.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(1970).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Series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Analysis: </a:t>
            </a:r>
            <a:r>
              <a:rPr dirty="0" sz="1100" spc="-40">
                <a:latin typeface="Tahoma"/>
                <a:cs typeface="Tahoma"/>
              </a:rPr>
              <a:t>Forecasting</a:t>
            </a:r>
            <a:r>
              <a:rPr dirty="0" sz="1100" spc="-35">
                <a:latin typeface="Tahoma"/>
                <a:cs typeface="Tahoma"/>
              </a:rPr>
              <a:t> 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Control.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Holden-</a:t>
            </a:r>
            <a:r>
              <a:rPr dirty="0" sz="1100" spc="-20">
                <a:latin typeface="Tahoma"/>
                <a:cs typeface="Tahoma"/>
              </a:rPr>
              <a:t>Day.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185"/>
              </a:spcBef>
            </a:pPr>
            <a:r>
              <a:rPr dirty="0" sz="1100" spc="-35">
                <a:latin typeface="Tahoma"/>
                <a:cs typeface="Tahoma"/>
              </a:rPr>
              <a:t>Goodfellow,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I.,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Bengio,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Y.,</a:t>
            </a:r>
            <a:r>
              <a:rPr dirty="0" sz="1100" spc="3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Courville, </a:t>
            </a:r>
            <a:r>
              <a:rPr dirty="0" sz="1100">
                <a:latin typeface="Tahoma"/>
                <a:cs typeface="Tahoma"/>
              </a:rPr>
              <a:t>A.</a:t>
            </a:r>
            <a:r>
              <a:rPr dirty="0" sz="1100" spc="-25">
                <a:latin typeface="Tahoma"/>
                <a:cs typeface="Tahoma"/>
              </a:rPr>
              <a:t> (2016).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Deep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Learning.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MIT </a:t>
            </a:r>
            <a:r>
              <a:rPr dirty="0" sz="1100" spc="-10">
                <a:latin typeface="Tahoma"/>
                <a:cs typeface="Tahoma"/>
              </a:rPr>
              <a:t>Press.</a:t>
            </a:r>
            <a:endParaRPr sz="1100">
              <a:latin typeface="Tahoma"/>
              <a:cs typeface="Tahoma"/>
            </a:endParaRPr>
          </a:p>
          <a:p>
            <a:pPr marL="289560" marR="203200">
              <a:lnSpc>
                <a:spcPct val="102699"/>
              </a:lnSpc>
              <a:spcBef>
                <a:spcPts val="185"/>
              </a:spcBef>
            </a:pPr>
            <a:r>
              <a:rPr dirty="0" sz="1100" spc="-30">
                <a:latin typeface="Tahoma"/>
                <a:cs typeface="Tahoma"/>
              </a:rPr>
              <a:t>Murphy, </a:t>
            </a:r>
            <a:r>
              <a:rPr dirty="0" sz="1100">
                <a:latin typeface="Tahoma"/>
                <a:cs typeface="Tahoma"/>
              </a:rPr>
              <a:t>J.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J.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(1999).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Technical </a:t>
            </a:r>
            <a:r>
              <a:rPr dirty="0" sz="1100" spc="-25">
                <a:latin typeface="Tahoma"/>
                <a:cs typeface="Tahoma"/>
              </a:rPr>
              <a:t>Analysis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Financial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Markets. New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York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Institute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Finance.</a:t>
            </a:r>
            <a:endParaRPr sz="1100">
              <a:latin typeface="Tahoma"/>
              <a:cs typeface="Tahoma"/>
            </a:endParaRPr>
          </a:p>
          <a:p>
            <a:pPr marL="289560" marR="29845">
              <a:lnSpc>
                <a:spcPct val="102600"/>
              </a:lnSpc>
              <a:spcBef>
                <a:spcPts val="185"/>
              </a:spcBef>
            </a:pPr>
            <a:r>
              <a:rPr dirty="0" sz="1100" spc="-35">
                <a:latin typeface="Tahoma"/>
                <a:cs typeface="Tahoma"/>
              </a:rPr>
              <a:t>Sezer,</a:t>
            </a:r>
            <a:r>
              <a:rPr dirty="0" sz="1100">
                <a:latin typeface="Tahoma"/>
                <a:cs typeface="Tahoma"/>
              </a:rPr>
              <a:t> O.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B.,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Gudelek,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M. U.,</a:t>
            </a:r>
            <a:r>
              <a:rPr dirty="0" sz="1100" spc="3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Ozbayoglu,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A. M.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(2020).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Financial 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Series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Forecasting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Deep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Learning: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Systematic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Literature </a:t>
            </a:r>
            <a:r>
              <a:rPr dirty="0" sz="1100" spc="-30">
                <a:latin typeface="Tahoma"/>
                <a:cs typeface="Tahoma"/>
              </a:rPr>
              <a:t>Review.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Applied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Soft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Computing,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90,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106181.</a:t>
            </a:r>
            <a:endParaRPr sz="1100">
              <a:latin typeface="Tahoma"/>
              <a:cs typeface="Tahoma"/>
            </a:endParaRPr>
          </a:p>
          <a:p>
            <a:pPr marL="289560" marR="118110">
              <a:lnSpc>
                <a:spcPct val="102600"/>
              </a:lnSpc>
              <a:spcBef>
                <a:spcPts val="190"/>
              </a:spcBef>
            </a:pPr>
            <a:r>
              <a:rPr dirty="0" sz="1100" spc="-25">
                <a:latin typeface="Tahoma"/>
                <a:cs typeface="Tahoma"/>
              </a:rPr>
              <a:t>Hochreiter,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S.,</a:t>
            </a:r>
            <a:r>
              <a:rPr dirty="0" sz="1100" spc="3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Schmidhuber,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J.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(1997).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Short-</a:t>
            </a:r>
            <a:r>
              <a:rPr dirty="0" sz="1100" spc="-55">
                <a:latin typeface="Tahoma"/>
                <a:cs typeface="Tahoma"/>
              </a:rPr>
              <a:t>Term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Memory. </a:t>
            </a:r>
            <a:r>
              <a:rPr dirty="0" sz="1100" spc="-20">
                <a:latin typeface="Tahoma"/>
                <a:cs typeface="Tahoma"/>
              </a:rPr>
              <a:t>Neural </a:t>
            </a:r>
            <a:r>
              <a:rPr dirty="0" sz="1100" spc="-25">
                <a:latin typeface="Tahoma"/>
                <a:cs typeface="Tahoma"/>
              </a:rPr>
              <a:t>Computation,</a:t>
            </a:r>
            <a:r>
              <a:rPr dirty="0" sz="1100" spc="-20">
                <a:latin typeface="Tahoma"/>
                <a:cs typeface="Tahoma"/>
              </a:rPr>
              <a:t> 9(8), </a:t>
            </a:r>
            <a:r>
              <a:rPr dirty="0" sz="1100" spc="-65">
                <a:latin typeface="Tahoma"/>
                <a:cs typeface="Tahoma"/>
              </a:rPr>
              <a:t>1735-</a:t>
            </a:r>
            <a:r>
              <a:rPr dirty="0" sz="1100" spc="-10">
                <a:latin typeface="Tahoma"/>
                <a:cs typeface="Tahoma"/>
              </a:rPr>
              <a:t>1780.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20"/>
              </a:spcBef>
            </a:pP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Series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Analysis,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James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D.Hamilton</a:t>
            </a:r>
            <a:endParaRPr sz="1100">
              <a:latin typeface="Tahoma"/>
              <a:cs typeface="Tahoma"/>
            </a:endParaRPr>
          </a:p>
          <a:p>
            <a:pPr marL="289560" marR="767715">
              <a:lnSpc>
                <a:spcPct val="116700"/>
              </a:lnSpc>
            </a:pP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Series,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Peter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J</a:t>
            </a:r>
            <a:r>
              <a:rPr dirty="0" sz="1100" spc="-20">
                <a:latin typeface="Tahoma"/>
                <a:cs typeface="Tahoma"/>
              </a:rPr>
              <a:t> Brockwell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Richard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Davies </a:t>
            </a:r>
            <a:r>
              <a:rPr dirty="0" sz="1100" spc="-10">
                <a:latin typeface="Tahoma"/>
                <a:cs typeface="Tahoma"/>
              </a:rPr>
              <a:t>ChatGPT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20"/>
              </a:spcBef>
            </a:pPr>
            <a:r>
              <a:rPr dirty="0" sz="1100" spc="-10">
                <a:latin typeface="Tahoma"/>
                <a:cs typeface="Tahoma"/>
              </a:rPr>
              <a:t>Wikipedia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501" y="859458"/>
            <a:ext cx="160972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b="1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dirty="0" sz="2450" spc="1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50" spc="-65" b="1">
                <a:solidFill>
                  <a:srgbClr val="000000"/>
                </a:solidFill>
                <a:latin typeface="Arial"/>
                <a:cs typeface="Arial"/>
              </a:rPr>
              <a:t>You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 </a:t>
            </a:r>
            <a:r>
              <a:rPr dirty="0" spc="-30"/>
              <a:t>Description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41653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51686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41475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831276"/>
            <a:ext cx="52590" cy="525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02932" y="1114422"/>
            <a:ext cx="3613150" cy="11950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Dataset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Source: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Kaggle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 b="1">
                <a:latin typeface="Arial"/>
                <a:cs typeface="Arial"/>
              </a:rPr>
              <a:t>Timeframe: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November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2015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–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November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2020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(5-</a:t>
            </a:r>
            <a:r>
              <a:rPr dirty="0" sz="1100" spc="-65">
                <a:latin typeface="Tahoma"/>
                <a:cs typeface="Tahoma"/>
              </a:rPr>
              <a:t>year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span)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-10" b="1">
                <a:latin typeface="Arial"/>
                <a:cs typeface="Arial"/>
              </a:rPr>
              <a:t>Variables: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Tahoma"/>
                <a:cs typeface="Tahoma"/>
              </a:rPr>
              <a:t>Date,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Open,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High,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Low,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Close,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Volume,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Adj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Close</a:t>
            </a:r>
            <a:endParaRPr sz="1000">
              <a:latin typeface="Tahoma"/>
              <a:cs typeface="Tahoma"/>
            </a:endParaRPr>
          </a:p>
          <a:p>
            <a:pPr marL="12700" marR="143510">
              <a:lnSpc>
                <a:spcPct val="102699"/>
              </a:lnSpc>
              <a:spcBef>
                <a:spcPts val="320"/>
              </a:spcBef>
            </a:pPr>
            <a:r>
              <a:rPr dirty="0" sz="1100" b="1">
                <a:latin typeface="Arial"/>
                <a:cs typeface="Arial"/>
              </a:rPr>
              <a:t>Notable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Events: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Captured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economic </a:t>
            </a:r>
            <a:r>
              <a:rPr dirty="0" sz="1100" spc="-65">
                <a:latin typeface="Tahoma"/>
                <a:cs typeface="Tahoma"/>
              </a:rPr>
              <a:t>phases,</a:t>
            </a:r>
            <a:r>
              <a:rPr dirty="0" sz="1100" spc="-25">
                <a:latin typeface="Tahoma"/>
                <a:cs typeface="Tahoma"/>
              </a:rPr>
              <a:t> including </a:t>
            </a:r>
            <a:r>
              <a:rPr dirty="0" sz="1100" spc="-20">
                <a:latin typeface="Tahoma"/>
                <a:cs typeface="Tahoma"/>
              </a:rPr>
              <a:t>COVID-</a:t>
            </a:r>
            <a:r>
              <a:rPr dirty="0" sz="1100">
                <a:latin typeface="Tahoma"/>
                <a:cs typeface="Tahoma"/>
              </a:rPr>
              <a:t>19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pandemic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subsequent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market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volatility.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028634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Objectives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97915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014462"/>
            <a:ext cx="4077970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191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explore</a:t>
            </a:r>
            <a:r>
              <a:rPr dirty="0" sz="1100" spc="-35">
                <a:latin typeface="Tahoma"/>
                <a:cs typeface="Tahoma"/>
              </a:rPr>
              <a:t> and </a:t>
            </a:r>
            <a:r>
              <a:rPr dirty="0" sz="1100" spc="-40">
                <a:latin typeface="Tahoma"/>
                <a:cs typeface="Tahoma"/>
              </a:rPr>
              <a:t>analyze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historical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stock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price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identify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patterns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trends.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implement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evaluate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various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time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series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forecasting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models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machine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 </a:t>
            </a:r>
            <a:r>
              <a:rPr dirty="0" sz="1100" spc="-35">
                <a:latin typeface="Tahoma"/>
                <a:cs typeface="Tahoma"/>
              </a:rPr>
              <a:t>algorithms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stock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price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prediction.</a:t>
            </a:r>
            <a:endParaRPr sz="1100">
              <a:latin typeface="Tahoma"/>
              <a:cs typeface="Tahoma"/>
            </a:endParaRPr>
          </a:p>
          <a:p>
            <a:pPr marL="12700" marR="219075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compare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performance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different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models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appropriate </a:t>
            </a:r>
            <a:r>
              <a:rPr dirty="0" sz="1100" spc="-30">
                <a:latin typeface="Tahoma"/>
                <a:cs typeface="Tahoma"/>
              </a:rPr>
              <a:t>evaluation </a:t>
            </a:r>
            <a:r>
              <a:rPr dirty="0" sz="1100" spc="-10">
                <a:latin typeface="Tahoma"/>
                <a:cs typeface="Tahoma"/>
              </a:rPr>
              <a:t>metrics.</a:t>
            </a:r>
            <a:endParaRPr sz="1100">
              <a:latin typeface="Tahoma"/>
              <a:cs typeface="Tahoma"/>
            </a:endParaRPr>
          </a:p>
          <a:p>
            <a:pPr marL="12700" marR="184150">
              <a:lnSpc>
                <a:spcPct val="102600"/>
              </a:lnSpc>
              <a:spcBef>
                <a:spcPts val="295"/>
              </a:spcBef>
            </a:pP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develop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predictive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that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offers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insights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future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stock </a:t>
            </a:r>
            <a:r>
              <a:rPr dirty="0" sz="1100" spc="-30">
                <a:latin typeface="Tahoma"/>
                <a:cs typeface="Tahoma"/>
              </a:rPr>
              <a:t>price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movements.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80019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62124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24424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00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Preprocessing</a:t>
            </a:r>
            <a:r>
              <a:rPr dirty="0" spc="-15"/>
              <a:t> </a:t>
            </a:r>
            <a:r>
              <a:rPr dirty="0" spc="-30"/>
              <a:t>Steps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8893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378750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55864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745665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922780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112594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264422"/>
            <a:ext cx="52590" cy="5259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02932" y="1080401"/>
            <a:ext cx="4077970" cy="12776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Loading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and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Inspection: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Tahoma"/>
                <a:cs typeface="Tahoma"/>
              </a:rPr>
              <a:t>Ensured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completeness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20">
                <a:latin typeface="Tahoma"/>
                <a:cs typeface="Tahoma"/>
              </a:rPr>
              <a:t>quality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dataset.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40" b="1">
                <a:latin typeface="Arial"/>
                <a:cs typeface="Arial"/>
              </a:rPr>
              <a:t>Missing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Values: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Tahoma"/>
                <a:cs typeface="Tahoma"/>
              </a:rPr>
              <a:t>No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missing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found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dataset.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b="1">
                <a:latin typeface="Arial"/>
                <a:cs typeface="Arial"/>
              </a:rPr>
              <a:t>Train-</a:t>
            </a:r>
            <a:r>
              <a:rPr dirty="0" sz="1100" spc="-30" b="1">
                <a:latin typeface="Arial"/>
                <a:cs typeface="Arial"/>
              </a:rPr>
              <a:t>Test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Split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Strategy: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latin typeface="Tahoma"/>
                <a:cs typeface="Tahoma"/>
              </a:rPr>
              <a:t>Dataset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split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into</a:t>
            </a:r>
            <a:r>
              <a:rPr dirty="0" sz="1000" spc="-25">
                <a:latin typeface="Tahoma"/>
                <a:cs typeface="Tahoma"/>
              </a:rPr>
              <a:t> training </a:t>
            </a:r>
            <a:r>
              <a:rPr dirty="0" sz="1000" spc="-10">
                <a:latin typeface="Tahoma"/>
                <a:cs typeface="Tahoma"/>
              </a:rPr>
              <a:t>(first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80%)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testing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(remaining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20%)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sets. Dataset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converting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0">
                <a:latin typeface="Tahoma"/>
                <a:cs typeface="Tahoma"/>
              </a:rPr>
              <a:t> time </a:t>
            </a:r>
            <a:r>
              <a:rPr dirty="0" sz="1000" spc="-55">
                <a:latin typeface="Tahoma"/>
                <a:cs typeface="Tahoma"/>
              </a:rPr>
              <a:t>series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framework.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Summary</a:t>
            </a:r>
            <a:r>
              <a:rPr dirty="0" spc="-60"/>
              <a:t> </a:t>
            </a:r>
            <a:r>
              <a:rPr dirty="0" spc="-10"/>
              <a:t>Statistics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544449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734250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886091"/>
            <a:ext cx="52590" cy="5259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02932" y="435914"/>
            <a:ext cx="3074035" cy="7562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0" b="1">
                <a:latin typeface="Arial"/>
                <a:cs typeface="Arial"/>
              </a:rPr>
              <a:t>Closing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Price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Statistics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(Nov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2015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-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Nov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2020):</a:t>
            </a:r>
            <a:endParaRPr sz="1100">
              <a:latin typeface="Arial"/>
              <a:cs typeface="Arial"/>
            </a:endParaRPr>
          </a:p>
          <a:p>
            <a:pPr marL="289560" marR="1645285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Tahoma"/>
                <a:cs typeface="Tahoma"/>
              </a:rPr>
              <a:t>Minimum: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$</a:t>
            </a:r>
            <a:r>
              <a:rPr dirty="0" sz="1000" spc="-10">
                <a:latin typeface="Tahoma"/>
                <a:cs typeface="Tahoma"/>
              </a:rPr>
              <a:t>1,829 Maximum: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imes New Roman"/>
                <a:cs typeface="Times New Roman"/>
              </a:rPr>
              <a:t>$</a:t>
            </a:r>
            <a:r>
              <a:rPr dirty="0" sz="1000" spc="-45">
                <a:latin typeface="Tahoma"/>
                <a:cs typeface="Tahoma"/>
              </a:rPr>
              <a:t>3,626.91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100" spc="-30" b="1">
                <a:latin typeface="Arial"/>
                <a:cs typeface="Arial"/>
              </a:rPr>
              <a:t>Statistics</a:t>
            </a:r>
            <a:r>
              <a:rPr dirty="0" sz="1100" b="1">
                <a:latin typeface="Arial"/>
                <a:cs typeface="Arial"/>
              </a:rPr>
              <a:t> for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other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columns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083449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0882" y="1246748"/>
            <a:ext cx="2670231" cy="164541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63472" y="3058495"/>
            <a:ext cx="2480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Summary </a:t>
            </a:r>
            <a:r>
              <a:rPr dirty="0" sz="1000" spc="-10">
                <a:latin typeface="Tahoma"/>
                <a:cs typeface="Tahoma"/>
              </a:rPr>
              <a:t>Statistics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columns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272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Closing</a:t>
            </a:r>
            <a:r>
              <a:rPr dirty="0" spc="-30"/>
              <a:t> </a:t>
            </a:r>
            <a:r>
              <a:rPr dirty="0"/>
              <a:t>Price</a:t>
            </a:r>
            <a:r>
              <a:rPr dirty="0" spc="-25"/>
              <a:t> </a:t>
            </a:r>
            <a:r>
              <a:rPr dirty="0"/>
              <a:t>Time</a:t>
            </a:r>
            <a:r>
              <a:rPr dirty="0" spc="-30"/>
              <a:t> </a:t>
            </a:r>
            <a:r>
              <a:rPr dirty="0" spc="-45"/>
              <a:t>Series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502399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18946"/>
            <a:ext cx="4079240" cy="10693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Overall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upward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trend </a:t>
            </a:r>
            <a:r>
              <a:rPr dirty="0" sz="1100" spc="-20">
                <a:latin typeface="Tahoma"/>
                <a:cs typeface="Tahoma"/>
              </a:rPr>
              <a:t>from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2015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2020,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price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increasing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from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$</a:t>
            </a:r>
            <a:r>
              <a:rPr dirty="0" sz="1100" spc="-35">
                <a:latin typeface="Tahoma"/>
                <a:cs typeface="Tahoma"/>
              </a:rPr>
              <a:t>2,000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over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$</a:t>
            </a:r>
            <a:r>
              <a:rPr dirty="0" sz="1100" spc="-10">
                <a:latin typeface="Tahoma"/>
                <a:cs typeface="Tahoma"/>
              </a:rPr>
              <a:t>3,500.</a:t>
            </a:r>
            <a:endParaRPr sz="1100">
              <a:latin typeface="Tahoma"/>
              <a:cs typeface="Tahoma"/>
            </a:endParaRPr>
          </a:p>
          <a:p>
            <a:pPr marL="12700" marR="41275">
              <a:lnSpc>
                <a:spcPct val="102600"/>
              </a:lnSpc>
              <a:spcBef>
                <a:spcPts val="65"/>
              </a:spcBef>
            </a:pPr>
            <a:r>
              <a:rPr dirty="0" sz="1100" spc="-20">
                <a:latin typeface="Tahoma"/>
                <a:cs typeface="Tahoma"/>
              </a:rPr>
              <a:t>Significant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drop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early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2020</a:t>
            </a:r>
            <a:r>
              <a:rPr dirty="0" sz="1100" spc="-30">
                <a:latin typeface="Tahoma"/>
                <a:cs typeface="Tahoma"/>
              </a:rPr>
              <a:t> during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COVID-</a:t>
            </a:r>
            <a:r>
              <a:rPr dirty="0" sz="1100">
                <a:latin typeface="Tahoma"/>
                <a:cs typeface="Tahoma"/>
              </a:rPr>
              <a:t>19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pandemic,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falling </a:t>
            </a:r>
            <a:r>
              <a:rPr dirty="0" sz="1100" spc="-50">
                <a:latin typeface="Tahoma"/>
                <a:cs typeface="Tahoma"/>
              </a:rPr>
              <a:t>below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$</a:t>
            </a:r>
            <a:r>
              <a:rPr dirty="0" sz="1100" spc="-10">
                <a:latin typeface="Tahoma"/>
                <a:cs typeface="Tahoma"/>
              </a:rPr>
              <a:t>2,250.</a:t>
            </a:r>
            <a:endParaRPr sz="1100">
              <a:latin typeface="Tahoma"/>
              <a:cs typeface="Tahoma"/>
            </a:endParaRPr>
          </a:p>
          <a:p>
            <a:pPr marL="12700" marR="135890">
              <a:lnSpc>
                <a:spcPct val="102600"/>
              </a:lnSpc>
              <a:spcBef>
                <a:spcPts val="70"/>
              </a:spcBef>
            </a:pPr>
            <a:r>
              <a:rPr dirty="0" sz="1100" spc="-20">
                <a:latin typeface="Tahoma"/>
                <a:cs typeface="Tahoma"/>
              </a:rPr>
              <a:t>Strong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recovery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pandemic-</a:t>
            </a:r>
            <a:r>
              <a:rPr dirty="0" sz="1100" spc="-40">
                <a:latin typeface="Tahoma"/>
                <a:cs typeface="Tahoma"/>
              </a:rPr>
              <a:t>induced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drop,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reaching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new </a:t>
            </a:r>
            <a:r>
              <a:rPr dirty="0" sz="1100" spc="-35">
                <a:latin typeface="Tahoma"/>
                <a:cs typeface="Tahoma"/>
              </a:rPr>
              <a:t>highs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late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2020.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5500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207604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0335" y="1590765"/>
            <a:ext cx="2552355" cy="134536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66444" y="3088302"/>
            <a:ext cx="2075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Stock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Closing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Price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Over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Time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916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Daily</a:t>
            </a:r>
            <a:r>
              <a:rPr dirty="0" spc="-40"/>
              <a:t> </a:t>
            </a:r>
            <a:r>
              <a:rPr dirty="0" spc="-30"/>
              <a:t>Returns</a:t>
            </a:r>
            <a:r>
              <a:rPr dirty="0" spc="-40"/>
              <a:t> </a:t>
            </a:r>
            <a:r>
              <a:rPr dirty="0" spc="-25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11910"/>
            <a:ext cx="4034154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0640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Daily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returns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represent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percentage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change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closing </a:t>
            </a:r>
            <a:r>
              <a:rPr dirty="0" sz="1100" spc="-40">
                <a:latin typeface="Tahoma"/>
                <a:cs typeface="Tahoma"/>
              </a:rPr>
              <a:t>price, providing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insights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day-</a:t>
            </a:r>
            <a:r>
              <a:rPr dirty="0" sz="1100" spc="-40">
                <a:latin typeface="Tahoma"/>
                <a:cs typeface="Tahoma"/>
              </a:rPr>
              <a:t>to-</a:t>
            </a:r>
            <a:r>
              <a:rPr dirty="0" sz="1100" spc="-35">
                <a:latin typeface="Tahoma"/>
                <a:cs typeface="Tahoma"/>
              </a:rPr>
              <a:t>day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volatility.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Tahoma"/>
                <a:cs typeface="Tahoma"/>
              </a:rPr>
              <a:t>Relatively</a:t>
            </a:r>
            <a:r>
              <a:rPr dirty="0" sz="1100" spc="-35">
                <a:latin typeface="Tahoma"/>
                <a:cs typeface="Tahoma"/>
              </a:rPr>
              <a:t> symmetric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variation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daily</a:t>
            </a:r>
            <a:r>
              <a:rPr dirty="0" sz="1100" spc="-35">
                <a:latin typeface="Tahoma"/>
                <a:cs typeface="Tahoma"/>
              </a:rPr>
              <a:t> returns,with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return </a:t>
            </a:r>
            <a:r>
              <a:rPr dirty="0" sz="1100" spc="-10">
                <a:latin typeface="Tahoma"/>
                <a:cs typeface="Tahoma"/>
              </a:rPr>
              <a:t>falls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within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Tahoma"/>
                <a:cs typeface="Tahoma"/>
              </a:rPr>
              <a:t>-</a:t>
            </a:r>
            <a:r>
              <a:rPr dirty="0" sz="1100" spc="-110">
                <a:latin typeface="Tahoma"/>
                <a:cs typeface="Tahoma"/>
              </a:rPr>
              <a:t>2%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 </a:t>
            </a:r>
            <a:r>
              <a:rPr dirty="0" sz="1100" spc="-20">
                <a:latin typeface="Tahoma"/>
                <a:cs typeface="Tahoma"/>
              </a:rPr>
              <a:t>+2%.</a:t>
            </a:r>
            <a:endParaRPr sz="1100">
              <a:latin typeface="Tahoma"/>
              <a:cs typeface="Tahoma"/>
            </a:endParaRPr>
          </a:p>
          <a:p>
            <a:pPr marL="12700" marR="9525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Noticeable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deviation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during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COVID-</a:t>
            </a:r>
            <a:r>
              <a:rPr dirty="0" sz="1100">
                <a:latin typeface="Tahoma"/>
                <a:cs typeface="Tahoma"/>
              </a:rPr>
              <a:t>19</a:t>
            </a:r>
            <a:r>
              <a:rPr dirty="0" sz="1100" spc="-35">
                <a:latin typeface="Tahoma"/>
                <a:cs typeface="Tahoma"/>
              </a:rPr>
              <a:t> outbreak: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sharp</a:t>
            </a:r>
            <a:r>
              <a:rPr dirty="0" sz="1100" spc="-35">
                <a:latin typeface="Tahoma"/>
                <a:cs typeface="Tahoma"/>
              </a:rPr>
              <a:t> 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abrupt </a:t>
            </a:r>
            <a:r>
              <a:rPr dirty="0" sz="1100" spc="-35">
                <a:latin typeface="Tahoma"/>
                <a:cs typeface="Tahoma"/>
              </a:rPr>
              <a:t>decline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returns,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heightened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volatility,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unprecedented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dip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with </a:t>
            </a:r>
            <a:r>
              <a:rPr dirty="0" sz="1100" spc="-10">
                <a:latin typeface="Tahoma"/>
                <a:cs typeface="Tahoma"/>
              </a:rPr>
              <a:t>daily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returns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exceeding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 i="1">
                <a:latin typeface="Verdana"/>
                <a:cs typeface="Verdana"/>
              </a:rPr>
              <a:t>±</a:t>
            </a:r>
            <a:r>
              <a:rPr dirty="0" sz="1100" spc="-20">
                <a:latin typeface="Tahoma"/>
                <a:cs typeface="Tahoma"/>
              </a:rPr>
              <a:t>5%.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39508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183665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0050" y="1725814"/>
            <a:ext cx="2311259" cy="12600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22412" y="3137629"/>
            <a:ext cx="19634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Distribution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Daily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Returns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Anik Das (Roll No. 29954322012)  Adrika Mukherjee (Roll No. 29954322010)  Ananya Datta (Roll No. 29954322013) </dc:creator>
  <dc:title>Stock Market Forecasting in the Digital Age: Comparing Classical Statistical Models with Deep Learning Approaches for Financial Time Series Analysis</dc:title>
  <dcterms:created xsi:type="dcterms:W3CDTF">2025-06-17T19:46:08Z</dcterms:created>
  <dcterms:modified xsi:type="dcterms:W3CDTF">2025-06-17T19:46:08Z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2025-06-17T00:00:00Z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