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Layouts/slideLayout87.xml" ContentType="application/vnd.openxmlformats-officedocument.presentationml.slideLayout+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slideLayouts/slideLayout76.xml" ContentType="application/vnd.openxmlformats-officedocument.presentationml.slideLayout+xml"/>
  <Override PartName="/ppt/slideLayouts/slideLayout85.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Layouts/slideLayout83.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slideLayouts/slideLayout81.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7.xml" ContentType="application/vnd.openxmlformats-officedocument.presentationml.slideMaster+xml"/>
  <Override PartName="/ppt/theme/theme9.xml" ContentType="application/vnd.openxmlformats-officedocument.theme+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 id="2147483743" r:id="rId5"/>
    <p:sldMasterId id="2147483752" r:id="rId6"/>
    <p:sldMasterId id="2147483761" r:id="rId7"/>
    <p:sldMasterId id="2147483770" r:id="rId8"/>
    <p:sldMasterId id="2147483779" r:id="rId9"/>
    <p:sldMasterId id="2147483843" r:id="rId10"/>
  </p:sldMasterIdLst>
  <p:notesMasterIdLst>
    <p:notesMasterId r:id="rId29"/>
  </p:notesMasterIdLst>
  <p:handoutMasterIdLst>
    <p:handoutMasterId r:id="rId30"/>
  </p:handoutMasterIdLst>
  <p:sldIdLst>
    <p:sldId id="257" r:id="rId11"/>
    <p:sldId id="427" r:id="rId12"/>
    <p:sldId id="428" r:id="rId13"/>
    <p:sldId id="419" r:id="rId14"/>
    <p:sldId id="429" r:id="rId15"/>
    <p:sldId id="420" r:id="rId16"/>
    <p:sldId id="430" r:id="rId17"/>
    <p:sldId id="421" r:id="rId18"/>
    <p:sldId id="422" r:id="rId19"/>
    <p:sldId id="424" r:id="rId20"/>
    <p:sldId id="423" r:id="rId21"/>
    <p:sldId id="431" r:id="rId22"/>
    <p:sldId id="297" r:id="rId23"/>
    <p:sldId id="311" r:id="rId24"/>
    <p:sldId id="304" r:id="rId25"/>
    <p:sldId id="425" r:id="rId26"/>
    <p:sldId id="308" r:id="rId27"/>
    <p:sldId id="426" r:id="rId28"/>
  </p:sldIdLst>
  <p:sldSz cx="9144000" cy="6858000" type="screen4x3"/>
  <p:notesSz cx="6858000" cy="9144000"/>
  <p:defaultTextStyle>
    <a:defPPr>
      <a:defRPr lang="en-GB"/>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787B"/>
    <a:srgbClr val="996633"/>
    <a:srgbClr val="FF00FF"/>
    <a:srgbClr val="FFFFFF"/>
    <a:srgbClr val="00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4992" autoAdjust="0"/>
    <p:restoredTop sz="99492" autoAdjust="0"/>
  </p:normalViewPr>
  <p:slideViewPr>
    <p:cSldViewPr snapToGrid="0">
      <p:cViewPr>
        <p:scale>
          <a:sx n="80" d="100"/>
          <a:sy n="80" d="100"/>
        </p:scale>
        <p:origin x="-1482" y="-72"/>
      </p:cViewPr>
      <p:guideLst>
        <p:guide orient="horz" pos="935"/>
        <p:guide orient="horz" pos="3884"/>
        <p:guide orient="horz" pos="4020"/>
        <p:guide orient="horz" pos="4156"/>
        <p:guide orient="horz" pos="809"/>
        <p:guide orient="horz" pos="300"/>
        <p:guide orient="horz" pos="142"/>
        <p:guide orient="horz" pos="2160"/>
        <p:guide pos="2880"/>
        <p:guide pos="136"/>
        <p:guide pos="272"/>
        <p:guide pos="5624"/>
        <p:guide pos="4940"/>
        <p:guide pos="5618"/>
        <p:guide pos="101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Helvetica 65 Medium" pitchFamily="34" charset="0"/>
              </a:defRPr>
            </a:lvl1pPr>
          </a:lstStyle>
          <a:p>
            <a:pPr>
              <a:defRPr/>
            </a:pPr>
            <a:endParaRPr lang="en-GB"/>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Helvetica 65 Medium" pitchFamily="34" charset="0"/>
              </a:defRPr>
            </a:lvl1pPr>
          </a:lstStyle>
          <a:p>
            <a:pPr>
              <a:defRPr/>
            </a:pPr>
            <a:endParaRPr lang="en-GB"/>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Helvetica 65 Medium" pitchFamily="34" charset="0"/>
              </a:defRPr>
            </a:lvl1pPr>
          </a:lstStyle>
          <a:p>
            <a:pPr>
              <a:defRPr/>
            </a:pPr>
            <a:r>
              <a:rPr lang="en-GB"/>
              <a:t>   Rev </a:t>
            </a:r>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Helvetica 65 Medium" pitchFamily="34" charset="0"/>
              </a:defRPr>
            </a:lvl1pPr>
          </a:lstStyle>
          <a:p>
            <a:pPr>
              <a:defRPr/>
            </a:pPr>
            <a:fld id="{6E9BC4E0-6123-476C-81FC-255E11AB695F}"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Helvetica 65 Medium" pitchFamily="34" charset="0"/>
              </a:defRPr>
            </a:lvl1pPr>
          </a:lstStyle>
          <a:p>
            <a:pPr>
              <a:defRPr/>
            </a:pPr>
            <a:r>
              <a:rPr lang="en-GB"/>
              <a:t>Test Presentation</a:t>
            </a:r>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Helvetica 65 Medium" pitchFamily="34" charset="0"/>
              </a:defRPr>
            </a:lvl1pPr>
          </a:lstStyle>
          <a:p>
            <a:pPr>
              <a:defRPr/>
            </a:pPr>
            <a:r>
              <a:rPr lang="en-GB"/>
              <a:t>2008-08-21</a:t>
            </a:r>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Helvetica 65 Medium" pitchFamily="34" charset="0"/>
              </a:defRPr>
            </a:lvl1pPr>
          </a:lstStyle>
          <a:p>
            <a:pPr>
              <a:defRPr/>
            </a:pPr>
            <a:r>
              <a:rPr lang="en-GB"/>
              <a:t>1/152 43-LXE 108 236 Uen  Rev PA1</a:t>
            </a:r>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Helvetica 65 Medium" pitchFamily="34" charset="0"/>
              </a:defRPr>
            </a:lvl1pPr>
          </a:lstStyle>
          <a:p>
            <a:pPr>
              <a:defRPr/>
            </a:pPr>
            <a:fld id="{74A263B4-D0EB-4C6F-92B6-7AA329CF6000}" type="slidenum">
              <a:rPr lang="en-GB"/>
              <a:pPr>
                <a:defRPr/>
              </a:pPr>
              <a:t>‹#›</a:t>
            </a:fld>
            <a:endParaRPr lang="en-GB"/>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Helvetica 65 Medium"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Helvetica 65 Medium"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Helvetica 65 Medium"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Helvetica 65 Medium"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Helvetica 65 Medium"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en.wikipedia.org/wiki/Object-oriented_analysis_and_design" TargetMode="External"/><Relationship Id="rId3" Type="http://schemas.openxmlformats.org/officeDocument/2006/relationships/hyperlink" Target="http://en.wikipedia.org/wiki/Software_engineering" TargetMode="External"/><Relationship Id="rId7" Type="http://schemas.openxmlformats.org/officeDocument/2006/relationships/hyperlink" Target="http://en.wikipedia.org/wiki/Object-oriented_design"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en.wikipedia.org/wiki/Functional_requirements" TargetMode="External"/><Relationship Id="rId5" Type="http://schemas.openxmlformats.org/officeDocument/2006/relationships/hyperlink" Target="http://en.wikipedia.org/wiki/Unified_Modeling_Language" TargetMode="External"/><Relationship Id="rId4" Type="http://schemas.openxmlformats.org/officeDocument/2006/relationships/hyperlink" Target="http://en.wikipedia.org/wiki/Object_(computer_science)" TargetMode="Externa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en.wikipedia.org/wiki/Object-oriented_analysis_and_design" TargetMode="External"/><Relationship Id="rId3" Type="http://schemas.openxmlformats.org/officeDocument/2006/relationships/hyperlink" Target="http://en.wikipedia.org/wiki/Software_engineering" TargetMode="External"/><Relationship Id="rId7" Type="http://schemas.openxmlformats.org/officeDocument/2006/relationships/hyperlink" Target="http://en.wikipedia.org/wiki/Object-oriented_desig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en.wikipedia.org/wiki/Functional_requirements" TargetMode="External"/><Relationship Id="rId5" Type="http://schemas.openxmlformats.org/officeDocument/2006/relationships/hyperlink" Target="http://en.wikipedia.org/wiki/Unified_Modeling_Language" TargetMode="External"/><Relationship Id="rId4" Type="http://schemas.openxmlformats.org/officeDocument/2006/relationships/hyperlink" Target="http://en.wikipedia.org/wiki/Object_(computer_science)"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en.wikipedia.org/wiki/Object-oriented_analysis_and_design" TargetMode="External"/><Relationship Id="rId3" Type="http://schemas.openxmlformats.org/officeDocument/2006/relationships/hyperlink" Target="http://en.wikipedia.org/wiki/Software_engineering" TargetMode="External"/><Relationship Id="rId7" Type="http://schemas.openxmlformats.org/officeDocument/2006/relationships/hyperlink" Target="http://en.wikipedia.org/wiki/Object-oriented_design"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en.wikipedia.org/wiki/Functional_requirements" TargetMode="External"/><Relationship Id="rId5" Type="http://schemas.openxmlformats.org/officeDocument/2006/relationships/hyperlink" Target="http://en.wikipedia.org/wiki/Unified_Modeling_Language" TargetMode="External"/><Relationship Id="rId4" Type="http://schemas.openxmlformats.org/officeDocument/2006/relationships/hyperlink" Target="http://en.wikipedia.org/wiki/Object_(computer_science)"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en.wikipedia.org/wiki/Object-oriented_analysis_and_design" TargetMode="External"/><Relationship Id="rId3" Type="http://schemas.openxmlformats.org/officeDocument/2006/relationships/hyperlink" Target="http://en.wikipedia.org/wiki/Software_engineering" TargetMode="External"/><Relationship Id="rId7" Type="http://schemas.openxmlformats.org/officeDocument/2006/relationships/hyperlink" Target="http://en.wikipedia.org/wiki/Object-oriented_design"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en.wikipedia.org/wiki/Functional_requirements" TargetMode="External"/><Relationship Id="rId5" Type="http://schemas.openxmlformats.org/officeDocument/2006/relationships/hyperlink" Target="http://en.wikipedia.org/wiki/Unified_Modeling_Language" TargetMode="External"/><Relationship Id="rId4" Type="http://schemas.openxmlformats.org/officeDocument/2006/relationships/hyperlink" Target="http://en.wikipedia.org/wiki/Object_(computer_science)"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en.wikipedia.org/wiki/Object-oriented_analysis_and_design" TargetMode="External"/><Relationship Id="rId3" Type="http://schemas.openxmlformats.org/officeDocument/2006/relationships/hyperlink" Target="http://en.wikipedia.org/wiki/Software_engineering" TargetMode="External"/><Relationship Id="rId7" Type="http://schemas.openxmlformats.org/officeDocument/2006/relationships/hyperlink" Target="http://en.wikipedia.org/wiki/Object-oriented_design"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en.wikipedia.org/wiki/Functional_requirements" TargetMode="External"/><Relationship Id="rId5" Type="http://schemas.openxmlformats.org/officeDocument/2006/relationships/hyperlink" Target="http://en.wikipedia.org/wiki/Unified_Modeling_Language" TargetMode="External"/><Relationship Id="rId4" Type="http://schemas.openxmlformats.org/officeDocument/2006/relationships/hyperlink" Target="http://en.wikipedia.org/wiki/Object_(computer_scienc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dirty="0" smtClean="0">
                <a:solidFill>
                  <a:schemeClr val="tx1"/>
                </a:solidFill>
                <a:latin typeface="Helvetica 65 Medium" pitchFamily="34" charset="0"/>
                <a:ea typeface="+mn-ea"/>
                <a:cs typeface="+mn-cs"/>
              </a:rPr>
              <a:t>Object-oriented analysis and design</a:t>
            </a:r>
            <a:r>
              <a:rPr lang="en-US" sz="1200" b="0" i="0" kern="1200" dirty="0" smtClean="0">
                <a:solidFill>
                  <a:schemeClr val="tx1"/>
                </a:solidFill>
                <a:latin typeface="Helvetica 65 Medium" pitchFamily="34" charset="0"/>
                <a:ea typeface="+mn-ea"/>
                <a:cs typeface="+mn-cs"/>
              </a:rPr>
              <a:t> (OOAD) is a </a:t>
            </a:r>
            <a:r>
              <a:rPr lang="en-US" sz="1200" b="0" i="0" u="none" strike="noStrike" kern="1200" dirty="0" smtClean="0">
                <a:solidFill>
                  <a:schemeClr val="tx1"/>
                </a:solidFill>
                <a:latin typeface="Helvetica 65 Medium" pitchFamily="34" charset="0"/>
                <a:ea typeface="+mn-ea"/>
                <a:cs typeface="+mn-cs"/>
                <a:hlinkClick r:id="rId3" tooltip="Software engineering"/>
              </a:rPr>
              <a:t>software engineering</a:t>
            </a:r>
            <a:r>
              <a:rPr lang="en-US" sz="1200" b="0" i="0" kern="1200" dirty="0" smtClean="0">
                <a:solidFill>
                  <a:schemeClr val="tx1"/>
                </a:solidFill>
                <a:latin typeface="Helvetica 65 Medium" pitchFamily="34" charset="0"/>
                <a:ea typeface="+mn-ea"/>
                <a:cs typeface="+mn-cs"/>
              </a:rPr>
              <a:t> approach that models a system as a group of interacting </a:t>
            </a:r>
            <a:r>
              <a:rPr lang="en-US" sz="1200" b="0" i="0" u="none" strike="noStrike" kern="1200" dirty="0" smtClean="0">
                <a:solidFill>
                  <a:schemeClr val="tx1"/>
                </a:solidFill>
                <a:latin typeface="Helvetica 65 Medium" pitchFamily="34" charset="0"/>
                <a:ea typeface="+mn-ea"/>
                <a:cs typeface="+mn-cs"/>
                <a:hlinkClick r:id="rId4" tooltip="Object (computer science)"/>
              </a:rPr>
              <a:t>objects</a:t>
            </a:r>
            <a:r>
              <a:rPr lang="en-US" sz="1200" b="0" i="0" kern="1200" dirty="0" smtClean="0">
                <a:solidFill>
                  <a:schemeClr val="tx1"/>
                </a:solidFill>
                <a:latin typeface="Helvetica 65 Medium" pitchFamily="34" charset="0"/>
                <a:ea typeface="+mn-ea"/>
                <a:cs typeface="+mn-cs"/>
              </a:rPr>
              <a:t>. Each object represents some entity of interest in the system being modeled, and is </a:t>
            </a:r>
            <a:r>
              <a:rPr lang="en-US" sz="1200" b="0" i="0" kern="1200" dirty="0" err="1" smtClean="0">
                <a:solidFill>
                  <a:schemeClr val="tx1"/>
                </a:solidFill>
                <a:latin typeface="Helvetica 65 Medium" pitchFamily="34" charset="0"/>
                <a:ea typeface="+mn-ea"/>
                <a:cs typeface="+mn-cs"/>
              </a:rPr>
              <a:t>characterised</a:t>
            </a:r>
            <a:r>
              <a:rPr lang="en-US" sz="1200" b="0" i="0" kern="1200" dirty="0" smtClean="0">
                <a:solidFill>
                  <a:schemeClr val="tx1"/>
                </a:solidFill>
                <a:latin typeface="Helvetica 65 Medium" pitchFamily="34" charset="0"/>
                <a:ea typeface="+mn-ea"/>
                <a:cs typeface="+mn-cs"/>
              </a:rPr>
              <a:t> by its class, its state (data elements), and its behavior. Various models can be created to show the static structure, dynamic behavior, and run-time deployment of these collaborating objects. There are a number of different notations for representing these models, such as the </a:t>
            </a:r>
            <a:r>
              <a:rPr lang="en-US" sz="1200" b="0" i="0" u="none" strike="noStrike" kern="1200" dirty="0" smtClean="0">
                <a:solidFill>
                  <a:schemeClr val="tx1"/>
                </a:solidFill>
                <a:latin typeface="Helvetica 65 Medium" pitchFamily="34" charset="0"/>
                <a:ea typeface="+mn-ea"/>
                <a:cs typeface="+mn-cs"/>
                <a:hlinkClick r:id="rId5" tooltip="Unified Modeling Language"/>
              </a:rPr>
              <a:t>Unified Modeling Language</a:t>
            </a:r>
            <a:r>
              <a:rPr lang="en-US" sz="1200" b="0" i="0" kern="1200" dirty="0" smtClean="0">
                <a:solidFill>
                  <a:schemeClr val="tx1"/>
                </a:solidFill>
                <a:latin typeface="Helvetica 65 Medium" pitchFamily="34" charset="0"/>
                <a:ea typeface="+mn-ea"/>
                <a:cs typeface="+mn-cs"/>
              </a:rPr>
              <a:t> (UML).</a:t>
            </a:r>
          </a:p>
          <a:p>
            <a:endParaRPr lang="en-US" sz="1200" b="0" i="0" kern="1200" dirty="0" smtClean="0">
              <a:solidFill>
                <a:schemeClr val="tx1"/>
              </a:solidFill>
              <a:latin typeface="Helvetica 65 Medium" pitchFamily="34" charset="0"/>
              <a:ea typeface="+mn-ea"/>
              <a:cs typeface="+mn-cs"/>
            </a:endParaRPr>
          </a:p>
          <a:p>
            <a:r>
              <a:rPr lang="en-US" sz="1200" b="0" i="0" kern="1200" dirty="0" smtClean="0">
                <a:solidFill>
                  <a:schemeClr val="tx1"/>
                </a:solidFill>
                <a:latin typeface="Helvetica 65 Medium" pitchFamily="34" charset="0"/>
                <a:ea typeface="+mn-ea"/>
                <a:cs typeface="+mn-cs"/>
              </a:rPr>
              <a:t>Object-oriented analysis (OOA) applies object-modeling techniques to analyze the </a:t>
            </a:r>
            <a:r>
              <a:rPr lang="en-US" sz="1200" b="0" i="0" u="none" strike="noStrike" kern="1200" dirty="0" smtClean="0">
                <a:solidFill>
                  <a:schemeClr val="tx1"/>
                </a:solidFill>
                <a:latin typeface="Helvetica 65 Medium" pitchFamily="34" charset="0"/>
                <a:ea typeface="+mn-ea"/>
                <a:cs typeface="+mn-cs"/>
                <a:hlinkClick r:id="rId6" tooltip="Functional requirements"/>
              </a:rPr>
              <a:t>functional requirements</a:t>
            </a:r>
            <a:r>
              <a:rPr lang="en-US" sz="1200" b="0" i="0" kern="1200" dirty="0" smtClean="0">
                <a:solidFill>
                  <a:schemeClr val="tx1"/>
                </a:solidFill>
                <a:latin typeface="Helvetica 65 Medium" pitchFamily="34" charset="0"/>
                <a:ea typeface="+mn-ea"/>
                <a:cs typeface="+mn-cs"/>
              </a:rPr>
              <a:t> for a system. </a:t>
            </a:r>
            <a:r>
              <a:rPr lang="en-US" sz="1200" b="0" i="0" u="none" strike="noStrike" kern="1200" dirty="0" smtClean="0">
                <a:solidFill>
                  <a:schemeClr val="tx1"/>
                </a:solidFill>
                <a:latin typeface="Helvetica 65 Medium" pitchFamily="34" charset="0"/>
                <a:ea typeface="+mn-ea"/>
                <a:cs typeface="+mn-cs"/>
                <a:hlinkClick r:id="rId7" tooltip="Object-oriented design"/>
              </a:rPr>
              <a:t>Object-oriented design</a:t>
            </a:r>
            <a:r>
              <a:rPr lang="en-US" sz="1200" b="0" i="0" kern="1200" dirty="0" smtClean="0">
                <a:solidFill>
                  <a:schemeClr val="tx1"/>
                </a:solidFill>
                <a:latin typeface="Helvetica 65 Medium" pitchFamily="34" charset="0"/>
                <a:ea typeface="+mn-ea"/>
                <a:cs typeface="+mn-cs"/>
              </a:rPr>
              <a:t> (OOD) elaborates the analysis models to produce implementation specifications. OOA focuses on </a:t>
            </a:r>
            <a:r>
              <a:rPr lang="en-US" sz="1200" b="0" i="1" kern="1200" dirty="0" smtClean="0">
                <a:solidFill>
                  <a:schemeClr val="tx1"/>
                </a:solidFill>
                <a:latin typeface="Helvetica 65 Medium" pitchFamily="34" charset="0"/>
                <a:ea typeface="+mn-ea"/>
                <a:cs typeface="+mn-cs"/>
              </a:rPr>
              <a:t>what</a:t>
            </a:r>
            <a:r>
              <a:rPr lang="en-US" sz="1200" b="0" i="0" kern="1200" dirty="0" smtClean="0">
                <a:solidFill>
                  <a:schemeClr val="tx1"/>
                </a:solidFill>
                <a:latin typeface="Helvetica 65 Medium" pitchFamily="34" charset="0"/>
                <a:ea typeface="+mn-ea"/>
                <a:cs typeface="+mn-cs"/>
              </a:rPr>
              <a:t> the system does, OOD on </a:t>
            </a:r>
            <a:r>
              <a:rPr lang="en-US" sz="1200" b="0" i="1" kern="1200" dirty="0" smtClean="0">
                <a:solidFill>
                  <a:schemeClr val="tx1"/>
                </a:solidFill>
                <a:latin typeface="Helvetica 65 Medium" pitchFamily="34" charset="0"/>
                <a:ea typeface="+mn-ea"/>
                <a:cs typeface="+mn-cs"/>
              </a:rPr>
              <a:t>how</a:t>
            </a:r>
            <a:r>
              <a:rPr lang="en-US" sz="1200" b="0" i="0" kern="1200" dirty="0" smtClean="0">
                <a:solidFill>
                  <a:schemeClr val="tx1"/>
                </a:solidFill>
                <a:latin typeface="Helvetica 65 Medium" pitchFamily="34" charset="0"/>
                <a:ea typeface="+mn-ea"/>
                <a:cs typeface="+mn-cs"/>
              </a:rPr>
              <a:t> the system does it.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Ref: </a:t>
            </a:r>
            <a:r>
              <a:rPr lang="en-US" dirty="0" smtClean="0">
                <a:hlinkClick r:id="rId8"/>
              </a:rPr>
              <a:t>http://en.wikipedia.org/wiki/Object-oriented_analysis_and_design</a:t>
            </a: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IFRS - International Financial Reporting Standards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GAAP - Generally Accepted Accounting Principles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pPr>
              <a:defRPr/>
            </a:pPr>
            <a:r>
              <a:rPr lang="en-GB" smtClean="0"/>
              <a:t>Test Presentation</a:t>
            </a:r>
            <a:endParaRPr lang="en-GB"/>
          </a:p>
        </p:txBody>
      </p:sp>
      <p:sp>
        <p:nvSpPr>
          <p:cNvPr id="5" name="Footer Placeholder 4"/>
          <p:cNvSpPr>
            <a:spLocks noGrp="1"/>
          </p:cNvSpPr>
          <p:nvPr>
            <p:ph type="ftr" sz="quarter" idx="11"/>
          </p:nvPr>
        </p:nvSpPr>
        <p:spPr/>
        <p:txBody>
          <a:bodyPr/>
          <a:lstStyle/>
          <a:p>
            <a:pPr>
              <a:defRPr/>
            </a:pPr>
            <a:r>
              <a:rPr lang="en-GB" smtClean="0"/>
              <a:t>1/152 43-LXE 108 236 Uen  Rev PA1</a:t>
            </a:r>
            <a:endParaRPr lang="en-GB"/>
          </a:p>
        </p:txBody>
      </p:sp>
      <p:sp>
        <p:nvSpPr>
          <p:cNvPr id="6" name="Slide Number Placeholder 5"/>
          <p:cNvSpPr>
            <a:spLocks noGrp="1"/>
          </p:cNvSpPr>
          <p:nvPr>
            <p:ph type="sldNum" sz="quarter" idx="12"/>
          </p:nvPr>
        </p:nvSpPr>
        <p:spPr/>
        <p:txBody>
          <a:bodyPr/>
          <a:lstStyle/>
          <a:p>
            <a:pPr>
              <a:defRPr/>
            </a:pPr>
            <a:fld id="{74A263B4-D0EB-4C6F-92B6-7AA329CF6000}" type="slidenum">
              <a:rPr lang="en-GB" smtClean="0"/>
              <a:pPr>
                <a:defRPr/>
              </a:pPr>
              <a:t>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dirty="0" smtClean="0">
                <a:solidFill>
                  <a:schemeClr val="tx1"/>
                </a:solidFill>
                <a:latin typeface="Helvetica 65 Medium" pitchFamily="34" charset="0"/>
                <a:ea typeface="+mn-ea"/>
                <a:cs typeface="+mn-cs"/>
              </a:rPr>
              <a:t>Object-oriented analysis and design</a:t>
            </a:r>
            <a:r>
              <a:rPr lang="en-US" sz="1200" b="0" i="0" kern="1200" dirty="0" smtClean="0">
                <a:solidFill>
                  <a:schemeClr val="tx1"/>
                </a:solidFill>
                <a:latin typeface="Helvetica 65 Medium" pitchFamily="34" charset="0"/>
                <a:ea typeface="+mn-ea"/>
                <a:cs typeface="+mn-cs"/>
              </a:rPr>
              <a:t> (OOAD) is a </a:t>
            </a:r>
            <a:r>
              <a:rPr lang="en-US" sz="1200" b="0" i="0" u="none" strike="noStrike" kern="1200" dirty="0" smtClean="0">
                <a:solidFill>
                  <a:schemeClr val="tx1"/>
                </a:solidFill>
                <a:latin typeface="Helvetica 65 Medium" pitchFamily="34" charset="0"/>
                <a:ea typeface="+mn-ea"/>
                <a:cs typeface="+mn-cs"/>
                <a:hlinkClick r:id="rId3" tooltip="Software engineering"/>
              </a:rPr>
              <a:t>software engineering</a:t>
            </a:r>
            <a:r>
              <a:rPr lang="en-US" sz="1200" b="0" i="0" kern="1200" dirty="0" smtClean="0">
                <a:solidFill>
                  <a:schemeClr val="tx1"/>
                </a:solidFill>
                <a:latin typeface="Helvetica 65 Medium" pitchFamily="34" charset="0"/>
                <a:ea typeface="+mn-ea"/>
                <a:cs typeface="+mn-cs"/>
              </a:rPr>
              <a:t> approach that models a system as a group of interacting </a:t>
            </a:r>
            <a:r>
              <a:rPr lang="en-US" sz="1200" b="0" i="0" u="none" strike="noStrike" kern="1200" dirty="0" smtClean="0">
                <a:solidFill>
                  <a:schemeClr val="tx1"/>
                </a:solidFill>
                <a:latin typeface="Helvetica 65 Medium" pitchFamily="34" charset="0"/>
                <a:ea typeface="+mn-ea"/>
                <a:cs typeface="+mn-cs"/>
                <a:hlinkClick r:id="rId4" tooltip="Object (computer science)"/>
              </a:rPr>
              <a:t>objects</a:t>
            </a:r>
            <a:r>
              <a:rPr lang="en-US" sz="1200" b="0" i="0" kern="1200" dirty="0" smtClean="0">
                <a:solidFill>
                  <a:schemeClr val="tx1"/>
                </a:solidFill>
                <a:latin typeface="Helvetica 65 Medium" pitchFamily="34" charset="0"/>
                <a:ea typeface="+mn-ea"/>
                <a:cs typeface="+mn-cs"/>
              </a:rPr>
              <a:t>. Each object represents some entity of interest in the system being modeled, and is </a:t>
            </a:r>
            <a:r>
              <a:rPr lang="en-US" sz="1200" b="0" i="0" kern="1200" dirty="0" err="1" smtClean="0">
                <a:solidFill>
                  <a:schemeClr val="tx1"/>
                </a:solidFill>
                <a:latin typeface="Helvetica 65 Medium" pitchFamily="34" charset="0"/>
                <a:ea typeface="+mn-ea"/>
                <a:cs typeface="+mn-cs"/>
              </a:rPr>
              <a:t>characterised</a:t>
            </a:r>
            <a:r>
              <a:rPr lang="en-US" sz="1200" b="0" i="0" kern="1200" dirty="0" smtClean="0">
                <a:solidFill>
                  <a:schemeClr val="tx1"/>
                </a:solidFill>
                <a:latin typeface="Helvetica 65 Medium" pitchFamily="34" charset="0"/>
                <a:ea typeface="+mn-ea"/>
                <a:cs typeface="+mn-cs"/>
              </a:rPr>
              <a:t> by its class, its state (data elements), and its behavior. Various models can be created to show the static structure, dynamic behavior, and run-time deployment of these collaborating objects. There are a number of different notations for representing these models, such as the </a:t>
            </a:r>
            <a:r>
              <a:rPr lang="en-US" sz="1200" b="0" i="0" u="none" strike="noStrike" kern="1200" dirty="0" smtClean="0">
                <a:solidFill>
                  <a:schemeClr val="tx1"/>
                </a:solidFill>
                <a:latin typeface="Helvetica 65 Medium" pitchFamily="34" charset="0"/>
                <a:ea typeface="+mn-ea"/>
                <a:cs typeface="+mn-cs"/>
                <a:hlinkClick r:id="rId5" tooltip="Unified Modeling Language"/>
              </a:rPr>
              <a:t>Unified Modeling Language</a:t>
            </a:r>
            <a:r>
              <a:rPr lang="en-US" sz="1200" b="0" i="0" kern="1200" dirty="0" smtClean="0">
                <a:solidFill>
                  <a:schemeClr val="tx1"/>
                </a:solidFill>
                <a:latin typeface="Helvetica 65 Medium" pitchFamily="34" charset="0"/>
                <a:ea typeface="+mn-ea"/>
                <a:cs typeface="+mn-cs"/>
              </a:rPr>
              <a:t> (UML).</a:t>
            </a:r>
          </a:p>
          <a:p>
            <a:endParaRPr lang="en-US" sz="1200" b="0" i="0" kern="1200" dirty="0" smtClean="0">
              <a:solidFill>
                <a:schemeClr val="tx1"/>
              </a:solidFill>
              <a:latin typeface="Helvetica 65 Medium" pitchFamily="34" charset="0"/>
              <a:ea typeface="+mn-ea"/>
              <a:cs typeface="+mn-cs"/>
            </a:endParaRPr>
          </a:p>
          <a:p>
            <a:r>
              <a:rPr lang="en-US" sz="1200" b="0" i="0" kern="1200" dirty="0" smtClean="0">
                <a:solidFill>
                  <a:schemeClr val="tx1"/>
                </a:solidFill>
                <a:latin typeface="Helvetica 65 Medium" pitchFamily="34" charset="0"/>
                <a:ea typeface="+mn-ea"/>
                <a:cs typeface="+mn-cs"/>
              </a:rPr>
              <a:t>Object-oriented analysis (OOA) applies object-modeling techniques to analyze the </a:t>
            </a:r>
            <a:r>
              <a:rPr lang="en-US" sz="1200" b="0" i="0" u="none" strike="noStrike" kern="1200" dirty="0" smtClean="0">
                <a:solidFill>
                  <a:schemeClr val="tx1"/>
                </a:solidFill>
                <a:latin typeface="Helvetica 65 Medium" pitchFamily="34" charset="0"/>
                <a:ea typeface="+mn-ea"/>
                <a:cs typeface="+mn-cs"/>
                <a:hlinkClick r:id="rId6" tooltip="Functional requirements"/>
              </a:rPr>
              <a:t>functional requirements</a:t>
            </a:r>
            <a:r>
              <a:rPr lang="en-US" sz="1200" b="0" i="0" kern="1200" dirty="0" smtClean="0">
                <a:solidFill>
                  <a:schemeClr val="tx1"/>
                </a:solidFill>
                <a:latin typeface="Helvetica 65 Medium" pitchFamily="34" charset="0"/>
                <a:ea typeface="+mn-ea"/>
                <a:cs typeface="+mn-cs"/>
              </a:rPr>
              <a:t> for a system. </a:t>
            </a:r>
            <a:r>
              <a:rPr lang="en-US" sz="1200" b="0" i="0" u="none" strike="noStrike" kern="1200" dirty="0" smtClean="0">
                <a:solidFill>
                  <a:schemeClr val="tx1"/>
                </a:solidFill>
                <a:latin typeface="Helvetica 65 Medium" pitchFamily="34" charset="0"/>
                <a:ea typeface="+mn-ea"/>
                <a:cs typeface="+mn-cs"/>
                <a:hlinkClick r:id="rId7" tooltip="Object-oriented design"/>
              </a:rPr>
              <a:t>Object-oriented design</a:t>
            </a:r>
            <a:r>
              <a:rPr lang="en-US" sz="1200" b="0" i="0" kern="1200" dirty="0" smtClean="0">
                <a:solidFill>
                  <a:schemeClr val="tx1"/>
                </a:solidFill>
                <a:latin typeface="Helvetica 65 Medium" pitchFamily="34" charset="0"/>
                <a:ea typeface="+mn-ea"/>
                <a:cs typeface="+mn-cs"/>
              </a:rPr>
              <a:t> (OOD) elaborates the analysis models to produce implementation specifications. OOA focuses on </a:t>
            </a:r>
            <a:r>
              <a:rPr lang="en-US" sz="1200" b="0" i="1" kern="1200" dirty="0" smtClean="0">
                <a:solidFill>
                  <a:schemeClr val="tx1"/>
                </a:solidFill>
                <a:latin typeface="Helvetica 65 Medium" pitchFamily="34" charset="0"/>
                <a:ea typeface="+mn-ea"/>
                <a:cs typeface="+mn-cs"/>
              </a:rPr>
              <a:t>what</a:t>
            </a:r>
            <a:r>
              <a:rPr lang="en-US" sz="1200" b="0" i="0" kern="1200" dirty="0" smtClean="0">
                <a:solidFill>
                  <a:schemeClr val="tx1"/>
                </a:solidFill>
                <a:latin typeface="Helvetica 65 Medium" pitchFamily="34" charset="0"/>
                <a:ea typeface="+mn-ea"/>
                <a:cs typeface="+mn-cs"/>
              </a:rPr>
              <a:t> the system does, OOD on </a:t>
            </a:r>
            <a:r>
              <a:rPr lang="en-US" sz="1200" b="0" i="1" kern="1200" dirty="0" smtClean="0">
                <a:solidFill>
                  <a:schemeClr val="tx1"/>
                </a:solidFill>
                <a:latin typeface="Helvetica 65 Medium" pitchFamily="34" charset="0"/>
                <a:ea typeface="+mn-ea"/>
                <a:cs typeface="+mn-cs"/>
              </a:rPr>
              <a:t>how</a:t>
            </a:r>
            <a:r>
              <a:rPr lang="en-US" sz="1200" b="0" i="0" kern="1200" dirty="0" smtClean="0">
                <a:solidFill>
                  <a:schemeClr val="tx1"/>
                </a:solidFill>
                <a:latin typeface="Helvetica 65 Medium" pitchFamily="34" charset="0"/>
                <a:ea typeface="+mn-ea"/>
                <a:cs typeface="+mn-cs"/>
              </a:rPr>
              <a:t> the system does it.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Ref: </a:t>
            </a:r>
            <a:r>
              <a:rPr lang="en-US" dirty="0" smtClean="0">
                <a:hlinkClick r:id="rId8"/>
              </a:rPr>
              <a:t>http://en.wikipedia.org/wiki/Object-oriented_analysis_and_design</a:t>
            </a: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IFRS - International Financial Reporting Standards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GAAP - Generally Accepted Accounting Principles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pPr>
              <a:defRPr/>
            </a:pPr>
            <a:r>
              <a:rPr lang="en-GB" smtClean="0"/>
              <a:t>Test Presentation</a:t>
            </a:r>
            <a:endParaRPr lang="en-GB"/>
          </a:p>
        </p:txBody>
      </p:sp>
      <p:sp>
        <p:nvSpPr>
          <p:cNvPr id="5" name="Footer Placeholder 4"/>
          <p:cNvSpPr>
            <a:spLocks noGrp="1"/>
          </p:cNvSpPr>
          <p:nvPr>
            <p:ph type="ftr" sz="quarter" idx="11"/>
          </p:nvPr>
        </p:nvSpPr>
        <p:spPr/>
        <p:txBody>
          <a:bodyPr/>
          <a:lstStyle/>
          <a:p>
            <a:pPr>
              <a:defRPr/>
            </a:pPr>
            <a:r>
              <a:rPr lang="en-GB" smtClean="0"/>
              <a:t>1/152 43-LXE 108 236 Uen  Rev PA1</a:t>
            </a:r>
            <a:endParaRPr lang="en-GB"/>
          </a:p>
        </p:txBody>
      </p:sp>
      <p:sp>
        <p:nvSpPr>
          <p:cNvPr id="6" name="Slide Number Placeholder 5"/>
          <p:cNvSpPr>
            <a:spLocks noGrp="1"/>
          </p:cNvSpPr>
          <p:nvPr>
            <p:ph type="sldNum" sz="quarter" idx="12"/>
          </p:nvPr>
        </p:nvSpPr>
        <p:spPr/>
        <p:txBody>
          <a:bodyPr/>
          <a:lstStyle/>
          <a:p>
            <a:pPr>
              <a:defRPr/>
            </a:pPr>
            <a:fld id="{74A263B4-D0EB-4C6F-92B6-7AA329CF6000}" type="slidenum">
              <a:rPr lang="en-GB" smtClean="0"/>
              <a:pPr>
                <a:defRPr/>
              </a:pPr>
              <a:t>3</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dirty="0" smtClean="0">
                <a:solidFill>
                  <a:schemeClr val="tx1"/>
                </a:solidFill>
                <a:latin typeface="Helvetica 65 Medium" pitchFamily="34" charset="0"/>
                <a:ea typeface="+mn-ea"/>
                <a:cs typeface="+mn-cs"/>
              </a:rPr>
              <a:t>Object-oriented analysis and design</a:t>
            </a:r>
            <a:r>
              <a:rPr lang="en-US" sz="1200" b="0" i="0" kern="1200" dirty="0" smtClean="0">
                <a:solidFill>
                  <a:schemeClr val="tx1"/>
                </a:solidFill>
                <a:latin typeface="Helvetica 65 Medium" pitchFamily="34" charset="0"/>
                <a:ea typeface="+mn-ea"/>
                <a:cs typeface="+mn-cs"/>
              </a:rPr>
              <a:t> (OOAD) is a </a:t>
            </a:r>
            <a:r>
              <a:rPr lang="en-US" sz="1200" b="0" i="0" u="none" strike="noStrike" kern="1200" dirty="0" smtClean="0">
                <a:solidFill>
                  <a:schemeClr val="tx1"/>
                </a:solidFill>
                <a:latin typeface="Helvetica 65 Medium" pitchFamily="34" charset="0"/>
                <a:ea typeface="+mn-ea"/>
                <a:cs typeface="+mn-cs"/>
                <a:hlinkClick r:id="rId3" tooltip="Software engineering"/>
              </a:rPr>
              <a:t>software engineering</a:t>
            </a:r>
            <a:r>
              <a:rPr lang="en-US" sz="1200" b="0" i="0" kern="1200" dirty="0" smtClean="0">
                <a:solidFill>
                  <a:schemeClr val="tx1"/>
                </a:solidFill>
                <a:latin typeface="Helvetica 65 Medium" pitchFamily="34" charset="0"/>
                <a:ea typeface="+mn-ea"/>
                <a:cs typeface="+mn-cs"/>
              </a:rPr>
              <a:t> approach that models a system as a group of interacting </a:t>
            </a:r>
            <a:r>
              <a:rPr lang="en-US" sz="1200" b="0" i="0" u="none" strike="noStrike" kern="1200" dirty="0" smtClean="0">
                <a:solidFill>
                  <a:schemeClr val="tx1"/>
                </a:solidFill>
                <a:latin typeface="Helvetica 65 Medium" pitchFamily="34" charset="0"/>
                <a:ea typeface="+mn-ea"/>
                <a:cs typeface="+mn-cs"/>
                <a:hlinkClick r:id="rId4" tooltip="Object (computer science)"/>
              </a:rPr>
              <a:t>objects</a:t>
            </a:r>
            <a:r>
              <a:rPr lang="en-US" sz="1200" b="0" i="0" kern="1200" dirty="0" smtClean="0">
                <a:solidFill>
                  <a:schemeClr val="tx1"/>
                </a:solidFill>
                <a:latin typeface="Helvetica 65 Medium" pitchFamily="34" charset="0"/>
                <a:ea typeface="+mn-ea"/>
                <a:cs typeface="+mn-cs"/>
              </a:rPr>
              <a:t>. Each object represents some entity of interest in the system being modeled, and is </a:t>
            </a:r>
            <a:r>
              <a:rPr lang="en-US" sz="1200" b="0" i="0" kern="1200" dirty="0" err="1" smtClean="0">
                <a:solidFill>
                  <a:schemeClr val="tx1"/>
                </a:solidFill>
                <a:latin typeface="Helvetica 65 Medium" pitchFamily="34" charset="0"/>
                <a:ea typeface="+mn-ea"/>
                <a:cs typeface="+mn-cs"/>
              </a:rPr>
              <a:t>characterised</a:t>
            </a:r>
            <a:r>
              <a:rPr lang="en-US" sz="1200" b="0" i="0" kern="1200" dirty="0" smtClean="0">
                <a:solidFill>
                  <a:schemeClr val="tx1"/>
                </a:solidFill>
                <a:latin typeface="Helvetica 65 Medium" pitchFamily="34" charset="0"/>
                <a:ea typeface="+mn-ea"/>
                <a:cs typeface="+mn-cs"/>
              </a:rPr>
              <a:t> by its class, its state (data elements), and its behavior. Various models can be created to show the static structure, dynamic behavior, and run-time deployment of these collaborating objects. There are a number of different notations for representing these models, such as the </a:t>
            </a:r>
            <a:r>
              <a:rPr lang="en-US" sz="1200" b="0" i="0" u="none" strike="noStrike" kern="1200" dirty="0" smtClean="0">
                <a:solidFill>
                  <a:schemeClr val="tx1"/>
                </a:solidFill>
                <a:latin typeface="Helvetica 65 Medium" pitchFamily="34" charset="0"/>
                <a:ea typeface="+mn-ea"/>
                <a:cs typeface="+mn-cs"/>
                <a:hlinkClick r:id="rId5" tooltip="Unified Modeling Language"/>
              </a:rPr>
              <a:t>Unified Modeling Language</a:t>
            </a:r>
            <a:r>
              <a:rPr lang="en-US" sz="1200" b="0" i="0" kern="1200" dirty="0" smtClean="0">
                <a:solidFill>
                  <a:schemeClr val="tx1"/>
                </a:solidFill>
                <a:latin typeface="Helvetica 65 Medium" pitchFamily="34" charset="0"/>
                <a:ea typeface="+mn-ea"/>
                <a:cs typeface="+mn-cs"/>
              </a:rPr>
              <a:t> (UML).</a:t>
            </a:r>
          </a:p>
          <a:p>
            <a:endParaRPr lang="en-US" sz="1200" b="0" i="0" kern="1200" dirty="0" smtClean="0">
              <a:solidFill>
                <a:schemeClr val="tx1"/>
              </a:solidFill>
              <a:latin typeface="Helvetica 65 Medium" pitchFamily="34" charset="0"/>
              <a:ea typeface="+mn-ea"/>
              <a:cs typeface="+mn-cs"/>
            </a:endParaRPr>
          </a:p>
          <a:p>
            <a:r>
              <a:rPr lang="en-US" sz="1200" b="0" i="0" kern="1200" dirty="0" smtClean="0">
                <a:solidFill>
                  <a:schemeClr val="tx1"/>
                </a:solidFill>
                <a:latin typeface="Helvetica 65 Medium" pitchFamily="34" charset="0"/>
                <a:ea typeface="+mn-ea"/>
                <a:cs typeface="+mn-cs"/>
              </a:rPr>
              <a:t>Object-oriented analysis (OOA) applies object-modeling techniques to analyze the </a:t>
            </a:r>
            <a:r>
              <a:rPr lang="en-US" sz="1200" b="0" i="0" u="none" strike="noStrike" kern="1200" dirty="0" smtClean="0">
                <a:solidFill>
                  <a:schemeClr val="tx1"/>
                </a:solidFill>
                <a:latin typeface="Helvetica 65 Medium" pitchFamily="34" charset="0"/>
                <a:ea typeface="+mn-ea"/>
                <a:cs typeface="+mn-cs"/>
                <a:hlinkClick r:id="rId6" tooltip="Functional requirements"/>
              </a:rPr>
              <a:t>functional requirements</a:t>
            </a:r>
            <a:r>
              <a:rPr lang="en-US" sz="1200" b="0" i="0" kern="1200" dirty="0" smtClean="0">
                <a:solidFill>
                  <a:schemeClr val="tx1"/>
                </a:solidFill>
                <a:latin typeface="Helvetica 65 Medium" pitchFamily="34" charset="0"/>
                <a:ea typeface="+mn-ea"/>
                <a:cs typeface="+mn-cs"/>
              </a:rPr>
              <a:t> for a system. </a:t>
            </a:r>
            <a:r>
              <a:rPr lang="en-US" sz="1200" b="0" i="0" u="none" strike="noStrike" kern="1200" dirty="0" smtClean="0">
                <a:solidFill>
                  <a:schemeClr val="tx1"/>
                </a:solidFill>
                <a:latin typeface="Helvetica 65 Medium" pitchFamily="34" charset="0"/>
                <a:ea typeface="+mn-ea"/>
                <a:cs typeface="+mn-cs"/>
                <a:hlinkClick r:id="rId7" tooltip="Object-oriented design"/>
              </a:rPr>
              <a:t>Object-oriented design</a:t>
            </a:r>
            <a:r>
              <a:rPr lang="en-US" sz="1200" b="0" i="0" kern="1200" dirty="0" smtClean="0">
                <a:solidFill>
                  <a:schemeClr val="tx1"/>
                </a:solidFill>
                <a:latin typeface="Helvetica 65 Medium" pitchFamily="34" charset="0"/>
                <a:ea typeface="+mn-ea"/>
                <a:cs typeface="+mn-cs"/>
              </a:rPr>
              <a:t> (OOD) elaborates the analysis models to produce implementation specifications. OOA focuses on </a:t>
            </a:r>
            <a:r>
              <a:rPr lang="en-US" sz="1200" b="0" i="1" kern="1200" dirty="0" smtClean="0">
                <a:solidFill>
                  <a:schemeClr val="tx1"/>
                </a:solidFill>
                <a:latin typeface="Helvetica 65 Medium" pitchFamily="34" charset="0"/>
                <a:ea typeface="+mn-ea"/>
                <a:cs typeface="+mn-cs"/>
              </a:rPr>
              <a:t>what</a:t>
            </a:r>
            <a:r>
              <a:rPr lang="en-US" sz="1200" b="0" i="0" kern="1200" dirty="0" smtClean="0">
                <a:solidFill>
                  <a:schemeClr val="tx1"/>
                </a:solidFill>
                <a:latin typeface="Helvetica 65 Medium" pitchFamily="34" charset="0"/>
                <a:ea typeface="+mn-ea"/>
                <a:cs typeface="+mn-cs"/>
              </a:rPr>
              <a:t> the system does, OOD on </a:t>
            </a:r>
            <a:r>
              <a:rPr lang="en-US" sz="1200" b="0" i="1" kern="1200" dirty="0" smtClean="0">
                <a:solidFill>
                  <a:schemeClr val="tx1"/>
                </a:solidFill>
                <a:latin typeface="Helvetica 65 Medium" pitchFamily="34" charset="0"/>
                <a:ea typeface="+mn-ea"/>
                <a:cs typeface="+mn-cs"/>
              </a:rPr>
              <a:t>how</a:t>
            </a:r>
            <a:r>
              <a:rPr lang="en-US" sz="1200" b="0" i="0" kern="1200" dirty="0" smtClean="0">
                <a:solidFill>
                  <a:schemeClr val="tx1"/>
                </a:solidFill>
                <a:latin typeface="Helvetica 65 Medium" pitchFamily="34" charset="0"/>
                <a:ea typeface="+mn-ea"/>
                <a:cs typeface="+mn-cs"/>
              </a:rPr>
              <a:t> the system does it.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Ref: </a:t>
            </a:r>
            <a:r>
              <a:rPr lang="en-US" dirty="0" smtClean="0">
                <a:hlinkClick r:id="rId8"/>
              </a:rPr>
              <a:t>http://en.wikipedia.org/wiki/Object-oriented_analysis_and_design</a:t>
            </a: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IFRS - International Financial Reporting Standards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GAAP - Generally Accepted Accounting Principles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pPr>
              <a:defRPr/>
            </a:pPr>
            <a:r>
              <a:rPr lang="en-GB" smtClean="0"/>
              <a:t>Test Presentation</a:t>
            </a:r>
            <a:endParaRPr lang="en-GB"/>
          </a:p>
        </p:txBody>
      </p:sp>
      <p:sp>
        <p:nvSpPr>
          <p:cNvPr id="5" name="Footer Placeholder 4"/>
          <p:cNvSpPr>
            <a:spLocks noGrp="1"/>
          </p:cNvSpPr>
          <p:nvPr>
            <p:ph type="ftr" sz="quarter" idx="11"/>
          </p:nvPr>
        </p:nvSpPr>
        <p:spPr/>
        <p:txBody>
          <a:bodyPr/>
          <a:lstStyle/>
          <a:p>
            <a:pPr>
              <a:defRPr/>
            </a:pPr>
            <a:r>
              <a:rPr lang="en-GB" smtClean="0"/>
              <a:t>1/152 43-LXE 108 236 Uen  Rev PA1</a:t>
            </a:r>
            <a:endParaRPr lang="en-GB"/>
          </a:p>
        </p:txBody>
      </p:sp>
      <p:sp>
        <p:nvSpPr>
          <p:cNvPr id="6" name="Slide Number Placeholder 5"/>
          <p:cNvSpPr>
            <a:spLocks noGrp="1"/>
          </p:cNvSpPr>
          <p:nvPr>
            <p:ph type="sldNum" sz="quarter" idx="12"/>
          </p:nvPr>
        </p:nvSpPr>
        <p:spPr/>
        <p:txBody>
          <a:bodyPr/>
          <a:lstStyle/>
          <a:p>
            <a:pPr>
              <a:defRPr/>
            </a:pPr>
            <a:fld id="{74A263B4-D0EB-4C6F-92B6-7AA329CF6000}" type="slidenum">
              <a:rPr lang="en-GB" smtClean="0"/>
              <a:pPr>
                <a:defRPr/>
              </a:pPr>
              <a:t>5</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dirty="0" smtClean="0">
                <a:solidFill>
                  <a:schemeClr val="tx1"/>
                </a:solidFill>
                <a:latin typeface="Helvetica 65 Medium" pitchFamily="34" charset="0"/>
                <a:ea typeface="+mn-ea"/>
                <a:cs typeface="+mn-cs"/>
              </a:rPr>
              <a:t>Object-oriented analysis and design</a:t>
            </a:r>
            <a:r>
              <a:rPr lang="en-US" sz="1200" b="0" i="0" kern="1200" dirty="0" smtClean="0">
                <a:solidFill>
                  <a:schemeClr val="tx1"/>
                </a:solidFill>
                <a:latin typeface="Helvetica 65 Medium" pitchFamily="34" charset="0"/>
                <a:ea typeface="+mn-ea"/>
                <a:cs typeface="+mn-cs"/>
              </a:rPr>
              <a:t> (OOAD) is a </a:t>
            </a:r>
            <a:r>
              <a:rPr lang="en-US" sz="1200" b="0" i="0" u="none" strike="noStrike" kern="1200" dirty="0" smtClean="0">
                <a:solidFill>
                  <a:schemeClr val="tx1"/>
                </a:solidFill>
                <a:latin typeface="Helvetica 65 Medium" pitchFamily="34" charset="0"/>
                <a:ea typeface="+mn-ea"/>
                <a:cs typeface="+mn-cs"/>
                <a:hlinkClick r:id="rId3" tooltip="Software engineering"/>
              </a:rPr>
              <a:t>software engineering</a:t>
            </a:r>
            <a:r>
              <a:rPr lang="en-US" sz="1200" b="0" i="0" kern="1200" dirty="0" smtClean="0">
                <a:solidFill>
                  <a:schemeClr val="tx1"/>
                </a:solidFill>
                <a:latin typeface="Helvetica 65 Medium" pitchFamily="34" charset="0"/>
                <a:ea typeface="+mn-ea"/>
                <a:cs typeface="+mn-cs"/>
              </a:rPr>
              <a:t> approach that models a system as a group of interacting </a:t>
            </a:r>
            <a:r>
              <a:rPr lang="en-US" sz="1200" b="0" i="0" u="none" strike="noStrike" kern="1200" dirty="0" smtClean="0">
                <a:solidFill>
                  <a:schemeClr val="tx1"/>
                </a:solidFill>
                <a:latin typeface="Helvetica 65 Medium" pitchFamily="34" charset="0"/>
                <a:ea typeface="+mn-ea"/>
                <a:cs typeface="+mn-cs"/>
                <a:hlinkClick r:id="rId4" tooltip="Object (computer science)"/>
              </a:rPr>
              <a:t>objects</a:t>
            </a:r>
            <a:r>
              <a:rPr lang="en-US" sz="1200" b="0" i="0" kern="1200" dirty="0" smtClean="0">
                <a:solidFill>
                  <a:schemeClr val="tx1"/>
                </a:solidFill>
                <a:latin typeface="Helvetica 65 Medium" pitchFamily="34" charset="0"/>
                <a:ea typeface="+mn-ea"/>
                <a:cs typeface="+mn-cs"/>
              </a:rPr>
              <a:t>. Each object represents some entity of interest in the system being modeled, and is </a:t>
            </a:r>
            <a:r>
              <a:rPr lang="en-US" sz="1200" b="0" i="0" kern="1200" dirty="0" err="1" smtClean="0">
                <a:solidFill>
                  <a:schemeClr val="tx1"/>
                </a:solidFill>
                <a:latin typeface="Helvetica 65 Medium" pitchFamily="34" charset="0"/>
                <a:ea typeface="+mn-ea"/>
                <a:cs typeface="+mn-cs"/>
              </a:rPr>
              <a:t>characterised</a:t>
            </a:r>
            <a:r>
              <a:rPr lang="en-US" sz="1200" b="0" i="0" kern="1200" dirty="0" smtClean="0">
                <a:solidFill>
                  <a:schemeClr val="tx1"/>
                </a:solidFill>
                <a:latin typeface="Helvetica 65 Medium" pitchFamily="34" charset="0"/>
                <a:ea typeface="+mn-ea"/>
                <a:cs typeface="+mn-cs"/>
              </a:rPr>
              <a:t> by its class, its state (data elements), and its behavior. Various models can be created to show the static structure, dynamic behavior, and run-time deployment of these collaborating objects. There are a number of different notations for representing these models, such as the </a:t>
            </a:r>
            <a:r>
              <a:rPr lang="en-US" sz="1200" b="0" i="0" u="none" strike="noStrike" kern="1200" dirty="0" smtClean="0">
                <a:solidFill>
                  <a:schemeClr val="tx1"/>
                </a:solidFill>
                <a:latin typeface="Helvetica 65 Medium" pitchFamily="34" charset="0"/>
                <a:ea typeface="+mn-ea"/>
                <a:cs typeface="+mn-cs"/>
                <a:hlinkClick r:id="rId5" tooltip="Unified Modeling Language"/>
              </a:rPr>
              <a:t>Unified Modeling Language</a:t>
            </a:r>
            <a:r>
              <a:rPr lang="en-US" sz="1200" b="0" i="0" kern="1200" dirty="0" smtClean="0">
                <a:solidFill>
                  <a:schemeClr val="tx1"/>
                </a:solidFill>
                <a:latin typeface="Helvetica 65 Medium" pitchFamily="34" charset="0"/>
                <a:ea typeface="+mn-ea"/>
                <a:cs typeface="+mn-cs"/>
              </a:rPr>
              <a:t> (UML).</a:t>
            </a:r>
          </a:p>
          <a:p>
            <a:endParaRPr lang="en-US" sz="1200" b="0" i="0" kern="1200" dirty="0" smtClean="0">
              <a:solidFill>
                <a:schemeClr val="tx1"/>
              </a:solidFill>
              <a:latin typeface="Helvetica 65 Medium" pitchFamily="34" charset="0"/>
              <a:ea typeface="+mn-ea"/>
              <a:cs typeface="+mn-cs"/>
            </a:endParaRPr>
          </a:p>
          <a:p>
            <a:r>
              <a:rPr lang="en-US" sz="1200" b="0" i="0" kern="1200" dirty="0" smtClean="0">
                <a:solidFill>
                  <a:schemeClr val="tx1"/>
                </a:solidFill>
                <a:latin typeface="Helvetica 65 Medium" pitchFamily="34" charset="0"/>
                <a:ea typeface="+mn-ea"/>
                <a:cs typeface="+mn-cs"/>
              </a:rPr>
              <a:t>Object-oriented analysis (OOA) applies object-modeling techniques to analyze the </a:t>
            </a:r>
            <a:r>
              <a:rPr lang="en-US" sz="1200" b="0" i="0" u="none" strike="noStrike" kern="1200" dirty="0" smtClean="0">
                <a:solidFill>
                  <a:schemeClr val="tx1"/>
                </a:solidFill>
                <a:latin typeface="Helvetica 65 Medium" pitchFamily="34" charset="0"/>
                <a:ea typeface="+mn-ea"/>
                <a:cs typeface="+mn-cs"/>
                <a:hlinkClick r:id="rId6" tooltip="Functional requirements"/>
              </a:rPr>
              <a:t>functional requirements</a:t>
            </a:r>
            <a:r>
              <a:rPr lang="en-US" sz="1200" b="0" i="0" kern="1200" dirty="0" smtClean="0">
                <a:solidFill>
                  <a:schemeClr val="tx1"/>
                </a:solidFill>
                <a:latin typeface="Helvetica 65 Medium" pitchFamily="34" charset="0"/>
                <a:ea typeface="+mn-ea"/>
                <a:cs typeface="+mn-cs"/>
              </a:rPr>
              <a:t> for a system. </a:t>
            </a:r>
            <a:r>
              <a:rPr lang="en-US" sz="1200" b="0" i="0" u="none" strike="noStrike" kern="1200" dirty="0" smtClean="0">
                <a:solidFill>
                  <a:schemeClr val="tx1"/>
                </a:solidFill>
                <a:latin typeface="Helvetica 65 Medium" pitchFamily="34" charset="0"/>
                <a:ea typeface="+mn-ea"/>
                <a:cs typeface="+mn-cs"/>
                <a:hlinkClick r:id="rId7" tooltip="Object-oriented design"/>
              </a:rPr>
              <a:t>Object-oriented design</a:t>
            </a:r>
            <a:r>
              <a:rPr lang="en-US" sz="1200" b="0" i="0" kern="1200" dirty="0" smtClean="0">
                <a:solidFill>
                  <a:schemeClr val="tx1"/>
                </a:solidFill>
                <a:latin typeface="Helvetica 65 Medium" pitchFamily="34" charset="0"/>
                <a:ea typeface="+mn-ea"/>
                <a:cs typeface="+mn-cs"/>
              </a:rPr>
              <a:t> (OOD) elaborates the analysis models to produce implementation specifications. OOA focuses on </a:t>
            </a:r>
            <a:r>
              <a:rPr lang="en-US" sz="1200" b="0" i="1" kern="1200" dirty="0" smtClean="0">
                <a:solidFill>
                  <a:schemeClr val="tx1"/>
                </a:solidFill>
                <a:latin typeface="Helvetica 65 Medium" pitchFamily="34" charset="0"/>
                <a:ea typeface="+mn-ea"/>
                <a:cs typeface="+mn-cs"/>
              </a:rPr>
              <a:t>what</a:t>
            </a:r>
            <a:r>
              <a:rPr lang="en-US" sz="1200" b="0" i="0" kern="1200" dirty="0" smtClean="0">
                <a:solidFill>
                  <a:schemeClr val="tx1"/>
                </a:solidFill>
                <a:latin typeface="Helvetica 65 Medium" pitchFamily="34" charset="0"/>
                <a:ea typeface="+mn-ea"/>
                <a:cs typeface="+mn-cs"/>
              </a:rPr>
              <a:t> the system does, OOD on </a:t>
            </a:r>
            <a:r>
              <a:rPr lang="en-US" sz="1200" b="0" i="1" kern="1200" dirty="0" smtClean="0">
                <a:solidFill>
                  <a:schemeClr val="tx1"/>
                </a:solidFill>
                <a:latin typeface="Helvetica 65 Medium" pitchFamily="34" charset="0"/>
                <a:ea typeface="+mn-ea"/>
                <a:cs typeface="+mn-cs"/>
              </a:rPr>
              <a:t>how</a:t>
            </a:r>
            <a:r>
              <a:rPr lang="en-US" sz="1200" b="0" i="0" kern="1200" dirty="0" smtClean="0">
                <a:solidFill>
                  <a:schemeClr val="tx1"/>
                </a:solidFill>
                <a:latin typeface="Helvetica 65 Medium" pitchFamily="34" charset="0"/>
                <a:ea typeface="+mn-ea"/>
                <a:cs typeface="+mn-cs"/>
              </a:rPr>
              <a:t> the system does it.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Ref: </a:t>
            </a:r>
            <a:r>
              <a:rPr lang="en-US" dirty="0" smtClean="0">
                <a:hlinkClick r:id="rId8"/>
              </a:rPr>
              <a:t>http://en.wikipedia.org/wiki/Object-oriented_analysis_and_design</a:t>
            </a: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IFRS - International Financial Reporting Standards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GAAP - Generally Accepted Accounting Principles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pPr>
              <a:defRPr/>
            </a:pPr>
            <a:r>
              <a:rPr lang="en-GB" smtClean="0"/>
              <a:t>Test Presentation</a:t>
            </a:r>
            <a:endParaRPr lang="en-GB"/>
          </a:p>
        </p:txBody>
      </p:sp>
      <p:sp>
        <p:nvSpPr>
          <p:cNvPr id="5" name="Footer Placeholder 4"/>
          <p:cNvSpPr>
            <a:spLocks noGrp="1"/>
          </p:cNvSpPr>
          <p:nvPr>
            <p:ph type="ftr" sz="quarter" idx="11"/>
          </p:nvPr>
        </p:nvSpPr>
        <p:spPr/>
        <p:txBody>
          <a:bodyPr/>
          <a:lstStyle/>
          <a:p>
            <a:pPr>
              <a:defRPr/>
            </a:pPr>
            <a:r>
              <a:rPr lang="en-GB" smtClean="0"/>
              <a:t>1/152 43-LXE 108 236 Uen  Rev PA1</a:t>
            </a:r>
            <a:endParaRPr lang="en-GB"/>
          </a:p>
        </p:txBody>
      </p:sp>
      <p:sp>
        <p:nvSpPr>
          <p:cNvPr id="6" name="Slide Number Placeholder 5"/>
          <p:cNvSpPr>
            <a:spLocks noGrp="1"/>
          </p:cNvSpPr>
          <p:nvPr>
            <p:ph type="sldNum" sz="quarter" idx="12"/>
          </p:nvPr>
        </p:nvSpPr>
        <p:spPr/>
        <p:txBody>
          <a:bodyPr/>
          <a:lstStyle/>
          <a:p>
            <a:pPr>
              <a:defRPr/>
            </a:pPr>
            <a:fld id="{74A263B4-D0EB-4C6F-92B6-7AA329CF6000}" type="slidenum">
              <a:rPr lang="en-GB" smtClean="0"/>
              <a:pPr>
                <a:defRPr/>
              </a:pPr>
              <a:t>7</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dirty="0" smtClean="0">
                <a:solidFill>
                  <a:schemeClr val="tx1"/>
                </a:solidFill>
                <a:latin typeface="Helvetica 65 Medium" pitchFamily="34" charset="0"/>
                <a:ea typeface="+mn-ea"/>
                <a:cs typeface="+mn-cs"/>
              </a:rPr>
              <a:t>Object-oriented analysis and design</a:t>
            </a:r>
            <a:r>
              <a:rPr lang="en-US" sz="1200" b="0" i="0" kern="1200" dirty="0" smtClean="0">
                <a:solidFill>
                  <a:schemeClr val="tx1"/>
                </a:solidFill>
                <a:latin typeface="Helvetica 65 Medium" pitchFamily="34" charset="0"/>
                <a:ea typeface="+mn-ea"/>
                <a:cs typeface="+mn-cs"/>
              </a:rPr>
              <a:t> (OOAD) is a </a:t>
            </a:r>
            <a:r>
              <a:rPr lang="en-US" sz="1200" b="0" i="0" u="none" strike="noStrike" kern="1200" dirty="0" smtClean="0">
                <a:solidFill>
                  <a:schemeClr val="tx1"/>
                </a:solidFill>
                <a:latin typeface="Helvetica 65 Medium" pitchFamily="34" charset="0"/>
                <a:ea typeface="+mn-ea"/>
                <a:cs typeface="+mn-cs"/>
                <a:hlinkClick r:id="rId3" tooltip="Software engineering"/>
              </a:rPr>
              <a:t>software engineering</a:t>
            </a:r>
            <a:r>
              <a:rPr lang="en-US" sz="1200" b="0" i="0" kern="1200" dirty="0" smtClean="0">
                <a:solidFill>
                  <a:schemeClr val="tx1"/>
                </a:solidFill>
                <a:latin typeface="Helvetica 65 Medium" pitchFamily="34" charset="0"/>
                <a:ea typeface="+mn-ea"/>
                <a:cs typeface="+mn-cs"/>
              </a:rPr>
              <a:t> approach that models a system as a group of interacting </a:t>
            </a:r>
            <a:r>
              <a:rPr lang="en-US" sz="1200" b="0" i="0" u="none" strike="noStrike" kern="1200" dirty="0" smtClean="0">
                <a:solidFill>
                  <a:schemeClr val="tx1"/>
                </a:solidFill>
                <a:latin typeface="Helvetica 65 Medium" pitchFamily="34" charset="0"/>
                <a:ea typeface="+mn-ea"/>
                <a:cs typeface="+mn-cs"/>
                <a:hlinkClick r:id="rId4" tooltip="Object (computer science)"/>
              </a:rPr>
              <a:t>objects</a:t>
            </a:r>
            <a:r>
              <a:rPr lang="en-US" sz="1200" b="0" i="0" kern="1200" dirty="0" smtClean="0">
                <a:solidFill>
                  <a:schemeClr val="tx1"/>
                </a:solidFill>
                <a:latin typeface="Helvetica 65 Medium" pitchFamily="34" charset="0"/>
                <a:ea typeface="+mn-ea"/>
                <a:cs typeface="+mn-cs"/>
              </a:rPr>
              <a:t>. Each object represents some entity of interest in the system being modeled, and is </a:t>
            </a:r>
            <a:r>
              <a:rPr lang="en-US" sz="1200" b="0" i="0" kern="1200" dirty="0" err="1" smtClean="0">
                <a:solidFill>
                  <a:schemeClr val="tx1"/>
                </a:solidFill>
                <a:latin typeface="Helvetica 65 Medium" pitchFamily="34" charset="0"/>
                <a:ea typeface="+mn-ea"/>
                <a:cs typeface="+mn-cs"/>
              </a:rPr>
              <a:t>characterised</a:t>
            </a:r>
            <a:r>
              <a:rPr lang="en-US" sz="1200" b="0" i="0" kern="1200" dirty="0" smtClean="0">
                <a:solidFill>
                  <a:schemeClr val="tx1"/>
                </a:solidFill>
                <a:latin typeface="Helvetica 65 Medium" pitchFamily="34" charset="0"/>
                <a:ea typeface="+mn-ea"/>
                <a:cs typeface="+mn-cs"/>
              </a:rPr>
              <a:t> by its class, its state (data elements), and its behavior. Various models can be created to show the static structure, dynamic behavior, and run-time deployment of these collaborating objects. There are a number of different notations for representing these models, such as the </a:t>
            </a:r>
            <a:r>
              <a:rPr lang="en-US" sz="1200" b="0" i="0" u="none" strike="noStrike" kern="1200" dirty="0" smtClean="0">
                <a:solidFill>
                  <a:schemeClr val="tx1"/>
                </a:solidFill>
                <a:latin typeface="Helvetica 65 Medium" pitchFamily="34" charset="0"/>
                <a:ea typeface="+mn-ea"/>
                <a:cs typeface="+mn-cs"/>
                <a:hlinkClick r:id="rId5" tooltip="Unified Modeling Language"/>
              </a:rPr>
              <a:t>Unified Modeling Language</a:t>
            </a:r>
            <a:r>
              <a:rPr lang="en-US" sz="1200" b="0" i="0" kern="1200" dirty="0" smtClean="0">
                <a:solidFill>
                  <a:schemeClr val="tx1"/>
                </a:solidFill>
                <a:latin typeface="Helvetica 65 Medium" pitchFamily="34" charset="0"/>
                <a:ea typeface="+mn-ea"/>
                <a:cs typeface="+mn-cs"/>
              </a:rPr>
              <a:t> (UML).</a:t>
            </a:r>
          </a:p>
          <a:p>
            <a:endParaRPr lang="en-US" sz="1200" b="0" i="0" kern="1200" dirty="0" smtClean="0">
              <a:solidFill>
                <a:schemeClr val="tx1"/>
              </a:solidFill>
              <a:latin typeface="Helvetica 65 Medium" pitchFamily="34" charset="0"/>
              <a:ea typeface="+mn-ea"/>
              <a:cs typeface="+mn-cs"/>
            </a:endParaRPr>
          </a:p>
          <a:p>
            <a:r>
              <a:rPr lang="en-US" sz="1200" b="0" i="0" kern="1200" dirty="0" smtClean="0">
                <a:solidFill>
                  <a:schemeClr val="tx1"/>
                </a:solidFill>
                <a:latin typeface="Helvetica 65 Medium" pitchFamily="34" charset="0"/>
                <a:ea typeface="+mn-ea"/>
                <a:cs typeface="+mn-cs"/>
              </a:rPr>
              <a:t>Object-oriented analysis (OOA) applies object-modeling techniques to analyze the </a:t>
            </a:r>
            <a:r>
              <a:rPr lang="en-US" sz="1200" b="0" i="0" u="none" strike="noStrike" kern="1200" dirty="0" smtClean="0">
                <a:solidFill>
                  <a:schemeClr val="tx1"/>
                </a:solidFill>
                <a:latin typeface="Helvetica 65 Medium" pitchFamily="34" charset="0"/>
                <a:ea typeface="+mn-ea"/>
                <a:cs typeface="+mn-cs"/>
                <a:hlinkClick r:id="rId6" tooltip="Functional requirements"/>
              </a:rPr>
              <a:t>functional requirements</a:t>
            </a:r>
            <a:r>
              <a:rPr lang="en-US" sz="1200" b="0" i="0" kern="1200" dirty="0" smtClean="0">
                <a:solidFill>
                  <a:schemeClr val="tx1"/>
                </a:solidFill>
                <a:latin typeface="Helvetica 65 Medium" pitchFamily="34" charset="0"/>
                <a:ea typeface="+mn-ea"/>
                <a:cs typeface="+mn-cs"/>
              </a:rPr>
              <a:t> for a system. </a:t>
            </a:r>
            <a:r>
              <a:rPr lang="en-US" sz="1200" b="0" i="0" u="none" strike="noStrike" kern="1200" dirty="0" smtClean="0">
                <a:solidFill>
                  <a:schemeClr val="tx1"/>
                </a:solidFill>
                <a:latin typeface="Helvetica 65 Medium" pitchFamily="34" charset="0"/>
                <a:ea typeface="+mn-ea"/>
                <a:cs typeface="+mn-cs"/>
                <a:hlinkClick r:id="rId7" tooltip="Object-oriented design"/>
              </a:rPr>
              <a:t>Object-oriented design</a:t>
            </a:r>
            <a:r>
              <a:rPr lang="en-US" sz="1200" b="0" i="0" kern="1200" dirty="0" smtClean="0">
                <a:solidFill>
                  <a:schemeClr val="tx1"/>
                </a:solidFill>
                <a:latin typeface="Helvetica 65 Medium" pitchFamily="34" charset="0"/>
                <a:ea typeface="+mn-ea"/>
                <a:cs typeface="+mn-cs"/>
              </a:rPr>
              <a:t> (OOD) elaborates the analysis models to produce implementation specifications. OOA focuses on </a:t>
            </a:r>
            <a:r>
              <a:rPr lang="en-US" sz="1200" b="0" i="1" kern="1200" dirty="0" smtClean="0">
                <a:solidFill>
                  <a:schemeClr val="tx1"/>
                </a:solidFill>
                <a:latin typeface="Helvetica 65 Medium" pitchFamily="34" charset="0"/>
                <a:ea typeface="+mn-ea"/>
                <a:cs typeface="+mn-cs"/>
              </a:rPr>
              <a:t>what</a:t>
            </a:r>
            <a:r>
              <a:rPr lang="en-US" sz="1200" b="0" i="0" kern="1200" dirty="0" smtClean="0">
                <a:solidFill>
                  <a:schemeClr val="tx1"/>
                </a:solidFill>
                <a:latin typeface="Helvetica 65 Medium" pitchFamily="34" charset="0"/>
                <a:ea typeface="+mn-ea"/>
                <a:cs typeface="+mn-cs"/>
              </a:rPr>
              <a:t> the system does, OOD on </a:t>
            </a:r>
            <a:r>
              <a:rPr lang="en-US" sz="1200" b="0" i="1" kern="1200" dirty="0" smtClean="0">
                <a:solidFill>
                  <a:schemeClr val="tx1"/>
                </a:solidFill>
                <a:latin typeface="Helvetica 65 Medium" pitchFamily="34" charset="0"/>
                <a:ea typeface="+mn-ea"/>
                <a:cs typeface="+mn-cs"/>
              </a:rPr>
              <a:t>how</a:t>
            </a:r>
            <a:r>
              <a:rPr lang="en-US" sz="1200" b="0" i="0" kern="1200" dirty="0" smtClean="0">
                <a:solidFill>
                  <a:schemeClr val="tx1"/>
                </a:solidFill>
                <a:latin typeface="Helvetica 65 Medium" pitchFamily="34" charset="0"/>
                <a:ea typeface="+mn-ea"/>
                <a:cs typeface="+mn-cs"/>
              </a:rPr>
              <a:t> the system does it.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Ref: </a:t>
            </a:r>
            <a:r>
              <a:rPr lang="en-US" dirty="0" smtClean="0">
                <a:hlinkClick r:id="rId8"/>
              </a:rPr>
              <a:t>http://en.wikipedia.org/wiki/Object-oriented_analysis_and_design</a:t>
            </a: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IFRS - International Financial Reporting Standards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GAAP - Generally Accepted Accounting Principles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pPr>
              <a:defRPr/>
            </a:pPr>
            <a:r>
              <a:rPr lang="en-GB" smtClean="0"/>
              <a:t>Test Presentation</a:t>
            </a:r>
            <a:endParaRPr lang="en-GB"/>
          </a:p>
        </p:txBody>
      </p:sp>
      <p:sp>
        <p:nvSpPr>
          <p:cNvPr id="5" name="Footer Placeholder 4"/>
          <p:cNvSpPr>
            <a:spLocks noGrp="1"/>
          </p:cNvSpPr>
          <p:nvPr>
            <p:ph type="ftr" sz="quarter" idx="11"/>
          </p:nvPr>
        </p:nvSpPr>
        <p:spPr/>
        <p:txBody>
          <a:bodyPr/>
          <a:lstStyle/>
          <a:p>
            <a:pPr>
              <a:defRPr/>
            </a:pPr>
            <a:r>
              <a:rPr lang="en-GB" smtClean="0"/>
              <a:t>1/152 43-LXE 108 236 Uen  Rev PA1</a:t>
            </a:r>
            <a:endParaRPr lang="en-GB"/>
          </a:p>
        </p:txBody>
      </p:sp>
      <p:sp>
        <p:nvSpPr>
          <p:cNvPr id="6" name="Slide Number Placeholder 5"/>
          <p:cNvSpPr>
            <a:spLocks noGrp="1"/>
          </p:cNvSpPr>
          <p:nvPr>
            <p:ph type="sldNum" sz="quarter" idx="12"/>
          </p:nvPr>
        </p:nvSpPr>
        <p:spPr/>
        <p:txBody>
          <a:bodyPr/>
          <a:lstStyle/>
          <a:p>
            <a:pPr>
              <a:defRPr/>
            </a:pPr>
            <a:fld id="{74A263B4-D0EB-4C6F-92B6-7AA329CF6000}" type="slidenum">
              <a:rPr lang="en-GB" smtClean="0"/>
              <a:pPr>
                <a:defRPr/>
              </a:pPr>
              <a:t>12</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jpe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jpe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jpe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jpe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9" name="Picture 8" descr="cover_blu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3" name="Picture 12"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1" name="Picture 10" descr="cover_lim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9" name="Picture 8"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descr="divider_lim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10" name="Picture 9" descr="dividerinside_lim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dirty="0"/>
          </a:p>
        </p:txBody>
      </p:sp>
      <p:sp>
        <p:nvSpPr>
          <p:cNvPr id="3" name="Content Placeholder 2"/>
          <p:cNvSpPr>
            <a:spLocks noGrp="1"/>
          </p:cNvSpPr>
          <p:nvPr>
            <p:ph idx="1"/>
          </p:nvPr>
        </p:nvSpPr>
        <p:spPr>
          <a:xfrm>
            <a:off x="431800" y="1484313"/>
            <a:ext cx="8280400" cy="4681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8" name="Picture 7" descr="thankyou_lim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chemeClr val="bg1"/>
                </a:solidFill>
                <a:latin typeface="Arial"/>
              </a:rPr>
              <a:t>CONFIDENTIAL</a:t>
            </a:r>
            <a:endParaRPr lang="sv-SE" sz="1100" b="1" dirty="0">
              <a:solidFill>
                <a:schemeClr val="bg1"/>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12" descr="cover_orang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0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descr="divider_orang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10" name="Picture 9" descr="dividerinside_orang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descr="divider_blue.jpg"/>
          <p:cNvPicPr>
            <a:picLocks noChangeAspect="1"/>
          </p:cNvPicPr>
          <p:nvPr userDrawn="1"/>
        </p:nvPicPr>
        <p:blipFill>
          <a:blip r:embed="rId2" cstate="print"/>
          <a:stretch>
            <a:fillRect/>
          </a:stretch>
        </p:blipFill>
        <p:spPr>
          <a:xfrm>
            <a:off x="0" y="0"/>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8" name="Picture 7" descr="thankyou_orang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chemeClr val="bg1"/>
                </a:solidFill>
                <a:latin typeface="Arial"/>
              </a:rPr>
              <a:t>CONFIDENTIAL</a:t>
            </a:r>
            <a:endParaRPr lang="sv-SE" sz="1100" b="1" dirty="0">
              <a:solidFill>
                <a:schemeClr val="bg1"/>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12" descr="cover_red.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16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8" name="Picture 7" descr="dividerinside_blu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descr="divider_red.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0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10" name="Picture 9" descr="dividerinside_red.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8" name="Picture 7" descr="thankyou_red.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en-GB" sz="1100" b="1" noProof="0" dirty="0" smtClean="0">
                <a:solidFill>
                  <a:srgbClr val="FFFFFF"/>
                </a:solidFill>
                <a:latin typeface="Arial"/>
              </a:rPr>
              <a:t>CONFIDENTIAL</a:t>
            </a:r>
            <a:endParaRPr lang="en-GB" sz="1100" b="1" noProof="0" dirty="0">
              <a:solidFill>
                <a:srgbClr val="FFFFFF"/>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12" descr="cover_purpl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descr="divider_purpl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10" name="Picture 9" descr="dividerinside_purpl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8" name="Picture 7" descr="thankyou_purpl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descr="divid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10" name="Picture 9" descr="dividerinside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8" name="Picture 7" descr="thankyou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13" name="Picture 12" descr="thankyou.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chemeClr val="bg1"/>
                </a:solidFill>
                <a:latin typeface="Arial"/>
              </a:rPr>
              <a:t>CONFIDENTIAL</a:t>
            </a:r>
            <a:endParaRPr lang="sv-SE" sz="1100" b="1" dirty="0">
              <a:solidFill>
                <a:schemeClr val="bg1"/>
              </a:solidFill>
              <a:latin typeface="Arial"/>
            </a:endParaRPr>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userDrawn="1">
  <p:cSld name="1_Final Slide">
    <p:spTree>
      <p:nvGrpSpPr>
        <p:cNvPr id="1" name=""/>
        <p:cNvGrpSpPr/>
        <p:nvPr/>
      </p:nvGrpSpPr>
      <p:grpSpPr>
        <a:xfrm>
          <a:off x="0" y="0"/>
          <a:ext cx="0" cy="0"/>
          <a:chOff x="0" y="0"/>
          <a:chExt cx="0" cy="0"/>
        </a:xfrm>
      </p:grpSpPr>
      <p:pic>
        <p:nvPicPr>
          <p:cNvPr id="8" name="Picture 7" descr="thankyou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9" name="Picture 8" descr="cover_blu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3" name="Picture 12"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dirty="0"/>
          </a:p>
        </p:txBody>
      </p:sp>
      <p:sp>
        <p:nvSpPr>
          <p:cNvPr id="3" name="Content Placeholder 2"/>
          <p:cNvSpPr>
            <a:spLocks noGrp="1"/>
          </p:cNvSpPr>
          <p:nvPr>
            <p:ph idx="1"/>
          </p:nvPr>
        </p:nvSpPr>
        <p:spPr>
          <a:xfrm>
            <a:off x="431800" y="1484313"/>
            <a:ext cx="8280400" cy="4681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descr="divider_blue.jpg"/>
          <p:cNvPicPr>
            <a:picLocks noChangeAspect="1"/>
          </p:cNvPicPr>
          <p:nvPr userDrawn="1"/>
        </p:nvPicPr>
        <p:blipFill>
          <a:blip r:embed="rId2" cstate="print"/>
          <a:stretch>
            <a:fillRect/>
          </a:stretch>
        </p:blipFill>
        <p:spPr>
          <a:xfrm>
            <a:off x="0" y="0"/>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8" name="Picture 7" descr="dividerinside_blu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13" name="Picture 12" descr="thankyou.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6" Type="http://schemas.openxmlformats.org/officeDocument/2006/relationships/image" Target="../media/image1.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heme" Target="../theme/theme3.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6" Type="http://schemas.openxmlformats.org/officeDocument/2006/relationships/image" Target="../media/image1.pn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theme" Target="../theme/theme4.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6" Type="http://schemas.openxmlformats.org/officeDocument/2006/relationships/image" Target="../media/image1.pn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theme" Target="../theme/theme5.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image" Target="../media/image1.png"/><Relationship Id="rId2" Type="http://schemas.openxmlformats.org/officeDocument/2006/relationships/slideLayout" Target="../slideLayouts/slideLayout67.xml"/><Relationship Id="rId16" Type="http://schemas.openxmlformats.org/officeDocument/2006/relationships/theme" Target="../theme/theme6.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8.xml"/><Relationship Id="rId3" Type="http://schemas.openxmlformats.org/officeDocument/2006/relationships/slideLayout" Target="../slideLayouts/slideLayout83.xml"/><Relationship Id="rId7" Type="http://schemas.openxmlformats.org/officeDocument/2006/relationships/slideLayout" Target="../slideLayouts/slideLayout87.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5" Type="http://schemas.openxmlformats.org/officeDocument/2006/relationships/slideLayout" Target="../slideLayouts/slideLayout85.xml"/><Relationship Id="rId10" Type="http://schemas.openxmlformats.org/officeDocument/2006/relationships/image" Target="../media/image1.png"/><Relationship Id="rId4" Type="http://schemas.openxmlformats.org/officeDocument/2006/relationships/slideLayout" Target="../slideLayouts/slideLayout84.xml"/><Relationship Id="rId9"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pic>
        <p:nvPicPr>
          <p:cNvPr id="7" name="Picture 6" descr="SE_makebelieve(2).png"/>
          <p:cNvPicPr>
            <a:picLocks noChangeAspect="1"/>
          </p:cNvPicPr>
          <p:nvPr/>
        </p:nvPicPr>
        <p:blipFill>
          <a:blip r:embed="rId16" cstate="print"/>
          <a:srcRect b="15392"/>
          <a:stretch>
            <a:fillRect/>
          </a:stretch>
        </p:blipFill>
        <p:spPr>
          <a:xfrm>
            <a:off x="7640877" y="6162804"/>
            <a:ext cx="1456862" cy="695196"/>
          </a:xfrm>
          <a:prstGeom prst="rect">
            <a:avLst/>
          </a:prstGeom>
        </p:spPr>
      </p:pic>
      <p:sp>
        <p:nvSpPr>
          <p:cNvPr id="14" name="txtHeaderSecClass"/>
          <p:cNvSpPr txBox="1"/>
          <p:nvPr userDrawn="1"/>
        </p:nvSpPr>
        <p:spPr>
          <a:xfrm>
            <a:off x="8255000" y="6638290"/>
            <a:ext cx="889000" cy="115416"/>
          </a:xfrm>
          <a:prstGeom prst="rect">
            <a:avLst/>
          </a:prstGeom>
          <a:noFill/>
        </p:spPr>
        <p:txBody>
          <a:bodyPr vert="horz" lIns="0" tIns="0" rIns="0" bIns="0" rtlCol="0">
            <a:spAutoFit/>
          </a:bodyPr>
          <a:lstStyle/>
          <a:p>
            <a:r>
              <a:rPr lang="en-US" sz="750" smtClean="0">
                <a:solidFill>
                  <a:srgbClr val="000000"/>
                </a:solidFill>
                <a:latin typeface="Arial"/>
              </a:rPr>
              <a:t>Company Internal</a:t>
            </a:r>
            <a:endParaRPr lang="en-US" sz="750">
              <a:solidFill>
                <a:srgbClr val="000000"/>
              </a:solidFill>
              <a:latin typeface="Arial"/>
            </a:endParaRPr>
          </a:p>
        </p:txBody>
      </p:sp>
      <p:sp>
        <p:nvSpPr>
          <p:cNvPr id="11" name="txtFooterLeft"/>
          <p:cNvSpPr txBox="1"/>
          <p:nvPr userDrawn="1"/>
        </p:nvSpPr>
        <p:spPr>
          <a:xfrm>
            <a:off x="979169" y="6638290"/>
            <a:ext cx="1933194" cy="115416"/>
          </a:xfrm>
          <a:prstGeom prst="rect">
            <a:avLst/>
          </a:prstGeom>
          <a:noFill/>
        </p:spPr>
        <p:txBody>
          <a:bodyPr vert="horz" lIns="0" tIns="0" rIns="0" bIns="0" rtlCol="0">
            <a:spAutoFit/>
          </a:bodyPr>
          <a:lstStyle/>
          <a:p>
            <a:r>
              <a:rPr lang="en-US" sz="750" b="0" smtClean="0">
                <a:solidFill>
                  <a:srgbClr val="7F7F7F"/>
                </a:solidFill>
                <a:latin typeface="Arial"/>
              </a:rPr>
              <a:t>3/155 01-LXE 110 1400 Uen A</a:t>
            </a:r>
            <a:endParaRPr lang="en-US" sz="750" b="0">
              <a:solidFill>
                <a:srgbClr val="7F7F7F"/>
              </a:solidFill>
              <a:latin typeface="Arial"/>
            </a:endParaRPr>
          </a:p>
        </p:txBody>
      </p:sp>
      <p:sp>
        <p:nvSpPr>
          <p:cNvPr id="12" name="txtFooterRight"/>
          <p:cNvSpPr txBox="1"/>
          <p:nvPr userDrawn="1"/>
        </p:nvSpPr>
        <p:spPr>
          <a:xfrm>
            <a:off x="2977260" y="6638290"/>
            <a:ext cx="4633214" cy="115416"/>
          </a:xfrm>
          <a:prstGeom prst="rect">
            <a:avLst/>
          </a:prstGeom>
          <a:noFill/>
        </p:spPr>
        <p:txBody>
          <a:bodyPr vert="horz" lIns="0" tIns="0" rIns="0" bIns="0" rtlCol="0">
            <a:spAutoFit/>
          </a:bodyPr>
          <a:lstStyle/>
          <a:p>
            <a:r>
              <a:rPr lang="en-US" sz="750" b="0" smtClean="0">
                <a:solidFill>
                  <a:srgbClr val="7F7F7F"/>
                </a:solidFill>
                <a:latin typeface="Arial"/>
              </a:rPr>
              <a:t>One way QA and Delivery of Apps</a:t>
            </a:r>
            <a:endParaRPr lang="en-US" sz="750" b="0">
              <a:solidFill>
                <a:srgbClr val="7F7F7F"/>
              </a:solidFill>
              <a:latin typeface="Arial"/>
            </a:endParaRPr>
          </a:p>
        </p:txBody>
      </p:sp>
      <p:sp>
        <p:nvSpPr>
          <p:cNvPr id="13" name="txtFooterDate"/>
          <p:cNvSpPr txBox="1"/>
          <p:nvPr userDrawn="1"/>
        </p:nvSpPr>
        <p:spPr>
          <a:xfrm>
            <a:off x="385190" y="6638290"/>
            <a:ext cx="529208" cy="115416"/>
          </a:xfrm>
          <a:prstGeom prst="rect">
            <a:avLst/>
          </a:prstGeom>
          <a:noFill/>
        </p:spPr>
        <p:txBody>
          <a:bodyPr vert="horz" lIns="0" tIns="0" rIns="0" bIns="0" rtlCol="0">
            <a:spAutoFit/>
          </a:bodyPr>
          <a:lstStyle/>
          <a:p>
            <a:r>
              <a:rPr lang="en-US" sz="750" b="0" smtClean="0">
                <a:solidFill>
                  <a:srgbClr val="7F7F7F"/>
                </a:solidFill>
                <a:latin typeface="Arial"/>
              </a:rPr>
              <a:t>2011-12-13</a:t>
            </a:r>
            <a:endParaRPr lang="en-US" sz="750" b="0">
              <a:solidFill>
                <a:srgbClr val="7F7F7F"/>
              </a:solidFill>
              <a:latin typeface="Arial"/>
            </a:endParaRPr>
          </a:p>
        </p:txBody>
      </p:sp>
      <p:sp>
        <p:nvSpPr>
          <p:cNvPr id="18" name="txtFooterCVLPage"/>
          <p:cNvSpPr txBox="1"/>
          <p:nvPr userDrawn="1"/>
        </p:nvSpPr>
        <p:spPr>
          <a:xfrm>
            <a:off x="93598" y="6638290"/>
            <a:ext cx="187197" cy="115416"/>
          </a:xfrm>
          <a:prstGeom prst="rect">
            <a:avLst/>
          </a:prstGeom>
          <a:noFill/>
        </p:spPr>
        <p:txBody>
          <a:bodyPr vert="horz" lIns="0" tIns="0" rIns="0" bIns="0" rtlCol="0">
            <a:spAutoFit/>
          </a:bodyPr>
          <a:lstStyle/>
          <a:p>
            <a:pPr algn="r"/>
            <a:fld id="{DABBC05E-519F-4EB3-A585-382ABC5D1CFB}" type="slidenum">
              <a:rPr lang="en-US" sz="750" b="0" smtClean="0">
                <a:solidFill>
                  <a:srgbClr val="7F7F7F"/>
                </a:solidFill>
                <a:latin typeface="Arial"/>
              </a:rPr>
              <a:pPr algn="r"/>
              <a:t>‹#›</a:t>
            </a:fld>
            <a:endParaRPr lang="en-US" sz="750" b="0">
              <a:solidFill>
                <a:srgbClr val="7F7F7F"/>
              </a:solidFill>
              <a:latin typeface="Arial"/>
            </a:endParaRPr>
          </a:p>
        </p:txBody>
      </p:sp>
    </p:spTree>
  </p:cSld>
  <p:clrMap bg1="dk2" tx1="lt1" bg2="dk1" tx2="lt2" accent1="accent1" accent2="accent2" accent3="accent3" accent4="accent4" accent5="accent5" accent6="accent6" hlink="hlink" folHlink="folHlink"/>
  <p:sldLayoutIdLst>
    <p:sldLayoutId id="2147483740" r:id="rId1"/>
    <p:sldLayoutId id="2147483719" r:id="rId2"/>
    <p:sldLayoutId id="2147483720" r:id="rId3"/>
    <p:sldLayoutId id="2147483741" r:id="rId4"/>
    <p:sldLayoutId id="2147483721" r:id="rId5"/>
    <p:sldLayoutId id="2147483723" r:id="rId6"/>
    <p:sldLayoutId id="2147483724" r:id="rId7"/>
    <p:sldLayoutId id="2147483742" r:id="rId8"/>
    <p:sldLayoutId id="2147483837" r:id="rId9"/>
    <p:sldLayoutId id="2147483838" r:id="rId10"/>
    <p:sldLayoutId id="2147483839" r:id="rId11"/>
    <p:sldLayoutId id="2147483840" r:id="rId12"/>
    <p:sldLayoutId id="2147483841" r:id="rId13"/>
    <p:sldLayoutId id="2147483842" r:id="rId14"/>
  </p:sldLayoutIdLst>
  <p:timing>
    <p:tnLst>
      <p:par>
        <p:cTn id="1" dur="indefinite" restart="never" nodeType="tmRoot"/>
      </p:par>
    </p:tnLst>
  </p:timing>
  <p:hf sldNum="0" hdr="0" ftr="0" dt="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6" name="Picture 5" descr="SE_makebelieve(2).png"/>
          <p:cNvPicPr>
            <a:picLocks noChangeAspect="1"/>
          </p:cNvPicPr>
          <p:nvPr/>
        </p:nvPicPr>
        <p:blipFill>
          <a:blip r:embed="rId11"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832" r:id="rId9"/>
  </p:sldLayoutIdLst>
  <p:timing>
    <p:tnLst>
      <p:par>
        <p:cTn id="1" dur="indefinite" restart="never" nodeType="tmRoot"/>
      </p:par>
    </p:tnLst>
  </p:timing>
  <p:hf hdr="0" ftr="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6" name="Picture 5" descr="SE_makebelieve(2).png"/>
          <p:cNvPicPr>
            <a:picLocks noChangeAspect="1"/>
          </p:cNvPicPr>
          <p:nvPr/>
        </p:nvPicPr>
        <p:blipFill>
          <a:blip r:embed="rId16"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825" r:id="rId9"/>
    <p:sldLayoutId id="2147483826" r:id="rId10"/>
    <p:sldLayoutId id="2147483827" r:id="rId11"/>
    <p:sldLayoutId id="2147483828" r:id="rId12"/>
    <p:sldLayoutId id="2147483829" r:id="rId13"/>
    <p:sldLayoutId id="2147483830" r:id="rId14"/>
  </p:sldLayoutIdLst>
  <p:timing>
    <p:tnLst>
      <p:par>
        <p:cTn id="1" dur="indefinite" restart="never" nodeType="tmRoot"/>
      </p:par>
    </p:tnLst>
  </p:timing>
  <p:hf hdr="0" ftr="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6" name="Picture 5" descr="SE_makebelieve(2).png"/>
          <p:cNvPicPr>
            <a:picLocks noChangeAspect="1"/>
          </p:cNvPicPr>
          <p:nvPr/>
        </p:nvPicPr>
        <p:blipFill>
          <a:blip r:embed="rId16"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819" r:id="rId9"/>
    <p:sldLayoutId id="2147483820" r:id="rId10"/>
    <p:sldLayoutId id="2147483821" r:id="rId11"/>
    <p:sldLayoutId id="2147483822" r:id="rId12"/>
    <p:sldLayoutId id="2147483823" r:id="rId13"/>
    <p:sldLayoutId id="2147483824" r:id="rId14"/>
  </p:sldLayoutIdLst>
  <p:timing>
    <p:tnLst>
      <p:par>
        <p:cTn id="1" dur="indefinite" restart="never" nodeType="tmRoot"/>
      </p:par>
    </p:tnLst>
  </p:timing>
  <p:hf hdr="0" ftr="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6" name="Picture 5" descr="SE_makebelieve(2).png"/>
          <p:cNvPicPr>
            <a:picLocks noChangeAspect="1"/>
          </p:cNvPicPr>
          <p:nvPr/>
        </p:nvPicPr>
        <p:blipFill>
          <a:blip r:embed="rId16"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813" r:id="rId9"/>
    <p:sldLayoutId id="2147483814" r:id="rId10"/>
    <p:sldLayoutId id="2147483815" r:id="rId11"/>
    <p:sldLayoutId id="2147483816" r:id="rId12"/>
    <p:sldLayoutId id="2147483817" r:id="rId13"/>
    <p:sldLayoutId id="2147483818" r:id="rId14"/>
  </p:sldLayoutIdLst>
  <p:timing>
    <p:tnLst>
      <p:par>
        <p:cTn id="1" dur="indefinite" restart="never" nodeType="tmRoot"/>
      </p:par>
    </p:tnLst>
  </p:timing>
  <p:hf hdr="0" ftr="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6" name="Picture 5" descr="SE_makebelieve(2).png"/>
          <p:cNvPicPr>
            <a:picLocks noChangeAspect="1"/>
          </p:cNvPicPr>
          <p:nvPr/>
        </p:nvPicPr>
        <p:blipFill>
          <a:blip r:embed="rId17"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807" r:id="rId9"/>
    <p:sldLayoutId id="2147483808" r:id="rId10"/>
    <p:sldLayoutId id="2147483809" r:id="rId11"/>
    <p:sldLayoutId id="2147483810" r:id="rId12"/>
    <p:sldLayoutId id="2147483811" r:id="rId13"/>
    <p:sldLayoutId id="2147483812" r:id="rId14"/>
    <p:sldLayoutId id="2147483803" r:id="rId15"/>
  </p:sldLayoutIdLst>
  <p:timing>
    <p:tnLst>
      <p:par>
        <p:cTn id="1" dur="indefinite" restart="never" nodeType="tmRoot"/>
      </p:par>
    </p:tnLst>
  </p:timing>
  <p:hf hdr="0" ftr="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7" name="Picture 6" descr="SE_makebelieve(2).png"/>
          <p:cNvPicPr>
            <a:picLocks noChangeAspect="1"/>
          </p:cNvPicPr>
          <p:nvPr userDrawn="1"/>
        </p:nvPicPr>
        <p:blipFill>
          <a:blip r:embed="rId10"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Lst>
  <p:timing>
    <p:tnLst>
      <p:par>
        <p:cTn id="1" dur="indefinite" restart="never" nodeType="tmRoot"/>
      </p:par>
    </p:tnLst>
  </p:timing>
  <p:hf sldNum="0" hdr="0" ftr="0" dt="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Android Application Development (III)	</a:t>
            </a:r>
            <a:endParaRPr lang="en-US" dirty="0"/>
          </a:p>
        </p:txBody>
      </p:sp>
      <p:sp>
        <p:nvSpPr>
          <p:cNvPr id="7" name="Subtitle 6"/>
          <p:cNvSpPr>
            <a:spLocks noGrp="1"/>
          </p:cNvSpPr>
          <p:nvPr>
            <p:ph type="subTitle" idx="1"/>
          </p:nvPr>
        </p:nvSpPr>
        <p:spPr/>
        <p:txBody>
          <a:bodyPr>
            <a:normAutofit/>
          </a:bodyPr>
          <a:lstStyle/>
          <a:p>
            <a:r>
              <a:rPr lang="en-US" smtClean="0">
                <a:solidFill>
                  <a:schemeClr val="tx1">
                    <a:lumMod val="50000"/>
                    <a:lumOff val="50000"/>
                  </a:schemeClr>
                </a:solidFill>
              </a:rPr>
              <a:t>Project </a:t>
            </a:r>
            <a:r>
              <a:rPr lang="en-US" dirty="0" smtClean="0">
                <a:solidFill>
                  <a:schemeClr val="tx1">
                    <a:lumMod val="50000"/>
                    <a:lumOff val="50000"/>
                  </a:schemeClr>
                </a:solidFill>
              </a:rPr>
              <a:t>Introduction </a:t>
            </a:r>
            <a:endParaRPr lang="en-US" dirty="0">
              <a:solidFill>
                <a:schemeClr val="tx1">
                  <a:lumMod val="50000"/>
                  <a:lumOff val="50000"/>
                </a:schemeClr>
              </a:solidFill>
            </a:endParaRPr>
          </a:p>
        </p:txBody>
      </p:sp>
      <p:sp>
        <p:nvSpPr>
          <p:cNvPr id="24" name="Content Placeholder 23"/>
          <p:cNvSpPr>
            <a:spLocks noGrp="1"/>
          </p:cNvSpPr>
          <p:nvPr>
            <p:ph sz="quarter" idx="10"/>
          </p:nvPr>
        </p:nvSpPr>
        <p:spPr/>
        <p:txBody>
          <a:bodyPr/>
          <a:lstStyle/>
          <a:p>
            <a:endParaRPr lang="en-US"/>
          </a:p>
        </p:txBody>
      </p:sp>
      <p:sp>
        <p:nvSpPr>
          <p:cNvPr id="5" name="TextBox 4"/>
          <p:cNvSpPr txBox="1"/>
          <p:nvPr/>
        </p:nvSpPr>
        <p:spPr>
          <a:xfrm>
            <a:off x="1128156" y="2386940"/>
            <a:ext cx="6151418" cy="954107"/>
          </a:xfrm>
          <a:prstGeom prst="rect">
            <a:avLst/>
          </a:prstGeom>
          <a:noFill/>
        </p:spPr>
        <p:txBody>
          <a:bodyPr wrap="square" rtlCol="0">
            <a:spAutoFit/>
          </a:bodyPr>
          <a:lstStyle/>
          <a:p>
            <a:r>
              <a:rPr lang="en-US" sz="2800" dirty="0" smtClean="0">
                <a:solidFill>
                  <a:srgbClr val="77787B"/>
                </a:solidFill>
              </a:rPr>
              <a:t>android.academy.bjtu@gmail.com</a:t>
            </a:r>
          </a:p>
          <a:p>
            <a:r>
              <a:rPr lang="en-US" sz="2800" dirty="0" smtClean="0">
                <a:solidFill>
                  <a:srgbClr val="77787B"/>
                </a:solidFill>
              </a:rPr>
              <a:t>bjTu2012</a:t>
            </a:r>
            <a:endParaRPr lang="en-US" sz="2800" dirty="0">
              <a:solidFill>
                <a:srgbClr val="77787B"/>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Arrangement Cont.</a:t>
            </a:r>
            <a:endParaRPr lang="en-US" dirty="0"/>
          </a:p>
        </p:txBody>
      </p:sp>
      <p:sp>
        <p:nvSpPr>
          <p:cNvPr id="4" name="Content Placeholder 3"/>
          <p:cNvSpPr>
            <a:spLocks noGrp="1"/>
          </p:cNvSpPr>
          <p:nvPr>
            <p:ph sz="quarter" idx="10"/>
          </p:nvPr>
        </p:nvSpPr>
        <p:spPr/>
        <p:txBody>
          <a:bodyPr/>
          <a:lstStyle/>
          <a:p>
            <a:endParaRPr lang="en-US"/>
          </a:p>
        </p:txBody>
      </p:sp>
      <p:graphicFrame>
        <p:nvGraphicFramePr>
          <p:cNvPr id="7" name="Content Placeholder 6"/>
          <p:cNvGraphicFramePr>
            <a:graphicFrameLocks noGrp="1"/>
          </p:cNvGraphicFramePr>
          <p:nvPr>
            <p:ph idx="1"/>
          </p:nvPr>
        </p:nvGraphicFramePr>
        <p:xfrm>
          <a:off x="237500" y="961799"/>
          <a:ext cx="8704618" cy="4940236"/>
        </p:xfrm>
        <a:graphic>
          <a:graphicData uri="http://schemas.openxmlformats.org/drawingml/2006/table">
            <a:tbl>
              <a:tblPr firstRow="1" bandRow="1">
                <a:tableStyleId>{5C22544A-7EE6-4342-B048-85BDC9FD1C3A}</a:tableStyleId>
              </a:tblPr>
              <a:tblGrid>
                <a:gridCol w="931770"/>
                <a:gridCol w="3886424"/>
                <a:gridCol w="3886424"/>
              </a:tblGrid>
              <a:tr h="714666">
                <a:tc>
                  <a:txBody>
                    <a:bodyPr/>
                    <a:lstStyle/>
                    <a:p>
                      <a:endParaRPr lang="en-US" dirty="0"/>
                    </a:p>
                  </a:txBody>
                  <a:tcPr/>
                </a:tc>
                <a:tc>
                  <a:txBody>
                    <a:bodyPr/>
                    <a:lstStyle/>
                    <a:p>
                      <a:pPr algn="ctr"/>
                      <a:r>
                        <a:rPr lang="en-US" dirty="0" smtClean="0"/>
                        <a:t>StepsTracker</a:t>
                      </a:r>
                      <a:endParaRPr lang="en-US" dirty="0"/>
                    </a:p>
                  </a:txBody>
                  <a:tcPr/>
                </a:tc>
                <a:tc>
                  <a:txBody>
                    <a:bodyPr/>
                    <a:lstStyle/>
                    <a:p>
                      <a:pPr algn="ctr"/>
                      <a:r>
                        <a:rPr lang="en-US" i="0" dirty="0" smtClean="0"/>
                        <a:t>[xx]</a:t>
                      </a:r>
                      <a:r>
                        <a:rPr lang="en-US" dirty="0" smtClean="0"/>
                        <a:t>Project</a:t>
                      </a:r>
                      <a:endParaRPr lang="en-US" dirty="0"/>
                    </a:p>
                  </a:txBody>
                  <a:tcPr/>
                </a:tc>
              </a:tr>
              <a:tr h="592642">
                <a:tc>
                  <a:txBody>
                    <a:bodyPr/>
                    <a:lstStyle/>
                    <a:p>
                      <a:r>
                        <a:rPr lang="en-US" dirty="0" smtClean="0"/>
                        <a:t>Day7</a:t>
                      </a:r>
                    </a:p>
                    <a:p>
                      <a:r>
                        <a:rPr lang="en-US" sz="1200" kern="1200" dirty="0" smtClean="0">
                          <a:solidFill>
                            <a:schemeClr val="dk1"/>
                          </a:solidFill>
                          <a:latin typeface="+mn-lt"/>
                          <a:ea typeface="+mn-ea"/>
                          <a:cs typeface="+mn-cs"/>
                        </a:rPr>
                        <a:t>Morning</a:t>
                      </a:r>
                      <a:endParaRPr lang="en-US" sz="1200" kern="1200" dirty="0">
                        <a:solidFill>
                          <a:schemeClr val="dk1"/>
                        </a:solidFill>
                        <a:latin typeface="+mn-lt"/>
                        <a:ea typeface="+mn-ea"/>
                        <a:cs typeface="+mn-cs"/>
                      </a:endParaRPr>
                    </a:p>
                  </a:txBody>
                  <a:tcPr/>
                </a:tc>
                <a:tc gridSpan="2">
                  <a:txBody>
                    <a:bodyPr/>
                    <a:lstStyle/>
                    <a:p>
                      <a:r>
                        <a:rPr lang="en-US" dirty="0" smtClean="0"/>
                        <a:t>Project Insight</a:t>
                      </a: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714666">
                <a:tc>
                  <a:txBody>
                    <a:bodyPr/>
                    <a:lstStyle/>
                    <a:p>
                      <a:pPr marL="0" algn="l" defTabSz="914400" rtl="0" eaLnBrk="1" latinLnBrk="0" hangingPunct="1"/>
                      <a:r>
                        <a:rPr lang="en-US" sz="1800" kern="1200" dirty="0" smtClean="0">
                          <a:solidFill>
                            <a:schemeClr val="dk1"/>
                          </a:solidFill>
                          <a:latin typeface="+mn-lt"/>
                          <a:ea typeface="+mn-ea"/>
                          <a:cs typeface="+mn-cs"/>
                        </a:rPr>
                        <a:t>Day7</a:t>
                      </a:r>
                    </a:p>
                    <a:p>
                      <a:r>
                        <a:rPr lang="en-US" sz="1200" kern="1200" dirty="0" smtClean="0">
                          <a:solidFill>
                            <a:schemeClr val="dk1"/>
                          </a:solidFill>
                          <a:latin typeface="+mn-lt"/>
                          <a:ea typeface="+mn-ea"/>
                          <a:cs typeface="+mn-cs"/>
                        </a:rPr>
                        <a:t>Afternoon</a:t>
                      </a:r>
                      <a:endParaRPr lang="en-US" sz="1200" kern="1200" dirty="0">
                        <a:solidFill>
                          <a:schemeClr val="dk1"/>
                        </a:solidFill>
                        <a:latin typeface="+mn-lt"/>
                        <a:ea typeface="+mn-ea"/>
                        <a:cs typeface="+mn-cs"/>
                      </a:endParaRPr>
                    </a:p>
                  </a:txBody>
                  <a:tcPr/>
                </a:tc>
                <a:tc gridSpan="2">
                  <a:txBody>
                    <a:bodyPr/>
                    <a:lstStyle/>
                    <a:p>
                      <a:r>
                        <a:rPr lang="en-US" dirty="0" smtClean="0"/>
                        <a:t>Consultancy</a:t>
                      </a:r>
                      <a:endParaRPr lang="en-US" dirty="0"/>
                    </a:p>
                  </a:txBody>
                  <a:tcPr/>
                </a:tc>
                <a:tc hMerge="1">
                  <a:txBody>
                    <a:bodyPr/>
                    <a:lstStyle/>
                    <a:p>
                      <a:endParaRPr lang="en-US"/>
                    </a:p>
                  </a:txBody>
                  <a:tcPr/>
                </a:tc>
              </a:tr>
              <a:tr h="714666">
                <a:tc>
                  <a:txBody>
                    <a:bodyPr/>
                    <a:lstStyle/>
                    <a:p>
                      <a:r>
                        <a:rPr lang="en-US" dirty="0" smtClean="0"/>
                        <a:t>Day8</a:t>
                      </a:r>
                    </a:p>
                    <a:p>
                      <a:r>
                        <a:rPr lang="en-US" sz="1200" dirty="0" smtClean="0"/>
                        <a:t>Morning</a:t>
                      </a:r>
                      <a:endParaRPr lang="en-US" sz="1200" dirty="0"/>
                    </a:p>
                  </a:txBody>
                  <a:tcPr/>
                </a:tc>
                <a:tc gridSpan="2">
                  <a:txBody>
                    <a:bodyPr/>
                    <a:lstStyle/>
                    <a:p>
                      <a:r>
                        <a:rPr lang="en-US" dirty="0" smtClean="0"/>
                        <a:t>Google Service</a:t>
                      </a: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774264">
                <a:tc>
                  <a:txBody>
                    <a:bodyPr/>
                    <a:lstStyle/>
                    <a:p>
                      <a:r>
                        <a:rPr lang="en-US" dirty="0" smtClean="0"/>
                        <a:t>Day8</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Afternoon</a:t>
                      </a:r>
                    </a:p>
                    <a:p>
                      <a:endParaRPr lang="en-US" sz="1200" kern="1200" dirty="0">
                        <a:solidFill>
                          <a:schemeClr val="dk1"/>
                        </a:solidFill>
                        <a:latin typeface="+mn-lt"/>
                        <a:ea typeface="+mn-ea"/>
                        <a:cs typeface="+mn-cs"/>
                      </a:endParaRPr>
                    </a:p>
                  </a:txBody>
                  <a:tcPr/>
                </a:tc>
                <a:tc gridSpan="2">
                  <a:txBody>
                    <a:bodyPr/>
                    <a:lstStyle/>
                    <a:p>
                      <a:r>
                        <a:rPr lang="en-US" dirty="0" smtClean="0"/>
                        <a:t>Consultancy</a:t>
                      </a:r>
                    </a:p>
                  </a:txBody>
                  <a:tcPr/>
                </a:tc>
                <a:tc hMerge="1">
                  <a:txBody>
                    <a:bodyPr/>
                    <a:lstStyle/>
                    <a:p>
                      <a:endParaRPr lang="en-US"/>
                    </a:p>
                  </a:txBody>
                  <a:tcPr/>
                </a:tc>
              </a:tr>
              <a:tr h="714666">
                <a:tc>
                  <a:txBody>
                    <a:bodyPr/>
                    <a:lstStyle/>
                    <a:p>
                      <a:r>
                        <a:rPr lang="en-US" dirty="0" smtClean="0"/>
                        <a:t>Day9</a:t>
                      </a:r>
                    </a:p>
                    <a:p>
                      <a:r>
                        <a:rPr lang="en-US" sz="1200" dirty="0" smtClean="0"/>
                        <a:t>Morning</a:t>
                      </a:r>
                      <a:endParaRPr lang="en-US" sz="1200"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Google Service</a:t>
                      </a: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714666">
                <a:tc>
                  <a:txBody>
                    <a:bodyPr/>
                    <a:lstStyle/>
                    <a:p>
                      <a:r>
                        <a:rPr lang="en-US" dirty="0" smtClean="0"/>
                        <a:t>Day9</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Afternoon</a:t>
                      </a:r>
                    </a:p>
                  </a:txBody>
                  <a:tcPr/>
                </a:tc>
                <a:tc gridSpan="2">
                  <a:txBody>
                    <a:bodyPr/>
                    <a:lstStyle/>
                    <a:p>
                      <a:r>
                        <a:rPr lang="en-US" dirty="0" smtClean="0"/>
                        <a:t>Consultancy</a:t>
                      </a:r>
                      <a:endParaRPr lang="en-US" dirty="0"/>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Arrangement Cont.</a:t>
            </a:r>
            <a:endParaRPr lang="en-US" dirty="0"/>
          </a:p>
        </p:txBody>
      </p:sp>
      <p:sp>
        <p:nvSpPr>
          <p:cNvPr id="4" name="Content Placeholder 3"/>
          <p:cNvSpPr>
            <a:spLocks noGrp="1"/>
          </p:cNvSpPr>
          <p:nvPr>
            <p:ph sz="quarter" idx="10"/>
          </p:nvPr>
        </p:nvSpPr>
        <p:spPr/>
        <p:txBody>
          <a:bodyPr/>
          <a:lstStyle/>
          <a:p>
            <a:endParaRPr lang="en-US"/>
          </a:p>
        </p:txBody>
      </p:sp>
      <p:graphicFrame>
        <p:nvGraphicFramePr>
          <p:cNvPr id="7" name="Content Placeholder 6"/>
          <p:cNvGraphicFramePr>
            <a:graphicFrameLocks noGrp="1"/>
          </p:cNvGraphicFramePr>
          <p:nvPr>
            <p:ph idx="1"/>
          </p:nvPr>
        </p:nvGraphicFramePr>
        <p:xfrm>
          <a:off x="237500" y="961799"/>
          <a:ext cx="8680868" cy="1990504"/>
        </p:xfrm>
        <a:graphic>
          <a:graphicData uri="http://schemas.openxmlformats.org/drawingml/2006/table">
            <a:tbl>
              <a:tblPr firstRow="1" bandRow="1">
                <a:tableStyleId>{5C22544A-7EE6-4342-B048-85BDC9FD1C3A}</a:tableStyleId>
              </a:tblPr>
              <a:tblGrid>
                <a:gridCol w="929228"/>
                <a:gridCol w="3875820"/>
                <a:gridCol w="3875820"/>
              </a:tblGrid>
              <a:tr h="675212">
                <a:tc>
                  <a:txBody>
                    <a:bodyPr/>
                    <a:lstStyle/>
                    <a:p>
                      <a:endParaRPr lang="en-US" dirty="0"/>
                    </a:p>
                  </a:txBody>
                  <a:tcPr/>
                </a:tc>
                <a:tc>
                  <a:txBody>
                    <a:bodyPr/>
                    <a:lstStyle/>
                    <a:p>
                      <a:pPr algn="ctr"/>
                      <a:r>
                        <a:rPr lang="en-US" dirty="0" smtClean="0"/>
                        <a:t>StepsTracker</a:t>
                      </a:r>
                      <a:endParaRPr lang="en-US" dirty="0"/>
                    </a:p>
                  </a:txBody>
                  <a:tcPr/>
                </a:tc>
                <a:tc>
                  <a:txBody>
                    <a:bodyPr/>
                    <a:lstStyle/>
                    <a:p>
                      <a:pPr algn="ctr"/>
                      <a:r>
                        <a:rPr lang="en-US" i="0" dirty="0" smtClean="0"/>
                        <a:t>[xx]</a:t>
                      </a:r>
                      <a:r>
                        <a:rPr lang="en-US" dirty="0" smtClean="0"/>
                        <a:t>Project</a:t>
                      </a:r>
                      <a:endParaRPr lang="en-US" dirty="0"/>
                    </a:p>
                  </a:txBody>
                  <a:tcPr/>
                </a:tc>
              </a:tr>
              <a:tr h="559924">
                <a:tc>
                  <a:txBody>
                    <a:bodyPr/>
                    <a:lstStyle/>
                    <a:p>
                      <a:r>
                        <a:rPr lang="en-US" dirty="0" smtClean="0"/>
                        <a:t>Day10</a:t>
                      </a:r>
                    </a:p>
                    <a:p>
                      <a:r>
                        <a:rPr lang="en-US" sz="1200" kern="1200" dirty="0" smtClean="0">
                          <a:solidFill>
                            <a:schemeClr val="dk1"/>
                          </a:solidFill>
                          <a:latin typeface="+mn-lt"/>
                          <a:ea typeface="+mn-ea"/>
                          <a:cs typeface="+mn-cs"/>
                        </a:rPr>
                        <a:t>Morning</a:t>
                      </a:r>
                      <a:endParaRPr lang="en-US" sz="1200" kern="1200" dirty="0">
                        <a:solidFill>
                          <a:schemeClr val="dk1"/>
                        </a:solidFill>
                        <a:latin typeface="+mn-lt"/>
                        <a:ea typeface="+mn-ea"/>
                        <a:cs typeface="+mn-cs"/>
                      </a:endParaRPr>
                    </a:p>
                  </a:txBody>
                  <a:tcPr/>
                </a:tc>
                <a:tc gridSpan="2">
                  <a:txBody>
                    <a:bodyPr/>
                    <a:lstStyle/>
                    <a:p>
                      <a:r>
                        <a:rPr lang="en-US" dirty="0" smtClean="0"/>
                        <a:t>Group</a:t>
                      </a:r>
                      <a:r>
                        <a:rPr lang="en-US" baseline="0" dirty="0" smtClean="0"/>
                        <a:t> Presentation -  Project Demonstration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Delivery:</a:t>
                      </a:r>
                      <a:r>
                        <a:rPr lang="en-US" baseline="0" dirty="0" smtClean="0">
                          <a:solidFill>
                            <a:srgbClr val="0070C0"/>
                          </a:solidFill>
                        </a:rPr>
                        <a:t> APK, Source Code (include test code), Test Report</a:t>
                      </a:r>
                      <a:endParaRPr lang="en-US" dirty="0" smtClean="0">
                        <a:solidFill>
                          <a:srgbClr val="0070C0"/>
                        </a:solidFill>
                      </a:endParaRPr>
                    </a:p>
                  </a:txBody>
                  <a:tcPr/>
                </a:tc>
                <a:tc hMerge="1">
                  <a:txBody>
                    <a:bodyPr/>
                    <a:lstStyle/>
                    <a:p>
                      <a:endParaRPr lang="en-US" dirty="0"/>
                    </a:p>
                  </a:txBody>
                  <a:tcPr/>
                </a:tc>
              </a:tr>
              <a:tr h="675212">
                <a:tc>
                  <a:txBody>
                    <a:bodyPr/>
                    <a:lstStyle/>
                    <a:p>
                      <a:pPr marL="0" algn="l" defTabSz="914400" rtl="0" eaLnBrk="1" latinLnBrk="0" hangingPunct="1"/>
                      <a:r>
                        <a:rPr lang="en-US" sz="1800" kern="1200" dirty="0" smtClean="0">
                          <a:solidFill>
                            <a:schemeClr val="dk1"/>
                          </a:solidFill>
                          <a:latin typeface="+mn-lt"/>
                          <a:ea typeface="+mn-ea"/>
                          <a:cs typeface="+mn-cs"/>
                        </a:rPr>
                        <a:t>Day</a:t>
                      </a:r>
                      <a:r>
                        <a:rPr lang="en-US" dirty="0" smtClean="0"/>
                        <a:t>10</a:t>
                      </a:r>
                      <a:endParaRPr lang="en-US" sz="1800" kern="1200" dirty="0" smtClean="0">
                        <a:solidFill>
                          <a:schemeClr val="dk1"/>
                        </a:solidFill>
                        <a:latin typeface="+mn-lt"/>
                        <a:ea typeface="+mn-ea"/>
                        <a:cs typeface="+mn-cs"/>
                      </a:endParaRPr>
                    </a:p>
                    <a:p>
                      <a:r>
                        <a:rPr lang="en-US" sz="1200" kern="1200" dirty="0" smtClean="0">
                          <a:solidFill>
                            <a:schemeClr val="dk1"/>
                          </a:solidFill>
                          <a:latin typeface="+mn-lt"/>
                          <a:ea typeface="+mn-ea"/>
                          <a:cs typeface="+mn-cs"/>
                        </a:rPr>
                        <a:t>Afternoon</a:t>
                      </a:r>
                      <a:endParaRPr lang="en-US" sz="1200" kern="1200" dirty="0">
                        <a:solidFill>
                          <a:schemeClr val="dk1"/>
                        </a:solidFill>
                        <a:latin typeface="+mn-lt"/>
                        <a:ea typeface="+mn-ea"/>
                        <a:cs typeface="+mn-cs"/>
                      </a:endParaRPr>
                    </a:p>
                  </a:txBody>
                  <a:tcPr/>
                </a:tc>
                <a:tc gridSpan="2">
                  <a:txBody>
                    <a:bodyPr/>
                    <a:lstStyle/>
                    <a:p>
                      <a:r>
                        <a:rPr lang="en-US" dirty="0" smtClean="0"/>
                        <a:t>Q&amp;A</a:t>
                      </a:r>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31800" y="795647"/>
            <a:ext cx="8280400" cy="5370203"/>
          </a:xfrm>
        </p:spPr>
        <p:txBody>
          <a:bodyPr/>
          <a:lstStyle/>
          <a:p>
            <a:pPr marL="174625" lvl="1" indent="-174625"/>
            <a:r>
              <a:rPr lang="en-US" sz="2400" dirty="0" smtClean="0"/>
              <a:t>Measurement</a:t>
            </a:r>
          </a:p>
          <a:p>
            <a:pPr marL="174625" lvl="1" indent="-174625"/>
            <a:r>
              <a:rPr lang="en-US" sz="2400" dirty="0" smtClean="0"/>
              <a:t>Timeline</a:t>
            </a:r>
          </a:p>
          <a:p>
            <a:pPr marL="174625" lvl="1" indent="-174625"/>
            <a:r>
              <a:rPr lang="en-US" sz="2400" dirty="0" smtClean="0"/>
              <a:t>Course Arrangement</a:t>
            </a:r>
          </a:p>
          <a:p>
            <a:pPr marL="174625" lvl="1" indent="-174625"/>
            <a:r>
              <a:rPr lang="en-US" sz="2400" dirty="0" smtClean="0"/>
              <a:t>Project Requirement</a:t>
            </a:r>
          </a:p>
        </p:txBody>
      </p:sp>
      <p:sp>
        <p:nvSpPr>
          <p:cNvPr id="4" name="Content Placeholder 3"/>
          <p:cNvSpPr>
            <a:spLocks noGrp="1"/>
          </p:cNvSpPr>
          <p:nvPr>
            <p:ph sz="quarter" idx="10"/>
          </p:nvPr>
        </p:nvSpPr>
        <p:spPr/>
        <p:txBody>
          <a:bodyPr/>
          <a:lstStyle/>
          <a:p>
            <a:endParaRPr lang="en-US"/>
          </a:p>
        </p:txBody>
      </p:sp>
      <p:sp>
        <p:nvSpPr>
          <p:cNvPr id="5" name="Rounded Rectangle 4"/>
          <p:cNvSpPr/>
          <p:nvPr/>
        </p:nvSpPr>
        <p:spPr>
          <a:xfrm>
            <a:off x="570015" y="2059356"/>
            <a:ext cx="5118266" cy="40376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a:t>
            </a:r>
            <a:endParaRPr lang="en-US" dirty="0"/>
          </a:p>
        </p:txBody>
      </p:sp>
      <p:sp>
        <p:nvSpPr>
          <p:cNvPr id="3" name="Content Placeholder 2"/>
          <p:cNvSpPr>
            <a:spLocks noGrp="1"/>
          </p:cNvSpPr>
          <p:nvPr>
            <p:ph idx="1"/>
          </p:nvPr>
        </p:nvSpPr>
        <p:spPr>
          <a:xfrm>
            <a:off x="431800" y="795647"/>
            <a:ext cx="8280400" cy="5370203"/>
          </a:xfrm>
        </p:spPr>
        <p:txBody>
          <a:bodyPr/>
          <a:lstStyle/>
          <a:p>
            <a:r>
              <a:rPr lang="en-US" sz="2800" dirty="0" smtClean="0"/>
              <a:t>This course is to practice in Android Application Development. After learning the course, you will be aware of how to use different types of sensors on the device to add rich location and motion capabilities to your app, from GPS or network location to accelerometer, gyroscope, temperature, barometer, and more. Meanwhile we will have a glance on how to apply for Google services to facilitate the development of your project.</a:t>
            </a:r>
          </a:p>
        </p:txBody>
      </p:sp>
      <p:sp>
        <p:nvSpPr>
          <p:cNvPr id="4" name="Content Placeholder 3"/>
          <p:cNvSpPr>
            <a:spLocks noGrp="1"/>
          </p:cNvSpPr>
          <p:nvPr>
            <p:ph sz="quarter" idx="10"/>
          </p:nvPr>
        </p:nvSpPr>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Environment </a:t>
            </a:r>
            <a:endParaRPr lang="en-US" dirty="0"/>
          </a:p>
        </p:txBody>
      </p:sp>
      <p:sp>
        <p:nvSpPr>
          <p:cNvPr id="3" name="Content Placeholder 2"/>
          <p:cNvSpPr>
            <a:spLocks noGrp="1"/>
          </p:cNvSpPr>
          <p:nvPr>
            <p:ph idx="1"/>
          </p:nvPr>
        </p:nvSpPr>
        <p:spPr>
          <a:xfrm>
            <a:off x="431800" y="795647"/>
            <a:ext cx="8280400" cy="5370203"/>
          </a:xfrm>
        </p:spPr>
        <p:txBody>
          <a:bodyPr/>
          <a:lstStyle/>
          <a:p>
            <a:r>
              <a:rPr lang="en-US" sz="2800" dirty="0" smtClean="0"/>
              <a:t>Hardware Environment</a:t>
            </a:r>
          </a:p>
          <a:p>
            <a:pPr lvl="1"/>
            <a:r>
              <a:rPr lang="en-US" sz="2400" dirty="0" smtClean="0"/>
              <a:t>PC installed with Windows or Ubuntu (preferred)</a:t>
            </a:r>
          </a:p>
          <a:p>
            <a:pPr lvl="1"/>
            <a:r>
              <a:rPr lang="en-US" sz="2400" dirty="0" smtClean="0"/>
              <a:t>One Android device per group (with SDK2.3 at least, prefer to with SDK4.0 or later)</a:t>
            </a:r>
          </a:p>
          <a:p>
            <a:r>
              <a:rPr lang="en-US" sz="2800" dirty="0" smtClean="0">
                <a:ea typeface="+mn-ea"/>
                <a:cs typeface="+mn-cs"/>
              </a:rPr>
              <a:t>Software Environment</a:t>
            </a:r>
          </a:p>
          <a:p>
            <a:pPr lvl="1"/>
            <a:r>
              <a:rPr lang="en-US" sz="2400" dirty="0" smtClean="0"/>
              <a:t>Sun JDK</a:t>
            </a:r>
          </a:p>
          <a:p>
            <a:pPr lvl="1"/>
            <a:r>
              <a:rPr lang="en-US" sz="2400" dirty="0" smtClean="0"/>
              <a:t>Android SDK</a:t>
            </a:r>
          </a:p>
          <a:p>
            <a:pPr lvl="1"/>
            <a:r>
              <a:rPr lang="en-US" sz="2400" dirty="0" smtClean="0"/>
              <a:t>Eclipse</a:t>
            </a:r>
          </a:p>
          <a:p>
            <a:pPr lvl="1"/>
            <a:r>
              <a:rPr lang="en-US" sz="2400" dirty="0" smtClean="0"/>
              <a:t>ADT plugin</a:t>
            </a:r>
          </a:p>
          <a:p>
            <a:pPr lvl="1"/>
            <a:r>
              <a:rPr lang="en-US" sz="2400" dirty="0" smtClean="0"/>
              <a:t>JUDE/Community </a:t>
            </a:r>
          </a:p>
        </p:txBody>
      </p:sp>
      <p:sp>
        <p:nvSpPr>
          <p:cNvPr id="7" name="Content Placeholder 6"/>
          <p:cNvSpPr>
            <a:spLocks noGrp="1"/>
          </p:cNvSpPr>
          <p:nvPr>
            <p:ph sz="quarter" idx="10"/>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Precondition</a:t>
            </a:r>
            <a:endParaRPr lang="en-US" dirty="0"/>
          </a:p>
        </p:txBody>
      </p:sp>
      <p:sp>
        <p:nvSpPr>
          <p:cNvPr id="3" name="Content Placeholder 2"/>
          <p:cNvSpPr>
            <a:spLocks noGrp="1"/>
          </p:cNvSpPr>
          <p:nvPr>
            <p:ph idx="1"/>
          </p:nvPr>
        </p:nvSpPr>
        <p:spPr>
          <a:xfrm>
            <a:off x="431800" y="795647"/>
            <a:ext cx="8280400" cy="5370203"/>
          </a:xfrm>
        </p:spPr>
        <p:txBody>
          <a:bodyPr/>
          <a:lstStyle/>
          <a:p>
            <a:r>
              <a:rPr lang="en-US" sz="2800" dirty="0" smtClean="0"/>
              <a:t>Key Technical Skills</a:t>
            </a:r>
          </a:p>
          <a:p>
            <a:pPr lvl="1"/>
            <a:r>
              <a:rPr lang="en-US" sz="2400" dirty="0" smtClean="0"/>
              <a:t>Android </a:t>
            </a:r>
          </a:p>
          <a:p>
            <a:pPr lvl="2"/>
            <a:r>
              <a:rPr lang="en-US" sz="2400" dirty="0" smtClean="0"/>
              <a:t>LocationMgr and Map </a:t>
            </a:r>
          </a:p>
          <a:p>
            <a:pPr lvl="2"/>
            <a:r>
              <a:rPr lang="en-US" sz="2400" dirty="0" smtClean="0"/>
              <a:t>Sensors (SW and HW)</a:t>
            </a:r>
          </a:p>
          <a:p>
            <a:pPr lvl="2"/>
            <a:r>
              <a:rPr lang="en-US" sz="2400" dirty="0" smtClean="0"/>
              <a:t>HTTP</a:t>
            </a:r>
          </a:p>
          <a:p>
            <a:pPr lvl="1"/>
            <a:r>
              <a:rPr lang="en-US" sz="2400" dirty="0" smtClean="0"/>
              <a:t>Server</a:t>
            </a:r>
          </a:p>
          <a:p>
            <a:pPr lvl="2"/>
            <a:r>
              <a:rPr lang="en-US" sz="2400" dirty="0" smtClean="0"/>
              <a:t>Web Server, like Tomcat, Apache</a:t>
            </a:r>
          </a:p>
          <a:p>
            <a:pPr lvl="1"/>
            <a:r>
              <a:rPr lang="en-US" sz="2400" dirty="0" smtClean="0"/>
              <a:t>Common</a:t>
            </a:r>
          </a:p>
          <a:p>
            <a:pPr lvl="2">
              <a:buNone/>
            </a:pPr>
            <a:r>
              <a:rPr lang="en-US" sz="2400" dirty="0" smtClean="0"/>
              <a:t>Multi-threading</a:t>
            </a:r>
          </a:p>
          <a:p>
            <a:pPr lvl="2">
              <a:buNone/>
            </a:pPr>
            <a:r>
              <a:rPr lang="en-US" sz="2400" dirty="0" smtClean="0"/>
              <a:t>Design pattern</a:t>
            </a:r>
          </a:p>
        </p:txBody>
      </p:sp>
      <p:sp>
        <p:nvSpPr>
          <p:cNvPr id="4" name="Content Placeholder 3"/>
          <p:cNvSpPr>
            <a:spLocks noGrp="1"/>
          </p:cNvSpPr>
          <p:nvPr>
            <p:ph sz="quarter" idx="10"/>
          </p:nvPr>
        </p:nvSpPr>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Precondition Cont.</a:t>
            </a:r>
            <a:endParaRPr lang="en-US" dirty="0"/>
          </a:p>
        </p:txBody>
      </p:sp>
      <p:sp>
        <p:nvSpPr>
          <p:cNvPr id="3" name="Content Placeholder 2"/>
          <p:cNvSpPr>
            <a:spLocks noGrp="1"/>
          </p:cNvSpPr>
          <p:nvPr>
            <p:ph idx="1"/>
          </p:nvPr>
        </p:nvSpPr>
        <p:spPr>
          <a:xfrm>
            <a:off x="431800" y="795647"/>
            <a:ext cx="8280400" cy="5370203"/>
          </a:xfrm>
        </p:spPr>
        <p:txBody>
          <a:bodyPr/>
          <a:lstStyle/>
          <a:p>
            <a:r>
              <a:rPr lang="en-US" sz="2800" dirty="0" smtClean="0"/>
              <a:t>Programming Language</a:t>
            </a:r>
          </a:p>
          <a:p>
            <a:pPr lvl="1"/>
            <a:r>
              <a:rPr lang="en-US" sz="2400" dirty="0" smtClean="0"/>
              <a:t>Java &amp; JavaScript/PHP/Python</a:t>
            </a:r>
          </a:p>
          <a:p>
            <a:r>
              <a:rPr lang="en-US" sz="2800" dirty="0" smtClean="0"/>
              <a:t>Deliverables</a:t>
            </a:r>
          </a:p>
          <a:p>
            <a:pPr lvl="1"/>
            <a:r>
              <a:rPr lang="en-US" sz="2400" dirty="0" smtClean="0"/>
              <a:t>User Stories</a:t>
            </a:r>
          </a:p>
          <a:p>
            <a:pPr lvl="1"/>
            <a:r>
              <a:rPr lang="en-US" sz="2400" dirty="0" smtClean="0"/>
              <a:t>Design Documentations (Domain Model, Class Diagram and Sequence Diagram)</a:t>
            </a:r>
          </a:p>
          <a:p>
            <a:pPr lvl="1"/>
            <a:r>
              <a:rPr lang="en-US" sz="2400" dirty="0" smtClean="0"/>
              <a:t>Sprints Plan</a:t>
            </a:r>
          </a:p>
          <a:p>
            <a:pPr lvl="1"/>
            <a:r>
              <a:rPr lang="en-US" sz="2400" dirty="0" smtClean="0"/>
              <a:t>Application APK and Source Code (include Test Code)</a:t>
            </a:r>
          </a:p>
          <a:p>
            <a:pPr lvl="1"/>
            <a:r>
              <a:rPr lang="en-US" sz="2400" dirty="0" smtClean="0"/>
              <a:t>Test Report (Monkey and </a:t>
            </a:r>
            <a:r>
              <a:rPr lang="en-US" sz="2400" dirty="0" err="1" smtClean="0"/>
              <a:t>Findbug</a:t>
            </a:r>
            <a:r>
              <a:rPr lang="en-US" sz="2400" dirty="0" smtClean="0"/>
              <a:t>)</a:t>
            </a:r>
          </a:p>
          <a:p>
            <a:r>
              <a:rPr lang="en-US" sz="2800" dirty="0" smtClean="0"/>
              <a:t>Team size</a:t>
            </a:r>
          </a:p>
          <a:p>
            <a:pPr lvl="1"/>
            <a:r>
              <a:rPr lang="en-US" sz="2400" dirty="0" smtClean="0"/>
              <a:t>5 - 6 people each group</a:t>
            </a:r>
          </a:p>
        </p:txBody>
      </p:sp>
      <p:sp>
        <p:nvSpPr>
          <p:cNvPr id="4" name="Content Placeholder 3"/>
          <p:cNvSpPr>
            <a:spLocks noGrp="1"/>
          </p:cNvSpPr>
          <p:nvPr>
            <p:ph sz="quarter" idx="10"/>
          </p:nvPr>
        </p:nvSpPr>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 StepsTracker</a:t>
            </a:r>
            <a:endParaRPr lang="en-US" dirty="0"/>
          </a:p>
        </p:txBody>
      </p:sp>
      <p:sp>
        <p:nvSpPr>
          <p:cNvPr id="3" name="Content Placeholder 2"/>
          <p:cNvSpPr>
            <a:spLocks noGrp="1"/>
          </p:cNvSpPr>
          <p:nvPr>
            <p:ph idx="1"/>
          </p:nvPr>
        </p:nvSpPr>
        <p:spPr>
          <a:xfrm>
            <a:off x="431800" y="795647"/>
            <a:ext cx="8280400" cy="5370203"/>
          </a:xfrm>
        </p:spPr>
        <p:txBody>
          <a:bodyPr/>
          <a:lstStyle/>
          <a:p>
            <a:r>
              <a:rPr lang="en-US" sz="2800" dirty="0" smtClean="0"/>
              <a:t>Project Introduction</a:t>
            </a:r>
          </a:p>
          <a:p>
            <a:pPr lvl="1"/>
            <a:r>
              <a:rPr lang="en-US" sz="2400" dirty="0" smtClean="0"/>
              <a:t>StepsTracker is a sensor based application. </a:t>
            </a:r>
          </a:p>
          <a:p>
            <a:pPr lvl="2"/>
            <a:r>
              <a:rPr lang="en-US" sz="2400" dirty="0" smtClean="0"/>
              <a:t>It could use location to display workout routes, and could count all steps you’ve made during the workout.</a:t>
            </a:r>
          </a:p>
          <a:p>
            <a:pPr lvl="2"/>
            <a:r>
              <a:rPr lang="en-US" sz="2400" dirty="0" smtClean="0"/>
              <a:t>Meanwhile it could upload all workout records to backend server so as to let all users could challenge with their friends and analyze their training with statistics</a:t>
            </a:r>
          </a:p>
        </p:txBody>
      </p:sp>
      <p:sp>
        <p:nvSpPr>
          <p:cNvPr id="4" name="Content Placeholder 3"/>
          <p:cNvSpPr>
            <a:spLocks noGrp="1"/>
          </p:cNvSpPr>
          <p:nvPr>
            <p:ph sz="quarter" idx="10"/>
          </p:nvPr>
        </p:nvSpPr>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 [xx]Project</a:t>
            </a:r>
            <a:endParaRPr lang="en-US" dirty="0"/>
          </a:p>
        </p:txBody>
      </p:sp>
      <p:sp>
        <p:nvSpPr>
          <p:cNvPr id="3" name="Content Placeholder 2"/>
          <p:cNvSpPr>
            <a:spLocks noGrp="1"/>
          </p:cNvSpPr>
          <p:nvPr>
            <p:ph idx="1"/>
          </p:nvPr>
        </p:nvSpPr>
        <p:spPr>
          <a:xfrm>
            <a:off x="431800" y="795647"/>
            <a:ext cx="8280400" cy="5370203"/>
          </a:xfrm>
        </p:spPr>
        <p:txBody>
          <a:bodyPr/>
          <a:lstStyle/>
          <a:p>
            <a:r>
              <a:rPr lang="en-US" sz="2800" dirty="0" smtClean="0"/>
              <a:t>Project Introduction</a:t>
            </a:r>
          </a:p>
          <a:p>
            <a:pPr lvl="1"/>
            <a:r>
              <a:rPr lang="en-US" sz="2400" dirty="0" smtClean="0"/>
              <a:t>[xx]Project could be your own selected project, </a:t>
            </a:r>
            <a:r>
              <a:rPr lang="en-US" sz="2400" b="1" dirty="0" smtClean="0"/>
              <a:t>but you should have </a:t>
            </a:r>
            <a:r>
              <a:rPr lang="en-US" sz="2400" b="1" dirty="0" smtClean="0">
                <a:solidFill>
                  <a:srgbClr val="00B050"/>
                </a:solidFill>
              </a:rPr>
              <a:t>agreement</a:t>
            </a:r>
            <a:r>
              <a:rPr lang="en-US" sz="2400" b="1" dirty="0" smtClean="0"/>
              <a:t> with teacher on the scope of the project before the end of day3</a:t>
            </a:r>
            <a:r>
              <a:rPr lang="en-US" sz="2400" dirty="0" smtClean="0"/>
              <a:t>, and it should meet the basic requirement that it will cost 10 days effort of the group at least, which could be mapped to sprint </a:t>
            </a:r>
            <a:r>
              <a:rPr lang="en-US" sz="2400" smtClean="0"/>
              <a:t>release plan. </a:t>
            </a:r>
            <a:endParaRPr lang="en-US" sz="2400" dirty="0" smtClean="0"/>
          </a:p>
          <a:p>
            <a:pPr lvl="2"/>
            <a:endParaRPr lang="en-US" sz="2400" dirty="0" smtClean="0"/>
          </a:p>
          <a:p>
            <a:pPr lvl="2"/>
            <a:endParaRPr lang="en-US" sz="2400" dirty="0" smtClean="0"/>
          </a:p>
        </p:txBody>
      </p:sp>
      <p:sp>
        <p:nvSpPr>
          <p:cNvPr id="4" name="Content Placeholder 3"/>
          <p:cNvSpPr>
            <a:spLocks noGrp="1"/>
          </p:cNvSpPr>
          <p:nvPr>
            <p:ph sz="quarter" idx="10"/>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31800" y="795647"/>
            <a:ext cx="8280400" cy="5370203"/>
          </a:xfrm>
        </p:spPr>
        <p:txBody>
          <a:bodyPr/>
          <a:lstStyle/>
          <a:p>
            <a:pPr marL="174625" lvl="1" indent="-174625"/>
            <a:r>
              <a:rPr lang="en-US" sz="2200" dirty="0" smtClean="0"/>
              <a:t>Self Introduction</a:t>
            </a:r>
          </a:p>
          <a:p>
            <a:pPr marL="174625" lvl="1" indent="-174625"/>
            <a:r>
              <a:rPr lang="en-US" sz="2200" dirty="0" smtClean="0"/>
              <a:t>Intellectual Property Rights</a:t>
            </a:r>
          </a:p>
          <a:p>
            <a:pPr marL="174625" lvl="1" indent="-174625"/>
            <a:r>
              <a:rPr lang="en-US" sz="2200" dirty="0" smtClean="0"/>
              <a:t>Project Introduction</a:t>
            </a:r>
          </a:p>
          <a:p>
            <a:pPr marL="174625" lvl="1" indent="-174625"/>
            <a:r>
              <a:rPr lang="en-US" sz="2200" dirty="0" smtClean="0"/>
              <a:t>Requirement for StepsTracker</a:t>
            </a:r>
          </a:p>
          <a:p>
            <a:pPr marL="174625" lvl="1" indent="-174625"/>
            <a:r>
              <a:rPr lang="en-US" sz="2200" dirty="0" smtClean="0"/>
              <a:t>Project Insight</a:t>
            </a:r>
          </a:p>
          <a:p>
            <a:pPr marL="174625" lvl="1" indent="-174625"/>
            <a:r>
              <a:rPr lang="en-US" sz="2200" dirty="0" smtClean="0"/>
              <a:t>Google Service</a:t>
            </a:r>
          </a:p>
        </p:txBody>
      </p:sp>
      <p:sp>
        <p:nvSpPr>
          <p:cNvPr id="4" name="Content Placeholder 3"/>
          <p:cNvSpPr>
            <a:spLocks noGrp="1"/>
          </p:cNvSpPr>
          <p:nvPr>
            <p:ph sz="quarter" idx="10"/>
          </p:nvPr>
        </p:nvSpPr>
        <p:spPr/>
        <p:txBody>
          <a:bodyPr/>
          <a:lstStyle/>
          <a:p>
            <a:endParaRPr lang="en-US"/>
          </a:p>
        </p:txBody>
      </p:sp>
      <p:sp>
        <p:nvSpPr>
          <p:cNvPr id="5" name="Rounded Rectangle 4"/>
          <p:cNvSpPr/>
          <p:nvPr/>
        </p:nvSpPr>
        <p:spPr>
          <a:xfrm>
            <a:off x="570015" y="1619981"/>
            <a:ext cx="5118266" cy="40376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31800" y="795647"/>
            <a:ext cx="8280400" cy="5370203"/>
          </a:xfrm>
        </p:spPr>
        <p:txBody>
          <a:bodyPr/>
          <a:lstStyle/>
          <a:p>
            <a:pPr marL="174625" lvl="1" indent="-174625"/>
            <a:r>
              <a:rPr lang="en-US" sz="2400" dirty="0" smtClean="0"/>
              <a:t>Measurement</a:t>
            </a:r>
          </a:p>
          <a:p>
            <a:pPr marL="174625" lvl="1" indent="-174625"/>
            <a:r>
              <a:rPr lang="en-US" sz="2400" dirty="0" smtClean="0"/>
              <a:t>Timeline</a:t>
            </a:r>
          </a:p>
          <a:p>
            <a:pPr marL="174625" lvl="1" indent="-174625"/>
            <a:r>
              <a:rPr lang="en-US" sz="2400" dirty="0" smtClean="0"/>
              <a:t>Course Arrangement</a:t>
            </a:r>
          </a:p>
          <a:p>
            <a:pPr marL="174625" lvl="1" indent="-174625"/>
            <a:r>
              <a:rPr lang="en-US" sz="2400" dirty="0" smtClean="0"/>
              <a:t>Project Requirement</a:t>
            </a:r>
          </a:p>
        </p:txBody>
      </p:sp>
      <p:sp>
        <p:nvSpPr>
          <p:cNvPr id="4" name="Content Placeholder 3"/>
          <p:cNvSpPr>
            <a:spLocks noGrp="1"/>
          </p:cNvSpPr>
          <p:nvPr>
            <p:ph sz="quarter" idx="10"/>
          </p:nvPr>
        </p:nvSpPr>
        <p:spPr/>
        <p:txBody>
          <a:bodyPr/>
          <a:lstStyle/>
          <a:p>
            <a:endParaRPr lang="en-US"/>
          </a:p>
        </p:txBody>
      </p:sp>
      <p:sp>
        <p:nvSpPr>
          <p:cNvPr id="5" name="Rounded Rectangle 4"/>
          <p:cNvSpPr/>
          <p:nvPr/>
        </p:nvSpPr>
        <p:spPr>
          <a:xfrm>
            <a:off x="570015" y="824356"/>
            <a:ext cx="5118266" cy="40376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 (Mark)</a:t>
            </a:r>
            <a:endParaRPr lang="en-US" dirty="0"/>
          </a:p>
        </p:txBody>
      </p:sp>
      <p:sp>
        <p:nvSpPr>
          <p:cNvPr id="4" name="Content Placeholder 3"/>
          <p:cNvSpPr>
            <a:spLocks noGrp="1"/>
          </p:cNvSpPr>
          <p:nvPr>
            <p:ph sz="quarter" idx="10"/>
          </p:nvPr>
        </p:nvSpPr>
        <p:spPr/>
        <p:txBody>
          <a:bodyPr/>
          <a:lstStyle/>
          <a:p>
            <a:endParaRPr lang="en-US"/>
          </a:p>
        </p:txBody>
      </p:sp>
      <p:graphicFrame>
        <p:nvGraphicFramePr>
          <p:cNvPr id="7" name="Content Placeholder 6"/>
          <p:cNvGraphicFramePr>
            <a:graphicFrameLocks noGrp="1"/>
          </p:cNvGraphicFramePr>
          <p:nvPr>
            <p:ph idx="1"/>
          </p:nvPr>
        </p:nvGraphicFramePr>
        <p:xfrm>
          <a:off x="499917" y="944881"/>
          <a:ext cx="8062191" cy="4978083"/>
        </p:xfrm>
        <a:graphic>
          <a:graphicData uri="http://schemas.openxmlformats.org/drawingml/2006/table">
            <a:tbl>
              <a:tblPr>
                <a:tableStyleId>{3C2FFA5D-87B4-456A-9821-1D502468CF0F}</a:tableStyleId>
              </a:tblPr>
              <a:tblGrid>
                <a:gridCol w="4333340"/>
                <a:gridCol w="1864426"/>
                <a:gridCol w="1864425"/>
              </a:tblGrid>
              <a:tr h="910889">
                <a:tc>
                  <a:txBody>
                    <a:bodyPr/>
                    <a:lstStyle/>
                    <a:p>
                      <a:pPr algn="l" fontAlgn="ctr"/>
                      <a:r>
                        <a:rPr lang="en-US" sz="2400" u="none" strike="noStrike" dirty="0" smtClean="0">
                          <a:solidFill>
                            <a:srgbClr val="FFFFFF"/>
                          </a:solidFill>
                        </a:rPr>
                        <a:t>Attendance</a:t>
                      </a:r>
                      <a:endParaRPr lang="en-US" sz="2400" b="0" i="0" u="none" strike="noStrike" dirty="0">
                        <a:solidFill>
                          <a:srgbClr val="FFFFFF"/>
                        </a:solidFill>
                        <a:latin typeface="+mn-lt"/>
                      </a:endParaRPr>
                    </a:p>
                  </a:txBody>
                  <a:tcPr marL="9525" marR="9525" marT="9525" marB="0" anchor="ctr">
                    <a:solidFill>
                      <a:srgbClr val="92D050"/>
                    </a:solidFill>
                  </a:tcPr>
                </a:tc>
                <a:tc>
                  <a:txBody>
                    <a:bodyPr/>
                    <a:lstStyle/>
                    <a:p>
                      <a:pPr algn="ctr" fontAlgn="ctr"/>
                      <a:r>
                        <a:rPr lang="en-US" sz="2400" u="none" strike="noStrike" dirty="0" smtClean="0">
                          <a:solidFill>
                            <a:srgbClr val="FFFFFF"/>
                          </a:solidFill>
                        </a:rPr>
                        <a:t>100%</a:t>
                      </a:r>
                      <a:endParaRPr lang="en-US" sz="2400" b="0" i="0" u="none" strike="noStrike" dirty="0">
                        <a:solidFill>
                          <a:srgbClr val="FFFFFF"/>
                        </a:solidFill>
                        <a:latin typeface="+mn-lt"/>
                      </a:endParaRPr>
                    </a:p>
                  </a:txBody>
                  <a:tcPr marL="9525" marR="9525" marT="9525" marB="0" anchor="ctr">
                    <a:solidFill>
                      <a:srgbClr val="92D050"/>
                    </a:solidFill>
                  </a:tcPr>
                </a:tc>
                <a:tc>
                  <a:txBody>
                    <a:bodyPr/>
                    <a:lstStyle/>
                    <a:p>
                      <a:pPr algn="ctr" fontAlgn="ctr"/>
                      <a:r>
                        <a:rPr lang="en-US" sz="2400" u="none" strike="noStrike" dirty="0" smtClean="0">
                          <a:solidFill>
                            <a:srgbClr val="FFFFFF"/>
                          </a:solidFill>
                        </a:rPr>
                        <a:t>20%</a:t>
                      </a:r>
                      <a:endParaRPr lang="en-US" sz="2400" b="0" i="0" u="none" strike="noStrike" dirty="0">
                        <a:solidFill>
                          <a:srgbClr val="FFFFFF"/>
                        </a:solidFill>
                        <a:latin typeface="+mn-lt"/>
                      </a:endParaRPr>
                    </a:p>
                  </a:txBody>
                  <a:tcPr marL="9525" marR="9525" marT="9525" marB="0" anchor="ctr">
                    <a:solidFill>
                      <a:srgbClr val="92D050"/>
                    </a:solidFill>
                  </a:tcPr>
                </a:tc>
              </a:tr>
              <a:tr h="910889">
                <a:tc>
                  <a:txBody>
                    <a:bodyPr/>
                    <a:lstStyle/>
                    <a:p>
                      <a:pPr algn="l" fontAlgn="ctr"/>
                      <a:r>
                        <a:rPr lang="en-US" sz="2400" u="none" strike="noStrike" dirty="0">
                          <a:solidFill>
                            <a:srgbClr val="FFFFFF"/>
                          </a:solidFill>
                        </a:rPr>
                        <a:t>Requirement (User Story)</a:t>
                      </a:r>
                      <a:endParaRPr lang="en-US" sz="2400" b="0" i="0" u="none" strike="noStrike" dirty="0">
                        <a:solidFill>
                          <a:srgbClr val="FFFFFF"/>
                        </a:solidFill>
                        <a:latin typeface="+mn-lt"/>
                      </a:endParaRPr>
                    </a:p>
                  </a:txBody>
                  <a:tcPr marL="9525" marR="9525" marT="9525" marB="0" anchor="ctr">
                    <a:solidFill>
                      <a:srgbClr val="00B0F0"/>
                    </a:solidFill>
                  </a:tcPr>
                </a:tc>
                <a:tc>
                  <a:txBody>
                    <a:bodyPr/>
                    <a:lstStyle/>
                    <a:p>
                      <a:pPr algn="ctr" fontAlgn="ctr"/>
                      <a:r>
                        <a:rPr lang="en-US" sz="2400" u="none" strike="noStrike" dirty="0">
                          <a:solidFill>
                            <a:srgbClr val="FFFFFF"/>
                          </a:solidFill>
                        </a:rPr>
                        <a:t>30%</a:t>
                      </a:r>
                      <a:endParaRPr lang="en-US" sz="2400" b="0" i="0" u="none" strike="noStrike" dirty="0">
                        <a:solidFill>
                          <a:srgbClr val="FFFFFF"/>
                        </a:solidFill>
                        <a:latin typeface="+mn-lt"/>
                      </a:endParaRPr>
                    </a:p>
                  </a:txBody>
                  <a:tcPr marL="9525" marR="9525" marT="9525" marB="0" anchor="ctr">
                    <a:solidFill>
                      <a:srgbClr val="00B0F0"/>
                    </a:solidFill>
                  </a:tcPr>
                </a:tc>
                <a:tc rowSpan="2">
                  <a:txBody>
                    <a:bodyPr/>
                    <a:lstStyle/>
                    <a:p>
                      <a:pPr algn="ctr" fontAlgn="ctr"/>
                      <a:r>
                        <a:rPr lang="en-US" sz="2400" u="none" strike="noStrike" dirty="0" smtClean="0">
                          <a:solidFill>
                            <a:srgbClr val="FFFFFF"/>
                          </a:solidFill>
                        </a:rPr>
                        <a:t>30</a:t>
                      </a:r>
                      <a:r>
                        <a:rPr lang="en-US" sz="2400" u="none" strike="noStrike" dirty="0">
                          <a:solidFill>
                            <a:srgbClr val="FFFFFF"/>
                          </a:solidFill>
                        </a:rPr>
                        <a:t>%</a:t>
                      </a:r>
                      <a:endParaRPr lang="en-US" sz="2400" b="0" i="0" u="none" strike="noStrike" dirty="0">
                        <a:solidFill>
                          <a:srgbClr val="FFFFFF"/>
                        </a:solidFill>
                        <a:latin typeface="+mn-lt"/>
                      </a:endParaRPr>
                    </a:p>
                  </a:txBody>
                  <a:tcPr marL="9525" marR="9525" marT="9525" marB="0" anchor="ctr">
                    <a:solidFill>
                      <a:srgbClr val="00B0F0"/>
                    </a:solidFill>
                  </a:tcPr>
                </a:tc>
              </a:tr>
              <a:tr h="1085876">
                <a:tc>
                  <a:txBody>
                    <a:bodyPr/>
                    <a:lstStyle/>
                    <a:p>
                      <a:pPr algn="l" fontAlgn="ctr"/>
                      <a:r>
                        <a:rPr lang="en-US" sz="2400" u="none" strike="noStrike" dirty="0">
                          <a:solidFill>
                            <a:srgbClr val="FFFFFF"/>
                          </a:solidFill>
                        </a:rPr>
                        <a:t>Design (Domain Model/Class </a:t>
                      </a:r>
                      <a:r>
                        <a:rPr lang="en-US" sz="2400" u="none" strike="noStrike" dirty="0" smtClean="0">
                          <a:solidFill>
                            <a:srgbClr val="FFFFFF"/>
                          </a:solidFill>
                        </a:rPr>
                        <a:t>Diagram</a:t>
                      </a:r>
                      <a:r>
                        <a:rPr lang="en-US" sz="2400" u="none" strike="noStrike" baseline="0" dirty="0" smtClean="0">
                          <a:solidFill>
                            <a:srgbClr val="FFFFFF"/>
                          </a:solidFill>
                        </a:rPr>
                        <a:t> </a:t>
                      </a:r>
                      <a:r>
                        <a:rPr lang="en-US" sz="2400" u="none" strike="noStrike" dirty="0" smtClean="0">
                          <a:solidFill>
                            <a:srgbClr val="FFFFFF"/>
                          </a:solidFill>
                        </a:rPr>
                        <a:t>and </a:t>
                      </a:r>
                      <a:r>
                        <a:rPr lang="en-US" sz="2400" u="none" strike="noStrike" dirty="0">
                          <a:solidFill>
                            <a:srgbClr val="FFFFFF"/>
                          </a:solidFill>
                        </a:rPr>
                        <a:t>Sequence Diagram)</a:t>
                      </a:r>
                      <a:endParaRPr lang="en-US" sz="2400" b="0" i="0" u="none" strike="noStrike" dirty="0">
                        <a:solidFill>
                          <a:srgbClr val="FFFFFF"/>
                        </a:solidFill>
                        <a:latin typeface="+mn-lt"/>
                      </a:endParaRPr>
                    </a:p>
                  </a:txBody>
                  <a:tcPr marL="9525" marR="9525" marT="9525" marB="0" anchor="ctr">
                    <a:solidFill>
                      <a:srgbClr val="00B0F0"/>
                    </a:solidFill>
                  </a:tcPr>
                </a:tc>
                <a:tc>
                  <a:txBody>
                    <a:bodyPr/>
                    <a:lstStyle/>
                    <a:p>
                      <a:pPr algn="ctr" fontAlgn="ctr"/>
                      <a:r>
                        <a:rPr lang="en-US" sz="2400" u="none" strike="noStrike" dirty="0">
                          <a:solidFill>
                            <a:srgbClr val="FFFFFF"/>
                          </a:solidFill>
                        </a:rPr>
                        <a:t>70%</a:t>
                      </a:r>
                      <a:endParaRPr lang="en-US" sz="2400" b="0" i="0" u="none" strike="noStrike" dirty="0">
                        <a:solidFill>
                          <a:srgbClr val="FFFFFF"/>
                        </a:solidFill>
                        <a:latin typeface="+mn-lt"/>
                      </a:endParaRPr>
                    </a:p>
                  </a:txBody>
                  <a:tcPr marL="9525" marR="9525" marT="9525" marB="0" anchor="ctr">
                    <a:solidFill>
                      <a:srgbClr val="00B0F0"/>
                    </a:solidFill>
                  </a:tcPr>
                </a:tc>
                <a:tc vMerge="1">
                  <a:txBody>
                    <a:bodyPr/>
                    <a:lstStyle/>
                    <a:p>
                      <a:endParaRPr lang="en-US"/>
                    </a:p>
                  </a:txBody>
                  <a:tcPr/>
                </a:tc>
              </a:tr>
              <a:tr h="683167">
                <a:tc>
                  <a:txBody>
                    <a:bodyPr/>
                    <a:lstStyle/>
                    <a:p>
                      <a:pPr algn="l" fontAlgn="ctr"/>
                      <a:r>
                        <a:rPr lang="en-US" sz="2400" u="none" strike="noStrike" dirty="0" smtClean="0">
                          <a:solidFill>
                            <a:srgbClr val="FFFFFF"/>
                          </a:solidFill>
                        </a:rPr>
                        <a:t>Sprints Plan</a:t>
                      </a:r>
                      <a:endParaRPr lang="en-US" sz="2400" b="0" i="0" u="none" strike="noStrike" dirty="0">
                        <a:solidFill>
                          <a:srgbClr val="FFFFFF"/>
                        </a:solidFill>
                        <a:latin typeface="+mn-lt"/>
                      </a:endParaRPr>
                    </a:p>
                  </a:txBody>
                  <a:tcPr marL="9525" marR="9525" marT="9525" marB="0" anchor="ctr">
                    <a:solidFill>
                      <a:srgbClr val="7030A0"/>
                    </a:solidFill>
                  </a:tcPr>
                </a:tc>
                <a:tc>
                  <a:txBody>
                    <a:bodyPr/>
                    <a:lstStyle/>
                    <a:p>
                      <a:pPr algn="ctr" fontAlgn="ctr"/>
                      <a:r>
                        <a:rPr lang="en-US" sz="2400" u="none" strike="noStrike">
                          <a:solidFill>
                            <a:srgbClr val="FFFFFF"/>
                          </a:solidFill>
                        </a:rPr>
                        <a:t>10%</a:t>
                      </a:r>
                      <a:endParaRPr lang="en-US" sz="2400" b="0" i="0" u="none" strike="noStrike">
                        <a:solidFill>
                          <a:srgbClr val="FFFFFF"/>
                        </a:solidFill>
                        <a:latin typeface="+mn-lt"/>
                      </a:endParaRPr>
                    </a:p>
                  </a:txBody>
                  <a:tcPr marL="9525" marR="9525" marT="9525" marB="0" anchor="ctr">
                    <a:solidFill>
                      <a:srgbClr val="7030A0"/>
                    </a:solidFill>
                  </a:tcPr>
                </a:tc>
                <a:tc rowSpan="3">
                  <a:txBody>
                    <a:bodyPr/>
                    <a:lstStyle/>
                    <a:p>
                      <a:pPr algn="ctr" fontAlgn="ctr"/>
                      <a:r>
                        <a:rPr lang="en-US" sz="2400" u="none" strike="noStrike" dirty="0" smtClean="0">
                          <a:solidFill>
                            <a:srgbClr val="FFFFFF"/>
                          </a:solidFill>
                        </a:rPr>
                        <a:t>50</a:t>
                      </a:r>
                      <a:r>
                        <a:rPr lang="en-US" sz="2400" u="none" strike="noStrike" dirty="0">
                          <a:solidFill>
                            <a:srgbClr val="FFFFFF"/>
                          </a:solidFill>
                        </a:rPr>
                        <a:t>%</a:t>
                      </a:r>
                      <a:endParaRPr lang="en-US" sz="2400" b="0" i="0" u="none" strike="noStrike" dirty="0">
                        <a:solidFill>
                          <a:srgbClr val="FFFFFF"/>
                        </a:solidFill>
                        <a:latin typeface="+mn-lt"/>
                      </a:endParaRPr>
                    </a:p>
                  </a:txBody>
                  <a:tcPr marL="9525" marR="9525" marT="9525" marB="0" anchor="ctr">
                    <a:solidFill>
                      <a:srgbClr val="7030A0"/>
                    </a:solidFill>
                  </a:tcPr>
                </a:tc>
              </a:tr>
              <a:tr h="910889">
                <a:tc>
                  <a:txBody>
                    <a:bodyPr/>
                    <a:lstStyle/>
                    <a:p>
                      <a:pPr algn="l" fontAlgn="ctr"/>
                      <a:r>
                        <a:rPr lang="en-US" sz="2400" u="none" strike="noStrike">
                          <a:solidFill>
                            <a:srgbClr val="FFFFFF"/>
                          </a:solidFill>
                        </a:rPr>
                        <a:t>Coding</a:t>
                      </a:r>
                      <a:endParaRPr lang="en-US" sz="2400" b="0" i="0" u="none" strike="noStrike">
                        <a:solidFill>
                          <a:srgbClr val="FFFFFF"/>
                        </a:solidFill>
                        <a:latin typeface="+mn-lt"/>
                      </a:endParaRPr>
                    </a:p>
                  </a:txBody>
                  <a:tcPr marL="9525" marR="9525" marT="9525" marB="0" anchor="ctr">
                    <a:solidFill>
                      <a:srgbClr val="7030A0"/>
                    </a:solidFill>
                  </a:tcPr>
                </a:tc>
                <a:tc>
                  <a:txBody>
                    <a:bodyPr/>
                    <a:lstStyle/>
                    <a:p>
                      <a:pPr algn="ctr" fontAlgn="ctr"/>
                      <a:r>
                        <a:rPr lang="en-US" sz="2400" u="none" strike="noStrike" dirty="0">
                          <a:solidFill>
                            <a:srgbClr val="FFFFFF"/>
                          </a:solidFill>
                        </a:rPr>
                        <a:t>70%</a:t>
                      </a:r>
                      <a:endParaRPr lang="en-US" sz="2400" b="0" i="0" u="none" strike="noStrike" dirty="0">
                        <a:solidFill>
                          <a:srgbClr val="FFFFFF"/>
                        </a:solidFill>
                        <a:latin typeface="+mn-lt"/>
                      </a:endParaRPr>
                    </a:p>
                  </a:txBody>
                  <a:tcPr marL="9525" marR="9525" marT="9525" marB="0" anchor="ctr">
                    <a:solidFill>
                      <a:srgbClr val="7030A0"/>
                    </a:solidFill>
                  </a:tcPr>
                </a:tc>
                <a:tc vMerge="1">
                  <a:txBody>
                    <a:bodyPr/>
                    <a:lstStyle/>
                    <a:p>
                      <a:endParaRPr lang="en-US"/>
                    </a:p>
                  </a:txBody>
                  <a:tcPr/>
                </a:tc>
              </a:tr>
              <a:tr h="455444">
                <a:tc>
                  <a:txBody>
                    <a:bodyPr/>
                    <a:lstStyle/>
                    <a:p>
                      <a:pPr algn="l" fontAlgn="ctr"/>
                      <a:r>
                        <a:rPr lang="en-US" sz="2400" u="none" strike="noStrike" dirty="0">
                          <a:solidFill>
                            <a:srgbClr val="FFFFFF"/>
                          </a:solidFill>
                        </a:rPr>
                        <a:t>Testing</a:t>
                      </a:r>
                      <a:endParaRPr lang="en-US" sz="2400" b="0" i="0" u="none" strike="noStrike" dirty="0">
                        <a:solidFill>
                          <a:srgbClr val="FFFFFF"/>
                        </a:solidFill>
                        <a:latin typeface="+mn-lt"/>
                      </a:endParaRPr>
                    </a:p>
                  </a:txBody>
                  <a:tcPr marL="9525" marR="9525" marT="9525" marB="0" anchor="ctr">
                    <a:solidFill>
                      <a:srgbClr val="7030A0"/>
                    </a:solidFill>
                  </a:tcPr>
                </a:tc>
                <a:tc>
                  <a:txBody>
                    <a:bodyPr/>
                    <a:lstStyle/>
                    <a:p>
                      <a:pPr algn="ctr" fontAlgn="ctr"/>
                      <a:r>
                        <a:rPr lang="en-US" sz="2400" u="none" strike="noStrike" dirty="0">
                          <a:solidFill>
                            <a:srgbClr val="FFFFFF"/>
                          </a:solidFill>
                        </a:rPr>
                        <a:t>20%</a:t>
                      </a:r>
                      <a:endParaRPr lang="en-US" sz="2400" b="0" i="0" u="none" strike="noStrike" dirty="0">
                        <a:solidFill>
                          <a:srgbClr val="FFFFFF"/>
                        </a:solidFill>
                        <a:latin typeface="+mn-lt"/>
                      </a:endParaRPr>
                    </a:p>
                  </a:txBody>
                  <a:tcPr marL="9525" marR="9525" marT="9525" marB="0" anchor="ctr">
                    <a:solidFill>
                      <a:srgbClr val="7030A0"/>
                    </a:solidFill>
                  </a:tcPr>
                </a:tc>
                <a:tc v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31800" y="795647"/>
            <a:ext cx="8280400" cy="5370203"/>
          </a:xfrm>
        </p:spPr>
        <p:txBody>
          <a:bodyPr/>
          <a:lstStyle/>
          <a:p>
            <a:pPr marL="174625" lvl="1" indent="-174625"/>
            <a:r>
              <a:rPr lang="en-US" sz="2400" dirty="0" smtClean="0"/>
              <a:t>Measurement</a:t>
            </a:r>
          </a:p>
          <a:p>
            <a:pPr marL="174625" lvl="1" indent="-174625"/>
            <a:r>
              <a:rPr lang="en-US" sz="2400" dirty="0" smtClean="0"/>
              <a:t>Timeline</a:t>
            </a:r>
          </a:p>
          <a:p>
            <a:pPr marL="174625" lvl="1" indent="-174625"/>
            <a:r>
              <a:rPr lang="en-US" sz="2400" dirty="0" smtClean="0"/>
              <a:t>Course Arrangement</a:t>
            </a:r>
          </a:p>
          <a:p>
            <a:pPr marL="174625" lvl="1" indent="-174625"/>
            <a:r>
              <a:rPr lang="en-US" sz="2400" dirty="0" smtClean="0"/>
              <a:t>Project Requirement</a:t>
            </a:r>
          </a:p>
        </p:txBody>
      </p:sp>
      <p:sp>
        <p:nvSpPr>
          <p:cNvPr id="4" name="Content Placeholder 3"/>
          <p:cNvSpPr>
            <a:spLocks noGrp="1"/>
          </p:cNvSpPr>
          <p:nvPr>
            <p:ph sz="quarter" idx="10"/>
          </p:nvPr>
        </p:nvSpPr>
        <p:spPr/>
        <p:txBody>
          <a:bodyPr/>
          <a:lstStyle/>
          <a:p>
            <a:endParaRPr lang="en-US"/>
          </a:p>
        </p:txBody>
      </p:sp>
      <p:sp>
        <p:nvSpPr>
          <p:cNvPr id="5" name="Rounded Rectangle 4"/>
          <p:cNvSpPr/>
          <p:nvPr/>
        </p:nvSpPr>
        <p:spPr>
          <a:xfrm>
            <a:off x="570015" y="1180606"/>
            <a:ext cx="5118266" cy="40376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a:t>
            </a:r>
            <a:endParaRPr lang="en-US" dirty="0"/>
          </a:p>
        </p:txBody>
      </p:sp>
      <p:sp>
        <p:nvSpPr>
          <p:cNvPr id="4" name="Content Placeholder 3"/>
          <p:cNvSpPr>
            <a:spLocks noGrp="1"/>
          </p:cNvSpPr>
          <p:nvPr>
            <p:ph sz="quarter" idx="10"/>
          </p:nvPr>
        </p:nvSpPr>
        <p:spPr/>
        <p:txBody>
          <a:bodyPr/>
          <a:lstStyle/>
          <a:p>
            <a:endParaRPr lang="en-US"/>
          </a:p>
        </p:txBody>
      </p:sp>
      <p:cxnSp>
        <p:nvCxnSpPr>
          <p:cNvPr id="6" name="Straight Arrow Connector 5"/>
          <p:cNvCxnSpPr/>
          <p:nvPr/>
        </p:nvCxnSpPr>
        <p:spPr>
          <a:xfrm flipV="1">
            <a:off x="700643" y="1365706"/>
            <a:ext cx="8229600" cy="237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831276" y="1068823"/>
            <a:ext cx="665018" cy="246221"/>
          </a:xfrm>
          <a:prstGeom prst="rect">
            <a:avLst/>
          </a:prstGeom>
          <a:solidFill>
            <a:schemeClr val="bg1"/>
          </a:solidFill>
        </p:spPr>
        <p:txBody>
          <a:bodyPr wrap="square" rtlCol="0">
            <a:spAutoFit/>
          </a:bodyPr>
          <a:lstStyle/>
          <a:p>
            <a:r>
              <a:rPr lang="en-US" dirty="0" smtClean="0">
                <a:solidFill>
                  <a:schemeClr val="bg2"/>
                </a:solidFill>
              </a:rPr>
              <a:t>Day1</a:t>
            </a:r>
            <a:endParaRPr lang="en-US" dirty="0">
              <a:solidFill>
                <a:schemeClr val="bg2"/>
              </a:solidFill>
            </a:endParaRPr>
          </a:p>
        </p:txBody>
      </p:sp>
      <p:grpSp>
        <p:nvGrpSpPr>
          <p:cNvPr id="60" name="Group 59"/>
          <p:cNvGrpSpPr/>
          <p:nvPr/>
        </p:nvGrpSpPr>
        <p:grpSpPr>
          <a:xfrm>
            <a:off x="3835720" y="4415582"/>
            <a:ext cx="1005840" cy="803389"/>
            <a:chOff x="3004470" y="3073707"/>
            <a:chExt cx="1005840" cy="803389"/>
          </a:xfrm>
        </p:grpSpPr>
        <p:sp>
          <p:nvSpPr>
            <p:cNvPr id="10" name="Isosceles Triangle 9"/>
            <p:cNvSpPr/>
            <p:nvPr/>
          </p:nvSpPr>
          <p:spPr>
            <a:xfrm>
              <a:off x="3584376" y="3073707"/>
              <a:ext cx="237507" cy="285008"/>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04470" y="3323098"/>
              <a:ext cx="1005840" cy="553998"/>
            </a:xfrm>
            <a:prstGeom prst="rect">
              <a:avLst/>
            </a:prstGeom>
            <a:noFill/>
          </p:spPr>
          <p:txBody>
            <a:bodyPr wrap="square" rtlCol="0">
              <a:spAutoFit/>
            </a:bodyPr>
            <a:lstStyle/>
            <a:p>
              <a:pPr>
                <a:buFont typeface="Arial" pitchFamily="34" charset="0"/>
                <a:buChar char="•"/>
              </a:pPr>
              <a:r>
                <a:rPr lang="en-US" dirty="0" smtClean="0">
                  <a:solidFill>
                    <a:schemeClr val="bg2"/>
                  </a:solidFill>
                </a:rPr>
                <a:t>User Stories</a:t>
              </a:r>
            </a:p>
            <a:p>
              <a:pPr>
                <a:buFont typeface="Arial" pitchFamily="34" charset="0"/>
                <a:buChar char="•"/>
              </a:pPr>
              <a:r>
                <a:rPr lang="en-US" dirty="0" smtClean="0">
                  <a:solidFill>
                    <a:schemeClr val="bg2"/>
                  </a:solidFill>
                </a:rPr>
                <a:t>Design Docs</a:t>
              </a:r>
            </a:p>
            <a:p>
              <a:pPr>
                <a:buFont typeface="Arial" pitchFamily="34" charset="0"/>
                <a:buChar char="•"/>
              </a:pPr>
              <a:r>
                <a:rPr lang="en-US" dirty="0" smtClean="0">
                  <a:solidFill>
                    <a:schemeClr val="bg2"/>
                  </a:solidFill>
                </a:rPr>
                <a:t>Sprints Plan</a:t>
              </a:r>
              <a:endParaRPr lang="en-US" dirty="0">
                <a:solidFill>
                  <a:schemeClr val="bg2"/>
                </a:solidFill>
              </a:endParaRPr>
            </a:p>
          </p:txBody>
        </p:sp>
      </p:grpSp>
      <p:sp>
        <p:nvSpPr>
          <p:cNvPr id="25" name="TextBox 24"/>
          <p:cNvSpPr txBox="1"/>
          <p:nvPr/>
        </p:nvSpPr>
        <p:spPr>
          <a:xfrm>
            <a:off x="1573687" y="1068823"/>
            <a:ext cx="665018" cy="246221"/>
          </a:xfrm>
          <a:prstGeom prst="rect">
            <a:avLst/>
          </a:prstGeom>
          <a:solidFill>
            <a:schemeClr val="bg1"/>
          </a:solidFill>
        </p:spPr>
        <p:txBody>
          <a:bodyPr wrap="square" rtlCol="0">
            <a:spAutoFit/>
          </a:bodyPr>
          <a:lstStyle/>
          <a:p>
            <a:r>
              <a:rPr lang="en-US" dirty="0" smtClean="0">
                <a:solidFill>
                  <a:schemeClr val="bg2"/>
                </a:solidFill>
              </a:rPr>
              <a:t>Day2</a:t>
            </a:r>
            <a:endParaRPr lang="en-US" dirty="0">
              <a:solidFill>
                <a:schemeClr val="bg2"/>
              </a:solidFill>
            </a:endParaRPr>
          </a:p>
        </p:txBody>
      </p:sp>
      <p:sp>
        <p:nvSpPr>
          <p:cNvPr id="26" name="TextBox 25"/>
          <p:cNvSpPr txBox="1"/>
          <p:nvPr/>
        </p:nvSpPr>
        <p:spPr>
          <a:xfrm>
            <a:off x="2316098" y="1068823"/>
            <a:ext cx="665018" cy="246221"/>
          </a:xfrm>
          <a:prstGeom prst="rect">
            <a:avLst/>
          </a:prstGeom>
          <a:solidFill>
            <a:schemeClr val="bg1"/>
          </a:solidFill>
        </p:spPr>
        <p:txBody>
          <a:bodyPr wrap="square" rtlCol="0">
            <a:spAutoFit/>
          </a:bodyPr>
          <a:lstStyle/>
          <a:p>
            <a:r>
              <a:rPr lang="en-US" dirty="0" smtClean="0">
                <a:solidFill>
                  <a:schemeClr val="bg2"/>
                </a:solidFill>
              </a:rPr>
              <a:t>Day3</a:t>
            </a:r>
            <a:endParaRPr lang="en-US" dirty="0">
              <a:solidFill>
                <a:schemeClr val="bg2"/>
              </a:solidFill>
            </a:endParaRPr>
          </a:p>
        </p:txBody>
      </p:sp>
      <p:sp>
        <p:nvSpPr>
          <p:cNvPr id="27" name="TextBox 26"/>
          <p:cNvSpPr txBox="1"/>
          <p:nvPr/>
        </p:nvSpPr>
        <p:spPr>
          <a:xfrm>
            <a:off x="3058509" y="1068823"/>
            <a:ext cx="665018" cy="246221"/>
          </a:xfrm>
          <a:prstGeom prst="rect">
            <a:avLst/>
          </a:prstGeom>
          <a:solidFill>
            <a:schemeClr val="bg1"/>
          </a:solidFill>
        </p:spPr>
        <p:txBody>
          <a:bodyPr wrap="square" rtlCol="0">
            <a:spAutoFit/>
          </a:bodyPr>
          <a:lstStyle/>
          <a:p>
            <a:r>
              <a:rPr lang="en-US" dirty="0" smtClean="0">
                <a:solidFill>
                  <a:schemeClr val="bg2"/>
                </a:solidFill>
              </a:rPr>
              <a:t>Day4</a:t>
            </a:r>
            <a:endParaRPr lang="en-US" dirty="0">
              <a:solidFill>
                <a:schemeClr val="bg2"/>
              </a:solidFill>
            </a:endParaRPr>
          </a:p>
        </p:txBody>
      </p:sp>
      <p:sp>
        <p:nvSpPr>
          <p:cNvPr id="28" name="TextBox 27"/>
          <p:cNvSpPr txBox="1"/>
          <p:nvPr/>
        </p:nvSpPr>
        <p:spPr>
          <a:xfrm>
            <a:off x="3800920" y="1068823"/>
            <a:ext cx="665018" cy="246221"/>
          </a:xfrm>
          <a:prstGeom prst="rect">
            <a:avLst/>
          </a:prstGeom>
          <a:solidFill>
            <a:schemeClr val="bg1"/>
          </a:solidFill>
        </p:spPr>
        <p:txBody>
          <a:bodyPr wrap="square" rtlCol="0">
            <a:spAutoFit/>
          </a:bodyPr>
          <a:lstStyle/>
          <a:p>
            <a:r>
              <a:rPr lang="en-US" dirty="0" smtClean="0">
                <a:solidFill>
                  <a:schemeClr val="bg2"/>
                </a:solidFill>
              </a:rPr>
              <a:t>Day5</a:t>
            </a:r>
            <a:endParaRPr lang="en-US" dirty="0">
              <a:solidFill>
                <a:schemeClr val="bg2"/>
              </a:solidFill>
            </a:endParaRPr>
          </a:p>
        </p:txBody>
      </p:sp>
      <p:sp>
        <p:nvSpPr>
          <p:cNvPr id="29" name="TextBox 28"/>
          <p:cNvSpPr txBox="1"/>
          <p:nvPr/>
        </p:nvSpPr>
        <p:spPr>
          <a:xfrm>
            <a:off x="4543331" y="1068823"/>
            <a:ext cx="665018" cy="246888"/>
          </a:xfrm>
          <a:prstGeom prst="rect">
            <a:avLst/>
          </a:prstGeom>
          <a:solidFill>
            <a:schemeClr val="bg1"/>
          </a:solidFill>
        </p:spPr>
        <p:txBody>
          <a:bodyPr wrap="square" rtlCol="0">
            <a:spAutoFit/>
          </a:bodyPr>
          <a:lstStyle/>
          <a:p>
            <a:r>
              <a:rPr lang="en-US" sz="800" dirty="0" smtClean="0">
                <a:solidFill>
                  <a:schemeClr val="bg2"/>
                </a:solidFill>
              </a:rPr>
              <a:t>Weekend</a:t>
            </a:r>
            <a:endParaRPr lang="en-US" sz="800" dirty="0">
              <a:solidFill>
                <a:schemeClr val="bg2"/>
              </a:solidFill>
            </a:endParaRPr>
          </a:p>
        </p:txBody>
      </p:sp>
      <p:sp>
        <p:nvSpPr>
          <p:cNvPr id="30" name="TextBox 29"/>
          <p:cNvSpPr txBox="1"/>
          <p:nvPr/>
        </p:nvSpPr>
        <p:spPr>
          <a:xfrm>
            <a:off x="5285742" y="1068823"/>
            <a:ext cx="665018" cy="246221"/>
          </a:xfrm>
          <a:prstGeom prst="rect">
            <a:avLst/>
          </a:prstGeom>
          <a:solidFill>
            <a:schemeClr val="bg1"/>
          </a:solidFill>
        </p:spPr>
        <p:txBody>
          <a:bodyPr wrap="square" rtlCol="0">
            <a:spAutoFit/>
          </a:bodyPr>
          <a:lstStyle/>
          <a:p>
            <a:r>
              <a:rPr lang="en-US" dirty="0" smtClean="0">
                <a:solidFill>
                  <a:schemeClr val="bg2"/>
                </a:solidFill>
              </a:rPr>
              <a:t>Day6</a:t>
            </a:r>
            <a:endParaRPr lang="en-US" dirty="0">
              <a:solidFill>
                <a:schemeClr val="bg2"/>
              </a:solidFill>
            </a:endParaRPr>
          </a:p>
        </p:txBody>
      </p:sp>
      <p:sp>
        <p:nvSpPr>
          <p:cNvPr id="31" name="TextBox 30"/>
          <p:cNvSpPr txBox="1"/>
          <p:nvPr/>
        </p:nvSpPr>
        <p:spPr>
          <a:xfrm>
            <a:off x="6028153" y="1068823"/>
            <a:ext cx="665018" cy="246221"/>
          </a:xfrm>
          <a:prstGeom prst="rect">
            <a:avLst/>
          </a:prstGeom>
          <a:solidFill>
            <a:schemeClr val="bg1"/>
          </a:solidFill>
        </p:spPr>
        <p:txBody>
          <a:bodyPr wrap="square" rtlCol="0">
            <a:spAutoFit/>
          </a:bodyPr>
          <a:lstStyle/>
          <a:p>
            <a:r>
              <a:rPr lang="en-US" dirty="0" smtClean="0">
                <a:solidFill>
                  <a:schemeClr val="bg2"/>
                </a:solidFill>
              </a:rPr>
              <a:t>Day7</a:t>
            </a:r>
            <a:endParaRPr lang="en-US" dirty="0">
              <a:solidFill>
                <a:schemeClr val="bg2"/>
              </a:solidFill>
            </a:endParaRPr>
          </a:p>
        </p:txBody>
      </p:sp>
      <p:sp>
        <p:nvSpPr>
          <p:cNvPr id="32" name="TextBox 31"/>
          <p:cNvSpPr txBox="1"/>
          <p:nvPr/>
        </p:nvSpPr>
        <p:spPr>
          <a:xfrm>
            <a:off x="6770564" y="1068823"/>
            <a:ext cx="665018" cy="246221"/>
          </a:xfrm>
          <a:prstGeom prst="rect">
            <a:avLst/>
          </a:prstGeom>
          <a:solidFill>
            <a:schemeClr val="bg1"/>
          </a:solidFill>
        </p:spPr>
        <p:txBody>
          <a:bodyPr wrap="square" rtlCol="0">
            <a:spAutoFit/>
          </a:bodyPr>
          <a:lstStyle/>
          <a:p>
            <a:r>
              <a:rPr lang="en-US" dirty="0" smtClean="0">
                <a:solidFill>
                  <a:schemeClr val="bg2"/>
                </a:solidFill>
              </a:rPr>
              <a:t>Day8</a:t>
            </a:r>
            <a:endParaRPr lang="en-US" dirty="0">
              <a:solidFill>
                <a:schemeClr val="bg2"/>
              </a:solidFill>
            </a:endParaRPr>
          </a:p>
        </p:txBody>
      </p:sp>
      <p:sp>
        <p:nvSpPr>
          <p:cNvPr id="33" name="TextBox 32"/>
          <p:cNvSpPr txBox="1"/>
          <p:nvPr/>
        </p:nvSpPr>
        <p:spPr>
          <a:xfrm>
            <a:off x="7493329" y="1066843"/>
            <a:ext cx="665018" cy="246221"/>
          </a:xfrm>
          <a:prstGeom prst="rect">
            <a:avLst/>
          </a:prstGeom>
          <a:solidFill>
            <a:schemeClr val="bg1"/>
          </a:solidFill>
        </p:spPr>
        <p:txBody>
          <a:bodyPr wrap="square" rtlCol="0">
            <a:spAutoFit/>
          </a:bodyPr>
          <a:lstStyle/>
          <a:p>
            <a:r>
              <a:rPr lang="en-US" dirty="0" smtClean="0">
                <a:solidFill>
                  <a:schemeClr val="bg2"/>
                </a:solidFill>
              </a:rPr>
              <a:t>Day9</a:t>
            </a:r>
            <a:endParaRPr lang="en-US" dirty="0">
              <a:solidFill>
                <a:schemeClr val="bg2"/>
              </a:solidFill>
            </a:endParaRPr>
          </a:p>
        </p:txBody>
      </p:sp>
      <p:sp>
        <p:nvSpPr>
          <p:cNvPr id="40" name="TextBox 39"/>
          <p:cNvSpPr txBox="1"/>
          <p:nvPr/>
        </p:nvSpPr>
        <p:spPr>
          <a:xfrm>
            <a:off x="4554170" y="3849460"/>
            <a:ext cx="3657600" cy="365760"/>
          </a:xfrm>
          <a:prstGeom prst="rect">
            <a:avLst/>
          </a:prstGeom>
          <a:solidFill>
            <a:srgbClr val="00B0F0"/>
          </a:solidFill>
        </p:spPr>
        <p:txBody>
          <a:bodyPr wrap="square" rtlCol="0" anchor="ctr" anchorCtr="0">
            <a:spAutoFit/>
          </a:bodyPr>
          <a:lstStyle/>
          <a:p>
            <a:pPr algn="ctr"/>
            <a:r>
              <a:rPr lang="en-US" sz="800" dirty="0" smtClean="0">
                <a:solidFill>
                  <a:schemeClr val="bg2"/>
                </a:solidFill>
              </a:rPr>
              <a:t>Coding &amp; Testing</a:t>
            </a:r>
            <a:endParaRPr lang="en-US" sz="800" dirty="0">
              <a:solidFill>
                <a:schemeClr val="bg2"/>
              </a:solidFill>
            </a:endParaRPr>
          </a:p>
        </p:txBody>
      </p:sp>
      <p:sp>
        <p:nvSpPr>
          <p:cNvPr id="48" name="5-Point Star 47"/>
          <p:cNvSpPr/>
          <p:nvPr/>
        </p:nvSpPr>
        <p:spPr>
          <a:xfrm>
            <a:off x="8039575" y="4434913"/>
            <a:ext cx="320634" cy="273133"/>
          </a:xfrm>
          <a:prstGeom prst="star5">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7853501" y="4688236"/>
            <a:ext cx="1005840" cy="548640"/>
          </a:xfrm>
          <a:prstGeom prst="rect">
            <a:avLst/>
          </a:prstGeom>
          <a:noFill/>
        </p:spPr>
        <p:txBody>
          <a:bodyPr wrap="square" rtlCol="0">
            <a:spAutoFit/>
          </a:bodyPr>
          <a:lstStyle/>
          <a:p>
            <a:pPr>
              <a:buFont typeface="Arial" pitchFamily="34" charset="0"/>
              <a:buChar char="•"/>
            </a:pPr>
            <a:r>
              <a:rPr lang="en-US" dirty="0" smtClean="0">
                <a:solidFill>
                  <a:schemeClr val="bg2"/>
                </a:solidFill>
              </a:rPr>
              <a:t>App Final Candidate</a:t>
            </a:r>
          </a:p>
          <a:p>
            <a:pPr>
              <a:buFont typeface="Arial" pitchFamily="34" charset="0"/>
              <a:buChar char="•"/>
            </a:pPr>
            <a:r>
              <a:rPr lang="en-US" dirty="0" smtClean="0">
                <a:solidFill>
                  <a:schemeClr val="bg2"/>
                </a:solidFill>
              </a:rPr>
              <a:t>Test Report</a:t>
            </a:r>
            <a:endParaRPr lang="en-US" dirty="0">
              <a:solidFill>
                <a:schemeClr val="bg2"/>
              </a:solidFill>
            </a:endParaRPr>
          </a:p>
        </p:txBody>
      </p:sp>
      <p:cxnSp>
        <p:nvCxnSpPr>
          <p:cNvPr id="52" name="Straight Connector 51"/>
          <p:cNvCxnSpPr/>
          <p:nvPr/>
        </p:nvCxnSpPr>
        <p:spPr>
          <a:xfrm>
            <a:off x="1531916" y="1520041"/>
            <a:ext cx="23751" cy="4821382"/>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508665" y="1520041"/>
            <a:ext cx="23751" cy="4821382"/>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8176160" y="1520041"/>
            <a:ext cx="23751" cy="4821382"/>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288478" y="1520041"/>
            <a:ext cx="23751" cy="4821382"/>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158835" y="2397494"/>
            <a:ext cx="1280160" cy="365760"/>
          </a:xfrm>
          <a:prstGeom prst="rect">
            <a:avLst/>
          </a:prstGeom>
          <a:solidFill>
            <a:srgbClr val="FFC000"/>
          </a:solidFill>
        </p:spPr>
        <p:txBody>
          <a:bodyPr wrap="square" rtlCol="0" anchor="ctr" anchorCtr="0">
            <a:spAutoFit/>
          </a:bodyPr>
          <a:lstStyle/>
          <a:p>
            <a:pPr algn="ctr"/>
            <a:r>
              <a:rPr lang="en-US" sz="800" dirty="0" smtClean="0">
                <a:solidFill>
                  <a:schemeClr val="bg2"/>
                </a:solidFill>
              </a:rPr>
              <a:t>Project Insight</a:t>
            </a:r>
            <a:endParaRPr lang="en-US" sz="800" dirty="0">
              <a:solidFill>
                <a:schemeClr val="bg2"/>
              </a:solidFill>
            </a:endParaRPr>
          </a:p>
        </p:txBody>
      </p:sp>
      <p:sp>
        <p:nvSpPr>
          <p:cNvPr id="36" name="TextBox 35"/>
          <p:cNvSpPr txBox="1"/>
          <p:nvPr/>
        </p:nvSpPr>
        <p:spPr>
          <a:xfrm>
            <a:off x="1563620" y="3849460"/>
            <a:ext cx="2926080" cy="365760"/>
          </a:xfrm>
          <a:prstGeom prst="rect">
            <a:avLst/>
          </a:prstGeom>
          <a:solidFill>
            <a:srgbClr val="00B0F0"/>
          </a:solidFill>
        </p:spPr>
        <p:txBody>
          <a:bodyPr wrap="square" rtlCol="0" anchor="ctr" anchorCtr="0">
            <a:spAutoFit/>
          </a:bodyPr>
          <a:lstStyle/>
          <a:p>
            <a:pPr algn="ctr"/>
            <a:r>
              <a:rPr lang="en-US" sz="800" dirty="0" smtClean="0">
                <a:solidFill>
                  <a:schemeClr val="bg2"/>
                </a:solidFill>
              </a:rPr>
              <a:t>App Design</a:t>
            </a:r>
            <a:endParaRPr lang="en-US" sz="800" dirty="0">
              <a:solidFill>
                <a:schemeClr val="bg2"/>
              </a:solidFill>
            </a:endParaRPr>
          </a:p>
        </p:txBody>
      </p:sp>
      <p:sp>
        <p:nvSpPr>
          <p:cNvPr id="44" name="TextBox 43"/>
          <p:cNvSpPr txBox="1"/>
          <p:nvPr/>
        </p:nvSpPr>
        <p:spPr>
          <a:xfrm>
            <a:off x="765993" y="2397645"/>
            <a:ext cx="731520" cy="365760"/>
          </a:xfrm>
          <a:prstGeom prst="rect">
            <a:avLst/>
          </a:prstGeom>
          <a:solidFill>
            <a:srgbClr val="FFC000"/>
          </a:solidFill>
        </p:spPr>
        <p:txBody>
          <a:bodyPr wrap="square" rtlCol="0" anchor="ctr" anchorCtr="0">
            <a:spAutoFit/>
          </a:bodyPr>
          <a:lstStyle/>
          <a:p>
            <a:pPr algn="ctr"/>
            <a:r>
              <a:rPr lang="en-US" sz="800" dirty="0" smtClean="0">
                <a:solidFill>
                  <a:schemeClr val="bg2"/>
                </a:solidFill>
              </a:rPr>
              <a:t>Project Introduction</a:t>
            </a:r>
            <a:endParaRPr lang="en-US" sz="800" dirty="0">
              <a:solidFill>
                <a:schemeClr val="bg2"/>
              </a:solidFill>
            </a:endParaRPr>
          </a:p>
        </p:txBody>
      </p:sp>
      <p:sp>
        <p:nvSpPr>
          <p:cNvPr id="62" name="TextBox 61"/>
          <p:cNvSpPr txBox="1"/>
          <p:nvPr/>
        </p:nvSpPr>
        <p:spPr>
          <a:xfrm rot="16200000">
            <a:off x="-31872" y="2411766"/>
            <a:ext cx="914400" cy="338554"/>
          </a:xfrm>
          <a:prstGeom prst="rect">
            <a:avLst/>
          </a:prstGeom>
          <a:noFill/>
          <a:ln>
            <a:solidFill>
              <a:srgbClr val="FFC000"/>
            </a:solidFill>
          </a:ln>
        </p:spPr>
        <p:txBody>
          <a:bodyPr wrap="square" rtlCol="0" anchor="ctr" anchorCtr="0">
            <a:spAutoFit/>
          </a:bodyPr>
          <a:lstStyle/>
          <a:p>
            <a:pPr algn="ctr"/>
            <a:r>
              <a:rPr lang="en-US" sz="1600" dirty="0" smtClean="0">
                <a:solidFill>
                  <a:schemeClr val="bg2"/>
                </a:solidFill>
              </a:rPr>
              <a:t>Teacher</a:t>
            </a:r>
            <a:endParaRPr lang="en-US" sz="1600" dirty="0">
              <a:solidFill>
                <a:schemeClr val="bg2"/>
              </a:solidFill>
            </a:endParaRPr>
          </a:p>
        </p:txBody>
      </p:sp>
      <p:sp>
        <p:nvSpPr>
          <p:cNvPr id="63" name="TextBox 62"/>
          <p:cNvSpPr txBox="1"/>
          <p:nvPr/>
        </p:nvSpPr>
        <p:spPr>
          <a:xfrm rot="16200000">
            <a:off x="-21976" y="3846702"/>
            <a:ext cx="914400" cy="338554"/>
          </a:xfrm>
          <a:prstGeom prst="rect">
            <a:avLst/>
          </a:prstGeom>
          <a:noFill/>
          <a:ln>
            <a:solidFill>
              <a:srgbClr val="00B0F0"/>
            </a:solidFill>
          </a:ln>
        </p:spPr>
        <p:txBody>
          <a:bodyPr wrap="square" rtlCol="0" anchor="ctr" anchorCtr="0">
            <a:spAutoFit/>
          </a:bodyPr>
          <a:lstStyle/>
          <a:p>
            <a:pPr algn="ctr"/>
            <a:r>
              <a:rPr lang="en-US" sz="1600" dirty="0" smtClean="0">
                <a:solidFill>
                  <a:schemeClr val="bg2"/>
                </a:solidFill>
              </a:rPr>
              <a:t>Student</a:t>
            </a:r>
            <a:endParaRPr lang="en-US" sz="1600" dirty="0">
              <a:solidFill>
                <a:schemeClr val="bg2"/>
              </a:solidFill>
            </a:endParaRPr>
          </a:p>
        </p:txBody>
      </p:sp>
      <p:sp>
        <p:nvSpPr>
          <p:cNvPr id="64" name="TextBox 63"/>
          <p:cNvSpPr txBox="1"/>
          <p:nvPr/>
        </p:nvSpPr>
        <p:spPr>
          <a:xfrm>
            <a:off x="5332022" y="2403189"/>
            <a:ext cx="1280160" cy="365760"/>
          </a:xfrm>
          <a:prstGeom prst="rect">
            <a:avLst/>
          </a:prstGeom>
          <a:solidFill>
            <a:srgbClr val="FFC000"/>
          </a:solidFill>
        </p:spPr>
        <p:txBody>
          <a:bodyPr wrap="square" rtlCol="0" anchor="ctr" anchorCtr="0">
            <a:spAutoFit/>
          </a:bodyPr>
          <a:lstStyle/>
          <a:p>
            <a:pPr algn="ctr"/>
            <a:r>
              <a:rPr lang="en-US" sz="800" dirty="0" smtClean="0">
                <a:solidFill>
                  <a:schemeClr val="bg2"/>
                </a:solidFill>
              </a:rPr>
              <a:t>Project Insight</a:t>
            </a:r>
            <a:endParaRPr lang="en-US" sz="800" dirty="0">
              <a:solidFill>
                <a:schemeClr val="bg2"/>
              </a:solidFill>
            </a:endParaRPr>
          </a:p>
        </p:txBody>
      </p:sp>
      <p:sp>
        <p:nvSpPr>
          <p:cNvPr id="68" name="TextBox 67"/>
          <p:cNvSpPr txBox="1"/>
          <p:nvPr/>
        </p:nvSpPr>
        <p:spPr>
          <a:xfrm>
            <a:off x="8225620" y="5413043"/>
            <a:ext cx="712520" cy="338554"/>
          </a:xfrm>
          <a:prstGeom prst="rect">
            <a:avLst/>
          </a:prstGeom>
          <a:solidFill>
            <a:srgbClr val="00B0F0"/>
          </a:solidFill>
        </p:spPr>
        <p:txBody>
          <a:bodyPr wrap="square" rtlCol="0">
            <a:spAutoFit/>
          </a:bodyPr>
          <a:lstStyle/>
          <a:p>
            <a:pPr algn="ctr"/>
            <a:r>
              <a:rPr lang="en-US" sz="800" dirty="0" smtClean="0">
                <a:solidFill>
                  <a:schemeClr val="bg2"/>
                </a:solidFill>
              </a:rPr>
              <a:t>Present Project</a:t>
            </a:r>
          </a:p>
        </p:txBody>
      </p:sp>
      <p:sp>
        <p:nvSpPr>
          <p:cNvPr id="69" name="TextBox 68"/>
          <p:cNvSpPr txBox="1"/>
          <p:nvPr/>
        </p:nvSpPr>
        <p:spPr>
          <a:xfrm>
            <a:off x="4168239" y="736270"/>
            <a:ext cx="570016" cy="246221"/>
          </a:xfrm>
          <a:prstGeom prst="rect">
            <a:avLst/>
          </a:prstGeom>
          <a:noFill/>
        </p:spPr>
        <p:txBody>
          <a:bodyPr wrap="square" rtlCol="0">
            <a:spAutoFit/>
          </a:bodyPr>
          <a:lstStyle/>
          <a:p>
            <a:endParaRPr lang="en-US" dirty="0"/>
          </a:p>
        </p:txBody>
      </p:sp>
      <p:sp>
        <p:nvSpPr>
          <p:cNvPr id="71" name="TextBox 70"/>
          <p:cNvSpPr txBox="1"/>
          <p:nvPr/>
        </p:nvSpPr>
        <p:spPr>
          <a:xfrm>
            <a:off x="8203869" y="1066843"/>
            <a:ext cx="665018" cy="246221"/>
          </a:xfrm>
          <a:prstGeom prst="rect">
            <a:avLst/>
          </a:prstGeom>
          <a:solidFill>
            <a:schemeClr val="bg1"/>
          </a:solidFill>
        </p:spPr>
        <p:txBody>
          <a:bodyPr wrap="square" rtlCol="0">
            <a:spAutoFit/>
          </a:bodyPr>
          <a:lstStyle/>
          <a:p>
            <a:r>
              <a:rPr lang="en-US" dirty="0" smtClean="0">
                <a:solidFill>
                  <a:schemeClr val="bg2"/>
                </a:solidFill>
              </a:rPr>
              <a:t>Day10</a:t>
            </a:r>
            <a:endParaRPr lang="en-US" dirty="0">
              <a:solidFill>
                <a:schemeClr val="bg2"/>
              </a:solidFill>
            </a:endParaRPr>
          </a:p>
        </p:txBody>
      </p:sp>
      <p:sp>
        <p:nvSpPr>
          <p:cNvPr id="37" name="TextBox 36"/>
          <p:cNvSpPr txBox="1"/>
          <p:nvPr/>
        </p:nvSpPr>
        <p:spPr>
          <a:xfrm>
            <a:off x="1583410" y="2399589"/>
            <a:ext cx="731520" cy="365760"/>
          </a:xfrm>
          <a:prstGeom prst="rect">
            <a:avLst/>
          </a:prstGeom>
          <a:solidFill>
            <a:srgbClr val="FFC000"/>
          </a:solidFill>
        </p:spPr>
        <p:txBody>
          <a:bodyPr wrap="square" rtlCol="0" anchor="ctr" anchorCtr="0">
            <a:spAutoFit/>
          </a:bodyPr>
          <a:lstStyle/>
          <a:p>
            <a:pPr algn="ctr"/>
            <a:r>
              <a:rPr lang="en-US" sz="800" dirty="0" smtClean="0">
                <a:solidFill>
                  <a:schemeClr val="bg2"/>
                </a:solidFill>
              </a:rPr>
              <a:t>Project Scope Review</a:t>
            </a:r>
            <a:endParaRPr lang="en-US" sz="800" dirty="0">
              <a:solidFill>
                <a:schemeClr val="bg2"/>
              </a:solidFill>
            </a:endParaRPr>
          </a:p>
        </p:txBody>
      </p:sp>
      <p:sp>
        <p:nvSpPr>
          <p:cNvPr id="38" name="TextBox 37"/>
          <p:cNvSpPr txBox="1"/>
          <p:nvPr/>
        </p:nvSpPr>
        <p:spPr>
          <a:xfrm>
            <a:off x="6731330" y="2405117"/>
            <a:ext cx="1371600" cy="365760"/>
          </a:xfrm>
          <a:prstGeom prst="rect">
            <a:avLst/>
          </a:prstGeom>
          <a:solidFill>
            <a:srgbClr val="FFC000"/>
          </a:solidFill>
        </p:spPr>
        <p:txBody>
          <a:bodyPr wrap="square" rtlCol="0" anchor="ctr" anchorCtr="0">
            <a:spAutoFit/>
          </a:bodyPr>
          <a:lstStyle/>
          <a:p>
            <a:pPr algn="ctr"/>
            <a:r>
              <a:rPr lang="en-US" sz="800" dirty="0" smtClean="0">
                <a:solidFill>
                  <a:schemeClr val="bg2"/>
                </a:solidFill>
              </a:rPr>
              <a:t>Google Services</a:t>
            </a:r>
            <a:endParaRPr lang="en-US" sz="800" dirty="0">
              <a:solidFill>
                <a:schemeClr val="bg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31800" y="795647"/>
            <a:ext cx="8280400" cy="5370203"/>
          </a:xfrm>
        </p:spPr>
        <p:txBody>
          <a:bodyPr/>
          <a:lstStyle/>
          <a:p>
            <a:pPr marL="174625" lvl="1" indent="-174625"/>
            <a:r>
              <a:rPr lang="en-US" sz="2400" dirty="0" smtClean="0"/>
              <a:t>Measurement</a:t>
            </a:r>
          </a:p>
          <a:p>
            <a:pPr marL="174625" lvl="1" indent="-174625"/>
            <a:r>
              <a:rPr lang="en-US" sz="2400" dirty="0" smtClean="0"/>
              <a:t>Timeline</a:t>
            </a:r>
          </a:p>
          <a:p>
            <a:pPr marL="174625" lvl="1" indent="-174625"/>
            <a:r>
              <a:rPr lang="en-US" sz="2400" dirty="0" smtClean="0"/>
              <a:t>Course Arrangement</a:t>
            </a:r>
          </a:p>
          <a:p>
            <a:pPr marL="174625" lvl="1" indent="-174625"/>
            <a:r>
              <a:rPr lang="en-US" sz="2400" dirty="0" smtClean="0"/>
              <a:t>Project Requirement</a:t>
            </a:r>
          </a:p>
        </p:txBody>
      </p:sp>
      <p:sp>
        <p:nvSpPr>
          <p:cNvPr id="4" name="Content Placeholder 3"/>
          <p:cNvSpPr>
            <a:spLocks noGrp="1"/>
          </p:cNvSpPr>
          <p:nvPr>
            <p:ph sz="quarter" idx="10"/>
          </p:nvPr>
        </p:nvSpPr>
        <p:spPr/>
        <p:txBody>
          <a:bodyPr/>
          <a:lstStyle/>
          <a:p>
            <a:endParaRPr lang="en-US"/>
          </a:p>
        </p:txBody>
      </p:sp>
      <p:sp>
        <p:nvSpPr>
          <p:cNvPr id="5" name="Rounded Rectangle 4"/>
          <p:cNvSpPr/>
          <p:nvPr/>
        </p:nvSpPr>
        <p:spPr>
          <a:xfrm>
            <a:off x="570015" y="1643731"/>
            <a:ext cx="5118266" cy="40376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Arrangement</a:t>
            </a:r>
            <a:endParaRPr lang="en-US" dirty="0"/>
          </a:p>
        </p:txBody>
      </p:sp>
      <p:sp>
        <p:nvSpPr>
          <p:cNvPr id="4" name="Content Placeholder 3"/>
          <p:cNvSpPr>
            <a:spLocks noGrp="1"/>
          </p:cNvSpPr>
          <p:nvPr>
            <p:ph sz="quarter" idx="10"/>
          </p:nvPr>
        </p:nvSpPr>
        <p:spPr/>
        <p:txBody>
          <a:bodyPr/>
          <a:lstStyle/>
          <a:p>
            <a:endParaRPr lang="en-US"/>
          </a:p>
        </p:txBody>
      </p:sp>
      <p:graphicFrame>
        <p:nvGraphicFramePr>
          <p:cNvPr id="7" name="Content Placeholder 6"/>
          <p:cNvGraphicFramePr>
            <a:graphicFrameLocks noGrp="1"/>
          </p:cNvGraphicFramePr>
          <p:nvPr>
            <p:ph idx="1"/>
          </p:nvPr>
        </p:nvGraphicFramePr>
        <p:xfrm>
          <a:off x="273127" y="1175554"/>
          <a:ext cx="8680868" cy="4726484"/>
        </p:xfrm>
        <a:graphic>
          <a:graphicData uri="http://schemas.openxmlformats.org/drawingml/2006/table">
            <a:tbl>
              <a:tblPr firstRow="1" bandRow="1">
                <a:tableStyleId>{5C22544A-7EE6-4342-B048-85BDC9FD1C3A}</a:tableStyleId>
              </a:tblPr>
              <a:tblGrid>
                <a:gridCol w="929228"/>
                <a:gridCol w="3875820"/>
                <a:gridCol w="3875820"/>
              </a:tblGrid>
              <a:tr h="675212">
                <a:tc>
                  <a:txBody>
                    <a:bodyPr/>
                    <a:lstStyle/>
                    <a:p>
                      <a:endParaRPr lang="en-US" dirty="0"/>
                    </a:p>
                  </a:txBody>
                  <a:tcPr/>
                </a:tc>
                <a:tc>
                  <a:txBody>
                    <a:bodyPr/>
                    <a:lstStyle/>
                    <a:p>
                      <a:pPr algn="ctr"/>
                      <a:r>
                        <a:rPr lang="en-US" dirty="0" smtClean="0"/>
                        <a:t>StepsTracker</a:t>
                      </a:r>
                      <a:endParaRPr lang="en-US" dirty="0"/>
                    </a:p>
                  </a:txBody>
                  <a:tcPr/>
                </a:tc>
                <a:tc>
                  <a:txBody>
                    <a:bodyPr/>
                    <a:lstStyle/>
                    <a:p>
                      <a:pPr algn="ctr"/>
                      <a:r>
                        <a:rPr lang="en-US" i="0" dirty="0" smtClean="0"/>
                        <a:t>[xx]</a:t>
                      </a:r>
                      <a:r>
                        <a:rPr lang="en-US" dirty="0" smtClean="0"/>
                        <a:t>Project</a:t>
                      </a:r>
                      <a:endParaRPr lang="en-US" dirty="0"/>
                    </a:p>
                  </a:txBody>
                  <a:tcPr/>
                </a:tc>
              </a:tr>
              <a:tr h="675212">
                <a:tc>
                  <a:txBody>
                    <a:bodyPr/>
                    <a:lstStyle/>
                    <a:p>
                      <a:r>
                        <a:rPr lang="en-US" dirty="0" smtClean="0"/>
                        <a:t>Day1</a:t>
                      </a:r>
                    </a:p>
                    <a:p>
                      <a:r>
                        <a:rPr lang="en-US" sz="1200" kern="1200" dirty="0" smtClean="0">
                          <a:solidFill>
                            <a:schemeClr val="dk1"/>
                          </a:solidFill>
                          <a:latin typeface="+mn-lt"/>
                          <a:ea typeface="+mn-ea"/>
                          <a:cs typeface="+mn-cs"/>
                        </a:rPr>
                        <a:t>Morning</a:t>
                      </a:r>
                      <a:endParaRPr lang="en-US" sz="1200" kern="1200" dirty="0">
                        <a:solidFill>
                          <a:schemeClr val="dk1"/>
                        </a:solidFill>
                        <a:latin typeface="+mn-lt"/>
                        <a:ea typeface="+mn-ea"/>
                        <a:cs typeface="+mn-cs"/>
                      </a:endParaRPr>
                    </a:p>
                  </a:txBody>
                  <a:tcPr/>
                </a:tc>
                <a:tc gridSpan="2">
                  <a:txBody>
                    <a:bodyPr/>
                    <a:lstStyle/>
                    <a:p>
                      <a:r>
                        <a:rPr lang="en-US" dirty="0" smtClean="0"/>
                        <a:t>Self Introduction; Project Introduction;</a:t>
                      </a:r>
                      <a:r>
                        <a:rPr lang="en-US" baseline="0" dirty="0" smtClean="0"/>
                        <a:t> Requirement for StepsTracker</a:t>
                      </a:r>
                      <a:endParaRPr lang="en-US" dirty="0"/>
                    </a:p>
                  </a:txBody>
                  <a:tcPr/>
                </a:tc>
                <a:tc hMerge="1">
                  <a:txBody>
                    <a:bodyPr/>
                    <a:lstStyle/>
                    <a:p>
                      <a:endParaRPr lang="en-US"/>
                    </a:p>
                  </a:txBody>
                  <a:tcPr/>
                </a:tc>
              </a:tr>
              <a:tr h="675212">
                <a:tc>
                  <a:txBody>
                    <a:bodyPr/>
                    <a:lstStyle/>
                    <a:p>
                      <a:r>
                        <a:rPr lang="en-US" dirty="0" smtClean="0"/>
                        <a:t>Day1</a:t>
                      </a:r>
                    </a:p>
                    <a:p>
                      <a:r>
                        <a:rPr lang="en-US" sz="1200" dirty="0" smtClean="0"/>
                        <a:t>Afternoon</a:t>
                      </a:r>
                      <a:endParaRPr lang="en-US" sz="1200" dirty="0"/>
                    </a:p>
                  </a:txBody>
                  <a:tcPr/>
                </a:tc>
                <a:tc gridSpan="2">
                  <a:txBody>
                    <a:bodyPr/>
                    <a:lstStyle/>
                    <a:p>
                      <a:r>
                        <a:rPr lang="en-US" baseline="0" dirty="0" smtClean="0"/>
                        <a:t>Consultancy</a:t>
                      </a:r>
                      <a:endParaRPr lang="en-US" baseline="0" dirty="0" smtClean="0">
                        <a:solidFill>
                          <a:srgbClr val="0070C0"/>
                        </a:solidFill>
                      </a:endParaRPr>
                    </a:p>
                  </a:txBody>
                  <a:tcPr/>
                </a:tc>
                <a:tc hMerge="1">
                  <a:txBody>
                    <a:bodyPr/>
                    <a:lstStyle/>
                    <a:p>
                      <a:endParaRPr lang="en-US"/>
                    </a:p>
                  </a:txBody>
                  <a:tcPr/>
                </a:tc>
              </a:tr>
              <a:tr h="675212">
                <a:tc>
                  <a:txBody>
                    <a:bodyPr/>
                    <a:lstStyle/>
                    <a:p>
                      <a:r>
                        <a:rPr lang="en-US" dirty="0" smtClean="0"/>
                        <a:t>Day2</a:t>
                      </a:r>
                    </a:p>
                    <a:p>
                      <a:r>
                        <a:rPr lang="en-US" sz="1200" kern="1200" dirty="0" smtClean="0">
                          <a:solidFill>
                            <a:schemeClr val="dk1"/>
                          </a:solidFill>
                          <a:latin typeface="+mn-lt"/>
                          <a:ea typeface="+mn-ea"/>
                          <a:cs typeface="+mn-cs"/>
                        </a:rPr>
                        <a:t>Morning</a:t>
                      </a:r>
                      <a:endParaRPr lang="en-US" sz="1200" kern="1200" dirty="0">
                        <a:solidFill>
                          <a:schemeClr val="dk1"/>
                        </a:solidFill>
                        <a:latin typeface="+mn-lt"/>
                        <a:ea typeface="+mn-ea"/>
                        <a:cs typeface="+mn-cs"/>
                      </a:endParaRPr>
                    </a:p>
                  </a:txBody>
                  <a:tcPr/>
                </a:tc>
                <a:tc gridSpan="2">
                  <a:txBody>
                    <a:bodyPr/>
                    <a:lstStyle/>
                    <a:p>
                      <a:r>
                        <a:rPr lang="en-US" dirty="0" smtClean="0"/>
                        <a:t>Project Scope Review (1</a:t>
                      </a:r>
                      <a:r>
                        <a:rPr lang="en-US" baseline="30000" dirty="0" smtClean="0"/>
                        <a:t>st</a:t>
                      </a:r>
                      <a:r>
                        <a:rPr lang="en-US" baseline="0" dirty="0" smtClean="0"/>
                        <a:t> half groups</a:t>
                      </a:r>
                      <a:r>
                        <a:rPr lang="en-US" dirty="0" smtClean="0"/>
                        <a:t>)</a:t>
                      </a:r>
                      <a:endParaRPr lang="en-US" dirty="0"/>
                    </a:p>
                  </a:txBody>
                  <a:tcPr/>
                </a:tc>
                <a:tc hMerge="1">
                  <a:txBody>
                    <a:bodyPr/>
                    <a:lstStyle/>
                    <a:p>
                      <a:endParaRPr lang="en-US"/>
                    </a:p>
                  </a:txBody>
                  <a:tcPr/>
                </a:tc>
              </a:tr>
              <a:tr h="675212">
                <a:tc>
                  <a:txBody>
                    <a:bodyPr/>
                    <a:lstStyle/>
                    <a:p>
                      <a:r>
                        <a:rPr lang="en-US" dirty="0" smtClean="0"/>
                        <a:t>Day2</a:t>
                      </a:r>
                    </a:p>
                    <a:p>
                      <a:r>
                        <a:rPr lang="en-US" sz="1200" dirty="0" smtClean="0"/>
                        <a:t>Afternoon</a:t>
                      </a:r>
                      <a:endParaRPr lang="en-US" sz="1200"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Project Scope Review (2nd</a:t>
                      </a:r>
                      <a:r>
                        <a:rPr lang="en-US" baseline="0" dirty="0" smtClean="0"/>
                        <a:t> half groups</a:t>
                      </a:r>
                      <a:r>
                        <a:rPr lang="en-US" dirty="0" smtClean="0"/>
                        <a:t>)</a:t>
                      </a:r>
                    </a:p>
                    <a:p>
                      <a:pPr marL="0" algn="l" defTabSz="914400" rtl="0" eaLnBrk="1" latinLnBrk="0" hangingPunct="1"/>
                      <a:endParaRPr lang="en-US" sz="1800" kern="1200" baseline="0" dirty="0">
                        <a:solidFill>
                          <a:srgbClr val="0070C0"/>
                        </a:solidFill>
                        <a:latin typeface="+mn-lt"/>
                        <a:ea typeface="+mn-ea"/>
                        <a:cs typeface="+mn-cs"/>
                      </a:endParaRPr>
                    </a:p>
                  </a:txBody>
                  <a:tcPr/>
                </a:tc>
                <a:tc hMerge="1">
                  <a:txBody>
                    <a:bodyPr/>
                    <a:lstStyle/>
                    <a:p>
                      <a:endParaRPr lang="en-US"/>
                    </a:p>
                  </a:txBody>
                  <a:tcPr/>
                </a:tc>
              </a:tr>
              <a:tr h="675212">
                <a:tc>
                  <a:txBody>
                    <a:bodyPr/>
                    <a:lstStyle/>
                    <a:p>
                      <a:r>
                        <a:rPr lang="en-US" dirty="0" smtClean="0"/>
                        <a:t>Day3</a:t>
                      </a:r>
                    </a:p>
                    <a:p>
                      <a:r>
                        <a:rPr lang="en-US" sz="1200" kern="1200" dirty="0" smtClean="0">
                          <a:solidFill>
                            <a:schemeClr val="dk1"/>
                          </a:solidFill>
                          <a:latin typeface="+mn-lt"/>
                          <a:ea typeface="+mn-ea"/>
                          <a:cs typeface="+mn-cs"/>
                        </a:rPr>
                        <a:t>Morning</a:t>
                      </a:r>
                      <a:endParaRPr lang="en-US" sz="1200" kern="1200" dirty="0">
                        <a:solidFill>
                          <a:schemeClr val="dk1"/>
                        </a:solidFill>
                        <a:latin typeface="+mn-lt"/>
                        <a:ea typeface="+mn-ea"/>
                        <a:cs typeface="+mn-cs"/>
                      </a:endParaRPr>
                    </a:p>
                  </a:txBody>
                  <a:tcPr/>
                </a:tc>
                <a:tc gridSpan="2">
                  <a:txBody>
                    <a:bodyPr/>
                    <a:lstStyle/>
                    <a:p>
                      <a:r>
                        <a:rPr lang="en-US" baseline="0" dirty="0" smtClean="0"/>
                        <a:t>Consultancy</a:t>
                      </a:r>
                      <a:endParaRPr lang="en-US" dirty="0"/>
                    </a:p>
                  </a:txBody>
                  <a:tcPr/>
                </a:tc>
                <a:tc hMerge="1">
                  <a:txBody>
                    <a:bodyPr/>
                    <a:lstStyle/>
                    <a:p>
                      <a:endParaRPr lang="en-US"/>
                    </a:p>
                  </a:txBody>
                  <a:tcPr/>
                </a:tc>
              </a:tr>
              <a:tr h="675212">
                <a:tc>
                  <a:txBody>
                    <a:bodyPr/>
                    <a:lstStyle/>
                    <a:p>
                      <a:r>
                        <a:rPr lang="en-US" dirty="0" smtClean="0"/>
                        <a:t>Day3</a:t>
                      </a:r>
                    </a:p>
                    <a:p>
                      <a:r>
                        <a:rPr lang="en-US" sz="1200" dirty="0" smtClean="0"/>
                        <a:t>Afternoon</a:t>
                      </a:r>
                      <a:endParaRPr lang="en-US" sz="1200" dirty="0"/>
                    </a:p>
                  </a:txBody>
                  <a:tcPr/>
                </a:tc>
                <a:tc gridSpan="2">
                  <a:txBody>
                    <a:bodyPr/>
                    <a:lstStyle/>
                    <a:p>
                      <a:r>
                        <a:rPr lang="en-US" baseline="0" dirty="0" smtClean="0"/>
                        <a:t>Consultancy</a:t>
                      </a:r>
                      <a:endParaRPr lang="en-US" dirty="0">
                        <a:solidFill>
                          <a:srgbClr val="0070C0"/>
                        </a:solidFill>
                      </a:endParaRPr>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Arrangement Cont.</a:t>
            </a:r>
            <a:endParaRPr lang="en-US" dirty="0"/>
          </a:p>
        </p:txBody>
      </p:sp>
      <p:sp>
        <p:nvSpPr>
          <p:cNvPr id="4" name="Content Placeholder 3"/>
          <p:cNvSpPr>
            <a:spLocks noGrp="1"/>
          </p:cNvSpPr>
          <p:nvPr>
            <p:ph sz="quarter" idx="10"/>
          </p:nvPr>
        </p:nvSpPr>
        <p:spPr/>
        <p:txBody>
          <a:bodyPr/>
          <a:lstStyle/>
          <a:p>
            <a:endParaRPr lang="en-US"/>
          </a:p>
        </p:txBody>
      </p:sp>
      <p:graphicFrame>
        <p:nvGraphicFramePr>
          <p:cNvPr id="7" name="Content Placeholder 6"/>
          <p:cNvGraphicFramePr>
            <a:graphicFrameLocks noGrp="1"/>
          </p:cNvGraphicFramePr>
          <p:nvPr>
            <p:ph idx="1"/>
          </p:nvPr>
        </p:nvGraphicFramePr>
        <p:xfrm>
          <a:off x="237500" y="961799"/>
          <a:ext cx="8680868" cy="4747660"/>
        </p:xfrm>
        <a:graphic>
          <a:graphicData uri="http://schemas.openxmlformats.org/drawingml/2006/table">
            <a:tbl>
              <a:tblPr firstRow="1" bandRow="1">
                <a:tableStyleId>{5C22544A-7EE6-4342-B048-85BDC9FD1C3A}</a:tableStyleId>
              </a:tblPr>
              <a:tblGrid>
                <a:gridCol w="929228"/>
                <a:gridCol w="3875820"/>
                <a:gridCol w="3875820"/>
              </a:tblGrid>
              <a:tr h="675212">
                <a:tc>
                  <a:txBody>
                    <a:bodyPr/>
                    <a:lstStyle/>
                    <a:p>
                      <a:endParaRPr lang="en-US" dirty="0"/>
                    </a:p>
                  </a:txBody>
                  <a:tcPr/>
                </a:tc>
                <a:tc>
                  <a:txBody>
                    <a:bodyPr/>
                    <a:lstStyle/>
                    <a:p>
                      <a:pPr algn="ctr"/>
                      <a:r>
                        <a:rPr lang="en-US" dirty="0" smtClean="0"/>
                        <a:t>StepsTracker</a:t>
                      </a:r>
                      <a:endParaRPr lang="en-US" dirty="0"/>
                    </a:p>
                  </a:txBody>
                  <a:tcPr/>
                </a:tc>
                <a:tc>
                  <a:txBody>
                    <a:bodyPr/>
                    <a:lstStyle/>
                    <a:p>
                      <a:pPr algn="ctr"/>
                      <a:r>
                        <a:rPr lang="en-US" i="0" dirty="0" smtClean="0"/>
                        <a:t>[xx]</a:t>
                      </a:r>
                      <a:r>
                        <a:rPr lang="en-US" dirty="0" smtClean="0"/>
                        <a:t>Project</a:t>
                      </a:r>
                      <a:endParaRPr lang="en-US" dirty="0"/>
                    </a:p>
                  </a:txBody>
                  <a:tcPr/>
                </a:tc>
              </a:tr>
              <a:tr h="559924">
                <a:tc>
                  <a:txBody>
                    <a:bodyPr/>
                    <a:lstStyle/>
                    <a:p>
                      <a:r>
                        <a:rPr lang="en-US" dirty="0" smtClean="0"/>
                        <a:t>Day4</a:t>
                      </a:r>
                    </a:p>
                    <a:p>
                      <a:r>
                        <a:rPr lang="en-US" sz="1200" kern="1200" dirty="0" smtClean="0">
                          <a:solidFill>
                            <a:schemeClr val="dk1"/>
                          </a:solidFill>
                          <a:latin typeface="+mn-lt"/>
                          <a:ea typeface="+mn-ea"/>
                          <a:cs typeface="+mn-cs"/>
                        </a:rPr>
                        <a:t>Morning</a:t>
                      </a:r>
                      <a:endParaRPr lang="en-US" sz="1200" kern="1200" dirty="0">
                        <a:solidFill>
                          <a:schemeClr val="dk1"/>
                        </a:solidFill>
                        <a:latin typeface="+mn-lt"/>
                        <a:ea typeface="+mn-ea"/>
                        <a:cs typeface="+mn-cs"/>
                      </a:endParaRPr>
                    </a:p>
                  </a:txBody>
                  <a:tcPr/>
                </a:tc>
                <a:tc gridSpan="2">
                  <a:txBody>
                    <a:bodyPr/>
                    <a:lstStyle/>
                    <a:p>
                      <a:r>
                        <a:rPr lang="en-US" dirty="0" smtClean="0"/>
                        <a:t>Project Insight</a:t>
                      </a:r>
                    </a:p>
                    <a:p>
                      <a:endParaRPr lang="en-US" dirty="0"/>
                    </a:p>
                  </a:txBody>
                  <a:tcPr/>
                </a:tc>
                <a:tc hMerge="1">
                  <a:txBody>
                    <a:bodyPr/>
                    <a:lstStyle/>
                    <a:p>
                      <a:endParaRPr lang="en-US" dirty="0"/>
                    </a:p>
                  </a:txBody>
                  <a:tcPr/>
                </a:tc>
              </a:tr>
              <a:tr h="675212">
                <a:tc>
                  <a:txBody>
                    <a:bodyPr/>
                    <a:lstStyle/>
                    <a:p>
                      <a:pPr marL="0" algn="l" defTabSz="914400" rtl="0" eaLnBrk="1" latinLnBrk="0" hangingPunct="1"/>
                      <a:r>
                        <a:rPr lang="en-US" sz="1800" kern="1200" dirty="0" smtClean="0">
                          <a:solidFill>
                            <a:schemeClr val="dk1"/>
                          </a:solidFill>
                          <a:latin typeface="+mn-lt"/>
                          <a:ea typeface="+mn-ea"/>
                          <a:cs typeface="+mn-cs"/>
                        </a:rPr>
                        <a:t>Day4</a:t>
                      </a:r>
                    </a:p>
                    <a:p>
                      <a:r>
                        <a:rPr lang="en-US" sz="1200" kern="1200" dirty="0" smtClean="0">
                          <a:solidFill>
                            <a:schemeClr val="dk1"/>
                          </a:solidFill>
                          <a:latin typeface="+mn-lt"/>
                          <a:ea typeface="+mn-ea"/>
                          <a:cs typeface="+mn-cs"/>
                        </a:rPr>
                        <a:t>Afternoon</a:t>
                      </a:r>
                      <a:endParaRPr lang="en-US" sz="1200" kern="1200" dirty="0">
                        <a:solidFill>
                          <a:schemeClr val="dk1"/>
                        </a:solidFill>
                        <a:latin typeface="+mn-lt"/>
                        <a:ea typeface="+mn-ea"/>
                        <a:cs typeface="+mn-cs"/>
                      </a:endParaRPr>
                    </a:p>
                  </a:txBody>
                  <a:tcPr/>
                </a:tc>
                <a:tc gridSpan="2">
                  <a:txBody>
                    <a:bodyPr/>
                    <a:lstStyle/>
                    <a:p>
                      <a:r>
                        <a:rPr lang="en-US" dirty="0" smtClean="0"/>
                        <a:t>Consultancy</a:t>
                      </a:r>
                      <a:endParaRPr lang="en-US" dirty="0"/>
                    </a:p>
                  </a:txBody>
                  <a:tcPr/>
                </a:tc>
                <a:tc hMerge="1">
                  <a:txBody>
                    <a:bodyPr/>
                    <a:lstStyle/>
                    <a:p>
                      <a:endParaRPr lang="en-US"/>
                    </a:p>
                  </a:txBody>
                  <a:tcPr/>
                </a:tc>
              </a:tr>
              <a:tr h="675212">
                <a:tc>
                  <a:txBody>
                    <a:bodyPr/>
                    <a:lstStyle/>
                    <a:p>
                      <a:r>
                        <a:rPr lang="en-US" dirty="0" smtClean="0"/>
                        <a:t>Day5</a:t>
                      </a:r>
                    </a:p>
                    <a:p>
                      <a:r>
                        <a:rPr lang="en-US" sz="1200" dirty="0" smtClean="0"/>
                        <a:t>Morning</a:t>
                      </a:r>
                      <a:endParaRPr lang="en-US" sz="1200"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Project Insight</a:t>
                      </a: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675212">
                <a:tc>
                  <a:txBody>
                    <a:bodyPr/>
                    <a:lstStyle/>
                    <a:p>
                      <a:r>
                        <a:rPr lang="en-US" dirty="0" smtClean="0"/>
                        <a:t>Day5</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Afternoon</a:t>
                      </a:r>
                    </a:p>
                    <a:p>
                      <a:endParaRPr lang="en-US" sz="1200" kern="1200" dirty="0">
                        <a:solidFill>
                          <a:schemeClr val="dk1"/>
                        </a:solidFill>
                        <a:latin typeface="+mn-lt"/>
                        <a:ea typeface="+mn-ea"/>
                        <a:cs typeface="+mn-cs"/>
                      </a:endParaRPr>
                    </a:p>
                  </a:txBody>
                  <a:tcPr/>
                </a:tc>
                <a:tc gridSpan="2">
                  <a:txBody>
                    <a:bodyPr/>
                    <a:lstStyle/>
                    <a:p>
                      <a:r>
                        <a:rPr lang="en-US" dirty="0" smtClean="0"/>
                        <a:t>Consultancy</a:t>
                      </a:r>
                      <a:endParaRPr lang="en-US" dirty="0"/>
                    </a:p>
                  </a:txBody>
                  <a:tcPr/>
                </a:tc>
                <a:tc hMerge="1">
                  <a:txBody>
                    <a:bodyPr/>
                    <a:lstStyle/>
                    <a:p>
                      <a:endParaRPr lang="en-US"/>
                    </a:p>
                  </a:txBody>
                  <a:tcPr/>
                </a:tc>
              </a:tr>
              <a:tr h="675212">
                <a:tc>
                  <a:txBody>
                    <a:bodyPr/>
                    <a:lstStyle/>
                    <a:p>
                      <a:r>
                        <a:rPr lang="en-US" dirty="0" smtClean="0"/>
                        <a:t>Day6</a:t>
                      </a:r>
                    </a:p>
                    <a:p>
                      <a:r>
                        <a:rPr lang="en-US" sz="1200" dirty="0" smtClean="0"/>
                        <a:t>Morning</a:t>
                      </a:r>
                      <a:endParaRPr lang="en-US" sz="1200" dirty="0"/>
                    </a:p>
                  </a:txBody>
                  <a:tcPr/>
                </a:tc>
                <a:tc gridSpan="2">
                  <a:txBody>
                    <a:bodyPr/>
                    <a:lstStyle/>
                    <a:p>
                      <a:r>
                        <a:rPr lang="en-US" dirty="0" smtClean="0"/>
                        <a:t>Project Insight</a:t>
                      </a: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675212">
                <a:tc>
                  <a:txBody>
                    <a:bodyPr/>
                    <a:lstStyle/>
                    <a:p>
                      <a:r>
                        <a:rPr lang="en-US" dirty="0" smtClean="0"/>
                        <a:t>Day6</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Afternoon</a:t>
                      </a:r>
                    </a:p>
                  </a:txBody>
                  <a:tcPr/>
                </a:tc>
                <a:tc gridSpan="2">
                  <a:txBody>
                    <a:bodyPr/>
                    <a:lstStyle/>
                    <a:p>
                      <a:r>
                        <a:rPr lang="en-US" dirty="0" smtClean="0"/>
                        <a:t>Consultancy</a:t>
                      </a:r>
                      <a:endParaRPr lang="en-US" dirty="0"/>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PPT - Liquid Energy TEMPLATE">
  <a:themeElements>
    <a:clrScheme name="SE_Blue_ab">
      <a:dk1>
        <a:srgbClr val="000000"/>
      </a:dk1>
      <a:lt1>
        <a:srgbClr val="FFFFFF"/>
      </a:lt1>
      <a:dk2>
        <a:srgbClr val="00A8B5"/>
      </a:dk2>
      <a:lt2>
        <a:srgbClr val="FFFFFF"/>
      </a:lt2>
      <a:accent1>
        <a:srgbClr val="00A8B5"/>
      </a:accent1>
      <a:accent2>
        <a:srgbClr val="005960"/>
      </a:accent2>
      <a:accent3>
        <a:srgbClr val="68B5C2"/>
      </a:accent3>
      <a:accent4>
        <a:srgbClr val="99CBD3"/>
      </a:accent4>
      <a:accent5>
        <a:srgbClr val="CBE2E7"/>
      </a:accent5>
      <a:accent6>
        <a:srgbClr val="7E959C"/>
      </a:accent6>
      <a:hlink>
        <a:srgbClr val="0070C0"/>
      </a:hlink>
      <a:folHlink>
        <a:srgbClr val="CE0057"/>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E_Lime">
  <a:themeElements>
    <a:clrScheme name="SE_Lime_ab">
      <a:dk1>
        <a:srgbClr val="000000"/>
      </a:dk1>
      <a:lt1>
        <a:srgbClr val="FFFFFF"/>
      </a:lt1>
      <a:dk2>
        <a:srgbClr val="65BB10"/>
      </a:dk2>
      <a:lt2>
        <a:srgbClr val="FFFFFF"/>
      </a:lt2>
      <a:accent1>
        <a:srgbClr val="65BB10"/>
      </a:accent1>
      <a:accent2>
        <a:srgbClr val="206000"/>
      </a:accent2>
      <a:accent3>
        <a:srgbClr val="8EC76E"/>
      </a:accent3>
      <a:accent4>
        <a:srgbClr val="B2D69A"/>
      </a:accent4>
      <a:accent5>
        <a:srgbClr val="D7EACA"/>
      </a:accent5>
      <a:accent6>
        <a:srgbClr val="869C7D"/>
      </a:accent6>
      <a:hlink>
        <a:srgbClr val="0070C0"/>
      </a:hlink>
      <a:folHlink>
        <a:srgbClr val="CE0057"/>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E Orange">
  <a:themeElements>
    <a:clrScheme name="SE_Orange_ab">
      <a:dk1>
        <a:srgbClr val="000000"/>
      </a:dk1>
      <a:lt1>
        <a:srgbClr val="FFFFFF"/>
      </a:lt1>
      <a:dk2>
        <a:srgbClr val="EC7100"/>
      </a:dk2>
      <a:lt2>
        <a:srgbClr val="FFFFFF"/>
      </a:lt2>
      <a:accent1>
        <a:srgbClr val="EC7100"/>
      </a:accent1>
      <a:accent2>
        <a:srgbClr val="773B00"/>
      </a:accent2>
      <a:accent3>
        <a:srgbClr val="EF9152"/>
      </a:accent3>
      <a:accent4>
        <a:srgbClr val="F4B284"/>
      </a:accent4>
      <a:accent5>
        <a:srgbClr val="FAD6BB"/>
      </a:accent5>
      <a:accent6>
        <a:srgbClr val="AD876C"/>
      </a:accent6>
      <a:hlink>
        <a:srgbClr val="0070C0"/>
      </a:hlink>
      <a:folHlink>
        <a:srgbClr val="CE0057"/>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SE_Red">
  <a:themeElements>
    <a:clrScheme name="SE_Red_ab">
      <a:dk1>
        <a:srgbClr val="000000"/>
      </a:dk1>
      <a:lt1>
        <a:srgbClr val="FFFFFF"/>
      </a:lt1>
      <a:dk2>
        <a:srgbClr val="D4041D"/>
      </a:dk2>
      <a:lt2>
        <a:srgbClr val="FFFFFF"/>
      </a:lt2>
      <a:accent1>
        <a:srgbClr val="D4041D"/>
      </a:accent1>
      <a:accent2>
        <a:srgbClr val="500000"/>
      </a:accent2>
      <a:accent3>
        <a:srgbClr val="DD6249"/>
      </a:accent3>
      <a:accent4>
        <a:srgbClr val="E69178"/>
      </a:accent4>
      <a:accent5>
        <a:srgbClr val="F2C5B4"/>
      </a:accent5>
      <a:accent6>
        <a:srgbClr val="926C65"/>
      </a:accent6>
      <a:hlink>
        <a:srgbClr val="0070C0"/>
      </a:hlink>
      <a:folHlink>
        <a:srgbClr val="CE0057"/>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SE_Purple">
  <a:themeElements>
    <a:clrScheme name="SE_Purple_ab">
      <a:dk1>
        <a:srgbClr val="000000"/>
      </a:dk1>
      <a:lt1>
        <a:srgbClr val="FFFFFF"/>
      </a:lt1>
      <a:dk2>
        <a:srgbClr val="96078E"/>
      </a:dk2>
      <a:lt2>
        <a:srgbClr val="FFFFFF"/>
      </a:lt2>
      <a:accent1>
        <a:srgbClr val="96078E"/>
      </a:accent1>
      <a:accent2>
        <a:srgbClr val="390049"/>
      </a:accent2>
      <a:accent3>
        <a:srgbClr val="A45EA2"/>
      </a:accent3>
      <a:accent4>
        <a:srgbClr val="BD8CBC"/>
      </a:accent4>
      <a:accent5>
        <a:srgbClr val="D8C0DD"/>
      </a:accent5>
      <a:accent6>
        <a:srgbClr val="826C8A"/>
      </a:accent6>
      <a:hlink>
        <a:srgbClr val="0070C0"/>
      </a:hlink>
      <a:folHlink>
        <a:srgbClr val="D4041D"/>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SE_Cherry">
  <a:themeElements>
    <a:clrScheme name="SE_Cherry_ab">
      <a:dk1>
        <a:srgbClr val="000000"/>
      </a:dk1>
      <a:lt1>
        <a:srgbClr val="FFFFFF"/>
      </a:lt1>
      <a:dk2>
        <a:srgbClr val="CE0057"/>
      </a:dk2>
      <a:lt2>
        <a:srgbClr val="FFFFFF"/>
      </a:lt2>
      <a:accent1>
        <a:srgbClr val="CE0057"/>
      </a:accent1>
      <a:accent2>
        <a:srgbClr val="7F0036"/>
      </a:accent2>
      <a:accent3>
        <a:srgbClr val="D76277"/>
      </a:accent3>
      <a:accent4>
        <a:srgbClr val="E1929A"/>
      </a:accent4>
      <a:accent5>
        <a:srgbClr val="EFC5C7"/>
      </a:accent5>
      <a:accent6>
        <a:srgbClr val="B27A80"/>
      </a:accent6>
      <a:hlink>
        <a:srgbClr val="0070C0"/>
      </a:hlink>
      <a:folHlink>
        <a:srgbClr val="96078E"/>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LiquidEnergyPPT V1 17-08-09">
  <a:themeElements>
    <a:clrScheme name="SE_Blue_ab">
      <a:dk1>
        <a:srgbClr val="000000"/>
      </a:dk1>
      <a:lt1>
        <a:srgbClr val="FFFFFF"/>
      </a:lt1>
      <a:dk2>
        <a:srgbClr val="00A8B5"/>
      </a:dk2>
      <a:lt2>
        <a:srgbClr val="FFFFFF"/>
      </a:lt2>
      <a:accent1>
        <a:srgbClr val="00A8B5"/>
      </a:accent1>
      <a:accent2>
        <a:srgbClr val="005960"/>
      </a:accent2>
      <a:accent3>
        <a:srgbClr val="68B5C2"/>
      </a:accent3>
      <a:accent4>
        <a:srgbClr val="99CBD3"/>
      </a:accent4>
      <a:accent5>
        <a:srgbClr val="CBE2E7"/>
      </a:accent5>
      <a:accent6>
        <a:srgbClr val="7E959C"/>
      </a:accent6>
      <a:hlink>
        <a:srgbClr val="0070C0"/>
      </a:hlink>
      <a:folHlink>
        <a:srgbClr val="CE0057"/>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B1936BC6A3674D9D095E5A89BD8B8A" ma:contentTypeVersion="1" ma:contentTypeDescription="Create a new document." ma:contentTypeScope="" ma:versionID="c2e3eb12613c1b174384d1487473fb06">
  <xsd:schema xmlns:xsd="http://www.w3.org/2001/XMLSchema" xmlns:p="http://schemas.microsoft.com/office/2006/metadata/properties" xmlns:ns1="http://schemas.microsoft.com/sharepoint/v3" targetNamespace="http://schemas.microsoft.com/office/2006/metadata/properties" ma:root="true" ma:fieldsID="949202dcc3c1780e91e58fb2af340b1d"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4D5B1BAB-20D1-4041-858C-3DF7A9DD09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807E9B76-B933-47EA-B8C8-B5D5CA3F2B71}">
  <ds:schemaRefs>
    <ds:schemaRef ds:uri="http://schemas.microsoft.com/sharepoint/v3/contenttype/forms"/>
  </ds:schemaRefs>
</ds:datastoreItem>
</file>

<file path=customXml/itemProps3.xml><?xml version="1.0" encoding="utf-8"?>
<ds:datastoreItem xmlns:ds="http://schemas.openxmlformats.org/officeDocument/2006/customXml" ds:itemID="{163A28C3-7298-4AE7-889F-409D23CEA9A3}">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microsoft.com/sharepoint/v3"/>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PPT - Liquid Energy TEMPLATE</Template>
  <TotalTime>0</TotalTime>
  <Words>617</Words>
  <Application>Microsoft Office PowerPoint</Application>
  <PresentationFormat>On-screen Show (4:3)</PresentationFormat>
  <Paragraphs>254</Paragraphs>
  <Slides>18</Slides>
  <Notes>5</Notes>
  <HiddenSlides>0</HiddenSlides>
  <MMClips>0</MMClips>
  <ScaleCrop>false</ScaleCrop>
  <HeadingPairs>
    <vt:vector size="4" baseType="variant">
      <vt:variant>
        <vt:lpstr>Theme</vt:lpstr>
      </vt:variant>
      <vt:variant>
        <vt:i4>7</vt:i4>
      </vt:variant>
      <vt:variant>
        <vt:lpstr>Slide Titles</vt:lpstr>
      </vt:variant>
      <vt:variant>
        <vt:i4>18</vt:i4>
      </vt:variant>
    </vt:vector>
  </HeadingPairs>
  <TitlesOfParts>
    <vt:vector size="25" baseType="lpstr">
      <vt:lpstr>PPT - Liquid Energy TEMPLATE</vt:lpstr>
      <vt:lpstr>SE_Lime</vt:lpstr>
      <vt:lpstr>SE Orange</vt:lpstr>
      <vt:lpstr>SE_Red</vt:lpstr>
      <vt:lpstr>SE_Purple</vt:lpstr>
      <vt:lpstr>SE_Cherry</vt:lpstr>
      <vt:lpstr>LiquidEnergyPPT V1 17-08-09</vt:lpstr>
      <vt:lpstr>Android Application Development (III) </vt:lpstr>
      <vt:lpstr>Agenda</vt:lpstr>
      <vt:lpstr>Outline</vt:lpstr>
      <vt:lpstr>Measurement (Mark)</vt:lpstr>
      <vt:lpstr>Outline</vt:lpstr>
      <vt:lpstr>Timeline</vt:lpstr>
      <vt:lpstr>Outline</vt:lpstr>
      <vt:lpstr>Course Arrangement</vt:lpstr>
      <vt:lpstr>Course Arrangement Cont.</vt:lpstr>
      <vt:lpstr>Course Arrangement Cont.</vt:lpstr>
      <vt:lpstr>Course Arrangement Cont.</vt:lpstr>
      <vt:lpstr>Outline</vt:lpstr>
      <vt:lpstr>Project Objective</vt:lpstr>
      <vt:lpstr>Project Environment </vt:lpstr>
      <vt:lpstr>Project Precondition</vt:lpstr>
      <vt:lpstr>Project Precondition Cont.</vt:lpstr>
      <vt:lpstr>Project – StepsTracker</vt:lpstr>
      <vt:lpstr>Project – [xx]Project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subject>One way QA and Delivery of Apps</dc:subject>
  <dc:creator/>
  <dc:description>3/155 01-LXE 110 1400 Uen_x000d_Rev A</dc:description>
  <cp:lastModifiedBy/>
  <cp:revision>1</cp:revision>
  <dcterms:created xsi:type="dcterms:W3CDTF">2011-11-30T11:01:39Z</dcterms:created>
  <dcterms:modified xsi:type="dcterms:W3CDTF">2013-04-24T03:19:09Z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x">
    <vt:lpwstr>1</vt:lpwstr>
  </property>
  <property fmtid="{D5CDD505-2E9C-101B-9397-08002B2CF9AE}" pid="3" name="Checked">
    <vt:lpwstr/>
  </property>
  <property fmtid="{D5CDD505-2E9C-101B-9397-08002B2CF9AE}" pid="4" name="Reference">
    <vt:lpwstr/>
  </property>
  <property fmtid="{D5CDD505-2E9C-101B-9397-08002B2CF9AE}" pid="5" name="LeftFooterField">
    <vt:lpwstr>DocNo</vt:lpwstr>
  </property>
  <property fmtid="{D5CDD505-2E9C-101B-9397-08002B2CF9AE}" pid="6" name="RightFooterField">
    <vt:lpwstr>Title</vt:lpwstr>
  </property>
  <property fmtid="{D5CDD505-2E9C-101B-9397-08002B2CF9AE}" pid="7" name="MiddleFooterField">
    <vt:lpwstr>Date</vt:lpwstr>
  </property>
  <property fmtid="{D5CDD505-2E9C-101B-9397-08002B2CF9AE}" pid="8" name="SecClassViewType">
    <vt:lpwstr>False</vt:lpwstr>
  </property>
  <property fmtid="{D5CDD505-2E9C-101B-9397-08002B2CF9AE}" pid="9" name="FooterType">
    <vt:lpwstr>CVL</vt:lpwstr>
  </property>
  <property fmtid="{D5CDD505-2E9C-101B-9397-08002B2CF9AE}" pid="10" name="DocumentType">
    <vt:lpwstr>EnOHLogoNew2001</vt:lpwstr>
  </property>
  <property fmtid="{D5CDD505-2E9C-101B-9397-08002B2CF9AE}" pid="11" name="TemplateName">
    <vt:lpwstr>EN/FAD 109 0015/8</vt:lpwstr>
  </property>
  <property fmtid="{D5CDD505-2E9C-101B-9397-08002B2CF9AE}" pid="12" name="TemplateVersion">
    <vt:lpwstr>R1A</vt:lpwstr>
  </property>
  <property fmtid="{D5CDD505-2E9C-101B-9397-08002B2CF9AE}" pid="13" name="TotalNumb">
    <vt:lpwstr>False</vt:lpwstr>
  </property>
  <property fmtid="{D5CDD505-2E9C-101B-9397-08002B2CF9AE}" pid="14" name="TemplateFileRevState">
    <vt:lpwstr>E</vt:lpwstr>
  </property>
  <property fmtid="{D5CDD505-2E9C-101B-9397-08002B2CF9AE}" pid="15" name="ContentTypeId">
    <vt:lpwstr>0x01010033B1936BC6A3674D9D095E5A89BD8B8A</vt:lpwstr>
  </property>
  <property fmtid="{D5CDD505-2E9C-101B-9397-08002B2CF9AE}" pid="16" name="DocumentSource">
    <vt:lpwstr>This document is managed in metaDoc.</vt:lpwstr>
  </property>
  <property fmtid="{D5CDD505-2E9C-101B-9397-08002B2CF9AE}" pid="17" name="SecurityClass">
    <vt:lpwstr>Company Internal</vt:lpwstr>
  </property>
  <property fmtid="{D5CDD505-2E9C-101B-9397-08002B2CF9AE}" pid="18" name="Prepared">
    <vt:lpwstr>SEM/CVEIO JOHAN HAMMER</vt:lpwstr>
  </property>
  <property fmtid="{D5CDD505-2E9C-101B-9397-08002B2CF9AE}" pid="19" name="Date">
    <vt:lpwstr>2011-12-13</vt:lpwstr>
  </property>
  <property fmtid="{D5CDD505-2E9C-101B-9397-08002B2CF9AE}" pid="20" name="Revision">
    <vt:lpwstr>A</vt:lpwstr>
  </property>
  <property fmtid="{D5CDD505-2E9C-101B-9397-08002B2CF9AE}" pid="21" name="Title">
    <vt:lpwstr>One way QA and Delivery of Apps</vt:lpwstr>
  </property>
  <property fmtid="{D5CDD505-2E9C-101B-9397-08002B2CF9AE}" pid="22" name="DocName">
    <vt:lpwstr>PROCESS DESCRIPTION</vt:lpwstr>
  </property>
  <property fmtid="{D5CDD505-2E9C-101B-9397-08002B2CF9AE}" pid="23" name="DocNo">
    <vt:lpwstr>3/155 01-LXE 110 1400 Uen</vt:lpwstr>
  </property>
  <property fmtid="{D5CDD505-2E9C-101B-9397-08002B2CF9AE}" pid="24" name="ApprovedBy">
    <vt:lpwstr>SEM/CVEIO (JOHAN HAMMER)</vt:lpwstr>
  </property>
  <property fmtid="{D5CDD505-2E9C-101B-9397-08002B2CF9AE}" pid="25" name="Keyword">
    <vt:lpwstr>ONE WAY QA AND DELIVERY OF APPS_x000d_
UNIFIED</vt:lpwstr>
  </property>
</Properties>
</file>