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7" r:id="rId7"/>
    <p:sldId id="260" r:id="rId8"/>
    <p:sldId id="261" r:id="rId9"/>
    <p:sldId id="263" r:id="rId10"/>
    <p:sldId id="264" r:id="rId11"/>
    <p:sldId id="270" r:id="rId12"/>
    <p:sldId id="268" r:id="rId13"/>
    <p:sldId id="278" r:id="rId14"/>
    <p:sldId id="281" r:id="rId15"/>
    <p:sldId id="266" r:id="rId16"/>
    <p:sldId id="271" r:id="rId17"/>
    <p:sldId id="279" r:id="rId18"/>
    <p:sldId id="272" r:id="rId19"/>
    <p:sldId id="275" r:id="rId20"/>
    <p:sldId id="285" r:id="rId21"/>
    <p:sldId id="276" r:id="rId22"/>
    <p:sldId id="273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A48"/>
    <a:srgbClr val="E22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15F4A-3C11-4A5D-B691-BE0F20085D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28AECB-D0F7-40BF-A864-64FD75DDAE08}">
      <dgm:prSet custT="1"/>
      <dgm:spPr/>
      <dgm:t>
        <a:bodyPr/>
        <a:lstStyle/>
        <a:p>
          <a:r>
            <a:rPr lang="es-ES" sz="3200" dirty="0"/>
            <a:t>Peer </a:t>
          </a:r>
          <a:r>
            <a:rPr lang="es-ES" sz="3200" dirty="0" err="1"/>
            <a:t>review</a:t>
          </a:r>
          <a:endParaRPr lang="en-US" sz="3200" dirty="0"/>
        </a:p>
      </dgm:t>
    </dgm:pt>
    <dgm:pt modelId="{9C62BEF2-412F-4D11-B42C-9938194650E1}" type="parTrans" cxnId="{47E84627-52A6-459C-A50D-9D9A4E2C47DB}">
      <dgm:prSet/>
      <dgm:spPr/>
      <dgm:t>
        <a:bodyPr/>
        <a:lstStyle/>
        <a:p>
          <a:endParaRPr lang="en-US" sz="2000"/>
        </a:p>
      </dgm:t>
    </dgm:pt>
    <dgm:pt modelId="{77A3B5B8-93AE-495A-8CEC-5051EEF01F05}" type="sibTrans" cxnId="{47E84627-52A6-459C-A50D-9D9A4E2C47DB}">
      <dgm:prSet/>
      <dgm:spPr/>
      <dgm:t>
        <a:bodyPr/>
        <a:lstStyle/>
        <a:p>
          <a:endParaRPr lang="en-US" sz="2000"/>
        </a:p>
      </dgm:t>
    </dgm:pt>
    <dgm:pt modelId="{EC853603-65B5-47F2-ABE3-0B3961A1C570}">
      <dgm:prSet custT="1"/>
      <dgm:spPr/>
      <dgm:t>
        <a:bodyPr/>
        <a:lstStyle/>
        <a:p>
          <a:r>
            <a:rPr lang="es-ES" sz="3200" dirty="0"/>
            <a:t>SFI</a:t>
          </a:r>
          <a:endParaRPr lang="en-US" sz="3200" dirty="0"/>
        </a:p>
      </dgm:t>
    </dgm:pt>
    <dgm:pt modelId="{B0D7765A-7FB1-49D1-9442-9AEB847D522A}" type="parTrans" cxnId="{60521F6E-69BC-4037-8133-CEA42ED554EF}">
      <dgm:prSet/>
      <dgm:spPr/>
      <dgm:t>
        <a:bodyPr/>
        <a:lstStyle/>
        <a:p>
          <a:endParaRPr lang="en-US" sz="2000"/>
        </a:p>
      </dgm:t>
    </dgm:pt>
    <dgm:pt modelId="{4D826CEF-0BEF-4D5D-946C-574D3BFBBED9}" type="sibTrans" cxnId="{60521F6E-69BC-4037-8133-CEA42ED554EF}">
      <dgm:prSet/>
      <dgm:spPr/>
      <dgm:t>
        <a:bodyPr/>
        <a:lstStyle/>
        <a:p>
          <a:endParaRPr lang="en-US" sz="2000"/>
        </a:p>
      </dgm:t>
    </dgm:pt>
    <dgm:pt modelId="{6935D844-6B3F-4CC8-8208-B7541ED15AD5}">
      <dgm:prSet custT="1"/>
      <dgm:spPr/>
      <dgm:t>
        <a:bodyPr/>
        <a:lstStyle/>
        <a:p>
          <a:r>
            <a:rPr lang="en-US" sz="3200" dirty="0"/>
            <a:t>Sentiment Analysis</a:t>
          </a:r>
        </a:p>
      </dgm:t>
    </dgm:pt>
    <dgm:pt modelId="{BA9C17DE-ED99-4AF2-A1FA-3639DB459648}" type="parTrans" cxnId="{BAC2BD2B-B822-423A-A029-7BD4F513DF1C}">
      <dgm:prSet/>
      <dgm:spPr/>
      <dgm:t>
        <a:bodyPr/>
        <a:lstStyle/>
        <a:p>
          <a:endParaRPr lang="en-US" sz="2000"/>
        </a:p>
      </dgm:t>
    </dgm:pt>
    <dgm:pt modelId="{05B30582-88B2-4683-80D8-12095717639A}" type="sibTrans" cxnId="{BAC2BD2B-B822-423A-A029-7BD4F513DF1C}">
      <dgm:prSet/>
      <dgm:spPr/>
      <dgm:t>
        <a:bodyPr/>
        <a:lstStyle/>
        <a:p>
          <a:endParaRPr lang="en-US" sz="2000"/>
        </a:p>
      </dgm:t>
    </dgm:pt>
    <dgm:pt modelId="{9350D09F-161E-436A-B85E-0B02626C43E1}">
      <dgm:prSet custT="1"/>
      <dgm:spPr/>
      <dgm:t>
        <a:bodyPr/>
        <a:lstStyle/>
        <a:p>
          <a:r>
            <a:rPr lang="en-US" sz="3200" dirty="0"/>
            <a:t>My internship</a:t>
          </a:r>
        </a:p>
      </dgm:t>
    </dgm:pt>
    <dgm:pt modelId="{A5E9F68F-8209-4F2E-A5C1-AAF4E50666EA}" type="parTrans" cxnId="{DEFA870A-5EB4-4F5E-8E01-5236DD8FC031}">
      <dgm:prSet/>
      <dgm:spPr/>
      <dgm:t>
        <a:bodyPr/>
        <a:lstStyle/>
        <a:p>
          <a:endParaRPr lang="en-US" sz="2000"/>
        </a:p>
      </dgm:t>
    </dgm:pt>
    <dgm:pt modelId="{9DDF6DA7-50CB-4F3E-AE36-5C32390958E4}" type="sibTrans" cxnId="{DEFA870A-5EB4-4F5E-8E01-5236DD8FC031}">
      <dgm:prSet/>
      <dgm:spPr/>
      <dgm:t>
        <a:bodyPr/>
        <a:lstStyle/>
        <a:p>
          <a:endParaRPr lang="en-US" sz="2000"/>
        </a:p>
      </dgm:t>
    </dgm:pt>
    <dgm:pt modelId="{C40D0763-2EAF-47CD-81AB-2CEEFBAFC18D}">
      <dgm:prSet custT="1"/>
      <dgm:spPr/>
      <dgm:t>
        <a:bodyPr/>
        <a:lstStyle/>
        <a:p>
          <a:r>
            <a:rPr lang="es-ES" sz="3200" dirty="0"/>
            <a:t>ABM</a:t>
          </a:r>
          <a:endParaRPr lang="en-US" sz="3200" dirty="0"/>
        </a:p>
      </dgm:t>
    </dgm:pt>
    <dgm:pt modelId="{D36D232E-C70C-4712-BA0D-4BEC356B94AE}" type="parTrans" cxnId="{5D9FF2AD-FCBB-4577-956C-74952DA936F4}">
      <dgm:prSet/>
      <dgm:spPr/>
      <dgm:t>
        <a:bodyPr/>
        <a:lstStyle/>
        <a:p>
          <a:endParaRPr lang="en-US" sz="2000"/>
        </a:p>
      </dgm:t>
    </dgm:pt>
    <dgm:pt modelId="{9030B121-A88E-44FB-891B-45F2496707A6}" type="sibTrans" cxnId="{5D9FF2AD-FCBB-4577-956C-74952DA936F4}">
      <dgm:prSet/>
      <dgm:spPr/>
      <dgm:t>
        <a:bodyPr/>
        <a:lstStyle/>
        <a:p>
          <a:endParaRPr lang="en-US" sz="2000"/>
        </a:p>
      </dgm:t>
    </dgm:pt>
    <dgm:pt modelId="{A03D862D-4EB5-4D7F-B863-8C2A7E709F70}">
      <dgm:prSet custT="1"/>
      <dgm:spPr/>
      <dgm:t>
        <a:bodyPr/>
        <a:lstStyle/>
        <a:p>
          <a:r>
            <a:rPr lang="es-ES" sz="3200" dirty="0" err="1"/>
            <a:t>The</a:t>
          </a:r>
          <a:r>
            <a:rPr lang="es-ES" sz="3200" dirty="0"/>
            <a:t> </a:t>
          </a:r>
          <a:r>
            <a:rPr lang="es-ES" sz="3200" dirty="0" err="1"/>
            <a:t>Chair</a:t>
          </a:r>
          <a:endParaRPr lang="en-US" sz="3200" dirty="0"/>
        </a:p>
      </dgm:t>
    </dgm:pt>
    <dgm:pt modelId="{BA43857B-9F79-48DA-9180-73EBC019F231}" type="parTrans" cxnId="{46CD477F-36F6-4086-A63F-EC382E7DCFC9}">
      <dgm:prSet/>
      <dgm:spPr/>
      <dgm:t>
        <a:bodyPr/>
        <a:lstStyle/>
        <a:p>
          <a:endParaRPr lang="en-US" sz="2000"/>
        </a:p>
      </dgm:t>
    </dgm:pt>
    <dgm:pt modelId="{89A8B525-29F0-4283-BB55-68A070CA536E}" type="sibTrans" cxnId="{46CD477F-36F6-4086-A63F-EC382E7DCFC9}">
      <dgm:prSet/>
      <dgm:spPr/>
      <dgm:t>
        <a:bodyPr/>
        <a:lstStyle/>
        <a:p>
          <a:endParaRPr lang="en-US" sz="2000"/>
        </a:p>
      </dgm:t>
    </dgm:pt>
    <dgm:pt modelId="{A960D790-29DC-4147-AE84-7AC6A41E0C9C}">
      <dgm:prSet custT="1"/>
      <dgm:spPr/>
      <dgm:t>
        <a:bodyPr/>
        <a:lstStyle/>
        <a:p>
          <a:r>
            <a:rPr lang="en-US" sz="3100" dirty="0"/>
            <a:t>Conservativism</a:t>
          </a:r>
        </a:p>
      </dgm:t>
    </dgm:pt>
    <dgm:pt modelId="{EC7ADCFD-2CD5-4E74-A486-87D6CA6BD3FD}" type="parTrans" cxnId="{BDBA8F3D-A6D1-4041-B0A4-3FB44B2CFFAD}">
      <dgm:prSet/>
      <dgm:spPr/>
      <dgm:t>
        <a:bodyPr/>
        <a:lstStyle/>
        <a:p>
          <a:endParaRPr lang="en-US" sz="2000"/>
        </a:p>
      </dgm:t>
    </dgm:pt>
    <dgm:pt modelId="{3A2308CA-A574-4C36-BA8D-E90E059D22E6}" type="sibTrans" cxnId="{BDBA8F3D-A6D1-4041-B0A4-3FB44B2CFFAD}">
      <dgm:prSet/>
      <dgm:spPr/>
      <dgm:t>
        <a:bodyPr/>
        <a:lstStyle/>
        <a:p>
          <a:endParaRPr lang="en-US" sz="2000"/>
        </a:p>
      </dgm:t>
    </dgm:pt>
    <dgm:pt modelId="{57C17BCA-4B43-4644-AF0D-A7D79AC4C0CE}" type="pres">
      <dgm:prSet presAssocID="{FAA15F4A-3C11-4A5D-B691-BE0F20085D68}" presName="diagram" presStyleCnt="0">
        <dgm:presLayoutVars>
          <dgm:dir/>
          <dgm:resizeHandles val="exact"/>
        </dgm:presLayoutVars>
      </dgm:prSet>
      <dgm:spPr/>
    </dgm:pt>
    <dgm:pt modelId="{3B2FFCBF-A846-4855-9C3B-C9FB298A280F}" type="pres">
      <dgm:prSet presAssocID="{4828AECB-D0F7-40BF-A864-64FD75DDAE08}" presName="node" presStyleLbl="node1" presStyleIdx="0" presStyleCnt="7">
        <dgm:presLayoutVars>
          <dgm:bulletEnabled val="1"/>
        </dgm:presLayoutVars>
      </dgm:prSet>
      <dgm:spPr/>
    </dgm:pt>
    <dgm:pt modelId="{3A65D82D-5172-4C23-BE9B-9A375CC63136}" type="pres">
      <dgm:prSet presAssocID="{77A3B5B8-93AE-495A-8CEC-5051EEF01F05}" presName="sibTrans" presStyleCnt="0"/>
      <dgm:spPr/>
    </dgm:pt>
    <dgm:pt modelId="{BABEF296-E4A2-4A50-90E6-6A9E99522C76}" type="pres">
      <dgm:prSet presAssocID="{EC853603-65B5-47F2-ABE3-0B3961A1C570}" presName="node" presStyleLbl="node1" presStyleIdx="1" presStyleCnt="7">
        <dgm:presLayoutVars>
          <dgm:bulletEnabled val="1"/>
        </dgm:presLayoutVars>
      </dgm:prSet>
      <dgm:spPr/>
    </dgm:pt>
    <dgm:pt modelId="{82D4D12F-F7BF-477C-871D-CC32AD6C8AC2}" type="pres">
      <dgm:prSet presAssocID="{4D826CEF-0BEF-4D5D-946C-574D3BFBBED9}" presName="sibTrans" presStyleCnt="0"/>
      <dgm:spPr/>
    </dgm:pt>
    <dgm:pt modelId="{6108CA90-A027-47EE-8DD1-100610E643B0}" type="pres">
      <dgm:prSet presAssocID="{6935D844-6B3F-4CC8-8208-B7541ED15AD5}" presName="node" presStyleLbl="node1" presStyleIdx="2" presStyleCnt="7">
        <dgm:presLayoutVars>
          <dgm:bulletEnabled val="1"/>
        </dgm:presLayoutVars>
      </dgm:prSet>
      <dgm:spPr/>
    </dgm:pt>
    <dgm:pt modelId="{A6349F4C-E6BF-4AA9-8325-18B06D0256D0}" type="pres">
      <dgm:prSet presAssocID="{05B30582-88B2-4683-80D8-12095717639A}" presName="sibTrans" presStyleCnt="0"/>
      <dgm:spPr/>
    </dgm:pt>
    <dgm:pt modelId="{91DD0956-6FD7-4FF0-B694-2C9F59763F47}" type="pres">
      <dgm:prSet presAssocID="{9350D09F-161E-436A-B85E-0B02626C43E1}" presName="node" presStyleLbl="node1" presStyleIdx="3" presStyleCnt="7">
        <dgm:presLayoutVars>
          <dgm:bulletEnabled val="1"/>
        </dgm:presLayoutVars>
      </dgm:prSet>
      <dgm:spPr/>
    </dgm:pt>
    <dgm:pt modelId="{E9FDA448-FFA5-44CE-BB97-50134B07876F}" type="pres">
      <dgm:prSet presAssocID="{9DDF6DA7-50CB-4F3E-AE36-5C32390958E4}" presName="sibTrans" presStyleCnt="0"/>
      <dgm:spPr/>
    </dgm:pt>
    <dgm:pt modelId="{F09976D9-97A0-4415-91D2-428319DF73A9}" type="pres">
      <dgm:prSet presAssocID="{C40D0763-2EAF-47CD-81AB-2CEEFBAFC18D}" presName="node" presStyleLbl="node1" presStyleIdx="4" presStyleCnt="7">
        <dgm:presLayoutVars>
          <dgm:bulletEnabled val="1"/>
        </dgm:presLayoutVars>
      </dgm:prSet>
      <dgm:spPr/>
    </dgm:pt>
    <dgm:pt modelId="{DC33CDBC-2F1F-4CCC-87BB-3D7E944065BB}" type="pres">
      <dgm:prSet presAssocID="{9030B121-A88E-44FB-891B-45F2496707A6}" presName="sibTrans" presStyleCnt="0"/>
      <dgm:spPr/>
    </dgm:pt>
    <dgm:pt modelId="{5AC75E60-49BD-473A-93E3-1DEAFB548654}" type="pres">
      <dgm:prSet presAssocID="{A03D862D-4EB5-4D7F-B863-8C2A7E709F70}" presName="node" presStyleLbl="node1" presStyleIdx="5" presStyleCnt="7">
        <dgm:presLayoutVars>
          <dgm:bulletEnabled val="1"/>
        </dgm:presLayoutVars>
      </dgm:prSet>
      <dgm:spPr/>
    </dgm:pt>
    <dgm:pt modelId="{5B1F824C-DAB8-4305-BCD4-81343BED1C7B}" type="pres">
      <dgm:prSet presAssocID="{89A8B525-29F0-4283-BB55-68A070CA536E}" presName="sibTrans" presStyleCnt="0"/>
      <dgm:spPr/>
    </dgm:pt>
    <dgm:pt modelId="{8C88FB9E-07D7-4E31-9AD3-66565FD45461}" type="pres">
      <dgm:prSet presAssocID="{A960D790-29DC-4147-AE84-7AC6A41E0C9C}" presName="node" presStyleLbl="node1" presStyleIdx="6" presStyleCnt="7">
        <dgm:presLayoutVars>
          <dgm:bulletEnabled val="1"/>
        </dgm:presLayoutVars>
      </dgm:prSet>
      <dgm:spPr/>
    </dgm:pt>
  </dgm:ptLst>
  <dgm:cxnLst>
    <dgm:cxn modelId="{F818DA04-9290-4649-A9F1-E1645C9554E3}" type="presOf" srcId="{A960D790-29DC-4147-AE84-7AC6A41E0C9C}" destId="{8C88FB9E-07D7-4E31-9AD3-66565FD45461}" srcOrd="0" destOrd="0" presId="urn:microsoft.com/office/officeart/2005/8/layout/default"/>
    <dgm:cxn modelId="{DEFA870A-5EB4-4F5E-8E01-5236DD8FC031}" srcId="{FAA15F4A-3C11-4A5D-B691-BE0F20085D68}" destId="{9350D09F-161E-436A-B85E-0B02626C43E1}" srcOrd="3" destOrd="0" parTransId="{A5E9F68F-8209-4F2E-A5C1-AAF4E50666EA}" sibTransId="{9DDF6DA7-50CB-4F3E-AE36-5C32390958E4}"/>
    <dgm:cxn modelId="{47E84627-52A6-459C-A50D-9D9A4E2C47DB}" srcId="{FAA15F4A-3C11-4A5D-B691-BE0F20085D68}" destId="{4828AECB-D0F7-40BF-A864-64FD75DDAE08}" srcOrd="0" destOrd="0" parTransId="{9C62BEF2-412F-4D11-B42C-9938194650E1}" sibTransId="{77A3B5B8-93AE-495A-8CEC-5051EEF01F05}"/>
    <dgm:cxn modelId="{BAC2BD2B-B822-423A-A029-7BD4F513DF1C}" srcId="{FAA15F4A-3C11-4A5D-B691-BE0F20085D68}" destId="{6935D844-6B3F-4CC8-8208-B7541ED15AD5}" srcOrd="2" destOrd="0" parTransId="{BA9C17DE-ED99-4AF2-A1FA-3639DB459648}" sibTransId="{05B30582-88B2-4683-80D8-12095717639A}"/>
    <dgm:cxn modelId="{3D140531-AE74-4568-83D0-2AF0B06DFF3D}" type="presOf" srcId="{A03D862D-4EB5-4D7F-B863-8C2A7E709F70}" destId="{5AC75E60-49BD-473A-93E3-1DEAFB548654}" srcOrd="0" destOrd="0" presId="urn:microsoft.com/office/officeart/2005/8/layout/default"/>
    <dgm:cxn modelId="{BDBA8F3D-A6D1-4041-B0A4-3FB44B2CFFAD}" srcId="{FAA15F4A-3C11-4A5D-B691-BE0F20085D68}" destId="{A960D790-29DC-4147-AE84-7AC6A41E0C9C}" srcOrd="6" destOrd="0" parTransId="{EC7ADCFD-2CD5-4E74-A486-87D6CA6BD3FD}" sibTransId="{3A2308CA-A574-4C36-BA8D-E90E059D22E6}"/>
    <dgm:cxn modelId="{E3FB783E-1102-4C60-B032-99C2052929A0}" type="presOf" srcId="{C40D0763-2EAF-47CD-81AB-2CEEFBAFC18D}" destId="{F09976D9-97A0-4415-91D2-428319DF73A9}" srcOrd="0" destOrd="0" presId="urn:microsoft.com/office/officeart/2005/8/layout/default"/>
    <dgm:cxn modelId="{23C90364-8AE0-4BD8-BE35-F73B42629C55}" type="presOf" srcId="{4828AECB-D0F7-40BF-A864-64FD75DDAE08}" destId="{3B2FFCBF-A846-4855-9C3B-C9FB298A280F}" srcOrd="0" destOrd="0" presId="urn:microsoft.com/office/officeart/2005/8/layout/default"/>
    <dgm:cxn modelId="{60521F6E-69BC-4037-8133-CEA42ED554EF}" srcId="{FAA15F4A-3C11-4A5D-B691-BE0F20085D68}" destId="{EC853603-65B5-47F2-ABE3-0B3961A1C570}" srcOrd="1" destOrd="0" parTransId="{B0D7765A-7FB1-49D1-9442-9AEB847D522A}" sibTransId="{4D826CEF-0BEF-4D5D-946C-574D3BFBBED9}"/>
    <dgm:cxn modelId="{9B5D807E-A8D0-4371-AE67-E17C9B586D74}" type="presOf" srcId="{FAA15F4A-3C11-4A5D-B691-BE0F20085D68}" destId="{57C17BCA-4B43-4644-AF0D-A7D79AC4C0CE}" srcOrd="0" destOrd="0" presId="urn:microsoft.com/office/officeart/2005/8/layout/default"/>
    <dgm:cxn modelId="{46CD477F-36F6-4086-A63F-EC382E7DCFC9}" srcId="{FAA15F4A-3C11-4A5D-B691-BE0F20085D68}" destId="{A03D862D-4EB5-4D7F-B863-8C2A7E709F70}" srcOrd="5" destOrd="0" parTransId="{BA43857B-9F79-48DA-9180-73EBC019F231}" sibTransId="{89A8B525-29F0-4283-BB55-68A070CA536E}"/>
    <dgm:cxn modelId="{FEDED682-E56A-412A-9527-E700479BE102}" type="presOf" srcId="{EC853603-65B5-47F2-ABE3-0B3961A1C570}" destId="{BABEF296-E4A2-4A50-90E6-6A9E99522C76}" srcOrd="0" destOrd="0" presId="urn:microsoft.com/office/officeart/2005/8/layout/default"/>
    <dgm:cxn modelId="{5D9FF2AD-FCBB-4577-956C-74952DA936F4}" srcId="{FAA15F4A-3C11-4A5D-B691-BE0F20085D68}" destId="{C40D0763-2EAF-47CD-81AB-2CEEFBAFC18D}" srcOrd="4" destOrd="0" parTransId="{D36D232E-C70C-4712-BA0D-4BEC356B94AE}" sibTransId="{9030B121-A88E-44FB-891B-45F2496707A6}"/>
    <dgm:cxn modelId="{9409ACAF-3C15-4545-A8C2-82DCAC41AAD1}" type="presOf" srcId="{9350D09F-161E-436A-B85E-0B02626C43E1}" destId="{91DD0956-6FD7-4FF0-B694-2C9F59763F47}" srcOrd="0" destOrd="0" presId="urn:microsoft.com/office/officeart/2005/8/layout/default"/>
    <dgm:cxn modelId="{A7473FC5-1F0E-46B1-B6C1-FFAD4F9F01C5}" type="presOf" srcId="{6935D844-6B3F-4CC8-8208-B7541ED15AD5}" destId="{6108CA90-A027-47EE-8DD1-100610E643B0}" srcOrd="0" destOrd="0" presId="urn:microsoft.com/office/officeart/2005/8/layout/default"/>
    <dgm:cxn modelId="{E9BC75AD-17BE-4768-BE62-89F581B9D12E}" type="presParOf" srcId="{57C17BCA-4B43-4644-AF0D-A7D79AC4C0CE}" destId="{3B2FFCBF-A846-4855-9C3B-C9FB298A280F}" srcOrd="0" destOrd="0" presId="urn:microsoft.com/office/officeart/2005/8/layout/default"/>
    <dgm:cxn modelId="{353BFA31-0D9E-406E-89B0-EFAF9798D5EC}" type="presParOf" srcId="{57C17BCA-4B43-4644-AF0D-A7D79AC4C0CE}" destId="{3A65D82D-5172-4C23-BE9B-9A375CC63136}" srcOrd="1" destOrd="0" presId="urn:microsoft.com/office/officeart/2005/8/layout/default"/>
    <dgm:cxn modelId="{C839B1F7-6F80-4D96-B936-63F87598245F}" type="presParOf" srcId="{57C17BCA-4B43-4644-AF0D-A7D79AC4C0CE}" destId="{BABEF296-E4A2-4A50-90E6-6A9E99522C76}" srcOrd="2" destOrd="0" presId="urn:microsoft.com/office/officeart/2005/8/layout/default"/>
    <dgm:cxn modelId="{9BAAA5B2-3190-4E33-A092-1341E9B545B9}" type="presParOf" srcId="{57C17BCA-4B43-4644-AF0D-A7D79AC4C0CE}" destId="{82D4D12F-F7BF-477C-871D-CC32AD6C8AC2}" srcOrd="3" destOrd="0" presId="urn:microsoft.com/office/officeart/2005/8/layout/default"/>
    <dgm:cxn modelId="{E4F63752-2160-411F-A6EB-7FB168F2214E}" type="presParOf" srcId="{57C17BCA-4B43-4644-AF0D-A7D79AC4C0CE}" destId="{6108CA90-A027-47EE-8DD1-100610E643B0}" srcOrd="4" destOrd="0" presId="urn:microsoft.com/office/officeart/2005/8/layout/default"/>
    <dgm:cxn modelId="{2CC42805-1C60-4EDC-B9A1-C8E2E8CF1DB3}" type="presParOf" srcId="{57C17BCA-4B43-4644-AF0D-A7D79AC4C0CE}" destId="{A6349F4C-E6BF-4AA9-8325-18B06D0256D0}" srcOrd="5" destOrd="0" presId="urn:microsoft.com/office/officeart/2005/8/layout/default"/>
    <dgm:cxn modelId="{D6B1F054-9C3E-4D3E-BFFF-508967DBE0E6}" type="presParOf" srcId="{57C17BCA-4B43-4644-AF0D-A7D79AC4C0CE}" destId="{91DD0956-6FD7-4FF0-B694-2C9F59763F47}" srcOrd="6" destOrd="0" presId="urn:microsoft.com/office/officeart/2005/8/layout/default"/>
    <dgm:cxn modelId="{C9DB15EF-B3F7-4098-A388-69DC775EDA65}" type="presParOf" srcId="{57C17BCA-4B43-4644-AF0D-A7D79AC4C0CE}" destId="{E9FDA448-FFA5-44CE-BB97-50134B07876F}" srcOrd="7" destOrd="0" presId="urn:microsoft.com/office/officeart/2005/8/layout/default"/>
    <dgm:cxn modelId="{81852B70-5300-4266-A73C-546E7EFFEE50}" type="presParOf" srcId="{57C17BCA-4B43-4644-AF0D-A7D79AC4C0CE}" destId="{F09976D9-97A0-4415-91D2-428319DF73A9}" srcOrd="8" destOrd="0" presId="urn:microsoft.com/office/officeart/2005/8/layout/default"/>
    <dgm:cxn modelId="{B7E0DA69-135C-4F0F-B8AD-18043DADDF3F}" type="presParOf" srcId="{57C17BCA-4B43-4644-AF0D-A7D79AC4C0CE}" destId="{DC33CDBC-2F1F-4CCC-87BB-3D7E944065BB}" srcOrd="9" destOrd="0" presId="urn:microsoft.com/office/officeart/2005/8/layout/default"/>
    <dgm:cxn modelId="{9CA80319-4504-4C03-9292-5B9FC497E36E}" type="presParOf" srcId="{57C17BCA-4B43-4644-AF0D-A7D79AC4C0CE}" destId="{5AC75E60-49BD-473A-93E3-1DEAFB548654}" srcOrd="10" destOrd="0" presId="urn:microsoft.com/office/officeart/2005/8/layout/default"/>
    <dgm:cxn modelId="{BA8E6714-EC2F-42B5-8E6C-0CA7636C90BF}" type="presParOf" srcId="{57C17BCA-4B43-4644-AF0D-A7D79AC4C0CE}" destId="{5B1F824C-DAB8-4305-BCD4-81343BED1C7B}" srcOrd="11" destOrd="0" presId="urn:microsoft.com/office/officeart/2005/8/layout/default"/>
    <dgm:cxn modelId="{631938EC-5D83-426D-A237-660F92C10573}" type="presParOf" srcId="{57C17BCA-4B43-4644-AF0D-A7D79AC4C0CE}" destId="{8C88FB9E-07D7-4E31-9AD3-66565FD4546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FFCBF-A846-4855-9C3B-C9FB298A280F}">
      <dsp:nvSpPr>
        <dsp:cNvPr id="0" name=""/>
        <dsp:cNvSpPr/>
      </dsp:nvSpPr>
      <dsp:spPr>
        <a:xfrm>
          <a:off x="3397" y="568016"/>
          <a:ext cx="2695735" cy="16174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Peer </a:t>
          </a:r>
          <a:r>
            <a:rPr lang="es-ES" sz="3200" kern="1200" dirty="0" err="1"/>
            <a:t>review</a:t>
          </a:r>
          <a:endParaRPr lang="en-US" sz="3200" kern="1200" dirty="0"/>
        </a:p>
      </dsp:txBody>
      <dsp:txXfrm>
        <a:off x="3397" y="568016"/>
        <a:ext cx="2695735" cy="1617441"/>
      </dsp:txXfrm>
    </dsp:sp>
    <dsp:sp modelId="{BABEF296-E4A2-4A50-90E6-6A9E99522C76}">
      <dsp:nvSpPr>
        <dsp:cNvPr id="0" name=""/>
        <dsp:cNvSpPr/>
      </dsp:nvSpPr>
      <dsp:spPr>
        <a:xfrm>
          <a:off x="2968706" y="568016"/>
          <a:ext cx="2695735" cy="1617441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SFI</a:t>
          </a:r>
          <a:endParaRPr lang="en-US" sz="3200" kern="1200" dirty="0"/>
        </a:p>
      </dsp:txBody>
      <dsp:txXfrm>
        <a:off x="2968706" y="568016"/>
        <a:ext cx="2695735" cy="1617441"/>
      </dsp:txXfrm>
    </dsp:sp>
    <dsp:sp modelId="{6108CA90-A027-47EE-8DD1-100610E643B0}">
      <dsp:nvSpPr>
        <dsp:cNvPr id="0" name=""/>
        <dsp:cNvSpPr/>
      </dsp:nvSpPr>
      <dsp:spPr>
        <a:xfrm>
          <a:off x="5934015" y="568016"/>
          <a:ext cx="2695735" cy="161744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Sentiment Analysis</a:t>
          </a:r>
        </a:p>
      </dsp:txBody>
      <dsp:txXfrm>
        <a:off x="5934015" y="568016"/>
        <a:ext cx="2695735" cy="1617441"/>
      </dsp:txXfrm>
    </dsp:sp>
    <dsp:sp modelId="{91DD0956-6FD7-4FF0-B694-2C9F59763F47}">
      <dsp:nvSpPr>
        <dsp:cNvPr id="0" name=""/>
        <dsp:cNvSpPr/>
      </dsp:nvSpPr>
      <dsp:spPr>
        <a:xfrm>
          <a:off x="8899324" y="568016"/>
          <a:ext cx="2695735" cy="161744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My internship</a:t>
          </a:r>
        </a:p>
      </dsp:txBody>
      <dsp:txXfrm>
        <a:off x="8899324" y="568016"/>
        <a:ext cx="2695735" cy="1617441"/>
      </dsp:txXfrm>
    </dsp:sp>
    <dsp:sp modelId="{F09976D9-97A0-4415-91D2-428319DF73A9}">
      <dsp:nvSpPr>
        <dsp:cNvPr id="0" name=""/>
        <dsp:cNvSpPr/>
      </dsp:nvSpPr>
      <dsp:spPr>
        <a:xfrm>
          <a:off x="1486052" y="2455031"/>
          <a:ext cx="2695735" cy="161744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ABM</a:t>
          </a:r>
          <a:endParaRPr lang="en-US" sz="3200" kern="1200" dirty="0"/>
        </a:p>
      </dsp:txBody>
      <dsp:txXfrm>
        <a:off x="1486052" y="2455031"/>
        <a:ext cx="2695735" cy="1617441"/>
      </dsp:txXfrm>
    </dsp:sp>
    <dsp:sp modelId="{5AC75E60-49BD-473A-93E3-1DEAFB548654}">
      <dsp:nvSpPr>
        <dsp:cNvPr id="0" name=""/>
        <dsp:cNvSpPr/>
      </dsp:nvSpPr>
      <dsp:spPr>
        <a:xfrm>
          <a:off x="4451361" y="2455031"/>
          <a:ext cx="2695735" cy="1617441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 err="1"/>
            <a:t>The</a:t>
          </a:r>
          <a:r>
            <a:rPr lang="es-ES" sz="3200" kern="1200" dirty="0"/>
            <a:t> </a:t>
          </a:r>
          <a:r>
            <a:rPr lang="es-ES" sz="3200" kern="1200" dirty="0" err="1"/>
            <a:t>Chair</a:t>
          </a:r>
          <a:endParaRPr lang="en-US" sz="3200" kern="1200" dirty="0"/>
        </a:p>
      </dsp:txBody>
      <dsp:txXfrm>
        <a:off x="4451361" y="2455031"/>
        <a:ext cx="2695735" cy="1617441"/>
      </dsp:txXfrm>
    </dsp:sp>
    <dsp:sp modelId="{8C88FB9E-07D7-4E31-9AD3-66565FD45461}">
      <dsp:nvSpPr>
        <dsp:cNvPr id="0" name=""/>
        <dsp:cNvSpPr/>
      </dsp:nvSpPr>
      <dsp:spPr>
        <a:xfrm>
          <a:off x="7416670" y="2455031"/>
          <a:ext cx="2695735" cy="161744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Conservativism</a:t>
          </a:r>
        </a:p>
      </dsp:txBody>
      <dsp:txXfrm>
        <a:off x="7416670" y="2455031"/>
        <a:ext cx="2695735" cy="1617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4EB5D-4111-4E6A-9521-320C126B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B110A-942A-4517-ADC5-5615C054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36527-8120-4C42-835E-0DE581CE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D9679-D0B7-466C-B6DD-38EF835D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B7574-4FA7-4061-889A-6D41E30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A37B-58E0-446A-9501-A7BC027E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BBEEDD-5E1E-459E-A814-41F71553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56476-B274-4999-AC71-BD3C2F92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17824-E2B0-4ABF-85BD-48867674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7ABA8-8580-4DAC-8A88-97480AC8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1967CA-9B62-4DB9-8DA4-F9A8CDEE9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0FCB91-FD8A-45A8-AC02-B592D82D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FD8E0-EDDF-412B-8BA9-9D24781B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7F8BF-B89F-406B-B38D-74ABC85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235D0-F210-47EC-831E-679F2A5B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8385-C844-4BC1-B0CA-B8879B15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2CEC8-288A-4E4B-A12D-32E564D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85568-7A8C-449E-967A-E7D0C1FB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D49E8-50CF-4FAE-BFE8-D37D2471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C2A73-4EA0-473C-9DAF-ABBFD7A9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62F3E-540E-4103-8F4D-E1D3DC12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94A18-1CAD-4F96-8754-0C4BB0361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66ABE-0859-4255-A5A8-E24327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6E95D-16CC-4FED-BA06-3E817BC4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EE453-FECD-4E5B-8B57-3D7AEBCD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050BD-DF9C-4C42-97A1-8F0952A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85701-655B-4CE5-8F63-96D1991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F69B87-8EA3-4F22-B18D-5363326E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75C63-1946-4C47-BC4C-3A535AD6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2C269-2DC6-40E9-AF30-B9B9C019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FA29F8-1AAA-4471-97C4-4307AD4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B0C4-15A8-4130-99E8-6866465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3DF2C-1145-4E30-9D3F-F7075D50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C8D92-05EC-4E96-B929-8AE7625F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B17481-13D2-4097-8371-B577EA8D7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611DE-C38E-4AD0-AD5F-0E53C8FB7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09C759-745C-47D8-889B-4A27AEC2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305743-DA8C-4C9E-A477-F13FF849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29910E-0327-463A-A2A8-2E0EA3A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6E8EB-2C00-45B9-99F2-7347709D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8359B9-9296-4497-9590-AEF0CA28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D38418-60F6-4D48-85C2-CA96B0F1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A8C494-4DA4-47B2-904B-B50BCBD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BF4792-2508-4B5B-AE95-F45016FB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B3BEA8-D033-421F-8232-06DD72A3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E02BD-BB06-482F-A0AB-ECD356D7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99DDA-0912-4EDF-A811-A0C4F4C0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3788C-CC9E-45E3-B835-D4015C38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91106-BCA3-4775-9115-B8096B26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0455A-6BD6-4982-87F4-3C5B8035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5D8F83-CBC0-4AC3-99E2-28ABA4C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62A5F-BC93-4C82-9C21-7674E9A0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69820-0CA3-4448-9FEC-124E54EF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7FE5F-07D4-4E97-A4DD-0BD28F971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55F60-B2DD-467D-9EC6-31B04BEE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0FFEA-1E6F-43C6-89F1-57394D6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5362C-2E2D-4EA4-9772-58FFB76D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BA6546-91BE-4160-8272-F7A51679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4BD7D0-3520-4174-BA1A-5CBB2B29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C4C21-32D1-4184-A789-9306087B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C94FA-6474-41A8-BC0A-B05A33348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078E-AEE7-40EC-BF32-E398E31B44B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A2AFB-88F9-4584-8197-279F5CF2D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8B3B7-46AB-4FCC-A745-FDD6ACF14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B65B-81C2-4B92-B6FB-EDE834B9F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FI Industry Fellowship Programme secures €480k for research ...">
            <a:extLst>
              <a:ext uri="{FF2B5EF4-FFF2-40B4-BE49-F238E27FC236}">
                <a16:creationId xmlns:a16="http://schemas.microsoft.com/office/drawing/2014/main" id="{F7E5B50F-19A9-47F9-BE03-671C0B5E0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41" y="5318267"/>
            <a:ext cx="2076936" cy="11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57108B-A95D-428E-80D4-2ED7A731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932" y="1949397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Understanding</a:t>
            </a:r>
            <a:r>
              <a:rPr lang="es-ES" sz="4400" dirty="0"/>
              <a:t> peer </a:t>
            </a:r>
            <a:r>
              <a:rPr lang="es-ES" sz="4400" dirty="0" err="1"/>
              <a:t>review</a:t>
            </a:r>
            <a:endParaRPr lang="en-US" sz="4400" dirty="0"/>
          </a:p>
        </p:txBody>
      </p:sp>
      <p:pic>
        <p:nvPicPr>
          <p:cNvPr id="1026" name="Picture 2" descr="Dr. Jon Tennant on an Introduction to Open Peer Review Process ...">
            <a:extLst>
              <a:ext uri="{FF2B5EF4-FFF2-40B4-BE49-F238E27FC236}">
                <a16:creationId xmlns:a16="http://schemas.microsoft.com/office/drawing/2014/main" id="{49B13C7E-6EDD-4700-BFD5-595DD8085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5842" b="-2"/>
          <a:stretch/>
        </p:blipFill>
        <p:spPr bwMode="auto">
          <a:xfrm>
            <a:off x="-20297" y="9396"/>
            <a:ext cx="8436352" cy="685800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3750F3C-153D-4A7D-B950-52E707E9FB13}"/>
              </a:ext>
            </a:extLst>
          </p:cNvPr>
          <p:cNvSpPr txBox="1"/>
          <p:nvPr/>
        </p:nvSpPr>
        <p:spPr>
          <a:xfrm>
            <a:off x="8161777" y="3905638"/>
            <a:ext cx="3717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Adrian Martín Bethencourt</a:t>
            </a:r>
          </a:p>
          <a:p>
            <a:r>
              <a:rPr lang="es-ES" sz="2400" dirty="0" err="1"/>
              <a:t>MSc</a:t>
            </a:r>
            <a:r>
              <a:rPr lang="es-ES" sz="2400" dirty="0"/>
              <a:t> Social Data </a:t>
            </a:r>
            <a:r>
              <a:rPr lang="es-ES" sz="2400" dirty="0" err="1"/>
              <a:t>Analytics</a:t>
            </a:r>
            <a:endParaRPr lang="en-US" sz="2400" dirty="0"/>
          </a:p>
        </p:txBody>
      </p:sp>
      <p:pic>
        <p:nvPicPr>
          <p:cNvPr id="1030" name="Picture 6" descr="University College Dublin FC Logo Vector (.EPS) Free Download">
            <a:extLst>
              <a:ext uri="{FF2B5EF4-FFF2-40B4-BE49-F238E27FC236}">
                <a16:creationId xmlns:a16="http://schemas.microsoft.com/office/drawing/2014/main" id="{F759A17B-CA46-47C1-85E5-C0875C72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093" y="5345667"/>
            <a:ext cx="749141" cy="11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9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90A5-E61B-4DCB-AC34-8AC073B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role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chair</a:t>
            </a:r>
            <a:r>
              <a:rPr lang="es-ES" dirty="0"/>
              <a:t> (m)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2A4BAE-DEBA-4581-A1C8-89B028C2B84E}"/>
              </a:ext>
            </a:extLst>
          </p:cNvPr>
          <p:cNvSpPr txBox="1"/>
          <p:nvPr/>
        </p:nvSpPr>
        <p:spPr>
          <a:xfrm>
            <a:off x="5468782" y="2170688"/>
            <a:ext cx="3038475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200" dirty="0"/>
              <a:t>Structured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200" dirty="0"/>
              <a:t>Unstructured		</a:t>
            </a:r>
          </a:p>
        </p:txBody>
      </p:sp>
      <p:pic>
        <p:nvPicPr>
          <p:cNvPr id="3074" name="Picture 2" descr="Meeting scene with businessmen | Stock Images Page | Everypixel">
            <a:extLst>
              <a:ext uri="{FF2B5EF4-FFF2-40B4-BE49-F238E27FC236}">
                <a16:creationId xmlns:a16="http://schemas.microsoft.com/office/drawing/2014/main" id="{38EFD441-08D5-4892-8515-E15B8581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6" r="5055" b="22117"/>
          <a:stretch/>
        </p:blipFill>
        <p:spPr bwMode="auto">
          <a:xfrm>
            <a:off x="302871" y="2269618"/>
            <a:ext cx="4901111" cy="294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5518B46-144A-4935-A413-A86B8180CDA7}"/>
              </a:ext>
            </a:extLst>
          </p:cNvPr>
          <p:cNvSpPr txBox="1"/>
          <p:nvPr/>
        </p:nvSpPr>
        <p:spPr>
          <a:xfrm>
            <a:off x="8572252" y="3384441"/>
            <a:ext cx="535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m</a:t>
            </a:r>
            <a:endParaRPr lang="en-US" sz="32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EBD1C4F-7534-455E-A373-19879BEFE4C5}"/>
              </a:ext>
            </a:extLst>
          </p:cNvPr>
          <p:cNvGrpSpPr/>
          <p:nvPr/>
        </p:nvGrpSpPr>
        <p:grpSpPr>
          <a:xfrm>
            <a:off x="9363075" y="2446347"/>
            <a:ext cx="695325" cy="2703969"/>
            <a:chOff x="9420225" y="2153781"/>
            <a:chExt cx="695325" cy="2703969"/>
          </a:xfrm>
        </p:grpSpPr>
        <p:sp>
          <p:nvSpPr>
            <p:cNvPr id="15" name="Flecha: hacia abajo 14">
              <a:extLst>
                <a:ext uri="{FF2B5EF4-FFF2-40B4-BE49-F238E27FC236}">
                  <a16:creationId xmlns:a16="http://schemas.microsoft.com/office/drawing/2014/main" id="{3BDDAFC7-90FB-4923-930A-296C959D2742}"/>
                </a:ext>
              </a:extLst>
            </p:cNvPr>
            <p:cNvSpPr/>
            <p:nvPr/>
          </p:nvSpPr>
          <p:spPr>
            <a:xfrm>
              <a:off x="9420225" y="2495550"/>
              <a:ext cx="695325" cy="2362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EF2B2DD4-0B96-4F49-8B2D-26EF728608DF}"/>
                </a:ext>
              </a:extLst>
            </p:cNvPr>
            <p:cNvSpPr/>
            <p:nvPr/>
          </p:nvSpPr>
          <p:spPr>
            <a:xfrm rot="10800000">
              <a:off x="9420225" y="2153781"/>
              <a:ext cx="695325" cy="2362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D2499B9-3BAC-4F8C-9E77-20129A140C7B}"/>
              </a:ext>
            </a:extLst>
          </p:cNvPr>
          <p:cNvSpPr txBox="1"/>
          <p:nvPr/>
        </p:nvSpPr>
        <p:spPr>
          <a:xfrm>
            <a:off x="10313894" y="4750206"/>
            <a:ext cx="78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m= 0</a:t>
            </a:r>
            <a:endParaRPr lang="en-US" sz="2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60B281-5E96-417C-B747-EA1F30B8AAAD}"/>
              </a:ext>
            </a:extLst>
          </p:cNvPr>
          <p:cNvSpPr txBox="1"/>
          <p:nvPr/>
        </p:nvSpPr>
        <p:spPr>
          <a:xfrm>
            <a:off x="10313894" y="2579487"/>
            <a:ext cx="78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m= 1</a:t>
            </a:r>
            <a:endParaRPr lang="en-US" sz="2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CA89B03-4B73-4307-9C45-879295E75A26}"/>
              </a:ext>
            </a:extLst>
          </p:cNvPr>
          <p:cNvSpPr txBox="1"/>
          <p:nvPr/>
        </p:nvSpPr>
        <p:spPr>
          <a:xfrm>
            <a:off x="1346138" y="1776129"/>
            <a:ext cx="336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u="sng" dirty="0"/>
              <a:t>Panel discussion</a:t>
            </a:r>
          </a:p>
        </p:txBody>
      </p:sp>
    </p:spTree>
    <p:extLst>
      <p:ext uri="{BB962C8B-B14F-4D97-AF65-F5344CB8AC3E}">
        <p14:creationId xmlns:p14="http://schemas.microsoft.com/office/powerpoint/2010/main" val="262703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A90A5-E61B-4DCB-AC34-8AC073B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role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chair</a:t>
            </a:r>
            <a:r>
              <a:rPr lang="es-ES" dirty="0"/>
              <a:t> (m)</a:t>
            </a:r>
            <a:endParaRPr lang="en-U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E780E1C-F682-4310-A9D7-54BF32509675}"/>
              </a:ext>
            </a:extLst>
          </p:cNvPr>
          <p:cNvGrpSpPr/>
          <p:nvPr/>
        </p:nvGrpSpPr>
        <p:grpSpPr>
          <a:xfrm>
            <a:off x="1392161" y="1594041"/>
            <a:ext cx="9407678" cy="3135068"/>
            <a:chOff x="1148110" y="2175812"/>
            <a:chExt cx="8364197" cy="216688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157B726-22D2-4F2E-AC5A-544AEED4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110" y="2175812"/>
              <a:ext cx="2637160" cy="216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2168DCB-32F1-4274-AC96-64D5748D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448" y="2175812"/>
              <a:ext cx="2957859" cy="2166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19665F52-850E-49C4-B933-8DF5427A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271" y="2175813"/>
              <a:ext cx="2769177" cy="216688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074" name="Picture 2" descr="Meeting scene with businessmen | Stock Images Page | Everypixel">
            <a:extLst>
              <a:ext uri="{FF2B5EF4-FFF2-40B4-BE49-F238E27FC236}">
                <a16:creationId xmlns:a16="http://schemas.microsoft.com/office/drawing/2014/main" id="{38EFD441-08D5-4892-8515-E15B8581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6" r="5055" b="22117"/>
          <a:stretch/>
        </p:blipFill>
        <p:spPr bwMode="auto">
          <a:xfrm>
            <a:off x="-288625" y="4727711"/>
            <a:ext cx="3546176" cy="213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8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942-0122-4792-B863-6205068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role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chair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A92568-D838-494D-A4D3-2EEEA9D63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994"/>
          <a:stretch/>
        </p:blipFill>
        <p:spPr>
          <a:xfrm>
            <a:off x="2599462" y="1690688"/>
            <a:ext cx="6344996" cy="21849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CC8D35-6FFE-4B0E-9406-BBA140FCB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4" b="1059"/>
          <a:stretch/>
        </p:blipFill>
        <p:spPr>
          <a:xfrm>
            <a:off x="2599461" y="4165474"/>
            <a:ext cx="6430239" cy="23274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026D3F-BE61-4757-BC5F-919F4B4D8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" t="14578" r="52975"/>
          <a:stretch/>
        </p:blipFill>
        <p:spPr>
          <a:xfrm>
            <a:off x="178900" y="2738910"/>
            <a:ext cx="2431783" cy="28597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B77A4A8-7A0F-4493-8A12-48513755D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25" t="12877" r="1249" b="2012"/>
          <a:stretch/>
        </p:blipFill>
        <p:spPr>
          <a:xfrm>
            <a:off x="9029700" y="2735583"/>
            <a:ext cx="2705100" cy="285978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3D6AE8-AF7E-41B1-A9BD-3A2E800FD3F8}"/>
              </a:ext>
            </a:extLst>
          </p:cNvPr>
          <p:cNvSpPr txBox="1"/>
          <p:nvPr/>
        </p:nvSpPr>
        <p:spPr>
          <a:xfrm>
            <a:off x="0" y="2310657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Stage</a:t>
            </a:r>
            <a:r>
              <a:rPr lang="es-ES" b="1" dirty="0"/>
              <a:t> 1. </a:t>
            </a:r>
            <a:r>
              <a:rPr lang="es-ES" b="1" dirty="0" err="1"/>
              <a:t>Overall</a:t>
            </a:r>
            <a:r>
              <a:rPr lang="es-ES" b="1" dirty="0"/>
              <a:t> score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5842B3-3B90-4646-AAD8-250C89F5ADA7}"/>
              </a:ext>
            </a:extLst>
          </p:cNvPr>
          <p:cNvSpPr txBox="1"/>
          <p:nvPr/>
        </p:nvSpPr>
        <p:spPr>
          <a:xfrm>
            <a:off x="9029700" y="2296045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Stage</a:t>
            </a:r>
            <a:r>
              <a:rPr lang="es-ES" b="1" dirty="0"/>
              <a:t> 2. </a:t>
            </a:r>
            <a:r>
              <a:rPr lang="es-ES" b="1" dirty="0" err="1"/>
              <a:t>Overall</a:t>
            </a:r>
            <a:r>
              <a:rPr lang="es-ES" b="1" dirty="0"/>
              <a:t>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730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942-0122-4792-B863-6205068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role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chair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EBC4CF6-6B40-4FCC-99F4-0149DEF84868}"/>
              </a:ext>
            </a:extLst>
          </p:cNvPr>
          <p:cNvSpPr/>
          <p:nvPr/>
        </p:nvSpPr>
        <p:spPr>
          <a:xfrm>
            <a:off x="10581055" y="3593528"/>
            <a:ext cx="1065426" cy="1068155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7B4C29-DA1C-4E10-A076-40F3BC9E2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9" b="2994"/>
          <a:stretch/>
        </p:blipFill>
        <p:spPr>
          <a:xfrm>
            <a:off x="2599462" y="1690688"/>
            <a:ext cx="6344996" cy="2184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874EA7-EE1D-466D-AD60-604483939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4" b="1059"/>
          <a:stretch/>
        </p:blipFill>
        <p:spPr>
          <a:xfrm>
            <a:off x="2599461" y="4165474"/>
            <a:ext cx="6430239" cy="23274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9ABCA0-EDBF-42B1-AF02-3B5ADE1B70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" t="14578" r="52975"/>
          <a:stretch/>
        </p:blipFill>
        <p:spPr>
          <a:xfrm>
            <a:off x="178900" y="2738910"/>
            <a:ext cx="2431783" cy="28597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BD5607D-8F0B-428F-A87C-AAB023388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25" t="12877" r="1249" b="2012"/>
          <a:stretch/>
        </p:blipFill>
        <p:spPr>
          <a:xfrm>
            <a:off x="9029700" y="2735583"/>
            <a:ext cx="2705100" cy="28597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54DF0C-ACEC-4D91-B168-4383AD988092}"/>
              </a:ext>
            </a:extLst>
          </p:cNvPr>
          <p:cNvSpPr txBox="1"/>
          <p:nvPr/>
        </p:nvSpPr>
        <p:spPr>
          <a:xfrm>
            <a:off x="0" y="2310657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Stage</a:t>
            </a:r>
            <a:r>
              <a:rPr lang="es-ES" b="1" dirty="0"/>
              <a:t> 1. </a:t>
            </a:r>
            <a:r>
              <a:rPr lang="es-ES" b="1" dirty="0" err="1"/>
              <a:t>Overall</a:t>
            </a:r>
            <a:r>
              <a:rPr lang="es-ES" b="1" dirty="0"/>
              <a:t> score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5AECAD-A920-4D25-9166-0ACD103B640B}"/>
              </a:ext>
            </a:extLst>
          </p:cNvPr>
          <p:cNvSpPr txBox="1"/>
          <p:nvPr/>
        </p:nvSpPr>
        <p:spPr>
          <a:xfrm>
            <a:off x="9029700" y="2296045"/>
            <a:ext cx="29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Stage</a:t>
            </a:r>
            <a:r>
              <a:rPr lang="es-ES" b="1" dirty="0"/>
              <a:t> 2. </a:t>
            </a:r>
            <a:r>
              <a:rPr lang="es-ES" b="1" dirty="0" err="1"/>
              <a:t>Overall</a:t>
            </a:r>
            <a:r>
              <a:rPr lang="es-ES" b="1" dirty="0"/>
              <a:t> score</a:t>
            </a:r>
            <a:endParaRPr lang="en-US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7B7BC13-DD84-4070-924C-FB24AF40341B}"/>
              </a:ext>
            </a:extLst>
          </p:cNvPr>
          <p:cNvSpPr/>
          <p:nvPr/>
        </p:nvSpPr>
        <p:spPr>
          <a:xfrm>
            <a:off x="1486819" y="2500604"/>
            <a:ext cx="1065426" cy="208570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532CEA-941A-422E-935E-18AC9738A58C}"/>
              </a:ext>
            </a:extLst>
          </p:cNvPr>
          <p:cNvSpPr/>
          <p:nvPr/>
        </p:nvSpPr>
        <p:spPr>
          <a:xfrm>
            <a:off x="2490730" y="3915272"/>
            <a:ext cx="2450347" cy="257760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1A6F3F3-5386-4F73-9A83-4B18CD244D74}"/>
              </a:ext>
            </a:extLst>
          </p:cNvPr>
          <p:cNvSpPr/>
          <p:nvPr/>
        </p:nvSpPr>
        <p:spPr>
          <a:xfrm>
            <a:off x="10713534" y="4060368"/>
            <a:ext cx="1065426" cy="1068155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>
            <a:extLst>
              <a:ext uri="{FF2B5EF4-FFF2-40B4-BE49-F238E27FC236}">
                <a16:creationId xmlns:a16="http://schemas.microsoft.com/office/drawing/2014/main" id="{F4F072F3-FEF2-4121-B2AB-E7E74DA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Conservstivism</a:t>
            </a:r>
          </a:p>
        </p:txBody>
      </p:sp>
      <p:pic>
        <p:nvPicPr>
          <p:cNvPr id="2052" name="Picture 4" descr="107 Contraste Entre El Edificio Viejo Y Nuevo Fotos - Libres de ...">
            <a:extLst>
              <a:ext uri="{FF2B5EF4-FFF2-40B4-BE49-F238E27FC236}">
                <a16:creationId xmlns:a16="http://schemas.microsoft.com/office/drawing/2014/main" id="{EB11399B-6128-4F81-ADEC-1D308E9D0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2" r="23432" b="2"/>
          <a:stretch/>
        </p:blipFill>
        <p:spPr bwMode="auto">
          <a:xfrm>
            <a:off x="4688031" y="320510"/>
            <a:ext cx="2815937" cy="3930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otoño, auto, veterano, coche deportivo, hojas, viejo, nuevo ...">
            <a:extLst>
              <a:ext uri="{FF2B5EF4-FFF2-40B4-BE49-F238E27FC236}">
                <a16:creationId xmlns:a16="http://schemas.microsoft.com/office/drawing/2014/main" id="{1C5CB8FE-79A4-4445-B7EB-44A6DEA9B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4" r="22700" b="1"/>
          <a:stretch/>
        </p:blipFill>
        <p:spPr bwMode="auto">
          <a:xfrm rot="21600000">
            <a:off x="8075142" y="320511"/>
            <a:ext cx="3794760" cy="3930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268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The Future of Conservatism - Open The Magazine">
            <a:extLst>
              <a:ext uri="{FF2B5EF4-FFF2-40B4-BE49-F238E27FC236}">
                <a16:creationId xmlns:a16="http://schemas.microsoft.com/office/drawing/2014/main" id="{26E9AAB8-AF34-4767-B6A8-C320F31EF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59"/>
          <a:stretch/>
        </p:blipFill>
        <p:spPr bwMode="auto">
          <a:xfrm>
            <a:off x="712901" y="320510"/>
            <a:ext cx="3403956" cy="3930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591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BE02EC-9324-43DA-87DB-F9B10B44BC2C}"/>
              </a:ext>
            </a:extLst>
          </p:cNvPr>
          <p:cNvSpPr txBox="1"/>
          <p:nvPr/>
        </p:nvSpPr>
        <p:spPr>
          <a:xfrm>
            <a:off x="989043" y="432233"/>
            <a:ext cx="547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The</a:t>
            </a:r>
            <a:r>
              <a:rPr lang="es-ES" sz="3200" dirty="0"/>
              <a:t> role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bias</a:t>
            </a:r>
            <a:r>
              <a:rPr lang="es-ES" sz="3200" dirty="0"/>
              <a:t>: </a:t>
            </a:r>
            <a:r>
              <a:rPr lang="es-ES" sz="3200" dirty="0" err="1"/>
              <a:t>Conservativism</a:t>
            </a:r>
            <a:r>
              <a:rPr lang="es-ES" sz="3200" dirty="0"/>
              <a:t> </a:t>
            </a:r>
            <a:endParaRPr lang="en-US" sz="3200" dirty="0"/>
          </a:p>
        </p:txBody>
      </p:sp>
      <p:pic>
        <p:nvPicPr>
          <p:cNvPr id="1028" name="Picture 4" descr="El Documento Archivo Pagina Pen Reanudar El Color Plano Icono ...">
            <a:extLst>
              <a:ext uri="{FF2B5EF4-FFF2-40B4-BE49-F238E27FC236}">
                <a16:creationId xmlns:a16="http://schemas.microsoft.com/office/drawing/2014/main" id="{7B5F6009-BD22-4450-81FC-36E5B338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4" y="2850270"/>
            <a:ext cx="2475516" cy="24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rir llave 4">
            <a:extLst>
              <a:ext uri="{FF2B5EF4-FFF2-40B4-BE49-F238E27FC236}">
                <a16:creationId xmlns:a16="http://schemas.microsoft.com/office/drawing/2014/main" id="{6A693631-8689-4269-9D25-557F7BB2B94A}"/>
              </a:ext>
            </a:extLst>
          </p:cNvPr>
          <p:cNvSpPr/>
          <p:nvPr/>
        </p:nvSpPr>
        <p:spPr>
          <a:xfrm>
            <a:off x="3227380" y="2569108"/>
            <a:ext cx="521271" cy="2885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9CCF6A-DEA6-4928-AE50-5EBBC71B2A40}"/>
              </a:ext>
            </a:extLst>
          </p:cNvPr>
          <p:cNvSpPr txBox="1"/>
          <p:nvPr/>
        </p:nvSpPr>
        <p:spPr>
          <a:xfrm>
            <a:off x="3864324" y="2384442"/>
            <a:ext cx="159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Novel </a:t>
            </a:r>
            <a:r>
              <a:rPr lang="es-ES" dirty="0" err="1"/>
              <a:t>proposal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1184CD-461D-4A81-8CDA-61EA6681D947}"/>
              </a:ext>
            </a:extLst>
          </p:cNvPr>
          <p:cNvSpPr txBox="1"/>
          <p:nvPr/>
        </p:nvSpPr>
        <p:spPr>
          <a:xfrm>
            <a:off x="3932258" y="5085042"/>
            <a:ext cx="22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Conventional</a:t>
            </a:r>
            <a:r>
              <a:rPr lang="es-ES" dirty="0"/>
              <a:t> </a:t>
            </a:r>
            <a:r>
              <a:rPr lang="es-ES" dirty="0" err="1"/>
              <a:t>proposal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251D11-D23E-4E30-B93F-288C5879B2F7}"/>
              </a:ext>
            </a:extLst>
          </p:cNvPr>
          <p:cNvSpPr txBox="1"/>
          <p:nvPr/>
        </p:nvSpPr>
        <p:spPr>
          <a:xfrm>
            <a:off x="3864324" y="2665604"/>
            <a:ext cx="1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P=(4/10)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6B1F49-7D89-4580-9553-40A21B71F85F}"/>
              </a:ext>
            </a:extLst>
          </p:cNvPr>
          <p:cNvSpPr txBox="1"/>
          <p:nvPr/>
        </p:nvSpPr>
        <p:spPr>
          <a:xfrm>
            <a:off x="3948405" y="5366204"/>
            <a:ext cx="1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P=(6/10)</a:t>
            </a:r>
            <a:endParaRPr lang="en-US" b="1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0474B6C6-FC0A-47DF-9405-437E41FFD626}"/>
              </a:ext>
            </a:extLst>
          </p:cNvPr>
          <p:cNvSpPr/>
          <p:nvPr/>
        </p:nvSpPr>
        <p:spPr>
          <a:xfrm>
            <a:off x="5634962" y="1773837"/>
            <a:ext cx="521271" cy="1731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A22474-E5FD-4853-A617-E8405CEC4645}"/>
              </a:ext>
            </a:extLst>
          </p:cNvPr>
          <p:cNvSpPr txBox="1"/>
          <p:nvPr/>
        </p:nvSpPr>
        <p:spPr>
          <a:xfrm>
            <a:off x="6236610" y="1589171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balanced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16E8D0-86ED-43E8-9175-A90E46100DF7}"/>
              </a:ext>
            </a:extLst>
          </p:cNvPr>
          <p:cNvSpPr txBox="1"/>
          <p:nvPr/>
        </p:nvSpPr>
        <p:spPr>
          <a:xfrm>
            <a:off x="6236610" y="3320199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balanced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200803-AEF1-4687-8BC0-408659D5E9CA}"/>
              </a:ext>
            </a:extLst>
          </p:cNvPr>
          <p:cNvSpPr txBox="1"/>
          <p:nvPr/>
        </p:nvSpPr>
        <p:spPr>
          <a:xfrm>
            <a:off x="6252963" y="1958503"/>
            <a:ext cx="144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P=(0.0911)*</a:t>
            </a:r>
            <a:endParaRPr lang="en-US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0E133E-C497-468C-9143-4D25718A287D}"/>
              </a:ext>
            </a:extLst>
          </p:cNvPr>
          <p:cNvSpPr txBox="1"/>
          <p:nvPr/>
        </p:nvSpPr>
        <p:spPr>
          <a:xfrm>
            <a:off x="6252963" y="3647058"/>
            <a:ext cx="217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P=(0.40 - 0.0911)</a:t>
            </a:r>
            <a:endParaRPr lang="en-U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867AE5-3D5F-4B34-B74E-D9C7D3D289AD}"/>
              </a:ext>
            </a:extLst>
          </p:cNvPr>
          <p:cNvSpPr txBox="1"/>
          <p:nvPr/>
        </p:nvSpPr>
        <p:spPr>
          <a:xfrm>
            <a:off x="989044" y="1006146"/>
            <a:ext cx="46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Bias size: </a:t>
            </a:r>
            <a:r>
              <a:rPr lang="en-US" dirty="0"/>
              <a:t>the size of the bias against novelty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74C231-3511-4FA9-AB58-9F1002EBC991}"/>
              </a:ext>
            </a:extLst>
          </p:cNvPr>
          <p:cNvSpPr txBox="1"/>
          <p:nvPr/>
        </p:nvSpPr>
        <p:spPr>
          <a:xfrm>
            <a:off x="8703455" y="144411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score + </a:t>
            </a:r>
            <a:r>
              <a:rPr lang="en-US" b="1" dirty="0"/>
              <a:t>Bias size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567F8C-1503-4D04-B18D-7E913D2AA936}"/>
              </a:ext>
            </a:extLst>
          </p:cNvPr>
          <p:cNvSpPr txBox="1"/>
          <p:nvPr/>
        </p:nvSpPr>
        <p:spPr>
          <a:xfrm>
            <a:off x="8703455" y="3127552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score – </a:t>
            </a:r>
            <a:r>
              <a:rPr lang="en-US" b="1" dirty="0"/>
              <a:t>Bias size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AF479A-67A8-4C1C-840A-806590085342}"/>
              </a:ext>
            </a:extLst>
          </p:cNvPr>
          <p:cNvSpPr txBox="1"/>
          <p:nvPr/>
        </p:nvSpPr>
        <p:spPr>
          <a:xfrm>
            <a:off x="9619859" y="4859888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score  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E574035B-A104-4C4F-BB41-4BFCEB483334}"/>
              </a:ext>
            </a:extLst>
          </p:cNvPr>
          <p:cNvSpPr/>
          <p:nvPr/>
        </p:nvSpPr>
        <p:spPr>
          <a:xfrm>
            <a:off x="8195224" y="1832077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E00F8D3-B232-4F69-968F-2EA6ECE7B5FD}"/>
              </a:ext>
            </a:extLst>
          </p:cNvPr>
          <p:cNvSpPr/>
          <p:nvPr/>
        </p:nvSpPr>
        <p:spPr>
          <a:xfrm>
            <a:off x="8210938" y="3647058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6CA419AA-084A-4ED2-AC91-59943C6424A5}"/>
              </a:ext>
            </a:extLst>
          </p:cNvPr>
          <p:cNvSpPr/>
          <p:nvPr/>
        </p:nvSpPr>
        <p:spPr>
          <a:xfrm>
            <a:off x="8242494" y="5289050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EEF00D3-A6F1-43AD-B44A-74BD84E051C5}"/>
              </a:ext>
            </a:extLst>
          </p:cNvPr>
          <p:cNvSpPr txBox="1"/>
          <p:nvPr/>
        </p:nvSpPr>
        <p:spPr>
          <a:xfrm>
            <a:off x="8950714" y="1861222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7B0E50-4AB6-4AFB-9D40-EECBA3A346AF}"/>
              </a:ext>
            </a:extLst>
          </p:cNvPr>
          <p:cNvSpPr txBox="1"/>
          <p:nvPr/>
        </p:nvSpPr>
        <p:spPr>
          <a:xfrm>
            <a:off x="8964712" y="3515672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EB6235C-874A-4F06-A1CE-5E98CFF5A692}"/>
              </a:ext>
            </a:extLst>
          </p:cNvPr>
          <p:cNvSpPr txBox="1"/>
          <p:nvPr/>
        </p:nvSpPr>
        <p:spPr>
          <a:xfrm>
            <a:off x="8964712" y="5196927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4C37323-F395-4344-A590-D81316A4EBE8}"/>
              </a:ext>
            </a:extLst>
          </p:cNvPr>
          <p:cNvSpPr txBox="1"/>
          <p:nvPr/>
        </p:nvSpPr>
        <p:spPr>
          <a:xfrm>
            <a:off x="8964712" y="6358659"/>
            <a:ext cx="632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See Brian </a:t>
            </a:r>
            <a:r>
              <a:rPr lang="en-US" dirty="0" err="1"/>
              <a:t>Uzzi</a:t>
            </a:r>
            <a:r>
              <a:rPr lang="en-US" dirty="0"/>
              <a:t> et al. (2013)</a:t>
            </a:r>
          </a:p>
        </p:txBody>
      </p:sp>
    </p:spTree>
    <p:extLst>
      <p:ext uri="{BB962C8B-B14F-4D97-AF65-F5344CB8AC3E}">
        <p14:creationId xmlns:p14="http://schemas.microsoft.com/office/powerpoint/2010/main" val="108164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BE02EC-9324-43DA-87DB-F9B10B44BC2C}"/>
              </a:ext>
            </a:extLst>
          </p:cNvPr>
          <p:cNvSpPr txBox="1"/>
          <p:nvPr/>
        </p:nvSpPr>
        <p:spPr>
          <a:xfrm>
            <a:off x="989043" y="432233"/>
            <a:ext cx="6848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The</a:t>
            </a:r>
            <a:r>
              <a:rPr lang="es-ES" sz="3200" dirty="0"/>
              <a:t> role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bias</a:t>
            </a:r>
            <a:r>
              <a:rPr lang="es-ES" sz="3200" dirty="0"/>
              <a:t>: </a:t>
            </a:r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gender</a:t>
            </a:r>
            <a:r>
              <a:rPr lang="es-ES" sz="3200" dirty="0"/>
              <a:t> </a:t>
            </a:r>
            <a:r>
              <a:rPr lang="es-ES" sz="3200" dirty="0" err="1"/>
              <a:t>mechanism</a:t>
            </a:r>
            <a:endParaRPr lang="en-US" sz="32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6A693631-8689-4269-9D25-557F7BB2B94A}"/>
              </a:ext>
            </a:extLst>
          </p:cNvPr>
          <p:cNvSpPr/>
          <p:nvPr/>
        </p:nvSpPr>
        <p:spPr>
          <a:xfrm>
            <a:off x="3227380" y="2569108"/>
            <a:ext cx="521271" cy="2885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9CCF6A-DEA6-4928-AE50-5EBBC71B2A40}"/>
              </a:ext>
            </a:extLst>
          </p:cNvPr>
          <p:cNvSpPr txBox="1"/>
          <p:nvPr/>
        </p:nvSpPr>
        <p:spPr>
          <a:xfrm>
            <a:off x="3864324" y="2384442"/>
            <a:ext cx="138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Female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1184CD-461D-4A81-8CDA-61EA6681D947}"/>
              </a:ext>
            </a:extLst>
          </p:cNvPr>
          <p:cNvSpPr txBox="1"/>
          <p:nvPr/>
        </p:nvSpPr>
        <p:spPr>
          <a:xfrm>
            <a:off x="3932258" y="508504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Male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251D11-D23E-4E30-B93F-288C5879B2F7}"/>
              </a:ext>
            </a:extLst>
          </p:cNvPr>
          <p:cNvSpPr txBox="1"/>
          <p:nvPr/>
        </p:nvSpPr>
        <p:spPr>
          <a:xfrm>
            <a:off x="3864324" y="2665604"/>
            <a:ext cx="146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e.g</a:t>
            </a:r>
            <a:r>
              <a:rPr lang="es-ES" b="1" dirty="0"/>
              <a:t>. p=(4/10)</a:t>
            </a:r>
            <a:endParaRPr lang="en-U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6B1F49-7D89-4580-9553-40A21B71F85F}"/>
              </a:ext>
            </a:extLst>
          </p:cNvPr>
          <p:cNvSpPr txBox="1"/>
          <p:nvPr/>
        </p:nvSpPr>
        <p:spPr>
          <a:xfrm>
            <a:off x="3948404" y="5366204"/>
            <a:ext cx="157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e.g</a:t>
            </a:r>
            <a:r>
              <a:rPr lang="es-ES" b="1" dirty="0"/>
              <a:t>. p=(6/10)</a:t>
            </a:r>
            <a:endParaRPr lang="en-US" b="1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0474B6C6-FC0A-47DF-9405-437E41FFD626}"/>
              </a:ext>
            </a:extLst>
          </p:cNvPr>
          <p:cNvSpPr/>
          <p:nvPr/>
        </p:nvSpPr>
        <p:spPr>
          <a:xfrm>
            <a:off x="5634962" y="1773837"/>
            <a:ext cx="521271" cy="1731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A22474-E5FD-4853-A617-E8405CEC4645}"/>
              </a:ext>
            </a:extLst>
          </p:cNvPr>
          <p:cNvSpPr txBox="1"/>
          <p:nvPr/>
        </p:nvSpPr>
        <p:spPr>
          <a:xfrm>
            <a:off x="6236610" y="1589171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Outstanding</a:t>
            </a:r>
            <a:r>
              <a:rPr lang="es-ES" dirty="0"/>
              <a:t> </a:t>
            </a:r>
            <a:r>
              <a:rPr lang="es-ES" dirty="0" err="1"/>
              <a:t>record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16E8D0-86ED-43E8-9175-A90E46100DF7}"/>
              </a:ext>
            </a:extLst>
          </p:cNvPr>
          <p:cNvSpPr txBox="1"/>
          <p:nvPr/>
        </p:nvSpPr>
        <p:spPr>
          <a:xfrm>
            <a:off x="6316986" y="3320199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record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200803-AEF1-4687-8BC0-408659D5E9CA}"/>
              </a:ext>
            </a:extLst>
          </p:cNvPr>
          <p:cNvSpPr txBox="1"/>
          <p:nvPr/>
        </p:nvSpPr>
        <p:spPr>
          <a:xfrm>
            <a:off x="6252963" y="1958503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e.g</a:t>
            </a:r>
            <a:r>
              <a:rPr lang="es-ES" b="1" dirty="0"/>
              <a:t>. p=(0.0911)</a:t>
            </a:r>
            <a:endParaRPr lang="en-US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0E133E-C497-468C-9143-4D25718A287D}"/>
              </a:ext>
            </a:extLst>
          </p:cNvPr>
          <p:cNvSpPr txBox="1"/>
          <p:nvPr/>
        </p:nvSpPr>
        <p:spPr>
          <a:xfrm>
            <a:off x="6156232" y="3647058"/>
            <a:ext cx="226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e.g</a:t>
            </a:r>
            <a:r>
              <a:rPr lang="es-ES" b="1" dirty="0"/>
              <a:t>. p=(0.40 - 0.0911)</a:t>
            </a:r>
            <a:endParaRPr lang="en-U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867AE5-3D5F-4B34-B74E-D9C7D3D289AD}"/>
              </a:ext>
            </a:extLst>
          </p:cNvPr>
          <p:cNvSpPr txBox="1"/>
          <p:nvPr/>
        </p:nvSpPr>
        <p:spPr>
          <a:xfrm>
            <a:off x="989044" y="1006146"/>
            <a:ext cx="493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Bias size: </a:t>
            </a:r>
            <a:r>
              <a:rPr lang="en-US" dirty="0"/>
              <a:t>the size of the bias against the applicant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74C231-3511-4FA9-AB58-9F1002EBC991}"/>
              </a:ext>
            </a:extLst>
          </p:cNvPr>
          <p:cNvSpPr txBox="1"/>
          <p:nvPr/>
        </p:nvSpPr>
        <p:spPr>
          <a:xfrm>
            <a:off x="8703455" y="144411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score + </a:t>
            </a:r>
            <a:r>
              <a:rPr lang="en-US" b="1" dirty="0"/>
              <a:t>Bias size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8567F8C-1503-4D04-B18D-7E913D2AA936}"/>
              </a:ext>
            </a:extLst>
          </p:cNvPr>
          <p:cNvSpPr txBox="1"/>
          <p:nvPr/>
        </p:nvSpPr>
        <p:spPr>
          <a:xfrm>
            <a:off x="8703455" y="3127552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score – </a:t>
            </a:r>
            <a:r>
              <a:rPr lang="en-US" b="1" dirty="0"/>
              <a:t>Bias size 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AF479A-67A8-4C1C-840A-806590085342}"/>
              </a:ext>
            </a:extLst>
          </p:cNvPr>
          <p:cNvSpPr txBox="1"/>
          <p:nvPr/>
        </p:nvSpPr>
        <p:spPr>
          <a:xfrm>
            <a:off x="9619859" y="4859888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score  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E574035B-A104-4C4F-BB41-4BFCEB483334}"/>
              </a:ext>
            </a:extLst>
          </p:cNvPr>
          <p:cNvSpPr/>
          <p:nvPr/>
        </p:nvSpPr>
        <p:spPr>
          <a:xfrm>
            <a:off x="8337164" y="1841471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E00F8D3-B232-4F69-968F-2EA6ECE7B5FD}"/>
              </a:ext>
            </a:extLst>
          </p:cNvPr>
          <p:cNvSpPr/>
          <p:nvPr/>
        </p:nvSpPr>
        <p:spPr>
          <a:xfrm>
            <a:off x="8345328" y="3647058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6CA419AA-084A-4ED2-AC91-59943C6424A5}"/>
              </a:ext>
            </a:extLst>
          </p:cNvPr>
          <p:cNvSpPr/>
          <p:nvPr/>
        </p:nvSpPr>
        <p:spPr>
          <a:xfrm>
            <a:off x="8345328" y="5289050"/>
            <a:ext cx="460961" cy="252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EEF00D3-A6F1-43AD-B44A-74BD84E051C5}"/>
              </a:ext>
            </a:extLst>
          </p:cNvPr>
          <p:cNvSpPr txBox="1"/>
          <p:nvPr/>
        </p:nvSpPr>
        <p:spPr>
          <a:xfrm>
            <a:off x="8950714" y="1861222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7B0E50-4AB6-4AFB-9D40-EECBA3A346AF}"/>
              </a:ext>
            </a:extLst>
          </p:cNvPr>
          <p:cNvSpPr txBox="1"/>
          <p:nvPr/>
        </p:nvSpPr>
        <p:spPr>
          <a:xfrm>
            <a:off x="8964712" y="3515672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EB6235C-874A-4F06-A1CE-5E98CFF5A692}"/>
              </a:ext>
            </a:extLst>
          </p:cNvPr>
          <p:cNvSpPr txBox="1"/>
          <p:nvPr/>
        </p:nvSpPr>
        <p:spPr>
          <a:xfrm>
            <a:off x="8964712" y="5196927"/>
            <a:ext cx="2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+ </a:t>
            </a:r>
          </a:p>
          <a:p>
            <a:pPr algn="ctr"/>
            <a:r>
              <a:rPr lang="es-ES" sz="2000" b="1" dirty="0"/>
              <a:t>Social </a:t>
            </a:r>
            <a:r>
              <a:rPr lang="es-ES" sz="2000" b="1" dirty="0" err="1"/>
              <a:t>influence</a:t>
            </a:r>
            <a:endParaRPr lang="en-US" sz="2000" b="1" dirty="0"/>
          </a:p>
        </p:txBody>
      </p:sp>
      <p:pic>
        <p:nvPicPr>
          <p:cNvPr id="1028" name="Picture 4" descr="El Documento Archivo Pagina Pen Reanudar El Color Plano Icono ...">
            <a:extLst>
              <a:ext uri="{FF2B5EF4-FFF2-40B4-BE49-F238E27FC236}">
                <a16:creationId xmlns:a16="http://schemas.microsoft.com/office/drawing/2014/main" id="{7B5F6009-BD22-4450-81FC-36E5B3385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1" t="11202" r="11829" b="9725"/>
          <a:stretch/>
        </p:blipFill>
        <p:spPr bwMode="auto">
          <a:xfrm>
            <a:off x="989043" y="3127552"/>
            <a:ext cx="1945524" cy="19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ender PNG Transparent Images | PNG All">
            <a:extLst>
              <a:ext uri="{FF2B5EF4-FFF2-40B4-BE49-F238E27FC236}">
                <a16:creationId xmlns:a16="http://schemas.microsoft.com/office/drawing/2014/main" id="{CC0E1951-1C5B-4BF3-A7AB-45226E33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41" y="4745301"/>
            <a:ext cx="994760" cy="7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8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CE346D4-E8C4-4603-BD0F-E05BF760C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/>
              <a:t>Conservativism</a:t>
            </a:r>
            <a:r>
              <a:rPr lang="es-ES" sz="3200" b="1" dirty="0"/>
              <a:t> </a:t>
            </a:r>
            <a:r>
              <a:rPr lang="es-ES" sz="3200" b="1" dirty="0" err="1"/>
              <a:t>mechanism</a:t>
            </a:r>
            <a:endParaRPr lang="en-US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BE4BCD-8874-4263-A77D-C631EFAEC1E5}"/>
              </a:ext>
            </a:extLst>
          </p:cNvPr>
          <p:cNvSpPr txBox="1"/>
          <p:nvPr/>
        </p:nvSpPr>
        <p:spPr>
          <a:xfrm>
            <a:off x="1275183" y="1822416"/>
            <a:ext cx="3763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Number</a:t>
            </a:r>
            <a:r>
              <a:rPr lang="es-ES" sz="2800" b="1" dirty="0"/>
              <a:t> </a:t>
            </a:r>
            <a:r>
              <a:rPr lang="es-ES" sz="2800" b="1" dirty="0" err="1"/>
              <a:t>of</a:t>
            </a:r>
            <a:r>
              <a:rPr lang="es-ES" sz="2800" b="1" dirty="0"/>
              <a:t> </a:t>
            </a:r>
            <a:r>
              <a:rPr lang="es-ES" sz="2800" b="1" dirty="0" err="1"/>
              <a:t>reviewers</a:t>
            </a:r>
            <a:endParaRPr lang="en-US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DAB750-729D-4168-BB9D-CE99FE626273}"/>
              </a:ext>
            </a:extLst>
          </p:cNvPr>
          <p:cNvSpPr txBox="1"/>
          <p:nvPr/>
        </p:nvSpPr>
        <p:spPr>
          <a:xfrm>
            <a:off x="8686447" y="1819732"/>
            <a:ext cx="175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Influence</a:t>
            </a:r>
            <a:endParaRPr lang="en-US" sz="2800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89F27DF-1D91-4F79-80DC-3F4E2DC613B1}"/>
              </a:ext>
            </a:extLst>
          </p:cNvPr>
          <p:cNvGrpSpPr/>
          <p:nvPr/>
        </p:nvGrpSpPr>
        <p:grpSpPr>
          <a:xfrm>
            <a:off x="7625866" y="2998326"/>
            <a:ext cx="4030328" cy="400110"/>
            <a:chOff x="7598085" y="2905994"/>
            <a:chExt cx="4030328" cy="400110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D8E72B0-7587-4726-89F8-7295D0261D4E}"/>
                </a:ext>
              </a:extLst>
            </p:cNvPr>
            <p:cNvSpPr txBox="1"/>
            <p:nvPr/>
          </p:nvSpPr>
          <p:spPr>
            <a:xfrm>
              <a:off x="7598085" y="2905994"/>
              <a:ext cx="1237017" cy="4001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/>
                <a:t>Balanced</a:t>
              </a:r>
              <a:endParaRPr lang="en-US" sz="2000" b="1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0A22853-8F06-4F60-81A6-EEDE9F910395}"/>
                </a:ext>
              </a:extLst>
            </p:cNvPr>
            <p:cNvSpPr txBox="1"/>
            <p:nvPr/>
          </p:nvSpPr>
          <p:spPr>
            <a:xfrm>
              <a:off x="10088863" y="2905994"/>
              <a:ext cx="1539550" cy="4001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/>
                <a:t>Unbalanced</a:t>
              </a:r>
              <a:endParaRPr lang="en-US" sz="2000" b="1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29BEF1-54A2-4A03-B3D2-33E8CB5E5502}"/>
              </a:ext>
            </a:extLst>
          </p:cNvPr>
          <p:cNvSpPr txBox="1"/>
          <p:nvPr/>
        </p:nvSpPr>
        <p:spPr>
          <a:xfrm>
            <a:off x="1908253" y="2996771"/>
            <a:ext cx="344524" cy="3693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4</a:t>
            </a:r>
            <a:endParaRPr lang="en-US" b="1" dirty="0"/>
          </a:p>
        </p:txBody>
      </p:sp>
      <p:pic>
        <p:nvPicPr>
          <p:cNvPr id="1026" name="Picture 2" descr="Three ways to combat peer review bias | Jisc">
            <a:extLst>
              <a:ext uri="{FF2B5EF4-FFF2-40B4-BE49-F238E27FC236}">
                <a16:creationId xmlns:a16="http://schemas.microsoft.com/office/drawing/2014/main" id="{3F265504-1244-40C1-9A83-7F62BB9A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2" y="3918690"/>
            <a:ext cx="30480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437616-1E19-4B09-BFFC-491ED8F16441}"/>
              </a:ext>
            </a:extLst>
          </p:cNvPr>
          <p:cNvSpPr txBox="1"/>
          <p:nvPr/>
        </p:nvSpPr>
        <p:spPr>
          <a:xfrm>
            <a:off x="2984594" y="2996771"/>
            <a:ext cx="344524" cy="3693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5</a:t>
            </a:r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40A6F8-42F1-47D3-92B0-A32177515E5D}"/>
              </a:ext>
            </a:extLst>
          </p:cNvPr>
          <p:cNvSpPr txBox="1"/>
          <p:nvPr/>
        </p:nvSpPr>
        <p:spPr>
          <a:xfrm>
            <a:off x="3978659" y="2996771"/>
            <a:ext cx="344524" cy="36933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6</a:t>
            </a:r>
            <a:endParaRPr lang="en-US" b="1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6E4CDAA-3B2C-44EA-AC02-EC39224AF8F2}"/>
              </a:ext>
            </a:extLst>
          </p:cNvPr>
          <p:cNvGrpSpPr/>
          <p:nvPr/>
        </p:nvGrpSpPr>
        <p:grpSpPr>
          <a:xfrm>
            <a:off x="7367296" y="3928368"/>
            <a:ext cx="1754156" cy="746930"/>
            <a:chOff x="7352521" y="3491593"/>
            <a:chExt cx="1754156" cy="746930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5747C62-3306-4D88-8B7F-2147C2D99564}"/>
                </a:ext>
              </a:extLst>
            </p:cNvPr>
            <p:cNvSpPr txBox="1"/>
            <p:nvPr/>
          </p:nvSpPr>
          <p:spPr>
            <a:xfrm>
              <a:off x="7352522" y="3491593"/>
              <a:ext cx="1754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Positive </a:t>
              </a:r>
              <a:r>
                <a:rPr lang="es-ES" dirty="0" err="1"/>
                <a:t>bias</a:t>
              </a:r>
              <a:r>
                <a:rPr lang="es-ES" dirty="0"/>
                <a:t>:  +x</a:t>
              </a:r>
              <a:endParaRPr lang="en-US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37CFC26-6FFC-49FF-B64C-2B30D53443CB}"/>
                </a:ext>
              </a:extLst>
            </p:cNvPr>
            <p:cNvSpPr txBox="1"/>
            <p:nvPr/>
          </p:nvSpPr>
          <p:spPr>
            <a:xfrm>
              <a:off x="7352521" y="3869191"/>
              <a:ext cx="175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Negative</a:t>
              </a:r>
              <a:r>
                <a:rPr lang="es-ES" dirty="0"/>
                <a:t> </a:t>
              </a:r>
              <a:r>
                <a:rPr lang="es-ES" dirty="0" err="1"/>
                <a:t>bias</a:t>
              </a:r>
              <a:r>
                <a:rPr lang="es-ES" dirty="0"/>
                <a:t>: -x</a:t>
              </a:r>
              <a:endParaRPr lang="en-US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839D48-D57E-44D4-9044-C433CCCFD82D}"/>
              </a:ext>
            </a:extLst>
          </p:cNvPr>
          <p:cNvGrpSpPr/>
          <p:nvPr/>
        </p:nvGrpSpPr>
        <p:grpSpPr>
          <a:xfrm>
            <a:off x="9814105" y="3936467"/>
            <a:ext cx="2611161" cy="734698"/>
            <a:chOff x="7509227" y="3503825"/>
            <a:chExt cx="1754156" cy="73469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807A530-9349-4BD0-9761-703C65E72F1B}"/>
                </a:ext>
              </a:extLst>
            </p:cNvPr>
            <p:cNvSpPr txBox="1"/>
            <p:nvPr/>
          </p:nvSpPr>
          <p:spPr>
            <a:xfrm>
              <a:off x="7509227" y="3503825"/>
              <a:ext cx="1754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Positive </a:t>
              </a:r>
              <a:r>
                <a:rPr lang="es-ES" dirty="0" err="1"/>
                <a:t>bias</a:t>
              </a:r>
              <a:r>
                <a:rPr lang="es-ES" dirty="0"/>
                <a:t>:   +x +0.2</a:t>
              </a:r>
              <a:endParaRPr lang="en-US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EE8A7D4-1B36-4C77-B45D-DE079911CE45}"/>
                </a:ext>
              </a:extLst>
            </p:cNvPr>
            <p:cNvSpPr txBox="1"/>
            <p:nvPr/>
          </p:nvSpPr>
          <p:spPr>
            <a:xfrm>
              <a:off x="7509227" y="3869191"/>
              <a:ext cx="175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Negative</a:t>
              </a:r>
              <a:r>
                <a:rPr lang="es-ES" dirty="0"/>
                <a:t> </a:t>
              </a:r>
              <a:r>
                <a:rPr lang="es-ES" dirty="0" err="1"/>
                <a:t>bias</a:t>
              </a:r>
              <a:r>
                <a:rPr lang="es-ES" dirty="0"/>
                <a:t>: -x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35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88D87-EBCF-4AAC-995D-0C5AE14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Conclusions</a:t>
            </a:r>
            <a:endParaRPr lang="en-US" dirty="0"/>
          </a:p>
        </p:txBody>
      </p:sp>
      <p:pic>
        <p:nvPicPr>
          <p:cNvPr id="3090" name="Imagen 1">
            <a:extLst>
              <a:ext uri="{FF2B5EF4-FFF2-40B4-BE49-F238E27FC236}">
                <a16:creationId xmlns:a16="http://schemas.microsoft.com/office/drawing/2014/main" id="{59DB49FC-AA9E-4A91-B429-22816B192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" y="42070"/>
            <a:ext cx="560863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Imagen 21">
            <a:extLst>
              <a:ext uri="{FF2B5EF4-FFF2-40B4-BE49-F238E27FC236}">
                <a16:creationId xmlns:a16="http://schemas.microsoft.com/office/drawing/2014/main" id="{120AB2A6-E423-4AEE-86B3-F616EF41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128"/>
            <a:ext cx="5608638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Imagen 22">
            <a:extLst>
              <a:ext uri="{FF2B5EF4-FFF2-40B4-BE49-F238E27FC236}">
                <a16:creationId xmlns:a16="http://schemas.microsoft.com/office/drawing/2014/main" id="{4737FFEC-4D2E-44E7-AC5C-B733A436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5036"/>
            <a:ext cx="560863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Imagen 10">
            <a:extLst>
              <a:ext uri="{FF2B5EF4-FFF2-40B4-BE49-F238E27FC236}">
                <a16:creationId xmlns:a16="http://schemas.microsoft.com/office/drawing/2014/main" id="{E4FADD07-BAAD-40A6-8279-68C42F91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5268"/>
            <a:ext cx="560863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Imagen 13">
            <a:extLst>
              <a:ext uri="{FF2B5EF4-FFF2-40B4-BE49-F238E27FC236}">
                <a16:creationId xmlns:a16="http://schemas.microsoft.com/office/drawing/2014/main" id="{67D64364-ECC3-4260-81E2-1DC0C03B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598737"/>
            <a:ext cx="5608638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Imagen 17">
            <a:extLst>
              <a:ext uri="{FF2B5EF4-FFF2-40B4-BE49-F238E27FC236}">
                <a16:creationId xmlns:a16="http://schemas.microsoft.com/office/drawing/2014/main" id="{962835A1-D9EB-4856-A94C-E4D48A0E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717" y="4709316"/>
            <a:ext cx="560863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Imagen 18">
            <a:extLst>
              <a:ext uri="{FF2B5EF4-FFF2-40B4-BE49-F238E27FC236}">
                <a16:creationId xmlns:a16="http://schemas.microsoft.com/office/drawing/2014/main" id="{AE299C38-1011-4698-AF75-427CF65C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79" y="151607"/>
            <a:ext cx="5608638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Imagen 19">
            <a:extLst>
              <a:ext uri="{FF2B5EF4-FFF2-40B4-BE49-F238E27FC236}">
                <a16:creationId xmlns:a16="http://schemas.microsoft.com/office/drawing/2014/main" id="{9D957690-40CD-4874-927A-E9E274E5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462213"/>
            <a:ext cx="5608638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Imagen 20">
            <a:extLst>
              <a:ext uri="{FF2B5EF4-FFF2-40B4-BE49-F238E27FC236}">
                <a16:creationId xmlns:a16="http://schemas.microsoft.com/office/drawing/2014/main" id="{BCEC70B4-7158-4923-B4E7-D8989214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4709317"/>
            <a:ext cx="5608638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Imagen 3">
            <a:extLst>
              <a:ext uri="{FF2B5EF4-FFF2-40B4-BE49-F238E27FC236}">
                <a16:creationId xmlns:a16="http://schemas.microsoft.com/office/drawing/2014/main" id="{A2BF11F4-D0E6-41B9-A1E7-7425F357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4456" y="14645481"/>
            <a:ext cx="561657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9">
            <a:extLst>
              <a:ext uri="{FF2B5EF4-FFF2-40B4-BE49-F238E27FC236}">
                <a16:creationId xmlns:a16="http://schemas.microsoft.com/office/drawing/2014/main" id="{E7CA33B6-B47E-43AC-8375-52034C26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874FE665-15E2-4B58-8D33-95B7897C9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37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Repulsive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C7A7BC25-62F5-465C-AEFD-93786C6D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7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Reinforcing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BD033CC2-692C-46AC-B8F3-999963EF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25800" y="1127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600" b="1" i="0" u="none" strike="noStrike" cap="none" normalizeH="0" baseline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anel composition: 5 reviewers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 influence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Assimilative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9EFB46BC-664C-4FA7-9559-4A2A73E0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44456" y="1858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Repulsive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58EB7263-CDC7-4E47-B665-C5FC293E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444456" y="39997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Reinforcing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FCE46DCB-833F-47C7-BB04-16877245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94" y="90979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Repulsive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08525D15-427E-43AD-B7CF-2F76C0D9E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-1573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Reinforcing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ECBFA10B-2D72-419F-BE8A-C5750B7B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620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200" b="1" i="0" u="none" strike="noStrike" cap="none" normalizeH="0" baseline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nbalanced influence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Assimilative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F9A0B77B-F448-4C62-861C-EFC3EF52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2814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Repulsive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EF183E44-B75E-41BE-BF45-5C0CB0C8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5008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Reinforcing influence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AB05FDBC-AD58-4421-B3AA-1E43965D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800" y="7202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40449B-58F5-4841-80BF-32285537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Conservatvism mechanism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9228B-8983-42BC-98FB-C15A152CA03B}"/>
              </a:ext>
            </a:extLst>
          </p:cNvPr>
          <p:cNvSpPr txBox="1"/>
          <p:nvPr/>
        </p:nvSpPr>
        <p:spPr>
          <a:xfrm>
            <a:off x="424131" y="1289718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Number of reviewers: 5; Balanced influence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25CE41-B11A-4472-8CCB-F8BDAD1A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" t="8299"/>
          <a:stretch/>
        </p:blipFill>
        <p:spPr>
          <a:xfrm>
            <a:off x="1996440" y="2583180"/>
            <a:ext cx="8240516" cy="37213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F142492-D165-4A04-BED6-BA6425F3B890}"/>
              </a:ext>
            </a:extLst>
          </p:cNvPr>
          <p:cNvSpPr txBox="1"/>
          <p:nvPr/>
        </p:nvSpPr>
        <p:spPr>
          <a:xfrm>
            <a:off x="2218249" y="237543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Assimilative</a:t>
            </a:r>
            <a:r>
              <a:rPr lang="es-ES" sz="1200" b="1" dirty="0"/>
              <a:t> m=0.2, </a:t>
            </a:r>
            <a:r>
              <a:rPr lang="es-ES" sz="1200" b="1" dirty="0" err="1"/>
              <a:t>nbs</a:t>
            </a:r>
            <a:r>
              <a:rPr lang="es-ES" sz="1200" b="1" dirty="0"/>
              <a:t>=-0.2, </a:t>
            </a:r>
            <a:r>
              <a:rPr lang="es-ES" sz="1200" b="1" dirty="0" err="1"/>
              <a:t>pbs</a:t>
            </a:r>
            <a:r>
              <a:rPr lang="es-ES" sz="1200" b="1" dirty="0"/>
              <a:t>=+0.2</a:t>
            </a:r>
            <a:endParaRPr lang="en-US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92422D-4E1A-4E4F-93AC-5987299760B0}"/>
              </a:ext>
            </a:extLst>
          </p:cNvPr>
          <p:cNvSpPr txBox="1"/>
          <p:nvPr/>
        </p:nvSpPr>
        <p:spPr>
          <a:xfrm>
            <a:off x="4834863" y="237543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Stage</a:t>
            </a:r>
            <a:r>
              <a:rPr lang="es-ES" sz="1200" b="1" dirty="0"/>
              <a:t> 2 score </a:t>
            </a:r>
            <a:r>
              <a:rPr lang="es-ES" sz="1200" b="1" dirty="0" err="1"/>
              <a:t>distribution</a:t>
            </a:r>
            <a:endParaRPr lang="en-US" sz="1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FECBE5-E13E-4071-8E55-EC046199A164}"/>
              </a:ext>
            </a:extLst>
          </p:cNvPr>
          <p:cNvSpPr txBox="1"/>
          <p:nvPr/>
        </p:nvSpPr>
        <p:spPr>
          <a:xfrm>
            <a:off x="7676584" y="235885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Repulsive</a:t>
            </a:r>
            <a:r>
              <a:rPr lang="es-ES" sz="1200" b="1" dirty="0"/>
              <a:t> m=0.2, </a:t>
            </a:r>
            <a:r>
              <a:rPr lang="es-ES" sz="1200" b="1" dirty="0" err="1"/>
              <a:t>nbs</a:t>
            </a:r>
            <a:r>
              <a:rPr lang="es-ES" sz="1200" b="1" dirty="0"/>
              <a:t>=-0.2, </a:t>
            </a:r>
            <a:r>
              <a:rPr lang="es-ES" sz="1200" b="1" dirty="0" err="1"/>
              <a:t>pbs</a:t>
            </a:r>
            <a:r>
              <a:rPr lang="es-ES" sz="1200" b="1" dirty="0"/>
              <a:t>=+0.2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24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3FEF1-B030-48B2-80A1-51B9BB46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s-ES" sz="5400">
                <a:solidFill>
                  <a:schemeClr val="accent5"/>
                </a:solidFill>
              </a:rPr>
              <a:t>Table of content</a:t>
            </a:r>
            <a:endParaRPr lang="en-US" sz="54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AFAED1-EE51-4FB6-93B7-E7DEE03DB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52782"/>
              </p:ext>
            </p:extLst>
          </p:nvPr>
        </p:nvGraphicFramePr>
        <p:xfrm>
          <a:off x="391379" y="1825624"/>
          <a:ext cx="11598458" cy="464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38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40449B-58F5-4841-80BF-32285537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Conservatvism mechanism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9228B-8983-42BC-98FB-C15A152CA03B}"/>
              </a:ext>
            </a:extLst>
          </p:cNvPr>
          <p:cNvSpPr txBox="1"/>
          <p:nvPr/>
        </p:nvSpPr>
        <p:spPr>
          <a:xfrm>
            <a:off x="424131" y="1289718"/>
            <a:ext cx="105155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Number of reviewers: 5; Balanced influence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25CE41-B11A-4472-8CCB-F8BDAD1A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" t="8299"/>
          <a:stretch/>
        </p:blipFill>
        <p:spPr>
          <a:xfrm>
            <a:off x="1996440" y="2583180"/>
            <a:ext cx="8240516" cy="37213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F142492-D165-4A04-BED6-BA6425F3B890}"/>
              </a:ext>
            </a:extLst>
          </p:cNvPr>
          <p:cNvSpPr txBox="1"/>
          <p:nvPr/>
        </p:nvSpPr>
        <p:spPr>
          <a:xfrm>
            <a:off x="2218249" y="237543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Assimilative</a:t>
            </a:r>
            <a:r>
              <a:rPr lang="es-ES" sz="1200" b="1" dirty="0"/>
              <a:t> m=0.2, </a:t>
            </a:r>
            <a:r>
              <a:rPr lang="es-ES" sz="1200" b="1" dirty="0" err="1"/>
              <a:t>nbs</a:t>
            </a:r>
            <a:r>
              <a:rPr lang="es-ES" sz="1200" b="1" dirty="0"/>
              <a:t>=-0.2, </a:t>
            </a:r>
            <a:r>
              <a:rPr lang="es-ES" sz="1200" b="1" dirty="0" err="1"/>
              <a:t>pbs</a:t>
            </a:r>
            <a:r>
              <a:rPr lang="es-ES" sz="1200" b="1" dirty="0"/>
              <a:t>=+0.2</a:t>
            </a:r>
            <a:endParaRPr lang="en-US" sz="1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FECBE5-E13E-4071-8E55-EC046199A164}"/>
              </a:ext>
            </a:extLst>
          </p:cNvPr>
          <p:cNvSpPr txBox="1"/>
          <p:nvPr/>
        </p:nvSpPr>
        <p:spPr>
          <a:xfrm>
            <a:off x="7676584" y="235885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Repulsive</a:t>
            </a:r>
            <a:r>
              <a:rPr lang="es-ES" sz="1200" b="1" dirty="0"/>
              <a:t> m=0.2, </a:t>
            </a:r>
            <a:r>
              <a:rPr lang="es-ES" sz="1200" b="1" dirty="0" err="1"/>
              <a:t>nbs</a:t>
            </a:r>
            <a:r>
              <a:rPr lang="es-ES" sz="1200" b="1" dirty="0"/>
              <a:t>=-0.2, </a:t>
            </a:r>
            <a:r>
              <a:rPr lang="es-ES" sz="1200" b="1" dirty="0" err="1"/>
              <a:t>pbs</a:t>
            </a:r>
            <a:r>
              <a:rPr lang="es-ES" sz="1200" b="1" dirty="0"/>
              <a:t>=+0.2</a:t>
            </a:r>
            <a:endParaRPr lang="en-US" sz="1200" b="1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A1CC26-066C-4219-AEAC-502636CE91F1}"/>
              </a:ext>
            </a:extLst>
          </p:cNvPr>
          <p:cNvSpPr/>
          <p:nvPr/>
        </p:nvSpPr>
        <p:spPr>
          <a:xfrm>
            <a:off x="2510108" y="3419464"/>
            <a:ext cx="1796854" cy="18034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960526-9C34-4933-92C1-7AC81EB31C38}"/>
              </a:ext>
            </a:extLst>
          </p:cNvPr>
          <p:cNvSpPr/>
          <p:nvPr/>
        </p:nvSpPr>
        <p:spPr>
          <a:xfrm>
            <a:off x="8720022" y="4364037"/>
            <a:ext cx="1796854" cy="18034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DA7813C-9E06-4622-AF62-1CC853376177}"/>
              </a:ext>
            </a:extLst>
          </p:cNvPr>
          <p:cNvCxnSpPr>
            <a:cxnSpLocks/>
          </p:cNvCxnSpPr>
          <p:nvPr/>
        </p:nvCxnSpPr>
        <p:spPr>
          <a:xfrm>
            <a:off x="3856767" y="3194512"/>
            <a:ext cx="163731" cy="22495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F2B321F-027C-4090-A7C2-839FEB814CDC}"/>
              </a:ext>
            </a:extLst>
          </p:cNvPr>
          <p:cNvCxnSpPr>
            <a:cxnSpLocks/>
          </p:cNvCxnSpPr>
          <p:nvPr/>
        </p:nvCxnSpPr>
        <p:spPr>
          <a:xfrm flipV="1">
            <a:off x="3998236" y="2809888"/>
            <a:ext cx="448686" cy="60957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05DD03F-FAE9-4422-97BB-BDC3544559BA}"/>
              </a:ext>
            </a:extLst>
          </p:cNvPr>
          <p:cNvCxnSpPr>
            <a:cxnSpLocks/>
          </p:cNvCxnSpPr>
          <p:nvPr/>
        </p:nvCxnSpPr>
        <p:spPr>
          <a:xfrm flipH="1">
            <a:off x="9755283" y="3904373"/>
            <a:ext cx="334346" cy="3226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9973429-9C03-4C04-A8E5-B4B00B746570}"/>
              </a:ext>
            </a:extLst>
          </p:cNvPr>
          <p:cNvCxnSpPr>
            <a:cxnSpLocks/>
          </p:cNvCxnSpPr>
          <p:nvPr/>
        </p:nvCxnSpPr>
        <p:spPr>
          <a:xfrm flipH="1" flipV="1">
            <a:off x="9799045" y="3976999"/>
            <a:ext cx="246822" cy="192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12BB267-3A18-4A81-99BA-C5C5F62CD7A1}"/>
              </a:ext>
            </a:extLst>
          </p:cNvPr>
          <p:cNvSpPr txBox="1"/>
          <p:nvPr/>
        </p:nvSpPr>
        <p:spPr>
          <a:xfrm>
            <a:off x="4834863" y="2375431"/>
            <a:ext cx="2976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Stage</a:t>
            </a:r>
            <a:r>
              <a:rPr lang="es-ES" sz="1200" b="1" dirty="0"/>
              <a:t> 2 score </a:t>
            </a:r>
            <a:r>
              <a:rPr lang="es-ES" sz="1200" b="1" dirty="0" err="1"/>
              <a:t>distribution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967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24643-F2C6-46CB-BEC7-1B9BADE0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Future </a:t>
            </a:r>
            <a:r>
              <a:rPr lang="es-ES" dirty="0" err="1"/>
              <a:t>work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D471E-4582-4DF1-9EC7-ECCE4AF6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E" sz="2400" dirty="0"/>
              <a:t>Implement time in the simulation</a:t>
            </a:r>
          </a:p>
          <a:p>
            <a:pPr algn="just">
              <a:lnSpc>
                <a:spcPct val="150000"/>
              </a:lnSpc>
            </a:pPr>
            <a:r>
              <a:rPr lang="en-IE" sz="2400" dirty="0"/>
              <a:t>Hybrid models</a:t>
            </a:r>
          </a:p>
          <a:p>
            <a:pPr algn="just">
              <a:lnSpc>
                <a:spcPct val="150000"/>
              </a:lnSpc>
            </a:pPr>
            <a:r>
              <a:rPr lang="en-IE" sz="2400" dirty="0"/>
              <a:t>Test new inputs with the current mechanisms</a:t>
            </a:r>
          </a:p>
          <a:p>
            <a:pPr algn="just">
              <a:lnSpc>
                <a:spcPct val="150000"/>
              </a:lnSpc>
            </a:pPr>
            <a:r>
              <a:rPr lang="en-IE" sz="2400" dirty="0"/>
              <a:t>Implement the model by sections</a:t>
            </a:r>
          </a:p>
        </p:txBody>
      </p:sp>
      <p:pic>
        <p:nvPicPr>
          <p:cNvPr id="2050" name="Picture 2" descr="Targeting Tiempo">
            <a:extLst>
              <a:ext uri="{FF2B5EF4-FFF2-40B4-BE49-F238E27FC236}">
                <a16:creationId xmlns:a16="http://schemas.microsoft.com/office/drawing/2014/main" id="{72E3C01D-2743-498A-B7F7-2A520F30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3" y="4866430"/>
            <a:ext cx="1738062" cy="17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ircle Logo 825*766 transprent Png Free Download - Orange, Circle ...">
            <a:extLst>
              <a:ext uri="{FF2B5EF4-FFF2-40B4-BE49-F238E27FC236}">
                <a16:creationId xmlns:a16="http://schemas.microsoft.com/office/drawing/2014/main" id="{73AD9B36-C5C0-4AB7-AB3D-2CF20307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1" y="4753703"/>
            <a:ext cx="1059026" cy="98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rump Versus Clinton Election 2016 Editorial Photography ...">
            <a:extLst>
              <a:ext uri="{FF2B5EF4-FFF2-40B4-BE49-F238E27FC236}">
                <a16:creationId xmlns:a16="http://schemas.microsoft.com/office/drawing/2014/main" id="{F3A618B9-4DC3-49EE-85DB-7D1FF4478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0"/>
          <a:stretch/>
        </p:blipFill>
        <p:spPr bwMode="auto">
          <a:xfrm>
            <a:off x="2841863" y="5594963"/>
            <a:ext cx="1000463" cy="760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2" descr="Gossip Images | Free Vectors, Stock Photos &amp; PSD">
            <a:extLst>
              <a:ext uri="{FF2B5EF4-FFF2-40B4-BE49-F238E27FC236}">
                <a16:creationId xmlns:a16="http://schemas.microsoft.com/office/drawing/2014/main" id="{FC6552FE-51C2-482B-B74E-599CE6A0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27" y="5479026"/>
            <a:ext cx="918688" cy="918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2" descr="Meeting scene with businessmen | Stock Images Page | Everypixel">
            <a:extLst>
              <a:ext uri="{FF2B5EF4-FFF2-40B4-BE49-F238E27FC236}">
                <a16:creationId xmlns:a16="http://schemas.microsoft.com/office/drawing/2014/main" id="{0324DB06-8A86-4A77-A203-B972CBE4A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6" r="5055" b="22117"/>
          <a:stretch/>
        </p:blipFill>
        <p:spPr bwMode="auto">
          <a:xfrm>
            <a:off x="6010498" y="4979333"/>
            <a:ext cx="2517367" cy="151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ocument paper pen sign signature icon - Orbicons Free">
            <a:extLst>
              <a:ext uri="{FF2B5EF4-FFF2-40B4-BE49-F238E27FC236}">
                <a16:creationId xmlns:a16="http://schemas.microsoft.com/office/drawing/2014/main" id="{5D6A69C6-934D-4C84-99F3-104728D8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358" y="4979332"/>
            <a:ext cx="1512255" cy="15122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4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8431-75EB-4A34-B936-683EF662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</a:rPr>
              <a:t>cknowledgment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0089BD-4379-4247-A529-FDC5BA11A03E}"/>
              </a:ext>
            </a:extLst>
          </p:cNvPr>
          <p:cNvSpPr txBox="1"/>
          <p:nvPr/>
        </p:nvSpPr>
        <p:spPr>
          <a:xfrm>
            <a:off x="5155923" y="2517924"/>
            <a:ext cx="1880154" cy="506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 err="1"/>
              <a:t>My</a:t>
            </a:r>
            <a:r>
              <a:rPr lang="es-ES" sz="2000" b="1" dirty="0"/>
              <a:t> </a:t>
            </a:r>
            <a:r>
              <a:rPr lang="es-ES" sz="2000" b="1" dirty="0" err="1"/>
              <a:t>supervisors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2ED2A-EF38-42DA-A0A5-67F5A5B8BAFD}"/>
              </a:ext>
            </a:extLst>
          </p:cNvPr>
          <p:cNvSpPr txBox="1"/>
          <p:nvPr/>
        </p:nvSpPr>
        <p:spPr>
          <a:xfrm>
            <a:off x="8020824" y="3126059"/>
            <a:ext cx="225101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 err="1"/>
              <a:t>Kalpana</a:t>
            </a:r>
            <a:r>
              <a:rPr lang="es-ES" dirty="0"/>
              <a:t> </a:t>
            </a:r>
            <a:r>
              <a:rPr lang="es-ES" dirty="0" err="1"/>
              <a:t>Shankar</a:t>
            </a:r>
            <a:endParaRPr lang="es-ES" dirty="0"/>
          </a:p>
          <a:p>
            <a:pPr algn="ctr">
              <a:lnSpc>
                <a:spcPct val="150000"/>
              </a:lnSpc>
            </a:pPr>
            <a:r>
              <a:rPr lang="es-ES" dirty="0"/>
              <a:t>Pablo Lucas</a:t>
            </a:r>
          </a:p>
          <a:p>
            <a:pPr algn="ctr">
              <a:lnSpc>
                <a:spcPct val="150000"/>
              </a:lnSpc>
            </a:pPr>
            <a:r>
              <a:rPr lang="es-ES" dirty="0" err="1"/>
              <a:t>Lai</a:t>
            </a:r>
            <a:r>
              <a:rPr lang="es-ES" dirty="0"/>
              <a:t> Ma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Clare </a:t>
            </a:r>
            <a:r>
              <a:rPr lang="es-ES" dirty="0" err="1"/>
              <a:t>Thornely</a:t>
            </a:r>
            <a:endParaRPr lang="es-ES" dirty="0"/>
          </a:p>
          <a:p>
            <a:pPr algn="ctr">
              <a:lnSpc>
                <a:spcPct val="150000"/>
              </a:lnSpc>
            </a:pPr>
            <a:r>
              <a:rPr lang="es-ES" dirty="0" err="1"/>
              <a:t>Gladson</a:t>
            </a:r>
            <a:r>
              <a:rPr lang="es-ES" dirty="0"/>
              <a:t> </a:t>
            </a:r>
            <a:r>
              <a:rPr lang="es-ES" dirty="0" err="1"/>
              <a:t>Scaria</a:t>
            </a:r>
            <a:endParaRPr lang="es-ES" dirty="0"/>
          </a:p>
          <a:p>
            <a:pPr algn="ctr">
              <a:lnSpc>
                <a:spcPct val="150000"/>
              </a:lnSpc>
            </a:pPr>
            <a:r>
              <a:rPr lang="es-ES" dirty="0" err="1"/>
              <a:t>Vineeth</a:t>
            </a:r>
            <a:r>
              <a:rPr lang="es-ES" dirty="0"/>
              <a:t> Das</a:t>
            </a:r>
            <a:endParaRPr lang="en-US" dirty="0"/>
          </a:p>
        </p:txBody>
      </p:sp>
      <p:pic>
        <p:nvPicPr>
          <p:cNvPr id="3074" name="Picture 2" descr="System Engineering | Lifting &amp; Handling - SCALEUPX">
            <a:extLst>
              <a:ext uri="{FF2B5EF4-FFF2-40B4-BE49-F238E27FC236}">
                <a16:creationId xmlns:a16="http://schemas.microsoft.com/office/drawing/2014/main" id="{17A062C5-4D9F-4554-B2DD-9DA6235C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91" y="2389908"/>
            <a:ext cx="3273137" cy="32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F38615-08BE-4879-A965-3F5FAC13FCFE}"/>
              </a:ext>
            </a:extLst>
          </p:cNvPr>
          <p:cNvSpPr txBox="1"/>
          <p:nvPr/>
        </p:nvSpPr>
        <p:spPr>
          <a:xfrm>
            <a:off x="5035809" y="3222081"/>
            <a:ext cx="212038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 err="1"/>
              <a:t>Junwen</a:t>
            </a:r>
            <a:r>
              <a:rPr lang="es-ES" sz="2000" dirty="0"/>
              <a:t> </a:t>
            </a:r>
            <a:r>
              <a:rPr lang="es-ES" sz="2000" dirty="0" err="1"/>
              <a:t>Luo</a:t>
            </a:r>
            <a:endParaRPr lang="es-ES" sz="2000" dirty="0"/>
          </a:p>
          <a:p>
            <a:pPr algn="ctr">
              <a:lnSpc>
                <a:spcPct val="150000"/>
              </a:lnSpc>
            </a:pPr>
            <a:r>
              <a:rPr lang="es-ES" sz="2000" dirty="0"/>
              <a:t>Thomas </a:t>
            </a:r>
            <a:r>
              <a:rPr lang="es-ES" sz="2000" dirty="0" err="1"/>
              <a:t>Feliciani</a:t>
            </a:r>
            <a:endParaRPr lang="en-US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C94092-B629-4255-A6FD-8B8CD127530B}"/>
              </a:ext>
            </a:extLst>
          </p:cNvPr>
          <p:cNvSpPr txBox="1"/>
          <p:nvPr/>
        </p:nvSpPr>
        <p:spPr>
          <a:xfrm>
            <a:off x="8494246" y="2517924"/>
            <a:ext cx="1304168" cy="506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team</a:t>
            </a:r>
            <a:r>
              <a:rPr lang="es-E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98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CB9DE-B8D1-4EF8-99D4-A838B452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1785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future work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40D7D46-89D0-49B2-9391-A06681F86E90}"/>
              </a:ext>
            </a:extLst>
          </p:cNvPr>
          <p:cNvGrpSpPr/>
          <p:nvPr/>
        </p:nvGrpSpPr>
        <p:grpSpPr>
          <a:xfrm>
            <a:off x="5533052" y="4938049"/>
            <a:ext cx="5701004" cy="1356096"/>
            <a:chOff x="5421086" y="4629297"/>
            <a:chExt cx="5573486" cy="135609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31153E9-8794-46F3-B910-5F3FD5885D17}"/>
                </a:ext>
              </a:extLst>
            </p:cNvPr>
            <p:cNvGrpSpPr/>
            <p:nvPr/>
          </p:nvGrpSpPr>
          <p:grpSpPr>
            <a:xfrm>
              <a:off x="6981678" y="4629297"/>
              <a:ext cx="2369392" cy="1356096"/>
              <a:chOff x="6847609" y="4349379"/>
              <a:chExt cx="2369392" cy="1356096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7E87DC86-67A7-402A-81D1-57C57565DDE3}"/>
                  </a:ext>
                </a:extLst>
              </p:cNvPr>
              <p:cNvGrpSpPr/>
              <p:nvPr/>
            </p:nvGrpSpPr>
            <p:grpSpPr>
              <a:xfrm>
                <a:off x="6847609" y="4349379"/>
                <a:ext cx="2369392" cy="1356096"/>
                <a:chOff x="6847609" y="4349379"/>
                <a:chExt cx="2369392" cy="1356096"/>
              </a:xfrm>
            </p:grpSpPr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35BFF607-D2A0-4A35-BEC1-26CCCA4B24EC}"/>
                    </a:ext>
                  </a:extLst>
                </p:cNvPr>
                <p:cNvSpPr/>
                <p:nvPr/>
              </p:nvSpPr>
              <p:spPr>
                <a:xfrm>
                  <a:off x="6847609" y="4769427"/>
                  <a:ext cx="2078182" cy="93604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AECAA46F-AE58-45F2-A159-EC92BEC427EB}"/>
                    </a:ext>
                  </a:extLst>
                </p:cNvPr>
                <p:cNvSpPr/>
                <p:nvPr/>
              </p:nvSpPr>
              <p:spPr>
                <a:xfrm>
                  <a:off x="6887053" y="4349379"/>
                  <a:ext cx="2291727" cy="345446"/>
                </a:xfrm>
                <a:custGeom>
                  <a:avLst/>
                  <a:gdLst>
                    <a:gd name="connsiteX0" fmla="*/ 0 w 1909171"/>
                    <a:gd name="connsiteY0" fmla="*/ 0 h 457413"/>
                    <a:gd name="connsiteX1" fmla="*/ 1909171 w 1909171"/>
                    <a:gd name="connsiteY1" fmla="*/ 0 h 457413"/>
                    <a:gd name="connsiteX2" fmla="*/ 1909171 w 1909171"/>
                    <a:gd name="connsiteY2" fmla="*/ 457413 h 457413"/>
                    <a:gd name="connsiteX3" fmla="*/ 0 w 1909171"/>
                    <a:gd name="connsiteY3" fmla="*/ 457413 h 457413"/>
                    <a:gd name="connsiteX4" fmla="*/ 0 w 1909171"/>
                    <a:gd name="connsiteY4" fmla="*/ 0 h 457413"/>
                    <a:gd name="connsiteX0" fmla="*/ 149290 w 2058461"/>
                    <a:gd name="connsiteY0" fmla="*/ 0 h 578711"/>
                    <a:gd name="connsiteX1" fmla="*/ 2058461 w 2058461"/>
                    <a:gd name="connsiteY1" fmla="*/ 0 h 578711"/>
                    <a:gd name="connsiteX2" fmla="*/ 2058461 w 2058461"/>
                    <a:gd name="connsiteY2" fmla="*/ 457413 h 578711"/>
                    <a:gd name="connsiteX3" fmla="*/ 0 w 2058461"/>
                    <a:gd name="connsiteY3" fmla="*/ 578711 h 578711"/>
                    <a:gd name="connsiteX4" fmla="*/ 149290 w 2058461"/>
                    <a:gd name="connsiteY4" fmla="*/ 0 h 578711"/>
                    <a:gd name="connsiteX0" fmla="*/ 149290 w 2067792"/>
                    <a:gd name="connsiteY0" fmla="*/ 0 h 578711"/>
                    <a:gd name="connsiteX1" fmla="*/ 2058461 w 2067792"/>
                    <a:gd name="connsiteY1" fmla="*/ 0 h 578711"/>
                    <a:gd name="connsiteX2" fmla="*/ 2067792 w 2067792"/>
                    <a:gd name="connsiteY2" fmla="*/ 560050 h 578711"/>
                    <a:gd name="connsiteX3" fmla="*/ 0 w 2067792"/>
                    <a:gd name="connsiteY3" fmla="*/ 578711 h 578711"/>
                    <a:gd name="connsiteX4" fmla="*/ 149290 w 2067792"/>
                    <a:gd name="connsiteY4" fmla="*/ 0 h 578711"/>
                    <a:gd name="connsiteX0" fmla="*/ 149290 w 2291727"/>
                    <a:gd name="connsiteY0" fmla="*/ 0 h 578711"/>
                    <a:gd name="connsiteX1" fmla="*/ 2291727 w 2291727"/>
                    <a:gd name="connsiteY1" fmla="*/ 233265 h 578711"/>
                    <a:gd name="connsiteX2" fmla="*/ 2067792 w 2291727"/>
                    <a:gd name="connsiteY2" fmla="*/ 560050 h 578711"/>
                    <a:gd name="connsiteX3" fmla="*/ 0 w 2291727"/>
                    <a:gd name="connsiteY3" fmla="*/ 578711 h 578711"/>
                    <a:gd name="connsiteX4" fmla="*/ 149290 w 2291727"/>
                    <a:gd name="connsiteY4" fmla="*/ 0 h 578711"/>
                    <a:gd name="connsiteX0" fmla="*/ 634482 w 2291727"/>
                    <a:gd name="connsiteY0" fmla="*/ 1 h 345446"/>
                    <a:gd name="connsiteX1" fmla="*/ 2291727 w 2291727"/>
                    <a:gd name="connsiteY1" fmla="*/ 0 h 345446"/>
                    <a:gd name="connsiteX2" fmla="*/ 2067792 w 2291727"/>
                    <a:gd name="connsiteY2" fmla="*/ 326785 h 345446"/>
                    <a:gd name="connsiteX3" fmla="*/ 0 w 2291727"/>
                    <a:gd name="connsiteY3" fmla="*/ 345446 h 345446"/>
                    <a:gd name="connsiteX4" fmla="*/ 634482 w 2291727"/>
                    <a:gd name="connsiteY4" fmla="*/ 1 h 345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1727" h="345446">
                      <a:moveTo>
                        <a:pt x="634482" y="1"/>
                      </a:moveTo>
                      <a:lnTo>
                        <a:pt x="2291727" y="0"/>
                      </a:lnTo>
                      <a:lnTo>
                        <a:pt x="2067792" y="326785"/>
                      </a:lnTo>
                      <a:lnTo>
                        <a:pt x="0" y="345446"/>
                      </a:lnTo>
                      <a:lnTo>
                        <a:pt x="63448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3D0075FA-0504-40B5-A689-12F10052A978}"/>
                    </a:ext>
                  </a:extLst>
                </p:cNvPr>
                <p:cNvSpPr/>
                <p:nvPr/>
              </p:nvSpPr>
              <p:spPr>
                <a:xfrm>
                  <a:off x="8985380" y="4368040"/>
                  <a:ext cx="231621" cy="1286309"/>
                </a:xfrm>
                <a:custGeom>
                  <a:avLst/>
                  <a:gdLst>
                    <a:gd name="connsiteX0" fmla="*/ 0 w 534387"/>
                    <a:gd name="connsiteY0" fmla="*/ 0 h 1183674"/>
                    <a:gd name="connsiteX1" fmla="*/ 534387 w 534387"/>
                    <a:gd name="connsiteY1" fmla="*/ 0 h 1183674"/>
                    <a:gd name="connsiteX2" fmla="*/ 534387 w 534387"/>
                    <a:gd name="connsiteY2" fmla="*/ 1183674 h 1183674"/>
                    <a:gd name="connsiteX3" fmla="*/ 0 w 534387"/>
                    <a:gd name="connsiteY3" fmla="*/ 1183674 h 1183674"/>
                    <a:gd name="connsiteX4" fmla="*/ 0 w 534387"/>
                    <a:gd name="connsiteY4" fmla="*/ 0 h 1183674"/>
                    <a:gd name="connsiteX0" fmla="*/ 37323 w 534387"/>
                    <a:gd name="connsiteY0" fmla="*/ 18662 h 1183674"/>
                    <a:gd name="connsiteX1" fmla="*/ 534387 w 534387"/>
                    <a:gd name="connsiteY1" fmla="*/ 0 h 1183674"/>
                    <a:gd name="connsiteX2" fmla="*/ 534387 w 534387"/>
                    <a:gd name="connsiteY2" fmla="*/ 1183674 h 1183674"/>
                    <a:gd name="connsiteX3" fmla="*/ 0 w 534387"/>
                    <a:gd name="connsiteY3" fmla="*/ 1183674 h 1183674"/>
                    <a:gd name="connsiteX4" fmla="*/ 37323 w 534387"/>
                    <a:gd name="connsiteY4" fmla="*/ 18662 h 1183674"/>
                    <a:gd name="connsiteX0" fmla="*/ 193401 w 690465"/>
                    <a:gd name="connsiteY0" fmla="*/ 0 h 1165012"/>
                    <a:gd name="connsiteX1" fmla="*/ 0 w 690465"/>
                    <a:gd name="connsiteY1" fmla="*/ 354562 h 1165012"/>
                    <a:gd name="connsiteX2" fmla="*/ 690465 w 690465"/>
                    <a:gd name="connsiteY2" fmla="*/ 1165012 h 1165012"/>
                    <a:gd name="connsiteX3" fmla="*/ 156078 w 690465"/>
                    <a:gd name="connsiteY3" fmla="*/ 1165012 h 1165012"/>
                    <a:gd name="connsiteX4" fmla="*/ 193401 w 690465"/>
                    <a:gd name="connsiteY4" fmla="*/ 0 h 1165012"/>
                    <a:gd name="connsiteX0" fmla="*/ 463989 w 463989"/>
                    <a:gd name="connsiteY0" fmla="*/ 0 h 1407608"/>
                    <a:gd name="connsiteX1" fmla="*/ 270588 w 463989"/>
                    <a:gd name="connsiteY1" fmla="*/ 354562 h 1407608"/>
                    <a:gd name="connsiteX2" fmla="*/ 0 w 463989"/>
                    <a:gd name="connsiteY2" fmla="*/ 1407608 h 1407608"/>
                    <a:gd name="connsiteX3" fmla="*/ 426666 w 463989"/>
                    <a:gd name="connsiteY3" fmla="*/ 1165012 h 1407608"/>
                    <a:gd name="connsiteX4" fmla="*/ 463989 w 463989"/>
                    <a:gd name="connsiteY4" fmla="*/ 0 h 1407608"/>
                    <a:gd name="connsiteX0" fmla="*/ 463989 w 463989"/>
                    <a:gd name="connsiteY0" fmla="*/ 0 h 1407608"/>
                    <a:gd name="connsiteX1" fmla="*/ 270588 w 463989"/>
                    <a:gd name="connsiteY1" fmla="*/ 354562 h 1407608"/>
                    <a:gd name="connsiteX2" fmla="*/ 0 w 463989"/>
                    <a:gd name="connsiteY2" fmla="*/ 1407608 h 1407608"/>
                    <a:gd name="connsiteX3" fmla="*/ 426666 w 463989"/>
                    <a:gd name="connsiteY3" fmla="*/ 1165012 h 1407608"/>
                    <a:gd name="connsiteX4" fmla="*/ 463989 w 463989"/>
                    <a:gd name="connsiteY4" fmla="*/ 0 h 1407608"/>
                    <a:gd name="connsiteX0" fmla="*/ 286708 w 286708"/>
                    <a:gd name="connsiteY0" fmla="*/ 0 h 1295640"/>
                    <a:gd name="connsiteX1" fmla="*/ 93307 w 286708"/>
                    <a:gd name="connsiteY1" fmla="*/ 354562 h 1295640"/>
                    <a:gd name="connsiteX2" fmla="*/ 0 w 286708"/>
                    <a:gd name="connsiteY2" fmla="*/ 1295640 h 1295640"/>
                    <a:gd name="connsiteX3" fmla="*/ 249385 w 286708"/>
                    <a:gd name="connsiteY3" fmla="*/ 1165012 h 1295640"/>
                    <a:gd name="connsiteX4" fmla="*/ 286708 w 286708"/>
                    <a:gd name="connsiteY4" fmla="*/ 0 h 1295640"/>
                    <a:gd name="connsiteX0" fmla="*/ 221394 w 221394"/>
                    <a:gd name="connsiteY0" fmla="*/ 0 h 1286309"/>
                    <a:gd name="connsiteX1" fmla="*/ 27993 w 221394"/>
                    <a:gd name="connsiteY1" fmla="*/ 354562 h 1286309"/>
                    <a:gd name="connsiteX2" fmla="*/ 0 w 221394"/>
                    <a:gd name="connsiteY2" fmla="*/ 1286309 h 1286309"/>
                    <a:gd name="connsiteX3" fmla="*/ 184071 w 221394"/>
                    <a:gd name="connsiteY3" fmla="*/ 1165012 h 1286309"/>
                    <a:gd name="connsiteX4" fmla="*/ 221394 w 221394"/>
                    <a:gd name="connsiteY4" fmla="*/ 0 h 1286309"/>
                    <a:gd name="connsiteX0" fmla="*/ 249385 w 249385"/>
                    <a:gd name="connsiteY0" fmla="*/ 0 h 1286309"/>
                    <a:gd name="connsiteX1" fmla="*/ 0 w 249385"/>
                    <a:gd name="connsiteY1" fmla="*/ 419876 h 1286309"/>
                    <a:gd name="connsiteX2" fmla="*/ 27991 w 249385"/>
                    <a:gd name="connsiteY2" fmla="*/ 1286309 h 1286309"/>
                    <a:gd name="connsiteX3" fmla="*/ 212062 w 249385"/>
                    <a:gd name="connsiteY3" fmla="*/ 1165012 h 1286309"/>
                    <a:gd name="connsiteX4" fmla="*/ 249385 w 249385"/>
                    <a:gd name="connsiteY4" fmla="*/ 0 h 1286309"/>
                    <a:gd name="connsiteX0" fmla="*/ 249385 w 258716"/>
                    <a:gd name="connsiteY0" fmla="*/ 0 h 1286309"/>
                    <a:gd name="connsiteX1" fmla="*/ 0 w 258716"/>
                    <a:gd name="connsiteY1" fmla="*/ 419876 h 1286309"/>
                    <a:gd name="connsiteX2" fmla="*/ 27991 w 258716"/>
                    <a:gd name="connsiteY2" fmla="*/ 1286309 h 1286309"/>
                    <a:gd name="connsiteX3" fmla="*/ 258716 w 258716"/>
                    <a:gd name="connsiteY3" fmla="*/ 1081036 h 1286309"/>
                    <a:gd name="connsiteX4" fmla="*/ 249385 w 258716"/>
                    <a:gd name="connsiteY4" fmla="*/ 0 h 1286309"/>
                    <a:gd name="connsiteX0" fmla="*/ 230724 w 240055"/>
                    <a:gd name="connsiteY0" fmla="*/ 0 h 1286309"/>
                    <a:gd name="connsiteX1" fmla="*/ 0 w 240055"/>
                    <a:gd name="connsiteY1" fmla="*/ 382554 h 1286309"/>
                    <a:gd name="connsiteX2" fmla="*/ 9330 w 240055"/>
                    <a:gd name="connsiteY2" fmla="*/ 1286309 h 1286309"/>
                    <a:gd name="connsiteX3" fmla="*/ 240055 w 240055"/>
                    <a:gd name="connsiteY3" fmla="*/ 1081036 h 1286309"/>
                    <a:gd name="connsiteX4" fmla="*/ 230724 w 240055"/>
                    <a:gd name="connsiteY4" fmla="*/ 0 h 1286309"/>
                    <a:gd name="connsiteX0" fmla="*/ 230724 w 231621"/>
                    <a:gd name="connsiteY0" fmla="*/ 0 h 1286309"/>
                    <a:gd name="connsiteX1" fmla="*/ 0 w 231621"/>
                    <a:gd name="connsiteY1" fmla="*/ 382554 h 1286309"/>
                    <a:gd name="connsiteX2" fmla="*/ 9330 w 231621"/>
                    <a:gd name="connsiteY2" fmla="*/ 1286309 h 1286309"/>
                    <a:gd name="connsiteX3" fmla="*/ 230725 w 231621"/>
                    <a:gd name="connsiteY3" fmla="*/ 1015721 h 1286309"/>
                    <a:gd name="connsiteX4" fmla="*/ 230724 w 231621"/>
                    <a:gd name="connsiteY4" fmla="*/ 0 h 128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621" h="1286309">
                      <a:moveTo>
                        <a:pt x="230724" y="0"/>
                      </a:moveTo>
                      <a:lnTo>
                        <a:pt x="0" y="382554"/>
                      </a:lnTo>
                      <a:lnTo>
                        <a:pt x="9330" y="1286309"/>
                      </a:lnTo>
                      <a:lnTo>
                        <a:pt x="230725" y="1015721"/>
                      </a:lnTo>
                      <a:cubicBezTo>
                        <a:pt x="227615" y="655376"/>
                        <a:pt x="233834" y="360345"/>
                        <a:pt x="2307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5249C11-8029-4F8F-A803-2B9E6D453D00}"/>
                  </a:ext>
                </a:extLst>
              </p:cNvPr>
              <p:cNvSpPr txBox="1"/>
              <p:nvPr/>
            </p:nvSpPr>
            <p:spPr>
              <a:xfrm>
                <a:off x="7063805" y="5002671"/>
                <a:ext cx="1744824" cy="3693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solidFill>
                      <a:schemeClr val="bg1"/>
                    </a:solidFill>
                  </a:rPr>
                  <a:t>BLACK-BOX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407A06D9-D146-427E-806D-84183B57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86" y="5307345"/>
              <a:ext cx="13342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4648CD01-0973-41F1-BB65-7304DEA48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0294" y="5307345"/>
              <a:ext cx="13342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005CE2B-1873-402C-8987-44DFCA1F9386}"/>
              </a:ext>
            </a:extLst>
          </p:cNvPr>
          <p:cNvSpPr txBox="1"/>
          <p:nvPr/>
        </p:nvSpPr>
        <p:spPr>
          <a:xfrm>
            <a:off x="1444323" y="2781964"/>
            <a:ext cx="2281857" cy="17095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Change the input of the ABM. Group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ing the results by proposal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B48FE1-462A-4237-AD15-F0DB4CAF4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5" b="12688"/>
          <a:stretch/>
        </p:blipFill>
        <p:spPr>
          <a:xfrm>
            <a:off x="4782065" y="1391404"/>
            <a:ext cx="7409935" cy="35093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217B00-B86D-4963-997F-1C20B1AD0EEC}"/>
              </a:ext>
            </a:extLst>
          </p:cNvPr>
          <p:cNvSpPr txBox="1"/>
          <p:nvPr/>
        </p:nvSpPr>
        <p:spPr>
          <a:xfrm>
            <a:off x="9013649" y="1097626"/>
            <a:ext cx="297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Stage</a:t>
            </a:r>
            <a:r>
              <a:rPr lang="es-ES" sz="2000" b="1" dirty="0"/>
              <a:t> 2</a:t>
            </a:r>
            <a:endParaRPr lang="en-U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7353E1-B8CF-4AE3-BA9A-F7ACF58597CC}"/>
              </a:ext>
            </a:extLst>
          </p:cNvPr>
          <p:cNvSpPr txBox="1"/>
          <p:nvPr/>
        </p:nvSpPr>
        <p:spPr>
          <a:xfrm>
            <a:off x="5409624" y="1108965"/>
            <a:ext cx="297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Stage</a:t>
            </a:r>
            <a:r>
              <a:rPr lang="es-ES" sz="2000" b="1" dirty="0"/>
              <a:t> 1</a:t>
            </a:r>
            <a:endParaRPr lang="en-U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2A464A-233F-4276-B83F-2F609924044B}"/>
              </a:ext>
            </a:extLst>
          </p:cNvPr>
          <p:cNvSpPr txBox="1"/>
          <p:nvPr/>
        </p:nvSpPr>
        <p:spPr>
          <a:xfrm>
            <a:off x="6998799" y="429148"/>
            <a:ext cx="297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Ivp2016 </a:t>
            </a:r>
            <a:r>
              <a:rPr lang="es-ES" sz="2000" b="1" dirty="0" err="1"/>
              <a:t>by</a:t>
            </a:r>
            <a:r>
              <a:rPr lang="es-ES" sz="2000" b="1" dirty="0"/>
              <a:t> </a:t>
            </a:r>
            <a:r>
              <a:rPr lang="es-ES" sz="2000" b="1" dirty="0" err="1"/>
              <a:t>proposal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686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09FD-79A3-4DDE-89C2-806193E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1DA8DEA-5990-4032-8FBB-569F6BEB6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365124"/>
            <a:ext cx="11150082" cy="619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830D9-77CF-4454-8B60-978DE7D3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Science</a:t>
            </a:r>
            <a:endParaRPr lang="en-US" dirty="0"/>
          </a:p>
        </p:txBody>
      </p:sp>
      <p:pic>
        <p:nvPicPr>
          <p:cNvPr id="4" name="Picture 4" descr="Institution Free Icon of Small &amp; Flat Icons">
            <a:extLst>
              <a:ext uri="{FF2B5EF4-FFF2-40B4-BE49-F238E27FC236}">
                <a16:creationId xmlns:a16="http://schemas.microsoft.com/office/drawing/2014/main" id="{578E8947-E499-4C63-BE31-AF96BB85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5512">
            <a:off x="3237464" y="4061123"/>
            <a:ext cx="1416081" cy="1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ience PNG Free Download | PNG Arts">
            <a:extLst>
              <a:ext uri="{FF2B5EF4-FFF2-40B4-BE49-F238E27FC236}">
                <a16:creationId xmlns:a16="http://schemas.microsoft.com/office/drawing/2014/main" id="{A1589C15-4ABE-412A-8222-53366BBA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3925">
            <a:off x="-126026" y="4212818"/>
            <a:ext cx="4174836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obert K. Merton - Wikipedia">
            <a:extLst>
              <a:ext uri="{FF2B5EF4-FFF2-40B4-BE49-F238E27FC236}">
                <a16:creationId xmlns:a16="http://schemas.microsoft.com/office/drawing/2014/main" id="{E4E63927-60E7-4579-BBA2-5EE57E79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07" y="2436955"/>
            <a:ext cx="2107169" cy="29500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B52D047-80BE-49B4-8D3F-34A60F21AECB}"/>
              </a:ext>
            </a:extLst>
          </p:cNvPr>
          <p:cNvSpPr txBox="1"/>
          <p:nvPr/>
        </p:nvSpPr>
        <p:spPr>
          <a:xfrm>
            <a:off x="8135925" y="1746490"/>
            <a:ext cx="321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Mertonian</a:t>
            </a:r>
            <a:r>
              <a:rPr lang="es-ES" sz="2000" b="1" dirty="0"/>
              <a:t> ethos </a:t>
            </a:r>
            <a:r>
              <a:rPr lang="es-ES" sz="2000" b="1" dirty="0" err="1"/>
              <a:t>of</a:t>
            </a:r>
            <a:r>
              <a:rPr lang="es-ES" sz="2000" b="1" dirty="0"/>
              <a:t> </a:t>
            </a:r>
            <a:r>
              <a:rPr lang="es-ES" sz="2000" b="1" dirty="0" err="1"/>
              <a:t>science</a:t>
            </a:r>
            <a:endParaRPr lang="en-U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54C5-878F-4DF6-8004-F0FD2CE23FED}"/>
              </a:ext>
            </a:extLst>
          </p:cNvPr>
          <p:cNvSpPr txBox="1"/>
          <p:nvPr/>
        </p:nvSpPr>
        <p:spPr>
          <a:xfrm>
            <a:off x="6546999" y="2189871"/>
            <a:ext cx="6200190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Universalism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Communalism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Disinterestedness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202122"/>
                </a:solidFill>
                <a:latin typeface="Arial" panose="020B0604020202020204" pitchFamily="34" charset="0"/>
              </a:rPr>
              <a:t>O</a:t>
            </a:r>
            <a:r>
              <a:rPr lang="en-US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rganized skepticism</a:t>
            </a:r>
            <a:endParaRPr lang="en-US" u="sng" dirty="0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04965F64-9607-4A5B-A4D3-A0CB9E456607}"/>
              </a:ext>
            </a:extLst>
          </p:cNvPr>
          <p:cNvSpPr/>
          <p:nvPr/>
        </p:nvSpPr>
        <p:spPr>
          <a:xfrm>
            <a:off x="9497804" y="4272576"/>
            <a:ext cx="495300" cy="746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BA1E0E-2721-4B49-AA38-928219525E38}"/>
              </a:ext>
            </a:extLst>
          </p:cNvPr>
          <p:cNvSpPr txBox="1"/>
          <p:nvPr/>
        </p:nvSpPr>
        <p:spPr>
          <a:xfrm>
            <a:off x="8311942" y="5211965"/>
            <a:ext cx="286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/>
              <a:t>Peer </a:t>
            </a:r>
            <a:r>
              <a:rPr lang="es-ES" sz="2800" i="1" dirty="0" err="1"/>
              <a:t>review</a:t>
            </a:r>
            <a:endParaRPr lang="en-US" sz="28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F6D07C-18B3-45F1-B586-E5976B1B4790}"/>
              </a:ext>
            </a:extLst>
          </p:cNvPr>
          <p:cNvSpPr txBox="1"/>
          <p:nvPr/>
        </p:nvSpPr>
        <p:spPr>
          <a:xfrm>
            <a:off x="797256" y="1939143"/>
            <a:ext cx="3070335" cy="1200329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62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/>
              <a:t>Science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a </a:t>
            </a:r>
            <a:r>
              <a:rPr lang="es-ES" sz="2400" dirty="0" err="1"/>
              <a:t>research</a:t>
            </a:r>
            <a:r>
              <a:rPr lang="es-ES" sz="2400" dirty="0"/>
              <a:t> </a:t>
            </a:r>
            <a:r>
              <a:rPr lang="es-ES" sz="2400" dirty="0" err="1"/>
              <a:t>method</a:t>
            </a:r>
            <a:r>
              <a:rPr lang="es-ES" sz="2400" dirty="0"/>
              <a:t>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institution</a:t>
            </a:r>
            <a:endParaRPr lang="en-U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D8F6B7A-13A6-44E3-B152-722935B60D13}"/>
              </a:ext>
            </a:extLst>
          </p:cNvPr>
          <p:cNvSpPr txBox="1"/>
          <p:nvPr/>
        </p:nvSpPr>
        <p:spPr>
          <a:xfrm>
            <a:off x="5678673" y="5431817"/>
            <a:ext cx="18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Robert K. Merton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FDF-3E36-428E-998A-49A538F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 </a:t>
            </a:r>
            <a:r>
              <a:rPr lang="es-ES" dirty="0" err="1"/>
              <a:t>Ireland</a:t>
            </a:r>
            <a:endParaRPr lang="en-US" dirty="0"/>
          </a:p>
        </p:txBody>
      </p:sp>
      <p:pic>
        <p:nvPicPr>
          <p:cNvPr id="5" name="Picture 4" descr="SFI Industry Fellowship Programme secures €480k for research ...">
            <a:extLst>
              <a:ext uri="{FF2B5EF4-FFF2-40B4-BE49-F238E27FC236}">
                <a16:creationId xmlns:a16="http://schemas.microsoft.com/office/drawing/2014/main" id="{3323444A-1AFA-4FF0-B4E0-32380F676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922" y="549748"/>
            <a:ext cx="1583651" cy="8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162266-A5AE-4D2B-AC8B-E7349E8CB8DC}"/>
              </a:ext>
            </a:extLst>
          </p:cNvPr>
          <p:cNvSpPr txBox="1"/>
          <p:nvPr/>
        </p:nvSpPr>
        <p:spPr>
          <a:xfrm>
            <a:off x="842184" y="2576039"/>
            <a:ext cx="260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Postal </a:t>
            </a:r>
            <a:r>
              <a:rPr lang="es-ES" sz="2000" b="1" dirty="0" err="1"/>
              <a:t>review</a:t>
            </a:r>
            <a:endParaRPr lang="en-U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816D8E2-A273-4A64-9421-128440FD38F8}"/>
              </a:ext>
            </a:extLst>
          </p:cNvPr>
          <p:cNvSpPr txBox="1"/>
          <p:nvPr/>
        </p:nvSpPr>
        <p:spPr>
          <a:xfrm>
            <a:off x="5083257" y="2566934"/>
            <a:ext cx="227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 Panel </a:t>
            </a:r>
            <a:r>
              <a:rPr lang="es-ES" sz="2000" b="1" dirty="0" err="1"/>
              <a:t>discussion</a:t>
            </a:r>
            <a:endParaRPr lang="en-US" sz="2000" b="1" dirty="0"/>
          </a:p>
        </p:txBody>
      </p:sp>
      <p:pic>
        <p:nvPicPr>
          <p:cNvPr id="4100" name="Picture 4" descr="Work At Home Remote - Png Work Clipart Transparent, Png Download ...">
            <a:extLst>
              <a:ext uri="{FF2B5EF4-FFF2-40B4-BE49-F238E27FC236}">
                <a16:creationId xmlns:a16="http://schemas.microsoft.com/office/drawing/2014/main" id="{0A59E12B-F1E5-4578-BA1D-E46900A5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7" y="3177652"/>
            <a:ext cx="2293707" cy="1685608"/>
          </a:xfrm>
          <a:prstGeom prst="snip2DiagRect">
            <a:avLst>
              <a:gd name="adj1" fmla="val 42069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4" name="Picture 8" descr="Business People Meeting PNG, Clipart, Business, Business Clipart ...">
            <a:extLst>
              <a:ext uri="{FF2B5EF4-FFF2-40B4-BE49-F238E27FC236}">
                <a16:creationId xmlns:a16="http://schemas.microsoft.com/office/drawing/2014/main" id="{9A5E3441-0179-4E2D-900C-162BDCA1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57" y="3158899"/>
            <a:ext cx="2875151" cy="1464115"/>
          </a:xfrm>
          <a:prstGeom prst="snip2DiagRect">
            <a:avLst>
              <a:gd name="adj1" fmla="val 0"/>
              <a:gd name="adj2" fmla="val 2931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A1071D6-19E1-40FB-968E-71D3ADFDE58D}"/>
              </a:ext>
            </a:extLst>
          </p:cNvPr>
          <p:cNvCxnSpPr>
            <a:cxnSpLocks/>
          </p:cNvCxnSpPr>
          <p:nvPr/>
        </p:nvCxnSpPr>
        <p:spPr>
          <a:xfrm>
            <a:off x="3330837" y="3564162"/>
            <a:ext cx="1156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ED30987-DB6C-4AB9-8D87-E49B96C07004}"/>
              </a:ext>
            </a:extLst>
          </p:cNvPr>
          <p:cNvSpPr txBox="1"/>
          <p:nvPr/>
        </p:nvSpPr>
        <p:spPr>
          <a:xfrm>
            <a:off x="9703900" y="2427370"/>
            <a:ext cx="1464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Final scores</a:t>
            </a:r>
            <a:endParaRPr lang="en-US" sz="2000" b="1" dirty="0"/>
          </a:p>
        </p:txBody>
      </p:sp>
      <p:pic>
        <p:nvPicPr>
          <p:cNvPr id="4122" name="Picture 26" descr="Results - Free marketing icons">
            <a:extLst>
              <a:ext uri="{FF2B5EF4-FFF2-40B4-BE49-F238E27FC236}">
                <a16:creationId xmlns:a16="http://schemas.microsoft.com/office/drawing/2014/main" id="{01FAA7F5-FBBB-47B6-8DC9-32EBA59B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951" y="2776094"/>
            <a:ext cx="2323693" cy="23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AB141CA-C74B-4A85-8576-59D6D244EFFE}"/>
              </a:ext>
            </a:extLst>
          </p:cNvPr>
          <p:cNvSpPr txBox="1"/>
          <p:nvPr/>
        </p:nvSpPr>
        <p:spPr>
          <a:xfrm>
            <a:off x="1492369" y="1938474"/>
            <a:ext cx="15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 err="1">
                <a:solidFill>
                  <a:srgbClr val="DE2A48"/>
                </a:solidFill>
                <a:latin typeface="Curlz MT" panose="04040404050702020202" pitchFamily="82" charset="0"/>
              </a:rPr>
              <a:t>Stage</a:t>
            </a:r>
            <a:r>
              <a:rPr lang="es-ES" sz="3600" b="1" i="1" dirty="0">
                <a:solidFill>
                  <a:srgbClr val="DE2A48"/>
                </a:solidFill>
                <a:latin typeface="Curlz MT" panose="04040404050702020202" pitchFamily="82" charset="0"/>
              </a:rPr>
              <a:t> 1</a:t>
            </a:r>
            <a:endParaRPr lang="en-US" sz="3600" b="1" i="1" dirty="0">
              <a:solidFill>
                <a:srgbClr val="DE2A48"/>
              </a:solidFill>
              <a:latin typeface="Curlz MT" panose="04040404050702020202" pitchFamily="8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04D818-52B0-4CD9-B570-7CEE27148BB6}"/>
              </a:ext>
            </a:extLst>
          </p:cNvPr>
          <p:cNvSpPr txBox="1"/>
          <p:nvPr/>
        </p:nvSpPr>
        <p:spPr>
          <a:xfrm>
            <a:off x="5426508" y="1981093"/>
            <a:ext cx="15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 err="1">
                <a:solidFill>
                  <a:srgbClr val="DE2A48"/>
                </a:solidFill>
                <a:latin typeface="Curlz MT" panose="04040404050702020202" pitchFamily="82" charset="0"/>
              </a:rPr>
              <a:t>Stage</a:t>
            </a:r>
            <a:r>
              <a:rPr lang="es-ES" sz="3600" b="1" i="1" dirty="0">
                <a:solidFill>
                  <a:srgbClr val="DE2A48"/>
                </a:solidFill>
                <a:latin typeface="Curlz MT" panose="04040404050702020202" pitchFamily="82" charset="0"/>
              </a:rPr>
              <a:t> 2</a:t>
            </a:r>
            <a:endParaRPr lang="en-US" sz="3600" b="1" i="1" dirty="0">
              <a:solidFill>
                <a:srgbClr val="DE2A48"/>
              </a:solidFill>
              <a:latin typeface="Curlz MT" panose="04040404050702020202" pitchFamily="82" charset="0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7E16C22-4C50-4103-B39E-0CD367030326}"/>
              </a:ext>
            </a:extLst>
          </p:cNvPr>
          <p:cNvCxnSpPr>
            <a:cxnSpLocks/>
          </p:cNvCxnSpPr>
          <p:nvPr/>
        </p:nvCxnSpPr>
        <p:spPr>
          <a:xfrm>
            <a:off x="7810583" y="3429000"/>
            <a:ext cx="11565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9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BA8F6-C09A-4DF9-A205-9DBCA346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Foundation</a:t>
            </a:r>
            <a:r>
              <a:rPr lang="es-ES" dirty="0"/>
              <a:t> </a:t>
            </a:r>
            <a:r>
              <a:rPr lang="es-ES" dirty="0" err="1"/>
              <a:t>Ireland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B90B2A-8808-49CC-991E-E5B703405C6A}"/>
              </a:ext>
            </a:extLst>
          </p:cNvPr>
          <p:cNvSpPr txBox="1"/>
          <p:nvPr/>
        </p:nvSpPr>
        <p:spPr>
          <a:xfrm flipH="1">
            <a:off x="2559540" y="3026212"/>
            <a:ext cx="352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Applicant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Research</a:t>
            </a:r>
            <a:r>
              <a:rPr lang="es-ES" sz="2400" dirty="0"/>
              <a:t> </a:t>
            </a:r>
            <a:r>
              <a:rPr lang="es-ES" sz="2400" dirty="0" err="1"/>
              <a:t>programme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Potential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impact</a:t>
            </a:r>
            <a:endParaRPr lang="en-U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5FA16-0DC3-4EF5-A8A6-0AC1336C8666}"/>
              </a:ext>
            </a:extLst>
          </p:cNvPr>
          <p:cNvSpPr txBox="1"/>
          <p:nvPr/>
        </p:nvSpPr>
        <p:spPr>
          <a:xfrm>
            <a:off x="745894" y="2005064"/>
            <a:ext cx="38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Sections</a:t>
            </a:r>
            <a:endParaRPr lang="en-US" sz="2800" b="1" dirty="0"/>
          </a:p>
        </p:txBody>
      </p:sp>
      <p:pic>
        <p:nvPicPr>
          <p:cNvPr id="9" name="Picture 6" descr="Document paper pen sign signature icon - Orbicons Free">
            <a:extLst>
              <a:ext uri="{FF2B5EF4-FFF2-40B4-BE49-F238E27FC236}">
                <a16:creationId xmlns:a16="http://schemas.microsoft.com/office/drawing/2014/main" id="{77E5974A-8BEF-4D7F-A1DF-3C793002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9" y="3340588"/>
            <a:ext cx="1512255" cy="15122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524A2303-BF17-49FA-8EA9-4A57B116271E}"/>
              </a:ext>
            </a:extLst>
          </p:cNvPr>
          <p:cNvSpPr/>
          <p:nvPr/>
        </p:nvSpPr>
        <p:spPr>
          <a:xfrm>
            <a:off x="5980922" y="3648269"/>
            <a:ext cx="87707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EB60E5D-4C19-49CA-BD91-9B4DE56B8042}"/>
              </a:ext>
            </a:extLst>
          </p:cNvPr>
          <p:cNvGrpSpPr/>
          <p:nvPr/>
        </p:nvGrpSpPr>
        <p:grpSpPr>
          <a:xfrm>
            <a:off x="7434249" y="2913823"/>
            <a:ext cx="3845064" cy="1601900"/>
            <a:chOff x="7424918" y="3025791"/>
            <a:chExt cx="3845064" cy="1601900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C5A2439-FFFD-488E-A57D-6C011F8F0491}"/>
                </a:ext>
              </a:extLst>
            </p:cNvPr>
            <p:cNvSpPr txBox="1"/>
            <p:nvPr/>
          </p:nvSpPr>
          <p:spPr>
            <a:xfrm>
              <a:off x="7994937" y="3025791"/>
              <a:ext cx="3275045" cy="1506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IE" sz="2000" b="1" dirty="0"/>
                <a:t>Numerical scores</a:t>
              </a:r>
            </a:p>
            <a:p>
              <a:pPr>
                <a:lnSpc>
                  <a:spcPct val="250000"/>
                </a:lnSpc>
              </a:pPr>
              <a:r>
                <a:rPr lang="en-IE" sz="2000" b="1" dirty="0"/>
                <a:t>Comments on the sections</a:t>
              </a:r>
              <a:endParaRPr lang="en-US" sz="2000" b="1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86FFD74B-8A7C-42C5-B47A-D5A26A05C0BB}"/>
                </a:ext>
              </a:extLst>
            </p:cNvPr>
            <p:cNvGrpSpPr/>
            <p:nvPr/>
          </p:nvGrpSpPr>
          <p:grpSpPr>
            <a:xfrm>
              <a:off x="7562769" y="3429000"/>
              <a:ext cx="307911" cy="275455"/>
              <a:chOff x="7371153" y="3517464"/>
              <a:chExt cx="307911" cy="275455"/>
            </a:xfrm>
          </p:grpSpPr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C39B5B7F-D6DA-4162-A8FF-E1BC01311A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1153" y="3517464"/>
                <a:ext cx="307911" cy="27545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829A309D-22FD-4AB8-92DB-4DE6C465F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15135" y="3517464"/>
                <a:ext cx="219945" cy="26161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C76BCE3C-97E4-4AD1-940E-4AC084AF95D1}"/>
                </a:ext>
              </a:extLst>
            </p:cNvPr>
            <p:cNvGrpSpPr/>
            <p:nvPr/>
          </p:nvGrpSpPr>
          <p:grpSpPr>
            <a:xfrm>
              <a:off x="7424918" y="4012163"/>
              <a:ext cx="583609" cy="615528"/>
              <a:chOff x="7371153" y="3779074"/>
              <a:chExt cx="583609" cy="615528"/>
            </a:xfrm>
          </p:grpSpPr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96251BA4-F127-4F8E-A08B-5575CDA36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1153" y="4169650"/>
                <a:ext cx="163731" cy="224952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30FE6B1B-7B41-4A1D-B56C-61BE60EB37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076" y="3779074"/>
                <a:ext cx="448686" cy="609576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4" descr="SFI Industry Fellowship Programme secures €480k for research ...">
            <a:extLst>
              <a:ext uri="{FF2B5EF4-FFF2-40B4-BE49-F238E27FC236}">
                <a16:creationId xmlns:a16="http://schemas.microsoft.com/office/drawing/2014/main" id="{CE946816-1E7B-4AB6-8F0C-9F8C66F9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01" y="580907"/>
            <a:ext cx="1583651" cy="89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BA8F6-C09A-4DF9-A205-9DBCA346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Sentiment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(SA)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B90B2A-8808-49CC-991E-E5B703405C6A}"/>
              </a:ext>
            </a:extLst>
          </p:cNvPr>
          <p:cNvSpPr txBox="1"/>
          <p:nvPr/>
        </p:nvSpPr>
        <p:spPr>
          <a:xfrm flipH="1">
            <a:off x="2594634" y="2670831"/>
            <a:ext cx="352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Applicant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Research</a:t>
            </a:r>
            <a:r>
              <a:rPr lang="es-ES" sz="2400" dirty="0"/>
              <a:t> </a:t>
            </a:r>
            <a:r>
              <a:rPr lang="es-ES" sz="2400" dirty="0" err="1"/>
              <a:t>programme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Potential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impact</a:t>
            </a:r>
            <a:endParaRPr lang="en-U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5FA16-0DC3-4EF5-A8A6-0AC1336C8666}"/>
              </a:ext>
            </a:extLst>
          </p:cNvPr>
          <p:cNvSpPr txBox="1"/>
          <p:nvPr/>
        </p:nvSpPr>
        <p:spPr>
          <a:xfrm>
            <a:off x="838200" y="1843656"/>
            <a:ext cx="432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Comments</a:t>
            </a:r>
            <a:r>
              <a:rPr lang="es-ES" sz="2800" b="1" dirty="0"/>
              <a:t> </a:t>
            </a:r>
            <a:r>
              <a:rPr lang="es-ES" sz="2800" b="1" dirty="0" err="1"/>
              <a:t>on</a:t>
            </a:r>
            <a:r>
              <a:rPr lang="es-ES" sz="2800" b="1" dirty="0"/>
              <a:t> </a:t>
            </a:r>
            <a:r>
              <a:rPr lang="es-ES" sz="2800" b="1" dirty="0" err="1"/>
              <a:t>the</a:t>
            </a:r>
            <a:r>
              <a:rPr lang="es-ES" sz="2800" b="1" dirty="0"/>
              <a:t> </a:t>
            </a:r>
            <a:r>
              <a:rPr lang="es-ES" sz="2800" b="1" dirty="0" err="1"/>
              <a:t>Sections</a:t>
            </a:r>
            <a:endParaRPr lang="en-US" sz="2800" b="1" dirty="0"/>
          </a:p>
        </p:txBody>
      </p:sp>
      <p:pic>
        <p:nvPicPr>
          <p:cNvPr id="9" name="Picture 6" descr="Document paper pen sign signature icon - Orbicons Free">
            <a:extLst>
              <a:ext uri="{FF2B5EF4-FFF2-40B4-BE49-F238E27FC236}">
                <a16:creationId xmlns:a16="http://schemas.microsoft.com/office/drawing/2014/main" id="{77E5974A-8BEF-4D7F-A1DF-3C7930025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79" y="2799692"/>
            <a:ext cx="1512255" cy="15122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1AB3DE57-AEAB-42A2-8D15-6BD9AC84DED0}"/>
              </a:ext>
            </a:extLst>
          </p:cNvPr>
          <p:cNvCxnSpPr>
            <a:cxnSpLocks/>
          </p:cNvCxnSpPr>
          <p:nvPr/>
        </p:nvCxnSpPr>
        <p:spPr>
          <a:xfrm>
            <a:off x="1289828" y="4751652"/>
            <a:ext cx="3106379" cy="1009004"/>
          </a:xfrm>
          <a:prstGeom prst="curvedConnector3">
            <a:avLst>
              <a:gd name="adj1" fmla="val -3079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EAB9D16A-3C5B-46B4-9B7A-57C5F5975905}"/>
              </a:ext>
            </a:extLst>
          </p:cNvPr>
          <p:cNvCxnSpPr>
            <a:cxnSpLocks/>
          </p:cNvCxnSpPr>
          <p:nvPr/>
        </p:nvCxnSpPr>
        <p:spPr>
          <a:xfrm flipV="1">
            <a:off x="6241564" y="4818592"/>
            <a:ext cx="2383827" cy="930618"/>
          </a:xfrm>
          <a:prstGeom prst="curvedConnector3">
            <a:avLst>
              <a:gd name="adj1" fmla="val 16703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9405DF-25AD-4BCF-AF39-0D4BD5175BCB}"/>
              </a:ext>
            </a:extLst>
          </p:cNvPr>
          <p:cNvSpPr txBox="1"/>
          <p:nvPr/>
        </p:nvSpPr>
        <p:spPr>
          <a:xfrm>
            <a:off x="7020799" y="1843656"/>
            <a:ext cx="3846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Sentiment</a:t>
            </a:r>
            <a:r>
              <a:rPr lang="es-ES" sz="2800" b="1" dirty="0"/>
              <a:t> </a:t>
            </a:r>
            <a:r>
              <a:rPr lang="es-ES" sz="2800" b="1" dirty="0" err="1"/>
              <a:t>Analysis</a:t>
            </a:r>
            <a:endParaRPr lang="en-US" sz="2800" b="1" dirty="0"/>
          </a:p>
        </p:txBody>
      </p:sp>
      <p:pic>
        <p:nvPicPr>
          <p:cNvPr id="1040" name="Picture 16" descr="Loading 50 X 12 Cm Ehart - 8 Bit Loading Png, Transparent Png ...">
            <a:extLst>
              <a:ext uri="{FF2B5EF4-FFF2-40B4-BE49-F238E27FC236}">
                <a16:creationId xmlns:a16="http://schemas.microsoft.com/office/drawing/2014/main" id="{28F3A8D5-D60D-4548-A995-85625FBD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4" y="5589966"/>
            <a:ext cx="1485906" cy="435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10D5D4B-D5B4-4BCE-9AAD-FD23F5FB98E7}"/>
              </a:ext>
            </a:extLst>
          </p:cNvPr>
          <p:cNvSpPr txBox="1"/>
          <p:nvPr/>
        </p:nvSpPr>
        <p:spPr>
          <a:xfrm>
            <a:off x="9700666" y="63850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(Luo et al. 2020:1)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F776B5-DB13-4B96-81E2-E3790806F517}"/>
              </a:ext>
            </a:extLst>
          </p:cNvPr>
          <p:cNvSpPr txBox="1"/>
          <p:nvPr/>
        </p:nvSpPr>
        <p:spPr>
          <a:xfrm>
            <a:off x="7162220" y="4131531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Moderate</a:t>
            </a:r>
            <a:r>
              <a:rPr lang="es-ES" dirty="0"/>
              <a:t> </a:t>
            </a:r>
            <a:r>
              <a:rPr lang="es-ES" dirty="0" err="1"/>
              <a:t>negative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10BFB7-1C79-4BCC-8025-9A1908147D98}"/>
              </a:ext>
            </a:extLst>
          </p:cNvPr>
          <p:cNvSpPr txBox="1"/>
          <p:nvPr/>
        </p:nvSpPr>
        <p:spPr>
          <a:xfrm>
            <a:off x="8209248" y="427729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Neutral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CFB7EF-6096-4FF7-9F49-5C98760721A1}"/>
              </a:ext>
            </a:extLst>
          </p:cNvPr>
          <p:cNvSpPr txBox="1"/>
          <p:nvPr/>
        </p:nvSpPr>
        <p:spPr>
          <a:xfrm>
            <a:off x="9250766" y="4131532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Moderate</a:t>
            </a:r>
            <a:r>
              <a:rPr lang="es-ES" dirty="0"/>
              <a:t> positive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257E0C-8DA4-4F3F-B651-B14137DFF3ED}"/>
              </a:ext>
            </a:extLst>
          </p:cNvPr>
          <p:cNvSpPr txBox="1"/>
          <p:nvPr/>
        </p:nvSpPr>
        <p:spPr>
          <a:xfrm>
            <a:off x="10221134" y="4131530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Very</a:t>
            </a:r>
            <a:r>
              <a:rPr lang="es-ES" dirty="0"/>
              <a:t> positive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E114C6-37B6-4D89-AF6C-3CB4F39C813E}"/>
              </a:ext>
            </a:extLst>
          </p:cNvPr>
          <p:cNvSpPr txBox="1"/>
          <p:nvPr/>
        </p:nvSpPr>
        <p:spPr>
          <a:xfrm>
            <a:off x="6045740" y="4123115"/>
            <a:ext cx="13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negative</a:t>
            </a:r>
            <a:r>
              <a:rPr lang="es-ES" dirty="0"/>
              <a:t> </a:t>
            </a:r>
            <a:endParaRPr lang="en-US" dirty="0"/>
          </a:p>
        </p:txBody>
      </p:sp>
      <p:pic>
        <p:nvPicPr>
          <p:cNvPr id="1028" name="Picture 4" descr="Emotion Feedback Scale On White Background. Angry, Sad, Neutral ...">
            <a:extLst>
              <a:ext uri="{FF2B5EF4-FFF2-40B4-BE49-F238E27FC236}">
                <a16:creationId xmlns:a16="http://schemas.microsoft.com/office/drawing/2014/main" id="{443018EC-A7C2-4089-B943-C40E6E3947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0714" r="8497" b="51195"/>
          <a:stretch/>
        </p:blipFill>
        <p:spPr bwMode="auto">
          <a:xfrm>
            <a:off x="6313097" y="2966027"/>
            <a:ext cx="5112327" cy="97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7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CB9DE-B8D1-4EF8-99D4-A838B452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1785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internship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77FCC6-7054-42E0-85CE-7AF9FC084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6"/>
          <a:stretch/>
        </p:blipFill>
        <p:spPr>
          <a:xfrm>
            <a:off x="4891342" y="1241901"/>
            <a:ext cx="7055137" cy="3999573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E40D7D46-89D0-49B2-9391-A06681F86E90}"/>
              </a:ext>
            </a:extLst>
          </p:cNvPr>
          <p:cNvGrpSpPr/>
          <p:nvPr/>
        </p:nvGrpSpPr>
        <p:grpSpPr>
          <a:xfrm>
            <a:off x="5533052" y="4938049"/>
            <a:ext cx="5701004" cy="1356096"/>
            <a:chOff x="5421086" y="4629297"/>
            <a:chExt cx="5573486" cy="135609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831153E9-8794-46F3-B910-5F3FD5885D17}"/>
                </a:ext>
              </a:extLst>
            </p:cNvPr>
            <p:cNvGrpSpPr/>
            <p:nvPr/>
          </p:nvGrpSpPr>
          <p:grpSpPr>
            <a:xfrm>
              <a:off x="6981678" y="4629297"/>
              <a:ext cx="2369392" cy="1356096"/>
              <a:chOff x="6847609" y="4349379"/>
              <a:chExt cx="2369392" cy="1356096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7E87DC86-67A7-402A-81D1-57C57565DDE3}"/>
                  </a:ext>
                </a:extLst>
              </p:cNvPr>
              <p:cNvGrpSpPr/>
              <p:nvPr/>
            </p:nvGrpSpPr>
            <p:grpSpPr>
              <a:xfrm>
                <a:off x="6847609" y="4349379"/>
                <a:ext cx="2369392" cy="1356096"/>
                <a:chOff x="6847609" y="4349379"/>
                <a:chExt cx="2369392" cy="1356096"/>
              </a:xfrm>
            </p:grpSpPr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35BFF607-D2A0-4A35-BEC1-26CCCA4B24EC}"/>
                    </a:ext>
                  </a:extLst>
                </p:cNvPr>
                <p:cNvSpPr/>
                <p:nvPr/>
              </p:nvSpPr>
              <p:spPr>
                <a:xfrm>
                  <a:off x="6847609" y="4769427"/>
                  <a:ext cx="2078182" cy="93604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ángulo 15">
                  <a:extLst>
                    <a:ext uri="{FF2B5EF4-FFF2-40B4-BE49-F238E27FC236}">
                      <a16:creationId xmlns:a16="http://schemas.microsoft.com/office/drawing/2014/main" id="{AECAA46F-AE58-45F2-A159-EC92BEC427EB}"/>
                    </a:ext>
                  </a:extLst>
                </p:cNvPr>
                <p:cNvSpPr/>
                <p:nvPr/>
              </p:nvSpPr>
              <p:spPr>
                <a:xfrm>
                  <a:off x="6887053" y="4349379"/>
                  <a:ext cx="2291727" cy="345446"/>
                </a:xfrm>
                <a:custGeom>
                  <a:avLst/>
                  <a:gdLst>
                    <a:gd name="connsiteX0" fmla="*/ 0 w 1909171"/>
                    <a:gd name="connsiteY0" fmla="*/ 0 h 457413"/>
                    <a:gd name="connsiteX1" fmla="*/ 1909171 w 1909171"/>
                    <a:gd name="connsiteY1" fmla="*/ 0 h 457413"/>
                    <a:gd name="connsiteX2" fmla="*/ 1909171 w 1909171"/>
                    <a:gd name="connsiteY2" fmla="*/ 457413 h 457413"/>
                    <a:gd name="connsiteX3" fmla="*/ 0 w 1909171"/>
                    <a:gd name="connsiteY3" fmla="*/ 457413 h 457413"/>
                    <a:gd name="connsiteX4" fmla="*/ 0 w 1909171"/>
                    <a:gd name="connsiteY4" fmla="*/ 0 h 457413"/>
                    <a:gd name="connsiteX0" fmla="*/ 149290 w 2058461"/>
                    <a:gd name="connsiteY0" fmla="*/ 0 h 578711"/>
                    <a:gd name="connsiteX1" fmla="*/ 2058461 w 2058461"/>
                    <a:gd name="connsiteY1" fmla="*/ 0 h 578711"/>
                    <a:gd name="connsiteX2" fmla="*/ 2058461 w 2058461"/>
                    <a:gd name="connsiteY2" fmla="*/ 457413 h 578711"/>
                    <a:gd name="connsiteX3" fmla="*/ 0 w 2058461"/>
                    <a:gd name="connsiteY3" fmla="*/ 578711 h 578711"/>
                    <a:gd name="connsiteX4" fmla="*/ 149290 w 2058461"/>
                    <a:gd name="connsiteY4" fmla="*/ 0 h 578711"/>
                    <a:gd name="connsiteX0" fmla="*/ 149290 w 2067792"/>
                    <a:gd name="connsiteY0" fmla="*/ 0 h 578711"/>
                    <a:gd name="connsiteX1" fmla="*/ 2058461 w 2067792"/>
                    <a:gd name="connsiteY1" fmla="*/ 0 h 578711"/>
                    <a:gd name="connsiteX2" fmla="*/ 2067792 w 2067792"/>
                    <a:gd name="connsiteY2" fmla="*/ 560050 h 578711"/>
                    <a:gd name="connsiteX3" fmla="*/ 0 w 2067792"/>
                    <a:gd name="connsiteY3" fmla="*/ 578711 h 578711"/>
                    <a:gd name="connsiteX4" fmla="*/ 149290 w 2067792"/>
                    <a:gd name="connsiteY4" fmla="*/ 0 h 578711"/>
                    <a:gd name="connsiteX0" fmla="*/ 149290 w 2291727"/>
                    <a:gd name="connsiteY0" fmla="*/ 0 h 578711"/>
                    <a:gd name="connsiteX1" fmla="*/ 2291727 w 2291727"/>
                    <a:gd name="connsiteY1" fmla="*/ 233265 h 578711"/>
                    <a:gd name="connsiteX2" fmla="*/ 2067792 w 2291727"/>
                    <a:gd name="connsiteY2" fmla="*/ 560050 h 578711"/>
                    <a:gd name="connsiteX3" fmla="*/ 0 w 2291727"/>
                    <a:gd name="connsiteY3" fmla="*/ 578711 h 578711"/>
                    <a:gd name="connsiteX4" fmla="*/ 149290 w 2291727"/>
                    <a:gd name="connsiteY4" fmla="*/ 0 h 578711"/>
                    <a:gd name="connsiteX0" fmla="*/ 634482 w 2291727"/>
                    <a:gd name="connsiteY0" fmla="*/ 1 h 345446"/>
                    <a:gd name="connsiteX1" fmla="*/ 2291727 w 2291727"/>
                    <a:gd name="connsiteY1" fmla="*/ 0 h 345446"/>
                    <a:gd name="connsiteX2" fmla="*/ 2067792 w 2291727"/>
                    <a:gd name="connsiteY2" fmla="*/ 326785 h 345446"/>
                    <a:gd name="connsiteX3" fmla="*/ 0 w 2291727"/>
                    <a:gd name="connsiteY3" fmla="*/ 345446 h 345446"/>
                    <a:gd name="connsiteX4" fmla="*/ 634482 w 2291727"/>
                    <a:gd name="connsiteY4" fmla="*/ 1 h 345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1727" h="345446">
                      <a:moveTo>
                        <a:pt x="634482" y="1"/>
                      </a:moveTo>
                      <a:lnTo>
                        <a:pt x="2291727" y="0"/>
                      </a:lnTo>
                      <a:lnTo>
                        <a:pt x="2067792" y="326785"/>
                      </a:lnTo>
                      <a:lnTo>
                        <a:pt x="0" y="345446"/>
                      </a:lnTo>
                      <a:lnTo>
                        <a:pt x="63448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3D0075FA-0504-40B5-A689-12F10052A978}"/>
                    </a:ext>
                  </a:extLst>
                </p:cNvPr>
                <p:cNvSpPr/>
                <p:nvPr/>
              </p:nvSpPr>
              <p:spPr>
                <a:xfrm>
                  <a:off x="8985380" y="4368040"/>
                  <a:ext cx="231621" cy="1286309"/>
                </a:xfrm>
                <a:custGeom>
                  <a:avLst/>
                  <a:gdLst>
                    <a:gd name="connsiteX0" fmla="*/ 0 w 534387"/>
                    <a:gd name="connsiteY0" fmla="*/ 0 h 1183674"/>
                    <a:gd name="connsiteX1" fmla="*/ 534387 w 534387"/>
                    <a:gd name="connsiteY1" fmla="*/ 0 h 1183674"/>
                    <a:gd name="connsiteX2" fmla="*/ 534387 w 534387"/>
                    <a:gd name="connsiteY2" fmla="*/ 1183674 h 1183674"/>
                    <a:gd name="connsiteX3" fmla="*/ 0 w 534387"/>
                    <a:gd name="connsiteY3" fmla="*/ 1183674 h 1183674"/>
                    <a:gd name="connsiteX4" fmla="*/ 0 w 534387"/>
                    <a:gd name="connsiteY4" fmla="*/ 0 h 1183674"/>
                    <a:gd name="connsiteX0" fmla="*/ 37323 w 534387"/>
                    <a:gd name="connsiteY0" fmla="*/ 18662 h 1183674"/>
                    <a:gd name="connsiteX1" fmla="*/ 534387 w 534387"/>
                    <a:gd name="connsiteY1" fmla="*/ 0 h 1183674"/>
                    <a:gd name="connsiteX2" fmla="*/ 534387 w 534387"/>
                    <a:gd name="connsiteY2" fmla="*/ 1183674 h 1183674"/>
                    <a:gd name="connsiteX3" fmla="*/ 0 w 534387"/>
                    <a:gd name="connsiteY3" fmla="*/ 1183674 h 1183674"/>
                    <a:gd name="connsiteX4" fmla="*/ 37323 w 534387"/>
                    <a:gd name="connsiteY4" fmla="*/ 18662 h 1183674"/>
                    <a:gd name="connsiteX0" fmla="*/ 193401 w 690465"/>
                    <a:gd name="connsiteY0" fmla="*/ 0 h 1165012"/>
                    <a:gd name="connsiteX1" fmla="*/ 0 w 690465"/>
                    <a:gd name="connsiteY1" fmla="*/ 354562 h 1165012"/>
                    <a:gd name="connsiteX2" fmla="*/ 690465 w 690465"/>
                    <a:gd name="connsiteY2" fmla="*/ 1165012 h 1165012"/>
                    <a:gd name="connsiteX3" fmla="*/ 156078 w 690465"/>
                    <a:gd name="connsiteY3" fmla="*/ 1165012 h 1165012"/>
                    <a:gd name="connsiteX4" fmla="*/ 193401 w 690465"/>
                    <a:gd name="connsiteY4" fmla="*/ 0 h 1165012"/>
                    <a:gd name="connsiteX0" fmla="*/ 463989 w 463989"/>
                    <a:gd name="connsiteY0" fmla="*/ 0 h 1407608"/>
                    <a:gd name="connsiteX1" fmla="*/ 270588 w 463989"/>
                    <a:gd name="connsiteY1" fmla="*/ 354562 h 1407608"/>
                    <a:gd name="connsiteX2" fmla="*/ 0 w 463989"/>
                    <a:gd name="connsiteY2" fmla="*/ 1407608 h 1407608"/>
                    <a:gd name="connsiteX3" fmla="*/ 426666 w 463989"/>
                    <a:gd name="connsiteY3" fmla="*/ 1165012 h 1407608"/>
                    <a:gd name="connsiteX4" fmla="*/ 463989 w 463989"/>
                    <a:gd name="connsiteY4" fmla="*/ 0 h 1407608"/>
                    <a:gd name="connsiteX0" fmla="*/ 463989 w 463989"/>
                    <a:gd name="connsiteY0" fmla="*/ 0 h 1407608"/>
                    <a:gd name="connsiteX1" fmla="*/ 270588 w 463989"/>
                    <a:gd name="connsiteY1" fmla="*/ 354562 h 1407608"/>
                    <a:gd name="connsiteX2" fmla="*/ 0 w 463989"/>
                    <a:gd name="connsiteY2" fmla="*/ 1407608 h 1407608"/>
                    <a:gd name="connsiteX3" fmla="*/ 426666 w 463989"/>
                    <a:gd name="connsiteY3" fmla="*/ 1165012 h 1407608"/>
                    <a:gd name="connsiteX4" fmla="*/ 463989 w 463989"/>
                    <a:gd name="connsiteY4" fmla="*/ 0 h 1407608"/>
                    <a:gd name="connsiteX0" fmla="*/ 286708 w 286708"/>
                    <a:gd name="connsiteY0" fmla="*/ 0 h 1295640"/>
                    <a:gd name="connsiteX1" fmla="*/ 93307 w 286708"/>
                    <a:gd name="connsiteY1" fmla="*/ 354562 h 1295640"/>
                    <a:gd name="connsiteX2" fmla="*/ 0 w 286708"/>
                    <a:gd name="connsiteY2" fmla="*/ 1295640 h 1295640"/>
                    <a:gd name="connsiteX3" fmla="*/ 249385 w 286708"/>
                    <a:gd name="connsiteY3" fmla="*/ 1165012 h 1295640"/>
                    <a:gd name="connsiteX4" fmla="*/ 286708 w 286708"/>
                    <a:gd name="connsiteY4" fmla="*/ 0 h 1295640"/>
                    <a:gd name="connsiteX0" fmla="*/ 221394 w 221394"/>
                    <a:gd name="connsiteY0" fmla="*/ 0 h 1286309"/>
                    <a:gd name="connsiteX1" fmla="*/ 27993 w 221394"/>
                    <a:gd name="connsiteY1" fmla="*/ 354562 h 1286309"/>
                    <a:gd name="connsiteX2" fmla="*/ 0 w 221394"/>
                    <a:gd name="connsiteY2" fmla="*/ 1286309 h 1286309"/>
                    <a:gd name="connsiteX3" fmla="*/ 184071 w 221394"/>
                    <a:gd name="connsiteY3" fmla="*/ 1165012 h 1286309"/>
                    <a:gd name="connsiteX4" fmla="*/ 221394 w 221394"/>
                    <a:gd name="connsiteY4" fmla="*/ 0 h 1286309"/>
                    <a:gd name="connsiteX0" fmla="*/ 249385 w 249385"/>
                    <a:gd name="connsiteY0" fmla="*/ 0 h 1286309"/>
                    <a:gd name="connsiteX1" fmla="*/ 0 w 249385"/>
                    <a:gd name="connsiteY1" fmla="*/ 419876 h 1286309"/>
                    <a:gd name="connsiteX2" fmla="*/ 27991 w 249385"/>
                    <a:gd name="connsiteY2" fmla="*/ 1286309 h 1286309"/>
                    <a:gd name="connsiteX3" fmla="*/ 212062 w 249385"/>
                    <a:gd name="connsiteY3" fmla="*/ 1165012 h 1286309"/>
                    <a:gd name="connsiteX4" fmla="*/ 249385 w 249385"/>
                    <a:gd name="connsiteY4" fmla="*/ 0 h 1286309"/>
                    <a:gd name="connsiteX0" fmla="*/ 249385 w 258716"/>
                    <a:gd name="connsiteY0" fmla="*/ 0 h 1286309"/>
                    <a:gd name="connsiteX1" fmla="*/ 0 w 258716"/>
                    <a:gd name="connsiteY1" fmla="*/ 419876 h 1286309"/>
                    <a:gd name="connsiteX2" fmla="*/ 27991 w 258716"/>
                    <a:gd name="connsiteY2" fmla="*/ 1286309 h 1286309"/>
                    <a:gd name="connsiteX3" fmla="*/ 258716 w 258716"/>
                    <a:gd name="connsiteY3" fmla="*/ 1081036 h 1286309"/>
                    <a:gd name="connsiteX4" fmla="*/ 249385 w 258716"/>
                    <a:gd name="connsiteY4" fmla="*/ 0 h 1286309"/>
                    <a:gd name="connsiteX0" fmla="*/ 230724 w 240055"/>
                    <a:gd name="connsiteY0" fmla="*/ 0 h 1286309"/>
                    <a:gd name="connsiteX1" fmla="*/ 0 w 240055"/>
                    <a:gd name="connsiteY1" fmla="*/ 382554 h 1286309"/>
                    <a:gd name="connsiteX2" fmla="*/ 9330 w 240055"/>
                    <a:gd name="connsiteY2" fmla="*/ 1286309 h 1286309"/>
                    <a:gd name="connsiteX3" fmla="*/ 240055 w 240055"/>
                    <a:gd name="connsiteY3" fmla="*/ 1081036 h 1286309"/>
                    <a:gd name="connsiteX4" fmla="*/ 230724 w 240055"/>
                    <a:gd name="connsiteY4" fmla="*/ 0 h 1286309"/>
                    <a:gd name="connsiteX0" fmla="*/ 230724 w 231621"/>
                    <a:gd name="connsiteY0" fmla="*/ 0 h 1286309"/>
                    <a:gd name="connsiteX1" fmla="*/ 0 w 231621"/>
                    <a:gd name="connsiteY1" fmla="*/ 382554 h 1286309"/>
                    <a:gd name="connsiteX2" fmla="*/ 9330 w 231621"/>
                    <a:gd name="connsiteY2" fmla="*/ 1286309 h 1286309"/>
                    <a:gd name="connsiteX3" fmla="*/ 230725 w 231621"/>
                    <a:gd name="connsiteY3" fmla="*/ 1015721 h 1286309"/>
                    <a:gd name="connsiteX4" fmla="*/ 230724 w 231621"/>
                    <a:gd name="connsiteY4" fmla="*/ 0 h 128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1621" h="1286309">
                      <a:moveTo>
                        <a:pt x="230724" y="0"/>
                      </a:moveTo>
                      <a:lnTo>
                        <a:pt x="0" y="382554"/>
                      </a:lnTo>
                      <a:lnTo>
                        <a:pt x="9330" y="1286309"/>
                      </a:lnTo>
                      <a:lnTo>
                        <a:pt x="230725" y="1015721"/>
                      </a:lnTo>
                      <a:cubicBezTo>
                        <a:pt x="227615" y="655376"/>
                        <a:pt x="233834" y="360345"/>
                        <a:pt x="2307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5249C11-8029-4F8F-A803-2B9E6D453D00}"/>
                  </a:ext>
                </a:extLst>
              </p:cNvPr>
              <p:cNvSpPr txBox="1"/>
              <p:nvPr/>
            </p:nvSpPr>
            <p:spPr>
              <a:xfrm>
                <a:off x="7063805" y="5002671"/>
                <a:ext cx="1744824" cy="3693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solidFill>
                      <a:schemeClr val="bg1"/>
                    </a:solidFill>
                  </a:rPr>
                  <a:t>BLACK-BOX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407A06D9-D146-427E-806D-84183B57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86" y="5307345"/>
              <a:ext cx="13342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4648CD01-0973-41F1-BB65-7304DEA48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0294" y="5307345"/>
              <a:ext cx="133427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818D994-A92B-4551-BB7D-98F21DA78D98}"/>
              </a:ext>
            </a:extLst>
          </p:cNvPr>
          <p:cNvSpPr txBox="1"/>
          <p:nvPr/>
        </p:nvSpPr>
        <p:spPr>
          <a:xfrm>
            <a:off x="1444323" y="2781964"/>
            <a:ext cx="2281857" cy="12940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Reproducing the distribution of review scores with an ABM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135EB4-C330-4D9A-9DDB-C652410F69DC}"/>
              </a:ext>
            </a:extLst>
          </p:cNvPr>
          <p:cNvSpPr txBox="1"/>
          <p:nvPr/>
        </p:nvSpPr>
        <p:spPr>
          <a:xfrm>
            <a:off x="5365309" y="908429"/>
            <a:ext cx="297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Stage</a:t>
            </a:r>
            <a:r>
              <a:rPr lang="es-ES" sz="2400" b="1" dirty="0"/>
              <a:t> 1. </a:t>
            </a:r>
            <a:r>
              <a:rPr lang="es-ES" sz="2400" b="1" dirty="0" err="1"/>
              <a:t>Overall</a:t>
            </a:r>
            <a:r>
              <a:rPr lang="es-ES" sz="2400" b="1" dirty="0"/>
              <a:t> score</a:t>
            </a:r>
            <a:endParaRPr lang="en-US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321C51-E4FE-41C5-A850-195D828EFAE2}"/>
              </a:ext>
            </a:extLst>
          </p:cNvPr>
          <p:cNvSpPr txBox="1"/>
          <p:nvPr/>
        </p:nvSpPr>
        <p:spPr>
          <a:xfrm>
            <a:off x="8815742" y="894445"/>
            <a:ext cx="297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Stage</a:t>
            </a:r>
            <a:r>
              <a:rPr lang="es-ES" sz="2400" b="1" dirty="0"/>
              <a:t> 2. </a:t>
            </a:r>
            <a:r>
              <a:rPr lang="es-ES" sz="2400" b="1" dirty="0" err="1"/>
              <a:t>Overall</a:t>
            </a:r>
            <a:r>
              <a:rPr lang="es-ES" sz="2400" b="1" dirty="0"/>
              <a:t> score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57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A48AD2-CF1B-4DA8-8A5B-BBBDD1F2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Modelling</a:t>
            </a:r>
            <a:r>
              <a:rPr lang="es-ES" dirty="0"/>
              <a:t> (ABM)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0499A6-68B1-4411-BE95-6C8BABCA4782}"/>
              </a:ext>
            </a:extLst>
          </p:cNvPr>
          <p:cNvSpPr txBox="1"/>
          <p:nvPr/>
        </p:nvSpPr>
        <p:spPr>
          <a:xfrm>
            <a:off x="771016" y="2119158"/>
            <a:ext cx="296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/>
              <a:t>Assimilative influence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BC24A6-D3DC-40C1-978C-6AAA37F5AC56}"/>
              </a:ext>
            </a:extLst>
          </p:cNvPr>
          <p:cNvSpPr txBox="1"/>
          <p:nvPr/>
        </p:nvSpPr>
        <p:spPr>
          <a:xfrm>
            <a:off x="4408714" y="2119157"/>
            <a:ext cx="296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/>
              <a:t>Repulsive influence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D361EE-D5E9-46D2-A827-3DD6186A93D5}"/>
              </a:ext>
            </a:extLst>
          </p:cNvPr>
          <p:cNvSpPr txBox="1"/>
          <p:nvPr/>
        </p:nvSpPr>
        <p:spPr>
          <a:xfrm>
            <a:off x="8046412" y="2119157"/>
            <a:ext cx="296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b="1" dirty="0"/>
              <a:t>Reinforcing influence</a:t>
            </a:r>
          </a:p>
        </p:txBody>
      </p:sp>
      <p:pic>
        <p:nvPicPr>
          <p:cNvPr id="2054" name="Picture 6" descr="Circle Logo 825*766 transprent Png Free Download - Orange, Circle ...">
            <a:extLst>
              <a:ext uri="{FF2B5EF4-FFF2-40B4-BE49-F238E27FC236}">
                <a16:creationId xmlns:a16="http://schemas.microsoft.com/office/drawing/2014/main" id="{0960B734-89BF-4E31-B40C-D6F87D9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05" y="4346358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rump Versus Clinton Election 2016 Editorial Photography ...">
            <a:extLst>
              <a:ext uri="{FF2B5EF4-FFF2-40B4-BE49-F238E27FC236}">
                <a16:creationId xmlns:a16="http://schemas.microsoft.com/office/drawing/2014/main" id="{616E7A35-BB7B-4E16-A0E4-45F3DF6E6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0"/>
          <a:stretch/>
        </p:blipFill>
        <p:spPr bwMode="auto">
          <a:xfrm>
            <a:off x="4508337" y="4238527"/>
            <a:ext cx="2769444" cy="21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ssip Images | Free Vectors, Stock Photos &amp; PSD">
            <a:extLst>
              <a:ext uri="{FF2B5EF4-FFF2-40B4-BE49-F238E27FC236}">
                <a16:creationId xmlns:a16="http://schemas.microsoft.com/office/drawing/2014/main" id="{5AA7B1A2-DC74-4160-8572-7F14D4B3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86" y="4273412"/>
            <a:ext cx="2034082" cy="2034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F1855D-EC12-4B32-A8FB-1005BB037B5F}"/>
              </a:ext>
            </a:extLst>
          </p:cNvPr>
          <p:cNvSpPr txBox="1"/>
          <p:nvPr/>
        </p:nvSpPr>
        <p:spPr>
          <a:xfrm>
            <a:off x="575697" y="3014328"/>
            <a:ext cx="335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Minimize the individual disagreement towards others by been influenced by the group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6279AF-C6F4-4106-BF0D-0AEE027211CB}"/>
              </a:ext>
            </a:extLst>
          </p:cNvPr>
          <p:cNvSpPr txBox="1"/>
          <p:nvPr/>
        </p:nvSpPr>
        <p:spPr>
          <a:xfrm>
            <a:off x="4408714" y="3105834"/>
            <a:ext cx="2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Increase disagreement when opinions are too dissimilar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8478C3-4BE9-404B-97A5-66041BC8B021}"/>
              </a:ext>
            </a:extLst>
          </p:cNvPr>
          <p:cNvSpPr txBox="1"/>
          <p:nvPr/>
        </p:nvSpPr>
        <p:spPr>
          <a:xfrm>
            <a:off x="7895254" y="3109667"/>
            <a:ext cx="345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Amplify an initial opinion tendency by adopting progressively more extreme opinions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774FE5-5BB7-4DA2-9CBB-0E04721C3175}"/>
              </a:ext>
            </a:extLst>
          </p:cNvPr>
          <p:cNvSpPr txBox="1"/>
          <p:nvPr/>
        </p:nvSpPr>
        <p:spPr>
          <a:xfrm>
            <a:off x="-4343400" y="1571959"/>
            <a:ext cx="624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Feliciani</a:t>
            </a: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 2020:3; </a:t>
            </a:r>
            <a:r>
              <a:rPr lang="en-I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Flache</a:t>
            </a: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 2017:6).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C29E05-CB6F-4C2B-9BAE-2D10B7222927}"/>
              </a:ext>
            </a:extLst>
          </p:cNvPr>
          <p:cNvSpPr txBox="1"/>
          <p:nvPr/>
        </p:nvSpPr>
        <p:spPr>
          <a:xfrm>
            <a:off x="7895253" y="6492875"/>
            <a:ext cx="5275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Feliciani</a:t>
            </a:r>
            <a:r>
              <a:rPr lang="en-US" dirty="0"/>
              <a:t> et al. 2020:3; </a:t>
            </a:r>
            <a:r>
              <a:rPr lang="en-US" dirty="0" err="1"/>
              <a:t>Flache</a:t>
            </a:r>
            <a:r>
              <a:rPr lang="en-US" dirty="0"/>
              <a:t> et al. 2017:6)</a:t>
            </a:r>
          </a:p>
        </p:txBody>
      </p:sp>
    </p:spTree>
    <p:extLst>
      <p:ext uri="{BB962C8B-B14F-4D97-AF65-F5344CB8AC3E}">
        <p14:creationId xmlns:p14="http://schemas.microsoft.com/office/powerpoint/2010/main" val="198647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A96E-75C5-4641-BB2D-34CFE44A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social </a:t>
            </a:r>
            <a:r>
              <a:rPr lang="es-ES" dirty="0" err="1"/>
              <a:t>influence</a:t>
            </a:r>
            <a:endParaRPr lang="en-U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4B70423-D1CC-4561-9AEF-580D9298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83" y="1690688"/>
            <a:ext cx="8629631" cy="4695896"/>
          </a:xfrm>
          <a:prstGeom prst="rect">
            <a:avLst/>
          </a:prstGeom>
        </p:spPr>
      </p:pic>
      <p:pic>
        <p:nvPicPr>
          <p:cNvPr id="1028" name="Picture 4" descr="Statistics subject illustration — Stock Vector © sn3g #101925266">
            <a:extLst>
              <a:ext uri="{FF2B5EF4-FFF2-40B4-BE49-F238E27FC236}">
                <a16:creationId xmlns:a16="http://schemas.microsoft.com/office/drawing/2014/main" id="{E891BCA2-92AF-409F-9432-C2979AF0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348" y="1820137"/>
            <a:ext cx="1478999" cy="1478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Flat Illustration Society Members Large Group Men Women — Stock ...">
            <a:extLst>
              <a:ext uri="{FF2B5EF4-FFF2-40B4-BE49-F238E27FC236}">
                <a16:creationId xmlns:a16="http://schemas.microsoft.com/office/drawing/2014/main" id="{BE9B8569-62A0-4C7D-B86A-2755C42F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443" y="4603323"/>
            <a:ext cx="1753276" cy="1467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6660A3-D2AC-48AD-83C3-D8845905459B}"/>
              </a:ext>
            </a:extLst>
          </p:cNvPr>
          <p:cNvSpPr txBox="1"/>
          <p:nvPr/>
        </p:nvSpPr>
        <p:spPr>
          <a:xfrm>
            <a:off x="9103914" y="1180905"/>
            <a:ext cx="243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Uniform</a:t>
            </a:r>
            <a:r>
              <a:rPr lang="es-ES" sz="2000" b="1" dirty="0"/>
              <a:t> </a:t>
            </a:r>
            <a:r>
              <a:rPr lang="es-ES" sz="2000" b="1" dirty="0" err="1"/>
              <a:t>distribution</a:t>
            </a:r>
            <a:endParaRPr lang="en-US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AD7A82-A514-4E9F-9E30-9B93895F6477}"/>
              </a:ext>
            </a:extLst>
          </p:cNvPr>
          <p:cNvSpPr txBox="1"/>
          <p:nvPr/>
        </p:nvSpPr>
        <p:spPr>
          <a:xfrm>
            <a:off x="9103914" y="3886980"/>
            <a:ext cx="243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Synthetic</a:t>
            </a:r>
            <a:r>
              <a:rPr lang="es-ES" sz="2000" b="1" dirty="0"/>
              <a:t> </a:t>
            </a:r>
            <a:r>
              <a:rPr lang="es-ES" sz="2000" b="1" dirty="0" err="1"/>
              <a:t>population</a:t>
            </a:r>
            <a:endParaRPr lang="en-US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1FC780-13B8-4FED-AAF3-0CF02B6FA6EA}"/>
              </a:ext>
            </a:extLst>
          </p:cNvPr>
          <p:cNvSpPr txBox="1"/>
          <p:nvPr/>
        </p:nvSpPr>
        <p:spPr>
          <a:xfrm>
            <a:off x="10284847" y="6858000"/>
            <a:ext cx="7077286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1300" dirty="0"/>
              <a:t>¿?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1394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631</Words>
  <Application>Microsoft Office PowerPoint</Application>
  <PresentationFormat>Panorámica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Curlz MT</vt:lpstr>
      <vt:lpstr>Times New Roman</vt:lpstr>
      <vt:lpstr>Tema de Office</vt:lpstr>
      <vt:lpstr>Understanding peer review</vt:lpstr>
      <vt:lpstr>Table of content</vt:lpstr>
      <vt:lpstr>Science</vt:lpstr>
      <vt:lpstr>Science Foundation Ireland</vt:lpstr>
      <vt:lpstr>Science Foundation Ireland</vt:lpstr>
      <vt:lpstr>Sentiment Analysis (SA)</vt:lpstr>
      <vt:lpstr>My internship</vt:lpstr>
      <vt:lpstr>Agent Based Modelling (ABM)</vt:lpstr>
      <vt:lpstr>Testing social influence</vt:lpstr>
      <vt:lpstr>The role of the chair (m)</vt:lpstr>
      <vt:lpstr>The role of the chair (m)</vt:lpstr>
      <vt:lpstr>The role of the chair</vt:lpstr>
      <vt:lpstr>The role of the chair</vt:lpstr>
      <vt:lpstr>Conservstivism</vt:lpstr>
      <vt:lpstr>Presentación de PowerPoint</vt:lpstr>
      <vt:lpstr>Presentación de PowerPoint</vt:lpstr>
      <vt:lpstr>Conservativism mechanism</vt:lpstr>
      <vt:lpstr>Conclusions</vt:lpstr>
      <vt:lpstr>Conservatvism mechanism</vt:lpstr>
      <vt:lpstr>Conservatvism mechanism</vt:lpstr>
      <vt:lpstr>Future work </vt:lpstr>
      <vt:lpstr>Acknowledgment</vt:lpstr>
      <vt:lpstr>The future work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peer review</dc:title>
  <dc:creator>adrian martin</dc:creator>
  <cp:lastModifiedBy>adrian martin</cp:lastModifiedBy>
  <cp:revision>19</cp:revision>
  <dcterms:created xsi:type="dcterms:W3CDTF">2020-08-12T18:02:24Z</dcterms:created>
  <dcterms:modified xsi:type="dcterms:W3CDTF">2020-08-14T08:09:15Z</dcterms:modified>
</cp:coreProperties>
</file>