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ydata.org/berlin2017/program/" TargetMode="External"/><Relationship Id="rId4" Type="http://schemas.openxmlformats.org/officeDocument/2006/relationships/hyperlink" Target="http://pydata.org/berlin2017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chemeClr val="dk2"/>
                </a:solidFill>
              </a:rPr>
              <a:t>Clemens Neudecker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chemeClr val="dk2"/>
                </a:solidFill>
              </a:rPr>
              <a:t>How to read a million books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61300" y="347935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1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</a:rPr>
              <a:t>@pydataberlin</a:t>
            </a:r>
          </a:p>
          <a:p>
            <a:pPr lvl="0" rtl="0" algn="l">
              <a:spcBef>
                <a:spcPts val="1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</a:rPr>
              <a:t>github.com/pydataberlin/meetup-slides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5374" y="1618425"/>
            <a:ext cx="3595351" cy="269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600"/>
              </a:spcBef>
              <a:buClr>
                <a:schemeClr val="dk1"/>
              </a:buClr>
              <a:buSzPct val="37931"/>
              <a:buFont typeface="Arial"/>
              <a:buNone/>
            </a:pPr>
            <a:r>
              <a:rPr b="1" lang="en" sz="2900">
                <a:highlight>
                  <a:srgbClr val="FFFFFF"/>
                </a:highlight>
              </a:rPr>
              <a:t>PyData Berlin 2017 conference 🎉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87900" y="9415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</a:rPr>
              <a:t>July 1.7. - 2.7. (tutorials 30.6.)</a:t>
            </a:r>
          </a:p>
          <a:p>
            <a:pPr lvl="0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</a:rPr>
              <a:t>Accepted papers </a:t>
            </a:r>
            <a:r>
              <a:rPr b="1" lang="en" sz="20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are out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</a:rPr>
              <a:t>!</a:t>
            </a:r>
          </a:p>
          <a:p>
            <a:pPr lvl="0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337AB7"/>
                </a:solidFill>
                <a:highlight>
                  <a:srgbClr val="FFFFFF"/>
                </a:highlight>
                <a:hlinkClick r:id="rId4"/>
              </a:rPr>
              <a:t>http://pydata.org/berlin2017/</a:t>
            </a:r>
          </a:p>
          <a:p>
            <a:pPr lvl="0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40 accepted (acceptance rate ~42%)</a:t>
            </a:r>
          </a:p>
          <a:p>
            <a:pPr lvl="0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Price: 200€ individual, 115</a:t>
            </a:r>
            <a:r>
              <a:rPr lang="en" sz="2000">
                <a:solidFill>
                  <a:schemeClr val="dk1"/>
                </a:solidFill>
              </a:rPr>
              <a:t>€ student</a:t>
            </a:r>
          </a:p>
          <a:p>
            <a:pPr lvl="0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Non-profit: All proceeds go to NumFocus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5686300" y="1317025"/>
            <a:ext cx="2406300" cy="3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Keynote speakers: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595F73"/>
                </a:solidFill>
                <a:highlight>
                  <a:srgbClr val="FFFFFF"/>
                </a:highlight>
              </a:rPr>
              <a:t>Barbara Plank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595F73"/>
                </a:solidFill>
                <a:highlight>
                  <a:srgbClr val="FFFFFF"/>
                </a:highlight>
              </a:rPr>
              <a:t>Veronika Valeros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595F73"/>
                </a:solidFill>
                <a:highlight>
                  <a:srgbClr val="FFFFFF"/>
                </a:highlight>
              </a:rPr>
              <a:t>Toby Walsh</a:t>
            </a:r>
            <a:r>
              <a:rPr lang="en" sz="1800">
                <a:solidFill>
                  <a:srgbClr val="595F73"/>
                </a:solidFill>
                <a:highlight>
                  <a:srgbClr val="FFFFFF"/>
                </a:highlight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595F7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575" y="394800"/>
            <a:ext cx="6530850" cy="43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112" y="445025"/>
            <a:ext cx="6639776" cy="44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TODAY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Intro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Infosys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Clemens Neudecker: How to read a million books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Katarzyna Marszałek-Kowalewska: Pitch for Berlin NLP Meetup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b="1" lang="en" sz="2900">
                <a:solidFill>
                  <a:schemeClr val="dk1"/>
                </a:solidFill>
                <a:highlight>
                  <a:srgbClr val="FFFFFF"/>
                </a:highlight>
              </a:rPr>
              <a:t>Thank you all for coming, and thank you to Infosys!</a:t>
            </a:r>
          </a:p>
          <a:p>
            <a:pPr lvl="0" rtl="0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b="1" lang="en" sz="2900">
                <a:solidFill>
                  <a:schemeClr val="dk1"/>
                </a:solidFill>
                <a:highlight>
                  <a:srgbClr val="FFFFFF"/>
                </a:highlight>
              </a:rPr>
              <a:t>@pydataberlin</a:t>
            </a:r>
          </a:p>
          <a:p>
            <a:pPr lvl="0" rtl="0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b="1" lang="en" sz="2900">
                <a:solidFill>
                  <a:schemeClr val="dk1"/>
                </a:solidFill>
                <a:highlight>
                  <a:srgbClr val="FFFFFF"/>
                </a:highlight>
              </a:rPr>
              <a:t>github.com/pydataberlin/meetup-slides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