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0" r:id="rId3"/>
    <p:sldId id="270" r:id="rId4"/>
    <p:sldId id="280" r:id="rId5"/>
    <p:sldId id="332" r:id="rId6"/>
    <p:sldId id="345" r:id="rId7"/>
    <p:sldId id="341" r:id="rId8"/>
    <p:sldId id="346" r:id="rId9"/>
    <p:sldId id="370" r:id="rId10"/>
    <p:sldId id="369" r:id="rId11"/>
    <p:sldId id="260" r:id="rId12"/>
    <p:sldId id="261" r:id="rId13"/>
    <p:sldId id="262" r:id="rId14"/>
    <p:sldId id="342" r:id="rId15"/>
    <p:sldId id="365" r:id="rId16"/>
    <p:sldId id="344" r:id="rId17"/>
    <p:sldId id="366" r:id="rId18"/>
    <p:sldId id="343" r:id="rId19"/>
    <p:sldId id="367" r:id="rId20"/>
    <p:sldId id="391" r:id="rId21"/>
    <p:sldId id="385" r:id="rId22"/>
    <p:sldId id="388" r:id="rId23"/>
    <p:sldId id="386" r:id="rId24"/>
    <p:sldId id="387" r:id="rId25"/>
    <p:sldId id="389" r:id="rId26"/>
    <p:sldId id="396" r:id="rId27"/>
    <p:sldId id="259" r:id="rId28"/>
    <p:sldId id="395" r:id="rId29"/>
    <p:sldId id="392" r:id="rId30"/>
    <p:sldId id="3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3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48AC2F-55D5-4215-8D3F-9ECDEE7AEFEF}" type="doc">
      <dgm:prSet loTypeId="urn:microsoft.com/office/officeart/2005/8/layout/hProcess9" loCatId="process" qsTypeId="urn:microsoft.com/office/officeart/2005/8/quickstyle/3d3" qsCatId="3D" csTypeId="urn:microsoft.com/office/officeart/2005/8/colors/accent1_2" csCatId="accent1" phldr="1"/>
      <dgm:spPr/>
    </dgm:pt>
    <dgm:pt modelId="{0DE65456-D744-4398-BC80-B4CCF5146D52}">
      <dgm:prSet phldrT="[Text]"/>
      <dgm:spPr/>
      <dgm:t>
        <a:bodyPr/>
        <a:lstStyle/>
        <a:p>
          <a:r>
            <a:rPr lang="en-US" dirty="0"/>
            <a:t>Lexical (word level)</a:t>
          </a:r>
        </a:p>
      </dgm:t>
    </dgm:pt>
    <dgm:pt modelId="{D296F00F-9BEA-4DF7-A7A7-D58215FB2BF1}" type="parTrans" cxnId="{2F8733D5-4BF2-4E9E-8278-4A5B353F0E33}">
      <dgm:prSet/>
      <dgm:spPr/>
      <dgm:t>
        <a:bodyPr/>
        <a:lstStyle/>
        <a:p>
          <a:endParaRPr lang="en-US"/>
        </a:p>
      </dgm:t>
    </dgm:pt>
    <dgm:pt modelId="{C9F2FAE1-0DE7-4D1D-A863-9B74C313EF12}" type="sibTrans" cxnId="{2F8733D5-4BF2-4E9E-8278-4A5B353F0E33}">
      <dgm:prSet/>
      <dgm:spPr/>
      <dgm:t>
        <a:bodyPr/>
        <a:lstStyle/>
        <a:p>
          <a:endParaRPr lang="en-US"/>
        </a:p>
      </dgm:t>
    </dgm:pt>
    <dgm:pt modelId="{F79DC0C7-00C6-4344-AB8F-FF8CBA5FE237}">
      <dgm:prSet phldrT="[Text]"/>
      <dgm:spPr/>
      <dgm:t>
        <a:bodyPr/>
        <a:lstStyle/>
        <a:p>
          <a:r>
            <a:rPr lang="en-US" dirty="0"/>
            <a:t>Syntactic (sentence level)</a:t>
          </a:r>
        </a:p>
      </dgm:t>
    </dgm:pt>
    <dgm:pt modelId="{19E9ED95-F6C3-4222-94B3-FD2F1A9E7F75}" type="parTrans" cxnId="{EB3EB4C2-2274-4A28-8627-DB06D83DF0F6}">
      <dgm:prSet/>
      <dgm:spPr/>
      <dgm:t>
        <a:bodyPr/>
        <a:lstStyle/>
        <a:p>
          <a:endParaRPr lang="en-US"/>
        </a:p>
      </dgm:t>
    </dgm:pt>
    <dgm:pt modelId="{47B468BA-14B7-4994-AC55-6668F915B139}" type="sibTrans" cxnId="{EB3EB4C2-2274-4A28-8627-DB06D83DF0F6}">
      <dgm:prSet/>
      <dgm:spPr/>
      <dgm:t>
        <a:bodyPr/>
        <a:lstStyle/>
        <a:p>
          <a:endParaRPr lang="en-US"/>
        </a:p>
      </dgm:t>
    </dgm:pt>
    <dgm:pt modelId="{9F56CBD7-805A-44A3-B5D3-EBD1626FDB63}">
      <dgm:prSet phldrT="[Text]"/>
      <dgm:spPr/>
      <dgm:t>
        <a:bodyPr/>
        <a:lstStyle/>
        <a:p>
          <a:r>
            <a:rPr lang="en-US" dirty="0"/>
            <a:t>Semantic (sentence level)</a:t>
          </a:r>
        </a:p>
      </dgm:t>
    </dgm:pt>
    <dgm:pt modelId="{ACE627C9-14B9-4549-99B4-A80584831010}" type="parTrans" cxnId="{3B8DD649-1111-4305-9F81-1F4276AF40A4}">
      <dgm:prSet/>
      <dgm:spPr/>
      <dgm:t>
        <a:bodyPr/>
        <a:lstStyle/>
        <a:p>
          <a:endParaRPr lang="en-US"/>
        </a:p>
      </dgm:t>
    </dgm:pt>
    <dgm:pt modelId="{16D2B96A-366B-44C7-9F96-1D8A110AEADA}" type="sibTrans" cxnId="{3B8DD649-1111-4305-9F81-1F4276AF40A4}">
      <dgm:prSet/>
      <dgm:spPr/>
      <dgm:t>
        <a:bodyPr/>
        <a:lstStyle/>
        <a:p>
          <a:endParaRPr lang="en-US"/>
        </a:p>
      </dgm:t>
    </dgm:pt>
    <dgm:pt modelId="{C40F83E1-EC36-49BD-82C1-AB07B4707300}">
      <dgm:prSet phldrT="[Text]"/>
      <dgm:spPr/>
      <dgm:t>
        <a:bodyPr/>
        <a:lstStyle/>
        <a:p>
          <a:r>
            <a:rPr lang="en-US" dirty="0"/>
            <a:t>Pragmatic (paragraph level)</a:t>
          </a:r>
        </a:p>
      </dgm:t>
    </dgm:pt>
    <dgm:pt modelId="{CB2727C0-4E7D-4DC3-B1FA-FE24F8EAD2B6}" type="parTrans" cxnId="{9A29434D-4F68-4221-B975-FFCA617A12F6}">
      <dgm:prSet/>
      <dgm:spPr/>
      <dgm:t>
        <a:bodyPr/>
        <a:lstStyle/>
        <a:p>
          <a:endParaRPr lang="en-US"/>
        </a:p>
      </dgm:t>
    </dgm:pt>
    <dgm:pt modelId="{D11CB895-7548-4A63-BFBF-01187BEBE1C9}" type="sibTrans" cxnId="{9A29434D-4F68-4221-B975-FFCA617A12F6}">
      <dgm:prSet/>
      <dgm:spPr/>
      <dgm:t>
        <a:bodyPr/>
        <a:lstStyle/>
        <a:p>
          <a:endParaRPr lang="en-US"/>
        </a:p>
      </dgm:t>
    </dgm:pt>
    <dgm:pt modelId="{892C5868-2512-4424-A951-C44D5BAD8E68}" type="pres">
      <dgm:prSet presAssocID="{F348AC2F-55D5-4215-8D3F-9ECDEE7AEFEF}" presName="CompostProcess" presStyleCnt="0">
        <dgm:presLayoutVars>
          <dgm:dir/>
          <dgm:resizeHandles val="exact"/>
        </dgm:presLayoutVars>
      </dgm:prSet>
      <dgm:spPr/>
    </dgm:pt>
    <dgm:pt modelId="{CA6D8352-68FA-4B0E-8033-B085FF34934B}" type="pres">
      <dgm:prSet presAssocID="{F348AC2F-55D5-4215-8D3F-9ECDEE7AEFEF}" presName="arrow" presStyleLbl="bgShp" presStyleIdx="0" presStyleCnt="1" custLinFactNeighborX="0" custLinFactNeighborY="37299"/>
      <dgm:spPr/>
    </dgm:pt>
    <dgm:pt modelId="{69F4C776-5E08-4199-A994-46466559257B}" type="pres">
      <dgm:prSet presAssocID="{F348AC2F-55D5-4215-8D3F-9ECDEE7AEFEF}" presName="linearProcess" presStyleCnt="0"/>
      <dgm:spPr/>
    </dgm:pt>
    <dgm:pt modelId="{AE16D621-ADD2-4D3B-9091-276A3E376080}" type="pres">
      <dgm:prSet presAssocID="{0DE65456-D744-4398-BC80-B4CCF5146D52}" presName="textNode" presStyleLbl="node1" presStyleIdx="0" presStyleCnt="4">
        <dgm:presLayoutVars>
          <dgm:bulletEnabled val="1"/>
        </dgm:presLayoutVars>
      </dgm:prSet>
      <dgm:spPr/>
    </dgm:pt>
    <dgm:pt modelId="{59D7F54B-A927-4195-96DA-8A570CC3FBA4}" type="pres">
      <dgm:prSet presAssocID="{C9F2FAE1-0DE7-4D1D-A863-9B74C313EF12}" presName="sibTrans" presStyleCnt="0"/>
      <dgm:spPr/>
    </dgm:pt>
    <dgm:pt modelId="{5309D517-B2C9-4CE6-9114-F9FEC8AAA2C4}" type="pres">
      <dgm:prSet presAssocID="{F79DC0C7-00C6-4344-AB8F-FF8CBA5FE237}" presName="textNode" presStyleLbl="node1" presStyleIdx="1" presStyleCnt="4">
        <dgm:presLayoutVars>
          <dgm:bulletEnabled val="1"/>
        </dgm:presLayoutVars>
      </dgm:prSet>
      <dgm:spPr/>
    </dgm:pt>
    <dgm:pt modelId="{48AC60CB-4D7A-43B1-8E9C-F822DDA534CE}" type="pres">
      <dgm:prSet presAssocID="{47B468BA-14B7-4994-AC55-6668F915B139}" presName="sibTrans" presStyleCnt="0"/>
      <dgm:spPr/>
    </dgm:pt>
    <dgm:pt modelId="{D8C0E224-E069-429E-A58E-FDFB9EA57210}" type="pres">
      <dgm:prSet presAssocID="{9F56CBD7-805A-44A3-B5D3-EBD1626FDB63}" presName="textNode" presStyleLbl="node1" presStyleIdx="2" presStyleCnt="4">
        <dgm:presLayoutVars>
          <dgm:bulletEnabled val="1"/>
        </dgm:presLayoutVars>
      </dgm:prSet>
      <dgm:spPr/>
    </dgm:pt>
    <dgm:pt modelId="{DC36BD75-AC7F-48E0-B52E-90A522C2C919}" type="pres">
      <dgm:prSet presAssocID="{16D2B96A-366B-44C7-9F96-1D8A110AEADA}" presName="sibTrans" presStyleCnt="0"/>
      <dgm:spPr/>
    </dgm:pt>
    <dgm:pt modelId="{0C6DB9FF-115C-4BAB-B7A0-1081FA4DBFC2}" type="pres">
      <dgm:prSet presAssocID="{C40F83E1-EC36-49BD-82C1-AB07B4707300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B8DD649-1111-4305-9F81-1F4276AF40A4}" srcId="{F348AC2F-55D5-4215-8D3F-9ECDEE7AEFEF}" destId="{9F56CBD7-805A-44A3-B5D3-EBD1626FDB63}" srcOrd="2" destOrd="0" parTransId="{ACE627C9-14B9-4549-99B4-A80584831010}" sibTransId="{16D2B96A-366B-44C7-9F96-1D8A110AEADA}"/>
    <dgm:cxn modelId="{9A29434D-4F68-4221-B975-FFCA617A12F6}" srcId="{F348AC2F-55D5-4215-8D3F-9ECDEE7AEFEF}" destId="{C40F83E1-EC36-49BD-82C1-AB07B4707300}" srcOrd="3" destOrd="0" parTransId="{CB2727C0-4E7D-4DC3-B1FA-FE24F8EAD2B6}" sibTransId="{D11CB895-7548-4A63-BFBF-01187BEBE1C9}"/>
    <dgm:cxn modelId="{38AECE52-1046-4972-A30F-5ED350134256}" type="presOf" srcId="{C40F83E1-EC36-49BD-82C1-AB07B4707300}" destId="{0C6DB9FF-115C-4BAB-B7A0-1081FA4DBFC2}" srcOrd="0" destOrd="0" presId="urn:microsoft.com/office/officeart/2005/8/layout/hProcess9"/>
    <dgm:cxn modelId="{8D609981-71A8-4F25-8A87-C8746679A0EC}" type="presOf" srcId="{F79DC0C7-00C6-4344-AB8F-FF8CBA5FE237}" destId="{5309D517-B2C9-4CE6-9114-F9FEC8AAA2C4}" srcOrd="0" destOrd="0" presId="urn:microsoft.com/office/officeart/2005/8/layout/hProcess9"/>
    <dgm:cxn modelId="{34085085-8A2C-459F-A75D-421CC88FDDE8}" type="presOf" srcId="{F348AC2F-55D5-4215-8D3F-9ECDEE7AEFEF}" destId="{892C5868-2512-4424-A951-C44D5BAD8E68}" srcOrd="0" destOrd="0" presId="urn:microsoft.com/office/officeart/2005/8/layout/hProcess9"/>
    <dgm:cxn modelId="{EB3EB4C2-2274-4A28-8627-DB06D83DF0F6}" srcId="{F348AC2F-55D5-4215-8D3F-9ECDEE7AEFEF}" destId="{F79DC0C7-00C6-4344-AB8F-FF8CBA5FE237}" srcOrd="1" destOrd="0" parTransId="{19E9ED95-F6C3-4222-94B3-FD2F1A9E7F75}" sibTransId="{47B468BA-14B7-4994-AC55-6668F915B139}"/>
    <dgm:cxn modelId="{C05313D0-7796-4E12-AFB3-F8FF20A0BEB0}" type="presOf" srcId="{0DE65456-D744-4398-BC80-B4CCF5146D52}" destId="{AE16D621-ADD2-4D3B-9091-276A3E376080}" srcOrd="0" destOrd="0" presId="urn:microsoft.com/office/officeart/2005/8/layout/hProcess9"/>
    <dgm:cxn modelId="{2F8733D5-4BF2-4E9E-8278-4A5B353F0E33}" srcId="{F348AC2F-55D5-4215-8D3F-9ECDEE7AEFEF}" destId="{0DE65456-D744-4398-BC80-B4CCF5146D52}" srcOrd="0" destOrd="0" parTransId="{D296F00F-9BEA-4DF7-A7A7-D58215FB2BF1}" sibTransId="{C9F2FAE1-0DE7-4D1D-A863-9B74C313EF12}"/>
    <dgm:cxn modelId="{89C070FF-0DC8-45FA-990C-31B087594253}" type="presOf" srcId="{9F56CBD7-805A-44A3-B5D3-EBD1626FDB63}" destId="{D8C0E224-E069-429E-A58E-FDFB9EA57210}" srcOrd="0" destOrd="0" presId="urn:microsoft.com/office/officeart/2005/8/layout/hProcess9"/>
    <dgm:cxn modelId="{734CDF86-69F6-4CB6-8D17-ABB66FDAC577}" type="presParOf" srcId="{892C5868-2512-4424-A951-C44D5BAD8E68}" destId="{CA6D8352-68FA-4B0E-8033-B085FF34934B}" srcOrd="0" destOrd="0" presId="urn:microsoft.com/office/officeart/2005/8/layout/hProcess9"/>
    <dgm:cxn modelId="{F0F1A586-0C3E-48A5-9BD1-A59B5D6AACD8}" type="presParOf" srcId="{892C5868-2512-4424-A951-C44D5BAD8E68}" destId="{69F4C776-5E08-4199-A994-46466559257B}" srcOrd="1" destOrd="0" presId="urn:microsoft.com/office/officeart/2005/8/layout/hProcess9"/>
    <dgm:cxn modelId="{EDDF9A08-97B0-4394-AF21-4A7C4D8A1228}" type="presParOf" srcId="{69F4C776-5E08-4199-A994-46466559257B}" destId="{AE16D621-ADD2-4D3B-9091-276A3E376080}" srcOrd="0" destOrd="0" presId="urn:microsoft.com/office/officeart/2005/8/layout/hProcess9"/>
    <dgm:cxn modelId="{18B3FDD7-8ED9-419E-A28F-E03087E888D5}" type="presParOf" srcId="{69F4C776-5E08-4199-A994-46466559257B}" destId="{59D7F54B-A927-4195-96DA-8A570CC3FBA4}" srcOrd="1" destOrd="0" presId="urn:microsoft.com/office/officeart/2005/8/layout/hProcess9"/>
    <dgm:cxn modelId="{F2A72519-38CE-49E9-8120-5E778C5C308B}" type="presParOf" srcId="{69F4C776-5E08-4199-A994-46466559257B}" destId="{5309D517-B2C9-4CE6-9114-F9FEC8AAA2C4}" srcOrd="2" destOrd="0" presId="urn:microsoft.com/office/officeart/2005/8/layout/hProcess9"/>
    <dgm:cxn modelId="{739C68D5-CB19-4F1D-B712-BA289954C643}" type="presParOf" srcId="{69F4C776-5E08-4199-A994-46466559257B}" destId="{48AC60CB-4D7A-43B1-8E9C-F822DDA534CE}" srcOrd="3" destOrd="0" presId="urn:microsoft.com/office/officeart/2005/8/layout/hProcess9"/>
    <dgm:cxn modelId="{8AA997C2-8677-4C79-BA03-457C51975B3A}" type="presParOf" srcId="{69F4C776-5E08-4199-A994-46466559257B}" destId="{D8C0E224-E069-429E-A58E-FDFB9EA57210}" srcOrd="4" destOrd="0" presId="urn:microsoft.com/office/officeart/2005/8/layout/hProcess9"/>
    <dgm:cxn modelId="{D6A354C3-E0F7-42E7-BE5C-3A83E2E14427}" type="presParOf" srcId="{69F4C776-5E08-4199-A994-46466559257B}" destId="{DC36BD75-AC7F-48E0-B52E-90A522C2C919}" srcOrd="5" destOrd="0" presId="urn:microsoft.com/office/officeart/2005/8/layout/hProcess9"/>
    <dgm:cxn modelId="{5C841B16-F54D-4961-B861-14AEB394A25C}" type="presParOf" srcId="{69F4C776-5E08-4199-A994-46466559257B}" destId="{0C6DB9FF-115C-4BAB-B7A0-1081FA4DBFC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D8352-68FA-4B0E-8033-B085FF34934B}">
      <dsp:nvSpPr>
        <dsp:cNvPr id="0" name=""/>
        <dsp:cNvSpPr/>
      </dsp:nvSpPr>
      <dsp:spPr>
        <a:xfrm>
          <a:off x="560069" y="0"/>
          <a:ext cx="6347460" cy="347503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6D621-ADD2-4D3B-9091-276A3E376080}">
      <dsp:nvSpPr>
        <dsp:cNvPr id="0" name=""/>
        <dsp:cNvSpPr/>
      </dsp:nvSpPr>
      <dsp:spPr>
        <a:xfrm>
          <a:off x="3737" y="1042511"/>
          <a:ext cx="1797620" cy="1390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Lexical (word level)</a:t>
          </a:r>
        </a:p>
      </dsp:txBody>
      <dsp:txXfrm>
        <a:off x="71592" y="1110366"/>
        <a:ext cx="1661910" cy="1254304"/>
      </dsp:txXfrm>
    </dsp:sp>
    <dsp:sp modelId="{5309D517-B2C9-4CE6-9114-F9FEC8AAA2C4}">
      <dsp:nvSpPr>
        <dsp:cNvPr id="0" name=""/>
        <dsp:cNvSpPr/>
      </dsp:nvSpPr>
      <dsp:spPr>
        <a:xfrm>
          <a:off x="1891238" y="1042511"/>
          <a:ext cx="1797620" cy="1390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Syntactic (sentence level)</a:t>
          </a:r>
        </a:p>
      </dsp:txBody>
      <dsp:txXfrm>
        <a:off x="1959093" y="1110366"/>
        <a:ext cx="1661910" cy="1254304"/>
      </dsp:txXfrm>
    </dsp:sp>
    <dsp:sp modelId="{D8C0E224-E069-429E-A58E-FDFB9EA57210}">
      <dsp:nvSpPr>
        <dsp:cNvPr id="0" name=""/>
        <dsp:cNvSpPr/>
      </dsp:nvSpPr>
      <dsp:spPr>
        <a:xfrm>
          <a:off x="3778740" y="1042511"/>
          <a:ext cx="1797620" cy="1390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Semantic (sentence level)</a:t>
          </a:r>
        </a:p>
      </dsp:txBody>
      <dsp:txXfrm>
        <a:off x="3846595" y="1110366"/>
        <a:ext cx="1661910" cy="1254304"/>
      </dsp:txXfrm>
    </dsp:sp>
    <dsp:sp modelId="{0C6DB9FF-115C-4BAB-B7A0-1081FA4DBFC2}">
      <dsp:nvSpPr>
        <dsp:cNvPr id="0" name=""/>
        <dsp:cNvSpPr/>
      </dsp:nvSpPr>
      <dsp:spPr>
        <a:xfrm>
          <a:off x="5666242" y="1042511"/>
          <a:ext cx="1797620" cy="1390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Pragmatic (paragraph level)</a:t>
          </a:r>
        </a:p>
      </dsp:txBody>
      <dsp:txXfrm>
        <a:off x="5734097" y="1110366"/>
        <a:ext cx="1661910" cy="1254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8C7AD-157B-44DD-ABB7-3FD8315002F1}" type="datetimeFigureOut">
              <a:rPr lang="en-ID" smtClean="0"/>
              <a:t>20/01/2020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55F82-F230-4A36-923A-3370655313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382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DA32-2E1D-426B-BCF9-1AA3280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49201-5661-4B45-8CF2-B3F60C4D4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C7D56-A296-4349-96B2-5BCB2033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6869-9D13-4790-A100-CA941B2BB2D9}" type="datetime1">
              <a:rPr lang="en-ID" smtClean="0"/>
              <a:t>21/01/2020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CD780-9956-472F-8F43-325D8C37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1E34C-8177-48A9-BA00-F011B1A0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848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26C6-76C7-4A34-B8AC-08FF6538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C2ACB-BC22-42DD-8CAB-37FE314C4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FB0-E877-40AC-A117-B11BB2B9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28F-21C9-4C30-ADB2-D304616C41BC}" type="datetime1">
              <a:rPr lang="en-ID" smtClean="0"/>
              <a:t>21/01/2020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612A8-30ED-4850-82AD-C44F954F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92043-2C4F-4BC0-B6B2-3B26B122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288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790C7-184A-4E93-8842-841E91575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2B811-C89B-446A-9B06-486DED1F1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27A4-FB0D-45E0-9884-A42C0D60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5536-A5B6-412D-9385-63ACD84AE55A}" type="datetime1">
              <a:rPr lang="en-ID" smtClean="0"/>
              <a:t>21/01/2020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F89A2-0B98-40E1-B19A-C7312141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99C36-AC50-42A3-80D9-C7FE4C93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4680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9BBE-25C6-4E77-95F6-FC960ECC60F6}" type="datetime1">
              <a:rPr lang="en-ID" smtClean="0"/>
              <a:t>21/01/2020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IF6082 Pemrosesan Bahasa Alami Lanjut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CE87-FB24-4C76-A430-BED1DABCEF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6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2C59-516A-4931-827D-53255CA0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B067-DB2C-49CE-A27F-737310E4C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10D23-9A17-4A50-9CFB-3E12F28E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5B9A-3147-46FE-9B74-E76E97D520A8}" type="datetime1">
              <a:rPr lang="en-ID" smtClean="0"/>
              <a:t>21/01/2020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C3D8E-6C4C-47EE-BFD7-EEACE422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F744-6B2B-4D1A-97E9-6CCD683A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089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51B0-E016-4061-B746-E32071A3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52C79-4AA3-4020-B00E-FA4B12AC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5E2E0-FC6F-42F6-99E6-B2465849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F2B3-64FD-4BCB-8FF7-329498184481}" type="datetime1">
              <a:rPr lang="en-ID" smtClean="0"/>
              <a:t>21/01/2020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1473F-F44F-4A31-AF7A-E0BE16B3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CA701-3736-48EE-B9BE-15AEA76A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102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F3D0-33FB-4D1F-BBAA-245E2411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128C-CA54-4E4E-9660-8DFFE9A1C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92540-72A1-45D9-A838-75D8AB4ED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2B9EF-E5BB-489D-AEF1-F1CA62C8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949-5A35-4224-A2E1-F36E1A58A375}" type="datetime1">
              <a:rPr lang="en-ID" smtClean="0"/>
              <a:t>21/01/2020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E5BBD-DEDD-472C-9DF1-CA6A1649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1612E-F571-42EF-9E8A-F169CCB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539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D8EC-4B3E-4D61-BC45-3E57D6D2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3ED98-7761-4D0A-9AFF-17C1E0FE4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2B548-CECA-4F3C-B9FB-B6DEF0A48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99D64-FB71-4965-BC1D-8F7E7CC46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875C9-9A6C-473E-BAC9-4B9B8257C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4D9DB-0620-4410-92E7-0BB6DAEC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524F-4334-428D-9CE2-EA83CE8413C2}" type="datetime1">
              <a:rPr lang="en-ID" smtClean="0"/>
              <a:t>21/01/2020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36AE5-73D5-49C8-9CAF-E73AE246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9C6D7-3914-47F9-B01D-C3315882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788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D04B-28BC-4BED-A5FA-B346E81D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7D9DA-B4E3-4CC9-B03A-134C86BD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FAB6-C068-4133-A5CA-26B596E54109}" type="datetime1">
              <a:rPr lang="en-ID" smtClean="0"/>
              <a:t>21/01/2020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AE197-14E3-4159-B412-25FFAE6B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CAD0F-B640-42F9-A0A4-07CCA331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911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4635A-A29B-4CE2-95D3-F7ABC17F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4F88-59F0-422A-A702-07531E22C623}" type="datetime1">
              <a:rPr lang="en-ID" smtClean="0"/>
              <a:t>21/01/2020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6CA76-3625-46AB-A984-9C2C2DBF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18892-F5FC-4E2F-A44F-CADE07D9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439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75FD-70A9-4095-A0C7-1DA3F0DF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6A82-AAD7-4BED-B664-EAA2513E3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5DBEC-EA04-4911-921E-D65DA64B5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1C43F-A637-4C70-9C19-A232C424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4C0F-F7B8-4C60-B268-65A84CFDFEBF}" type="datetime1">
              <a:rPr lang="en-ID" smtClean="0"/>
              <a:t>21/01/2020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DF2E2-79B7-4B2B-A993-18524460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993B7-F005-4B3B-9EC3-D1295E6D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232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1247-C7F4-43ED-A1E5-0EC9D34F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614CE-6320-4BB8-A0FD-679DD5DD9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25A91-0048-4E48-9A2D-7081D79D7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6637D-4054-43B6-A5FA-1F17C7DF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CC80-6748-44F5-BD4F-FC364AC25CFF}" type="datetime1">
              <a:rPr lang="en-ID" smtClean="0"/>
              <a:t>21/01/2020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34541-3D31-4606-856D-2D782516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44289-CEA8-4421-A7C4-134812C4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54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20557-FEC1-4494-A087-9A96E64A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32A16-9C34-4127-A140-5461C356A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F8A8F-47C9-4083-8CD4-17F5D42F9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C5F37-EF73-42B8-9A7A-721632D1D753}" type="datetime1">
              <a:rPr lang="en-ID" smtClean="0"/>
              <a:t>21/01/2020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841E6-853B-41DF-8D96-5CBC5CE1C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IF6082 Pemrosesan Bahasa Alami Lanjut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E162-A20D-4EF0-A4A5-668D100D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C5E3-BCE7-488D-BF48-BD061DD350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394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4A6F-0BBC-4411-AB04-FF4CD92E9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2F32D-CCE9-46E6-A1BA-476602DE6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IF6082 </a:t>
            </a:r>
            <a:r>
              <a:rPr lang="en-US" dirty="0" err="1"/>
              <a:t>Pemrosesan</a:t>
            </a:r>
            <a:r>
              <a:rPr lang="en-US" dirty="0"/>
              <a:t> Bahasa </a:t>
            </a:r>
            <a:r>
              <a:rPr lang="en-US" dirty="0" err="1"/>
              <a:t>Alami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  <a:p>
            <a:r>
              <a:rPr lang="en-US" dirty="0"/>
              <a:t>Ayu Purwarianti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9E770-B3FC-482C-9FE5-CD9A2C3A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/>
              <a:t>IF6082 </a:t>
            </a:r>
            <a:r>
              <a:rPr lang="en-ID" dirty="0" err="1"/>
              <a:t>Pemrosesan</a:t>
            </a:r>
            <a:r>
              <a:rPr lang="en-ID" dirty="0"/>
              <a:t> Bahasa </a:t>
            </a:r>
            <a:r>
              <a:rPr lang="en-ID" dirty="0" err="1"/>
              <a:t>Alami</a:t>
            </a:r>
            <a:r>
              <a:rPr lang="en-ID" dirty="0"/>
              <a:t> </a:t>
            </a:r>
            <a:r>
              <a:rPr lang="en-ID" dirty="0" err="1"/>
              <a:t>Lanjut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A14F3-D091-4503-AD2E-48B182BD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287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B57E-9F5F-4B43-AFA5-BF60FF8E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A6DB-2B2E-49A8-8AE5-3C7B0E12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9E61C-F181-4815-952A-9FF69C76D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5398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D4809-9EAF-490D-8791-7F32295DE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4052"/>
            <a:ext cx="5581650" cy="24765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6DEE3-DC37-4420-B036-51B4CE88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827CF-5C69-4273-AED9-3C2DF4CF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62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85C9-297D-4080-8BDA-FC08EF7D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Distribution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64DE-E4B6-453C-B9C2-0882D483E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5556"/>
          </a:xfrm>
        </p:spPr>
        <p:txBody>
          <a:bodyPr/>
          <a:lstStyle/>
          <a:p>
            <a:r>
              <a:rPr lang="en-US" dirty="0"/>
              <a:t>To calculate the frequency of each word in a list of words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F2860-A96C-4794-BC3E-4E59781BC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9" y="2703449"/>
            <a:ext cx="11568542" cy="17069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FB93FF-FBF1-4C02-91DF-444BF3A13B2A}"/>
              </a:ext>
            </a:extLst>
          </p:cNvPr>
          <p:cNvSpPr txBox="1">
            <a:spLocks/>
          </p:cNvSpPr>
          <p:nvPr/>
        </p:nvSpPr>
        <p:spPr>
          <a:xfrm>
            <a:off x="838200" y="4758431"/>
            <a:ext cx="10515600" cy="1418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we use if for the </a:t>
            </a:r>
            <a:r>
              <a:rPr lang="en-US" i="1" dirty="0" err="1"/>
              <a:t>tokenized_text</a:t>
            </a:r>
            <a:r>
              <a:rPr lang="en-US" i="1" dirty="0"/>
              <a:t> </a:t>
            </a:r>
            <a:r>
              <a:rPr lang="en-US" dirty="0"/>
              <a:t>? Please try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9BA0A-2737-4363-B48D-AF59B6C6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45B9-D85C-4C91-BE37-9C780557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132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E2AB-ACFF-4130-B510-DBDA25A4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822C-BB38-413D-8105-80C2C19D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D68B2-94F6-44C2-8D5B-FEAB97A11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636837"/>
            <a:ext cx="4095733" cy="3754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48D0FB-23EC-4B55-8A6A-6629AF9C5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899" y="1690688"/>
            <a:ext cx="5638800" cy="6762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242D6-F7E8-4879-9C03-93B1C7DF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72DC8-C112-4DD8-B340-DB9BC255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369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CED7-8384-4EBF-BEEF-D7DCAC63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words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AA78-0F52-496D-A862-277277AF7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8" y="1568168"/>
            <a:ext cx="1147354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Stop words are assumed as unimportant words in the given text, which words can’t differentiate sentences and occur in most sentences. Usually function words such as preposition or conjunction words.</a:t>
            </a:r>
          </a:p>
          <a:p>
            <a:r>
              <a:rPr lang="en-US" sz="2400" dirty="0"/>
              <a:t>Stop words for Information Retrieval might be different with the one for Sentiment Classification</a:t>
            </a:r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BA1A7-BBFE-477A-BF24-3300A2AE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3429000"/>
            <a:ext cx="11473543" cy="3327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ACCA80-BD42-4E9B-AB5A-DF5389DFFB5D}"/>
              </a:ext>
            </a:extLst>
          </p:cNvPr>
          <p:cNvSpPr txBox="1"/>
          <p:nvPr/>
        </p:nvSpPr>
        <p:spPr>
          <a:xfrm>
            <a:off x="5264458" y="3059668"/>
            <a:ext cx="452761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Please try “</a:t>
            </a:r>
            <a:r>
              <a:rPr lang="en-US" dirty="0" err="1"/>
              <a:t>indonesian</a:t>
            </a:r>
            <a:r>
              <a:rPr lang="en-US" dirty="0"/>
              <a:t>”, check the word size</a:t>
            </a:r>
            <a:endParaRPr lang="en-ID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86B480-B34D-415A-B5DA-B776C9034875}"/>
              </a:ext>
            </a:extLst>
          </p:cNvPr>
          <p:cNvCxnSpPr/>
          <p:nvPr/>
        </p:nvCxnSpPr>
        <p:spPr>
          <a:xfrm flipV="1">
            <a:off x="4216893" y="3213717"/>
            <a:ext cx="1047565" cy="523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F01F1-36DB-4E5E-90B9-5FA1CB59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EFD99A-D1AE-4F49-9F20-AEE5B2FF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069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1BBA-B0EC-4B4B-90B3-652B1DB6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words Filtering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EA648-6F7A-4EB0-9E60-456828CE6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</a:t>
            </a:r>
            <a:r>
              <a:rPr lang="en-US" i="1" dirty="0" err="1"/>
              <a:t>filtered_sent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tokenized_word</a:t>
            </a: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0D9F2-1C61-48BB-BE05-F1B7E4169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4948"/>
            <a:ext cx="10815961" cy="216319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B94CF-A17E-45C8-B8A4-3899571D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5AC97-17EB-4661-8FA9-23D0523A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567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5A9F-CF11-46C9-89B5-4DC401C3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</a:t>
            </a:r>
            <a:r>
              <a:rPr lang="en-US" dirty="0"/>
              <a:t>on Stop Word Filtering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113A68-0942-4187-9D42-3F9BA013711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Write a program </a:t>
            </a:r>
            <a:r>
              <a:rPr lang="en-US" dirty="0"/>
              <a:t>to do stop word filtering for sentences.</a:t>
            </a:r>
          </a:p>
          <a:p>
            <a:r>
              <a:rPr lang="en-US" dirty="0"/>
              <a:t>Given an input of </a:t>
            </a:r>
            <a:r>
              <a:rPr lang="en-US" i="1" dirty="0" err="1"/>
              <a:t>tokenized_text</a:t>
            </a:r>
            <a:r>
              <a:rPr lang="en-US" i="1" dirty="0"/>
              <a:t> </a:t>
            </a:r>
            <a:r>
              <a:rPr lang="en-US" dirty="0"/>
              <a:t>such as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a program to filter the stop word for each sentence in the list of </a:t>
            </a:r>
            <a:r>
              <a:rPr lang="en-US" dirty="0" err="1"/>
              <a:t>tokenized_text</a:t>
            </a:r>
            <a:r>
              <a:rPr lang="en-US" dirty="0"/>
              <a:t> and give </a:t>
            </a:r>
            <a:r>
              <a:rPr lang="en-US" i="1" dirty="0"/>
              <a:t>filtered_sent2</a:t>
            </a:r>
            <a:r>
              <a:rPr lang="en-US" dirty="0"/>
              <a:t> output such as below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12E37-463E-494D-B384-A2EFA214E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68" y="3067050"/>
            <a:ext cx="9601200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90C335-E4FC-4CBF-AD38-A9A6BD31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868" y="5434013"/>
            <a:ext cx="8201025" cy="7429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94820-4B85-47BB-86B7-5563E11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2DB5B-4206-42CD-8C46-43A2D623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3458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A172-50E6-44CE-A1CD-E07A5439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POS Tagger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3B1D-AAEC-4AF7-B2D7-566CEE96E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 (Part of Speech) Tagger is a tool to tag POS of each word in the input text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2E850-BE93-4813-BD31-4CBED1433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232" b="63293"/>
          <a:stretch/>
        </p:blipFill>
        <p:spPr>
          <a:xfrm>
            <a:off x="1126725" y="2865487"/>
            <a:ext cx="7413594" cy="1127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04E51-08FF-4373-879B-F139190DF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93"/>
          <a:stretch/>
        </p:blipFill>
        <p:spPr>
          <a:xfrm>
            <a:off x="190500" y="4227565"/>
            <a:ext cx="11811000" cy="112702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67B9B-16C9-4DCD-871A-1C266336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F1471-4116-4F7F-9270-67C00105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121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E8D3-BD4F-4F09-A236-080FB946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 on POS Tagger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319A0-9B6C-491B-BC1E-F0C4C184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Write a program </a:t>
            </a:r>
            <a:r>
              <a:rPr lang="en-US" dirty="0"/>
              <a:t>to filter words in the </a:t>
            </a:r>
            <a:r>
              <a:rPr lang="en-US" i="1" dirty="0" err="1"/>
              <a:t>tokenized_text</a:t>
            </a:r>
            <a:r>
              <a:rPr lang="en-US" dirty="0"/>
              <a:t> by only using POS tags of: NN, NNP, VBP, VBZ, VBG, JJ</a:t>
            </a:r>
          </a:p>
          <a:p>
            <a:r>
              <a:rPr lang="en-US" dirty="0"/>
              <a:t>Given input of </a:t>
            </a:r>
            <a:r>
              <a:rPr lang="en-US" i="1" dirty="0" err="1"/>
              <a:t>tokenized_text</a:t>
            </a:r>
            <a:r>
              <a:rPr lang="en-US" dirty="0"/>
              <a:t> such as below:</a:t>
            </a:r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Give output such as below: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BF5EF-567C-4E4C-A891-226E09A98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02" y="3277394"/>
            <a:ext cx="960120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207778-958D-4BF9-BCAF-B7BFBEF6F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602" y="4902786"/>
            <a:ext cx="9801225" cy="78105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74022-2A59-4D23-8EFF-98DF04B2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DCBA3-3A69-447B-A702-5DC4E304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177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0328-A3D9-47AD-9B74-DB5219B9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Stemmer &amp; </a:t>
            </a:r>
            <a:r>
              <a:rPr lang="en-US" dirty="0" err="1"/>
              <a:t>Lemmatizer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96B09-8A96-4255-B7B0-3863F1BE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Lemmatizer</a:t>
            </a:r>
            <a:r>
              <a:rPr lang="en-US" dirty="0"/>
              <a:t>: to lemmatize a word into its basic word form</a:t>
            </a:r>
          </a:p>
          <a:p>
            <a:r>
              <a:rPr lang="en-US" dirty="0"/>
              <a:t>Stemmer: to stem a word into a common form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AD29C-CCF3-4AD1-B9C6-E06F153EC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66" y="2978150"/>
            <a:ext cx="9286875" cy="35147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3E52-9A3E-4011-A720-31A34CB4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7D0B9-D265-4B0B-A0AE-5AE6E127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6423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A7D7-E43D-4450-97F5-7DC279CE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6747-7F93-474F-956B-48DB50AA0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008AB-9938-451E-B702-9F2A8EF25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50" y="1507156"/>
            <a:ext cx="7448550" cy="3257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7F66C3-4448-42F4-A9DE-D6FDE5DA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087" y="3263900"/>
            <a:ext cx="7591425" cy="304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D0F9E3-356B-4D38-8A48-48F4101681B6}"/>
              </a:ext>
            </a:extLst>
          </p:cNvPr>
          <p:cNvCxnSpPr/>
          <p:nvPr/>
        </p:nvCxnSpPr>
        <p:spPr>
          <a:xfrm>
            <a:off x="2416629" y="4604657"/>
            <a:ext cx="1611085" cy="113211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3C008-11B0-49DB-A9D8-A54990AE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3ADA6B-E4F0-45C8-8BF8-3B5F38C0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71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Tools of NLU (Natural Language Understanding)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</p:nvPr>
        </p:nvGraphicFramePr>
        <p:xfrm>
          <a:off x="2362200" y="2063490"/>
          <a:ext cx="74676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5BE164-DE06-471C-B78A-645E8421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IF6082 Pemrosesan Bahasa Alami Lanjut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04954-3D18-4704-88A6-DCCE942B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CE87-FB24-4C76-A430-BED1DABCE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5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 of Text Classification Task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0997" y="2383972"/>
            <a:ext cx="1433286" cy="889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 (Indexing)</a:t>
            </a:r>
          </a:p>
        </p:txBody>
      </p:sp>
      <p:sp>
        <p:nvSpPr>
          <p:cNvPr id="7" name="Rectangle 6"/>
          <p:cNvSpPr/>
          <p:nvPr/>
        </p:nvSpPr>
        <p:spPr>
          <a:xfrm>
            <a:off x="3229431" y="2383972"/>
            <a:ext cx="1741713" cy="889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4971143" y="2828472"/>
            <a:ext cx="4898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5527" y="2534816"/>
            <a:ext cx="1961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 Text </a:t>
            </a:r>
          </a:p>
          <a:p>
            <a:r>
              <a:rPr lang="en-US" sz="1600" dirty="0"/>
              <a:t>(ex: email, </a:t>
            </a:r>
            <a:r>
              <a:rPr lang="en-US" sz="1600" dirty="0" err="1"/>
              <a:t>sms</a:t>
            </a:r>
            <a:r>
              <a:rPr lang="en-US" sz="1600" dirty="0"/>
              <a:t>)</a:t>
            </a:r>
          </a:p>
        </p:txBody>
      </p:sp>
      <p:cxnSp>
        <p:nvCxnSpPr>
          <p:cNvPr id="13" name="Straight Arrow Connector 12"/>
          <p:cNvCxnSpPr>
            <a:cxnSpLocks/>
            <a:stCxn id="11" idx="3"/>
            <a:endCxn id="7" idx="1"/>
          </p:cNvCxnSpPr>
          <p:nvPr/>
        </p:nvCxnSpPr>
        <p:spPr>
          <a:xfrm>
            <a:off x="2866573" y="2827204"/>
            <a:ext cx="362858" cy="1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391397" y="2383972"/>
            <a:ext cx="1752603" cy="889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(Model Execution)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919700" y="2853871"/>
            <a:ext cx="4898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72172" y="2529514"/>
            <a:ext cx="149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 labels</a:t>
            </a:r>
          </a:p>
        </p:txBody>
      </p:sp>
      <p:cxnSp>
        <p:nvCxnSpPr>
          <p:cNvPr id="18" name="Straight Arrow Connector 17"/>
          <p:cNvCxnSpPr>
            <a:cxnSpLocks/>
            <a:stCxn id="14" idx="3"/>
            <a:endCxn id="16" idx="1"/>
          </p:cNvCxnSpPr>
          <p:nvPr/>
        </p:nvCxnSpPr>
        <p:spPr>
          <a:xfrm flipV="1">
            <a:off x="9144000" y="2698791"/>
            <a:ext cx="428172" cy="129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tored Data 21"/>
          <p:cNvSpPr/>
          <p:nvPr/>
        </p:nvSpPr>
        <p:spPr>
          <a:xfrm>
            <a:off x="7021285" y="3791857"/>
            <a:ext cx="2485571" cy="997857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Model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251386" y="3272972"/>
            <a:ext cx="0" cy="495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tored Data 24"/>
          <p:cNvSpPr/>
          <p:nvPr/>
        </p:nvSpPr>
        <p:spPr>
          <a:xfrm>
            <a:off x="3728358" y="3791857"/>
            <a:ext cx="2485571" cy="997857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List (optional)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971144" y="3272973"/>
            <a:ext cx="1242785" cy="495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E5EF6-791E-4AEE-B61C-DF1C0C19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F4B12-E765-490C-A929-64B3BDC8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381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6497"/>
            <a:ext cx="10515600" cy="41628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Tokenization: Text is tokenized into tokens such as words, bi-grams, tri-grams, n-grams</a:t>
            </a:r>
          </a:p>
          <a:p>
            <a:r>
              <a:rPr lang="en-US" dirty="0"/>
              <a:t>Lemmatization: Word is lemmatized into its lemma form</a:t>
            </a:r>
          </a:p>
          <a:p>
            <a:r>
              <a:rPr lang="en-US" dirty="0"/>
              <a:t>Stemming: </a:t>
            </a:r>
            <a:r>
              <a:rPr lang="en-US" dirty="0">
                <a:sym typeface="Wingdings" panose="05000000000000000000" pitchFamily="2" charset="2"/>
              </a:rPr>
              <a:t>Word is stemmed into its stemmed form</a:t>
            </a:r>
          </a:p>
          <a:p>
            <a:r>
              <a:rPr lang="en-US" dirty="0">
                <a:sym typeface="Wingdings" panose="05000000000000000000" pitchFamily="2" charset="2"/>
              </a:rPr>
              <a:t>Lowercase: all words are lowercased</a:t>
            </a:r>
          </a:p>
          <a:p>
            <a:r>
              <a:rPr lang="en-US" dirty="0" err="1">
                <a:sym typeface="Wingdings" panose="05000000000000000000" pitchFamily="2" charset="2"/>
              </a:rPr>
              <a:t>Stopword</a:t>
            </a:r>
            <a:r>
              <a:rPr lang="en-US" dirty="0">
                <a:sym typeface="Wingdings" panose="05000000000000000000" pitchFamily="2" charset="2"/>
              </a:rPr>
              <a:t> elimination: words are filtered by a stop word list</a:t>
            </a:r>
          </a:p>
          <a:p>
            <a:r>
              <a:rPr lang="en-US" dirty="0">
                <a:sym typeface="Wingdings" panose="05000000000000000000" pitchFamily="2" charset="2"/>
              </a:rPr>
              <a:t>POS Tagger and </a:t>
            </a:r>
            <a:r>
              <a:rPr lang="en-US" dirty="0" err="1">
                <a:sym typeface="Wingdings" panose="05000000000000000000" pitchFamily="2" charset="2"/>
              </a:rPr>
              <a:t>stopword</a:t>
            </a:r>
            <a:r>
              <a:rPr lang="en-US" dirty="0">
                <a:sym typeface="Wingdings" panose="05000000000000000000" pitchFamily="2" charset="2"/>
              </a:rPr>
              <a:t> elimination: conduct POS Tagger and filter words based on its POS Tag</a:t>
            </a:r>
          </a:p>
          <a:p>
            <a:r>
              <a:rPr lang="en-US" dirty="0">
                <a:sym typeface="Wingdings" panose="05000000000000000000" pitchFamily="2" charset="2"/>
              </a:rPr>
              <a:t>Spelling correction: incorrect words (including informal) are corrected</a:t>
            </a:r>
          </a:p>
          <a:p>
            <a:r>
              <a:rPr lang="en-US" dirty="0">
                <a:sym typeface="Wingdings" panose="05000000000000000000" pitchFamily="2" charset="2"/>
              </a:rPr>
              <a:t>Entity masking: words fulfilling certain patterns are masked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IF6082 Pemrosesan Bahasa Alami Lanjut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0263A8-0A70-4630-9E4C-3A5486B738DF}"/>
              </a:ext>
            </a:extLst>
          </p:cNvPr>
          <p:cNvSpPr/>
          <p:nvPr/>
        </p:nvSpPr>
        <p:spPr>
          <a:xfrm>
            <a:off x="7166325" y="501081"/>
            <a:ext cx="2574524" cy="91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0406C-5BF9-4281-A06A-17071F90C88B}"/>
              </a:ext>
            </a:extLst>
          </p:cNvPr>
          <p:cNvSpPr txBox="1"/>
          <p:nvPr/>
        </p:nvSpPr>
        <p:spPr>
          <a:xfrm>
            <a:off x="5328652" y="695705"/>
            <a:ext cx="1961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 Text </a:t>
            </a:r>
          </a:p>
          <a:p>
            <a:r>
              <a:rPr lang="en-US" sz="1600" dirty="0"/>
              <a:t>(ex: email, </a:t>
            </a:r>
            <a:r>
              <a:rPr lang="en-US" sz="1600" dirty="0" err="1"/>
              <a:t>sms</a:t>
            </a:r>
            <a:r>
              <a:rPr lang="en-US" sz="16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BE40E-158D-4E0E-9977-6F311D4394A6}"/>
              </a:ext>
            </a:extLst>
          </p:cNvPr>
          <p:cNvSpPr txBox="1"/>
          <p:nvPr/>
        </p:nvSpPr>
        <p:spPr>
          <a:xfrm>
            <a:off x="10230954" y="763860"/>
            <a:ext cx="1961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List of token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2D7FB3-5F33-4914-ADAE-93D2AC290AEB}"/>
              </a:ext>
            </a:extLst>
          </p:cNvPr>
          <p:cNvCxnSpPr>
            <a:cxnSpLocks/>
          </p:cNvCxnSpPr>
          <p:nvPr/>
        </p:nvCxnSpPr>
        <p:spPr>
          <a:xfrm>
            <a:off x="6803467" y="933137"/>
            <a:ext cx="362858" cy="1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6E73AF-109F-4106-A3A7-29F4A6CCCB80}"/>
              </a:ext>
            </a:extLst>
          </p:cNvPr>
          <p:cNvCxnSpPr>
            <a:cxnSpLocks/>
          </p:cNvCxnSpPr>
          <p:nvPr/>
        </p:nvCxnSpPr>
        <p:spPr>
          <a:xfrm>
            <a:off x="9740849" y="958852"/>
            <a:ext cx="362858" cy="1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4FF762-D72C-4136-AA8F-EE3E8F70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5660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A3DE-7450-44EF-8AB2-DC64FC27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Masking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44B0-09D4-420E-B660-8E383C46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23F8D-1322-4344-B1C8-2517F4CE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766887"/>
            <a:ext cx="9715500" cy="332422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E8FFCB-F201-4E3A-A347-8854F2D798D2}"/>
              </a:ext>
            </a:extLst>
          </p:cNvPr>
          <p:cNvSpPr/>
          <p:nvPr/>
        </p:nvSpPr>
        <p:spPr>
          <a:xfrm>
            <a:off x="3570302" y="4727570"/>
            <a:ext cx="930677" cy="270558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7432FE-63F5-4F59-BB30-8A8BE7E28AA1}"/>
              </a:ext>
            </a:extLst>
          </p:cNvPr>
          <p:cNvSpPr/>
          <p:nvPr/>
        </p:nvSpPr>
        <p:spPr>
          <a:xfrm>
            <a:off x="6760346" y="4738219"/>
            <a:ext cx="930677" cy="270558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AE3AF8-4617-4CE3-975B-D550446A4FFD}"/>
              </a:ext>
            </a:extLst>
          </p:cNvPr>
          <p:cNvSpPr/>
          <p:nvPr/>
        </p:nvSpPr>
        <p:spPr>
          <a:xfrm>
            <a:off x="3447494" y="2131231"/>
            <a:ext cx="2207582" cy="27055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397614-3A2D-4C61-9541-6485F1B09CD3}"/>
              </a:ext>
            </a:extLst>
          </p:cNvPr>
          <p:cNvSpPr/>
          <p:nvPr/>
        </p:nvSpPr>
        <p:spPr>
          <a:xfrm>
            <a:off x="4416639" y="2436837"/>
            <a:ext cx="1850996" cy="27055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B9AA1D-34AB-4B04-AAB3-EED3FCDED48A}"/>
              </a:ext>
            </a:extLst>
          </p:cNvPr>
          <p:cNvSpPr/>
          <p:nvPr/>
        </p:nvSpPr>
        <p:spPr>
          <a:xfrm>
            <a:off x="8589144" y="2390624"/>
            <a:ext cx="1850996" cy="27055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D51F8D-4687-4F0B-9443-BCB64A51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A439B00-C7E6-446A-BFB6-31208E9F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2056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219" y="1600200"/>
            <a:ext cx="9775795" cy="53421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Change </a:t>
            </a:r>
            <a:r>
              <a:rPr lang="en-US" b="1" dirty="0"/>
              <a:t>word </a:t>
            </a:r>
            <a:r>
              <a:rPr lang="en-US" dirty="0"/>
              <a:t>feature into </a:t>
            </a:r>
            <a:r>
              <a:rPr lang="en-US" b="1" dirty="0"/>
              <a:t>number </a:t>
            </a:r>
            <a:r>
              <a:rPr lang="en-US" dirty="0">
                <a:sym typeface="Wingdings" panose="05000000000000000000" pitchFamily="2" charset="2"/>
              </a:rPr>
              <a:t>called </a:t>
            </a:r>
            <a:r>
              <a:rPr lang="en-US" b="1" dirty="0">
                <a:sym typeface="Wingdings" panose="05000000000000000000" pitchFamily="2" charset="2"/>
              </a:rPr>
              <a:t>indexing</a:t>
            </a:r>
            <a:endParaRPr lang="en-US" b="1" dirty="0"/>
          </a:p>
          <a:p>
            <a:r>
              <a:rPr lang="en-US" dirty="0"/>
              <a:t>Example on unigram word feature for spam filtering:</a:t>
            </a:r>
          </a:p>
          <a:p>
            <a:pPr lvl="1"/>
            <a:r>
              <a:rPr lang="en-US" dirty="0"/>
              <a:t>INPUT: “</a:t>
            </a:r>
            <a:r>
              <a:rPr lang="en-US" dirty="0" err="1"/>
              <a:t>Ini</a:t>
            </a:r>
            <a:r>
              <a:rPr lang="en-US" dirty="0"/>
              <a:t> mama … </a:t>
            </a:r>
            <a:r>
              <a:rPr lang="en-US" dirty="0" err="1"/>
              <a:t>tolong</a:t>
            </a:r>
            <a:r>
              <a:rPr lang="en-US" dirty="0"/>
              <a:t> </a:t>
            </a:r>
            <a:r>
              <a:rPr lang="en-US" dirty="0" err="1"/>
              <a:t>kirim</a:t>
            </a:r>
            <a:r>
              <a:rPr lang="en-US" dirty="0"/>
              <a:t> </a:t>
            </a:r>
            <a:r>
              <a:rPr lang="en-US" dirty="0" err="1"/>
              <a:t>pulsa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hp </a:t>
            </a:r>
            <a:r>
              <a:rPr lang="en-US" dirty="0" err="1"/>
              <a:t>ini</a:t>
            </a:r>
            <a:r>
              <a:rPr lang="en-US" dirty="0"/>
              <a:t>” (English: This is mom.. Please send balance to this phone number”</a:t>
            </a:r>
          </a:p>
          <a:p>
            <a:pPr lvl="1"/>
            <a:r>
              <a:rPr lang="en-US" dirty="0"/>
              <a:t>Word List: mama (mom), </a:t>
            </a:r>
            <a:r>
              <a:rPr lang="en-US" dirty="0" err="1"/>
              <a:t>tolong</a:t>
            </a:r>
            <a:r>
              <a:rPr lang="en-US" dirty="0"/>
              <a:t> (please), </a:t>
            </a:r>
            <a:r>
              <a:rPr lang="en-US" dirty="0" err="1"/>
              <a:t>kirim</a:t>
            </a:r>
            <a:r>
              <a:rPr lang="en-US" dirty="0"/>
              <a:t> (send), </a:t>
            </a:r>
            <a:r>
              <a:rPr lang="en-US" dirty="0" err="1"/>
              <a:t>pulsa</a:t>
            </a:r>
            <a:r>
              <a:rPr lang="en-US" dirty="0"/>
              <a:t> (balance), </a:t>
            </a:r>
            <a:r>
              <a:rPr lang="en-US" dirty="0" err="1"/>
              <a:t>nomor</a:t>
            </a:r>
            <a:r>
              <a:rPr lang="en-US" dirty="0"/>
              <a:t> (number), </a:t>
            </a:r>
            <a:r>
              <a:rPr lang="en-US" dirty="0" err="1"/>
              <a:t>hp</a:t>
            </a:r>
            <a:r>
              <a:rPr lang="en-US" dirty="0"/>
              <a:t> (phone)</a:t>
            </a:r>
          </a:p>
          <a:p>
            <a:pPr lvl="1"/>
            <a:r>
              <a:rPr lang="en-US" dirty="0"/>
              <a:t>Training data</a:t>
            </a:r>
          </a:p>
          <a:p>
            <a:pPr lvl="2"/>
            <a:r>
              <a:rPr lang="en-US" dirty="0"/>
              <a:t>Feature: unigram words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about bigram?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34971" y="4357053"/>
          <a:ext cx="910700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2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83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Mama (mom)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Tolong</a:t>
                      </a:r>
                      <a:r>
                        <a:rPr lang="en-US" dirty="0"/>
                        <a:t> (please)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Kirim</a:t>
                      </a:r>
                      <a:r>
                        <a:rPr lang="en-US" dirty="0"/>
                        <a:t> (send)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Pulsa</a:t>
                      </a:r>
                      <a:r>
                        <a:rPr lang="en-US" dirty="0"/>
                        <a:t> (balance)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Nomor</a:t>
                      </a:r>
                      <a:r>
                        <a:rPr lang="en-US" dirty="0"/>
                        <a:t> (number)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Hp</a:t>
                      </a:r>
                      <a:r>
                        <a:rPr lang="en-US" dirty="0"/>
                        <a:t> (phone)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spam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ABBD7-0562-4C08-8B64-629A2B60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EA170-1DD9-417A-BA90-D1A393FC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7265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3BC3-499E-4946-8365-5C09BA4D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9DEA8-BD71-483D-8F41-7A2213C2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927B1-EC08-4711-8474-67EA4921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94" y="704850"/>
            <a:ext cx="10248900" cy="54483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386CD1-D8CB-43B1-AD7E-AC3C74BD7AAF}"/>
              </a:ext>
            </a:extLst>
          </p:cNvPr>
          <p:cNvSpPr/>
          <p:nvPr/>
        </p:nvSpPr>
        <p:spPr>
          <a:xfrm>
            <a:off x="1066799" y="5704114"/>
            <a:ext cx="2177143" cy="272143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FA08F-4C36-46DE-8191-DB33764A82E5}"/>
              </a:ext>
            </a:extLst>
          </p:cNvPr>
          <p:cNvSpPr/>
          <p:nvPr/>
        </p:nvSpPr>
        <p:spPr>
          <a:xfrm>
            <a:off x="1001483" y="3227612"/>
            <a:ext cx="10003972" cy="272143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9A19FB-9FA0-456B-9255-D69DC89416E9}"/>
              </a:ext>
            </a:extLst>
          </p:cNvPr>
          <p:cNvSpPr/>
          <p:nvPr/>
        </p:nvSpPr>
        <p:spPr>
          <a:xfrm>
            <a:off x="1066799" y="2322507"/>
            <a:ext cx="2271205" cy="272143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F40C17-AE32-493F-8902-C1985B99FB5A}"/>
              </a:ext>
            </a:extLst>
          </p:cNvPr>
          <p:cNvSpPr/>
          <p:nvPr/>
        </p:nvSpPr>
        <p:spPr>
          <a:xfrm>
            <a:off x="1066799" y="3830602"/>
            <a:ext cx="3957962" cy="272143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57F542D-2105-47D5-BD5D-C6485088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D95F32-D526-4912-A5E3-0E706AB8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3150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EBCA-2B87-4CA3-9964-504E8544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5058-49BA-48FF-B7D0-ADAEBE397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A94CE-9428-42C8-8B7F-07203879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962150"/>
            <a:ext cx="10706100" cy="29337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B69926-8E4E-432E-B9DA-8C639402B423}"/>
              </a:ext>
            </a:extLst>
          </p:cNvPr>
          <p:cNvSpPr/>
          <p:nvPr/>
        </p:nvSpPr>
        <p:spPr>
          <a:xfrm>
            <a:off x="838200" y="2348353"/>
            <a:ext cx="4630445" cy="279437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39DC4-1BF4-4DA5-8469-EF15AE7D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53E43-2182-41AA-AE04-F1D0D2EA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2081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5FC77B-A6BA-45D3-8793-4335395F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NLP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401C50-904F-4105-9933-0B128405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4872"/>
          </a:xfrm>
        </p:spPr>
        <p:txBody>
          <a:bodyPr>
            <a:normAutofit/>
          </a:bodyPr>
          <a:lstStyle/>
          <a:p>
            <a:r>
              <a:rPr lang="en-US" dirty="0"/>
              <a:t>Read file “spam.csv” which consists of spam text data</a:t>
            </a:r>
          </a:p>
          <a:p>
            <a:r>
              <a:rPr lang="en-US" dirty="0"/>
              <a:t>The spam text data should be divided into training data (90%) and testing data (10%) (use </a:t>
            </a:r>
            <a:r>
              <a:rPr lang="en-US" dirty="0" err="1"/>
              <a:t>random_state</a:t>
            </a:r>
            <a:r>
              <a:rPr lang="en-US" dirty="0"/>
              <a:t>=123) </a:t>
            </a:r>
          </a:p>
          <a:p>
            <a:r>
              <a:rPr lang="en-US" dirty="0"/>
              <a:t>Please write a program to classify each testing data using only the training data by:</a:t>
            </a:r>
          </a:p>
          <a:p>
            <a:pPr lvl="1"/>
            <a:r>
              <a:rPr lang="en-US" dirty="0"/>
              <a:t>Manual classification: training data is used to build important keywords</a:t>
            </a:r>
          </a:p>
          <a:p>
            <a:pPr lvl="1"/>
            <a:r>
              <a:rPr lang="en-US" dirty="0"/>
              <a:t>Machine learning algorithm: training data is used to build the model of sentiment classification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DF389-45DC-44A7-AB4E-F62BCC8B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B56A9B-A054-45A8-A5A5-A94CF8BB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2934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90C7-2124-428A-931A-77987783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</a:t>
            </a:r>
            <a:r>
              <a:rPr lang="en-US" dirty="0" err="1"/>
              <a:t>ipynb</a:t>
            </a:r>
            <a:r>
              <a:rPr lang="en-US" dirty="0"/>
              <a:t> Script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CA9F-3EC7-48CC-B94A-11620869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Give information on each preprocessing code</a:t>
            </a:r>
          </a:p>
          <a:p>
            <a:r>
              <a:rPr lang="en-US" dirty="0"/>
              <a:t>Feature extraction</a:t>
            </a:r>
          </a:p>
          <a:p>
            <a:pPr lvl="1"/>
            <a:r>
              <a:rPr lang="en-US" dirty="0"/>
              <a:t>Give explanation on the feature extraction code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Conduct manual based classification and machine learning based classification</a:t>
            </a:r>
          </a:p>
          <a:p>
            <a:pPr lvl="1"/>
            <a:r>
              <a:rPr lang="en-US" dirty="0"/>
              <a:t>Classify the test.csv and measure the accuracy of each method above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9976B-974E-4570-9FE4-D9E61A12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28FCA-81C9-483E-BC49-DDE9228A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4120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869A-0F02-4BF0-9E2F-6B4938D0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D9E14-D507-463C-8546-1166F4835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5C255-CD13-499F-BEFD-188720366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3884"/>
            <a:ext cx="6639046" cy="4858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15AAEA-CB26-42E6-A44A-539E19701E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353"/>
          <a:stretch/>
        </p:blipFill>
        <p:spPr>
          <a:xfrm>
            <a:off x="838200" y="225658"/>
            <a:ext cx="5964009" cy="994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6A9D16-6BA4-4F89-936C-9502496FB3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267" b="11203"/>
          <a:stretch/>
        </p:blipFill>
        <p:spPr>
          <a:xfrm>
            <a:off x="838200" y="1301621"/>
            <a:ext cx="5964009" cy="38906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F079F-2812-4F58-8399-ACDAF537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B3EAAE-E132-4E70-833F-42A76226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28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7946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9B74-F960-425D-A97D-A7329417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737"/>
            <a:ext cx="10515600" cy="1325563"/>
          </a:xfrm>
        </p:spPr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5EF8F-5B9A-439E-95C2-3AAF65DD8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97" y="2478899"/>
            <a:ext cx="504008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Exercise</a:t>
            </a:r>
          </a:p>
          <a:p>
            <a:r>
              <a:rPr lang="en-US" dirty="0"/>
              <a:t>Write a program to label each text in the data using a threshold (number of words included in spam words/ </a:t>
            </a:r>
            <a:r>
              <a:rPr lang="en-US" dirty="0" err="1"/>
              <a:t>dictfreq</a:t>
            </a:r>
            <a:r>
              <a:rPr lang="en-US" dirty="0"/>
              <a:t>)</a:t>
            </a:r>
          </a:p>
          <a:p>
            <a:r>
              <a:rPr lang="en-US" dirty="0"/>
              <a:t>Check the accuracy for all data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D9AB0C-7686-4D81-B68B-C8816616A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8" y="1947717"/>
            <a:ext cx="5964009" cy="3503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37FEF5-E5BF-4D8F-9E36-BB543C94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8" y="5507180"/>
            <a:ext cx="6172200" cy="302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C98A62-47D3-4FDC-887B-94072531B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90" y="5835056"/>
            <a:ext cx="6172200" cy="9064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AD0C37-0AA3-4642-88E7-2A68A3D16C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044" b="38167"/>
          <a:stretch/>
        </p:blipFill>
        <p:spPr>
          <a:xfrm>
            <a:off x="245458" y="9138"/>
            <a:ext cx="5663741" cy="125882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536A2E-DBAD-473B-8040-6AD9E808E075}"/>
              </a:ext>
            </a:extLst>
          </p:cNvPr>
          <p:cNvSpPr/>
          <p:nvPr/>
        </p:nvSpPr>
        <p:spPr>
          <a:xfrm>
            <a:off x="286993" y="836815"/>
            <a:ext cx="1277232" cy="253128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D7AC5-B449-4827-9A09-172FF903EA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321" r="18044"/>
          <a:stretch/>
        </p:blipFill>
        <p:spPr>
          <a:xfrm>
            <a:off x="240848" y="1112032"/>
            <a:ext cx="5964009" cy="8935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3C0804-CBB9-423F-826C-80672B82D16A}"/>
              </a:ext>
            </a:extLst>
          </p:cNvPr>
          <p:cNvSpPr/>
          <p:nvPr/>
        </p:nvSpPr>
        <p:spPr>
          <a:xfrm>
            <a:off x="5966302" y="308274"/>
            <a:ext cx="61468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Extraction &amp;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Manual Classification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DB294A-064B-4A41-A2B2-C152AAE1C433}"/>
              </a:ext>
            </a:extLst>
          </p:cNvPr>
          <p:cNvSpPr/>
          <p:nvPr/>
        </p:nvSpPr>
        <p:spPr>
          <a:xfrm>
            <a:off x="286992" y="5939439"/>
            <a:ext cx="2287531" cy="273954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CD5BA-F927-439E-B961-E8134DBB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6CFDD40-03BE-43D2-9A21-CD6866F9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29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158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ChangeArrowheads="1"/>
          </p:cNvSpPr>
          <p:nvPr/>
        </p:nvSpPr>
        <p:spPr bwMode="auto">
          <a:xfrm>
            <a:off x="4876800" y="5334001"/>
            <a:ext cx="2514600" cy="822325"/>
          </a:xfrm>
          <a:prstGeom prst="rect">
            <a:avLst/>
          </a:prstGeom>
          <a:solidFill>
            <a:schemeClr val="hlink">
              <a:alpha val="50195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4283075" y="836614"/>
            <a:ext cx="3671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ja-JP" dirty="0">
                <a:latin typeface="Times New Roman" pitchFamily="18" charset="0"/>
              </a:rPr>
              <a:t>General Framework of NLU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4878767" y="1932930"/>
            <a:ext cx="2515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ja-JP" dirty="0">
                <a:latin typeface="Times New Roman" pitchFamily="18" charset="0"/>
              </a:rPr>
              <a:t>Lexical Processing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4856164" y="3200400"/>
            <a:ext cx="2459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pitchFamily="18" charset="0"/>
              </a:rPr>
              <a:t>Syntactic Analysis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4835525" y="4267200"/>
            <a:ext cx="2459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pitchFamily="18" charset="0"/>
              </a:rPr>
              <a:t>Semantic Analysis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5368569" y="5329665"/>
            <a:ext cx="15183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ja-JP" dirty="0">
                <a:latin typeface="Times New Roman" pitchFamily="18" charset="0"/>
              </a:rPr>
              <a:t>Pragmatic </a:t>
            </a:r>
          </a:p>
          <a:p>
            <a:pPr algn="ctr" eaLnBrk="1" hangingPunct="1"/>
            <a:r>
              <a:rPr lang="en-US" altLang="ja-JP" dirty="0">
                <a:latin typeface="Times New Roman" pitchFamily="18" charset="0"/>
              </a:rPr>
              <a:t>Processing</a:t>
            </a:r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4876800" y="1752600"/>
            <a:ext cx="25146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4876800" y="3200400"/>
            <a:ext cx="2514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4800600" y="4267200"/>
            <a:ext cx="2514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9466" name="AutoShape 11"/>
          <p:cNvSpPr>
            <a:spLocks noChangeArrowheads="1"/>
          </p:cNvSpPr>
          <p:nvPr/>
        </p:nvSpPr>
        <p:spPr bwMode="auto">
          <a:xfrm>
            <a:off x="6019800" y="27432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9467" name="AutoShape 12"/>
          <p:cNvSpPr>
            <a:spLocks noChangeArrowheads="1"/>
          </p:cNvSpPr>
          <p:nvPr/>
        </p:nvSpPr>
        <p:spPr bwMode="auto">
          <a:xfrm>
            <a:off x="6019800" y="37338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9468" name="AutoShape 13"/>
          <p:cNvSpPr>
            <a:spLocks noChangeArrowheads="1"/>
          </p:cNvSpPr>
          <p:nvPr/>
        </p:nvSpPr>
        <p:spPr bwMode="auto">
          <a:xfrm>
            <a:off x="6019800" y="48006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2219326" y="1219200"/>
            <a:ext cx="143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pitchFamily="18" charset="0"/>
              </a:rPr>
              <a:t>John runs.</a:t>
            </a:r>
          </a:p>
        </p:txBody>
      </p:sp>
      <p:sp>
        <p:nvSpPr>
          <p:cNvPr id="19470" name="Text Box 15"/>
          <p:cNvSpPr txBox="1">
            <a:spLocks noChangeArrowheads="1"/>
          </p:cNvSpPr>
          <p:nvPr/>
        </p:nvSpPr>
        <p:spPr bwMode="auto">
          <a:xfrm>
            <a:off x="2197101" y="2250321"/>
            <a:ext cx="18562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pitchFamily="18" charset="0"/>
              </a:rPr>
              <a:t>John run+s.</a:t>
            </a:r>
          </a:p>
          <a:p>
            <a:pPr eaLnBrk="1" hangingPunct="1"/>
            <a:r>
              <a:rPr lang="en-US" altLang="ja-JP">
                <a:latin typeface="Times New Roman" pitchFamily="18" charset="0"/>
              </a:rPr>
              <a:t> </a:t>
            </a:r>
            <a:r>
              <a:rPr lang="en-US" altLang="ja-JP" sz="1800">
                <a:latin typeface="Times New Roman" pitchFamily="18" charset="0"/>
              </a:rPr>
              <a:t>P-N     V     3-pre</a:t>
            </a:r>
          </a:p>
          <a:p>
            <a:pPr eaLnBrk="1" hangingPunct="1"/>
            <a:r>
              <a:rPr lang="en-US" altLang="ja-JP" sz="1800">
                <a:latin typeface="Times New Roman" pitchFamily="18" charset="0"/>
              </a:rPr>
              <a:t>             N    plu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9471" name="Text Box 16"/>
          <p:cNvSpPr txBox="1">
            <a:spLocks noChangeArrowheads="1"/>
          </p:cNvSpPr>
          <p:nvPr/>
        </p:nvSpPr>
        <p:spPr bwMode="auto">
          <a:xfrm>
            <a:off x="8485188" y="27432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pitchFamily="18" charset="0"/>
              </a:rPr>
              <a:t>S</a:t>
            </a:r>
          </a:p>
        </p:txBody>
      </p:sp>
      <p:sp>
        <p:nvSpPr>
          <p:cNvPr id="19472" name="Text Box 17"/>
          <p:cNvSpPr txBox="1">
            <a:spLocks noChangeArrowheads="1"/>
          </p:cNvSpPr>
          <p:nvPr/>
        </p:nvSpPr>
        <p:spPr bwMode="auto">
          <a:xfrm>
            <a:off x="7639051" y="3505200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pitchFamily="18" charset="0"/>
              </a:rPr>
              <a:t>NP</a:t>
            </a:r>
          </a:p>
        </p:txBody>
      </p:sp>
      <p:sp>
        <p:nvSpPr>
          <p:cNvPr id="19473" name="Text Box 18"/>
          <p:cNvSpPr txBox="1">
            <a:spLocks noChangeArrowheads="1"/>
          </p:cNvSpPr>
          <p:nvPr/>
        </p:nvSpPr>
        <p:spPr bwMode="auto">
          <a:xfrm>
            <a:off x="7588251" y="4038600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pitchFamily="18" charset="0"/>
              </a:rPr>
              <a:t>P-N</a:t>
            </a:r>
          </a:p>
        </p:txBody>
      </p:sp>
      <p:sp>
        <p:nvSpPr>
          <p:cNvPr id="19474" name="Text Box 19"/>
          <p:cNvSpPr txBox="1">
            <a:spLocks noChangeArrowheads="1"/>
          </p:cNvSpPr>
          <p:nvPr/>
        </p:nvSpPr>
        <p:spPr bwMode="auto">
          <a:xfrm>
            <a:off x="7543801" y="4648200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pitchFamily="18" charset="0"/>
              </a:rPr>
              <a:t>John</a:t>
            </a:r>
          </a:p>
        </p:txBody>
      </p:sp>
      <p:sp>
        <p:nvSpPr>
          <p:cNvPr id="19475" name="Text Box 20"/>
          <p:cNvSpPr txBox="1">
            <a:spLocks noChangeArrowheads="1"/>
          </p:cNvSpPr>
          <p:nvPr/>
        </p:nvSpPr>
        <p:spPr bwMode="auto">
          <a:xfrm>
            <a:off x="8934451" y="3505200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pitchFamily="18" charset="0"/>
              </a:rPr>
              <a:t>VP</a:t>
            </a:r>
          </a:p>
        </p:txBody>
      </p:sp>
      <p:sp>
        <p:nvSpPr>
          <p:cNvPr id="19476" name="Text Box 21"/>
          <p:cNvSpPr txBox="1">
            <a:spLocks noChangeArrowheads="1"/>
          </p:cNvSpPr>
          <p:nvPr/>
        </p:nvSpPr>
        <p:spPr bwMode="auto">
          <a:xfrm>
            <a:off x="8991601" y="4038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pitchFamily="18" charset="0"/>
              </a:rPr>
              <a:t>V</a:t>
            </a:r>
          </a:p>
        </p:txBody>
      </p:sp>
      <p:sp>
        <p:nvSpPr>
          <p:cNvPr id="19477" name="Text Box 22"/>
          <p:cNvSpPr txBox="1">
            <a:spLocks noChangeArrowheads="1"/>
          </p:cNvSpPr>
          <p:nvPr/>
        </p:nvSpPr>
        <p:spPr bwMode="auto">
          <a:xfrm>
            <a:off x="8934450" y="46482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pitchFamily="18" charset="0"/>
              </a:rPr>
              <a:t>run</a:t>
            </a:r>
          </a:p>
        </p:txBody>
      </p:sp>
      <p:cxnSp>
        <p:nvCxnSpPr>
          <p:cNvPr id="19478" name="AutoShape 23"/>
          <p:cNvCxnSpPr>
            <a:cxnSpLocks noChangeShapeType="1"/>
            <a:stCxn id="19471" idx="2"/>
            <a:endCxn id="19472" idx="0"/>
          </p:cNvCxnSpPr>
          <p:nvPr/>
        </p:nvCxnSpPr>
        <p:spPr bwMode="auto">
          <a:xfrm flipH="1">
            <a:off x="7926388" y="3200400"/>
            <a:ext cx="7366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AutoShape 24"/>
          <p:cNvCxnSpPr>
            <a:cxnSpLocks noChangeShapeType="1"/>
            <a:stCxn id="19471" idx="2"/>
            <a:endCxn id="19475" idx="0"/>
          </p:cNvCxnSpPr>
          <p:nvPr/>
        </p:nvCxnSpPr>
        <p:spPr bwMode="auto">
          <a:xfrm>
            <a:off x="8662988" y="3200400"/>
            <a:ext cx="5588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AutoShape 25"/>
          <p:cNvCxnSpPr>
            <a:cxnSpLocks noChangeShapeType="1"/>
            <a:stCxn id="19472" idx="2"/>
            <a:endCxn id="19473" idx="0"/>
          </p:cNvCxnSpPr>
          <p:nvPr/>
        </p:nvCxnSpPr>
        <p:spPr bwMode="auto">
          <a:xfrm>
            <a:off x="7926388" y="3962400"/>
            <a:ext cx="0" cy="76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AutoShape 26"/>
          <p:cNvCxnSpPr>
            <a:cxnSpLocks noChangeShapeType="1"/>
            <a:stCxn id="19475" idx="2"/>
            <a:endCxn id="19476" idx="0"/>
          </p:cNvCxnSpPr>
          <p:nvPr/>
        </p:nvCxnSpPr>
        <p:spPr bwMode="auto">
          <a:xfrm flipH="1">
            <a:off x="9194800" y="3962400"/>
            <a:ext cx="26988" cy="76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2" name="AutoShape 27"/>
          <p:cNvCxnSpPr>
            <a:cxnSpLocks noChangeShapeType="1"/>
            <a:stCxn id="19473" idx="2"/>
            <a:endCxn id="19474" idx="0"/>
          </p:cNvCxnSpPr>
          <p:nvPr/>
        </p:nvCxnSpPr>
        <p:spPr bwMode="auto">
          <a:xfrm flipH="1">
            <a:off x="7924800" y="4495800"/>
            <a:ext cx="158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AutoShape 28"/>
          <p:cNvCxnSpPr>
            <a:cxnSpLocks noChangeShapeType="1"/>
            <a:stCxn id="19476" idx="2"/>
          </p:cNvCxnSpPr>
          <p:nvPr/>
        </p:nvCxnSpPr>
        <p:spPr bwMode="auto">
          <a:xfrm>
            <a:off x="9194800" y="4495800"/>
            <a:ext cx="0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84" name="Group 29"/>
          <p:cNvGrpSpPr>
            <a:grpSpLocks/>
          </p:cNvGrpSpPr>
          <p:nvPr/>
        </p:nvGrpSpPr>
        <p:grpSpPr bwMode="auto">
          <a:xfrm>
            <a:off x="2297113" y="4267200"/>
            <a:ext cx="1739900" cy="1371600"/>
            <a:chOff x="535" y="2736"/>
            <a:chExt cx="1096" cy="864"/>
          </a:xfrm>
        </p:grpSpPr>
        <p:sp>
          <p:nvSpPr>
            <p:cNvPr id="19486" name="Text Box 30"/>
            <p:cNvSpPr txBox="1">
              <a:spLocks noChangeArrowheads="1"/>
            </p:cNvSpPr>
            <p:nvPr/>
          </p:nvSpPr>
          <p:spPr bwMode="auto">
            <a:xfrm>
              <a:off x="535" y="2887"/>
              <a:ext cx="109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pitchFamily="18" charset="0"/>
                </a:rPr>
                <a:t>Pred: RUN</a:t>
              </a:r>
            </a:p>
            <a:p>
              <a:pPr eaLnBrk="1" hangingPunct="1"/>
              <a:r>
                <a:rPr lang="en-US" altLang="ja-JP">
                  <a:latin typeface="Times New Roman" pitchFamily="18" charset="0"/>
                </a:rPr>
                <a:t>  Agent:John</a:t>
              </a:r>
            </a:p>
          </p:txBody>
        </p:sp>
        <p:sp>
          <p:nvSpPr>
            <p:cNvPr id="19487" name="Rectangle 31"/>
            <p:cNvSpPr>
              <a:spLocks noChangeArrowheads="1"/>
            </p:cNvSpPr>
            <p:nvPr/>
          </p:nvSpPr>
          <p:spPr bwMode="auto">
            <a:xfrm>
              <a:off x="535" y="2880"/>
              <a:ext cx="1053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488" name="Rectangle 32"/>
            <p:cNvSpPr>
              <a:spLocks noChangeArrowheads="1"/>
            </p:cNvSpPr>
            <p:nvPr/>
          </p:nvSpPr>
          <p:spPr bwMode="auto">
            <a:xfrm>
              <a:off x="643" y="2736"/>
              <a:ext cx="845" cy="20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489" name="Rectangle 33"/>
            <p:cNvSpPr>
              <a:spLocks noChangeArrowheads="1"/>
            </p:cNvSpPr>
            <p:nvPr/>
          </p:nvSpPr>
          <p:spPr bwMode="auto">
            <a:xfrm>
              <a:off x="624" y="3398"/>
              <a:ext cx="845" cy="20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9485" name="Text Box 34"/>
          <p:cNvSpPr txBox="1">
            <a:spLocks noChangeArrowheads="1"/>
          </p:cNvSpPr>
          <p:nvPr/>
        </p:nvSpPr>
        <p:spPr bwMode="auto">
          <a:xfrm>
            <a:off x="2050070" y="5863065"/>
            <a:ext cx="23038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FF0000"/>
                </a:solidFill>
                <a:latin typeface="Times New Roman" pitchFamily="18" charset="0"/>
              </a:rPr>
              <a:t>John</a:t>
            </a:r>
            <a:r>
              <a:rPr lang="en-US" altLang="ja-JP">
                <a:latin typeface="Times New Roman" pitchFamily="18" charset="0"/>
              </a:rPr>
              <a:t> is a student.</a:t>
            </a:r>
          </a:p>
          <a:p>
            <a:pPr algn="ctr" eaLnBrk="1" hangingPunct="1"/>
            <a:r>
              <a:rPr lang="en-US" altLang="ja-JP">
                <a:solidFill>
                  <a:srgbClr val="FF0000"/>
                </a:solidFill>
                <a:latin typeface="Times New Roman" pitchFamily="18" charset="0"/>
              </a:rPr>
              <a:t>He</a:t>
            </a:r>
            <a:r>
              <a:rPr lang="en-US" altLang="ja-JP">
                <a:latin typeface="Times New Roman" pitchFamily="18" charset="0"/>
              </a:rPr>
              <a:t> runs.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8C17AE-6BFA-488B-B68A-85ACA3F7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/>
              <a:t>IF6082 </a:t>
            </a:r>
            <a:r>
              <a:rPr lang="en-ID" dirty="0" err="1"/>
              <a:t>Pemrosesan</a:t>
            </a:r>
            <a:r>
              <a:rPr lang="en-ID" dirty="0"/>
              <a:t> Bahasa </a:t>
            </a:r>
            <a:r>
              <a:rPr lang="en-ID" dirty="0" err="1"/>
              <a:t>Alami</a:t>
            </a:r>
            <a:r>
              <a:rPr lang="en-ID" dirty="0"/>
              <a:t> </a:t>
            </a:r>
            <a:r>
              <a:rPr lang="en-ID" dirty="0" err="1"/>
              <a:t>Lanjut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83F32E-8592-4CA0-9A36-C47B354D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7969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4523-94B2-40C1-A741-ACD3B7FC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7106-F978-466E-BECF-5B3FF4869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151E1-C09B-43E5-B390-E0BE6FB90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678"/>
          <a:stretch/>
        </p:blipFill>
        <p:spPr>
          <a:xfrm>
            <a:off x="0" y="1690688"/>
            <a:ext cx="12192000" cy="15070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CCC8F7-2051-4604-870C-4AA13F1F5371}"/>
              </a:ext>
            </a:extLst>
          </p:cNvPr>
          <p:cNvSpPr/>
          <p:nvPr/>
        </p:nvSpPr>
        <p:spPr>
          <a:xfrm>
            <a:off x="228600" y="308274"/>
            <a:ext cx="1188457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Extraction &amp;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Machine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A9CDFA-40D7-487C-B827-0FA99A50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7760"/>
            <a:ext cx="12192000" cy="272691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493D8C-5C89-4305-9164-3A017794230B}"/>
              </a:ext>
            </a:extLst>
          </p:cNvPr>
          <p:cNvSpPr/>
          <p:nvPr/>
        </p:nvSpPr>
        <p:spPr>
          <a:xfrm>
            <a:off x="144957" y="4670107"/>
            <a:ext cx="5202547" cy="237559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42EE5-3543-48AC-9B6B-30F60E20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D84AA7-EBC2-4030-A895-8A5FC461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30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791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CL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270700" y="1676827"/>
            <a:ext cx="17315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pitchFamily="18" charset="0"/>
              </a:rPr>
              <a:t>Pemrosesan </a:t>
            </a:r>
          </a:p>
          <a:p>
            <a:pPr algn="ctr" eaLnBrk="1" hangingPunct="1"/>
            <a:r>
              <a:rPr lang="en-US" altLang="ja-JP">
                <a:latin typeface="Times New Roman" pitchFamily="18" charset="0"/>
              </a:rPr>
              <a:t>Leksikal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856164" y="3128962"/>
            <a:ext cx="2459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pitchFamily="18" charset="0"/>
              </a:rPr>
              <a:t>Syntactic Analysis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835525" y="4195762"/>
            <a:ext cx="2459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pitchFamily="18" charset="0"/>
              </a:rPr>
              <a:t>Semantic Analysis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261969" y="5258227"/>
            <a:ext cx="17315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pitchFamily="18" charset="0"/>
              </a:rPr>
              <a:t>Pemrosesan </a:t>
            </a:r>
          </a:p>
          <a:p>
            <a:pPr algn="ctr" eaLnBrk="1" hangingPunct="1"/>
            <a:r>
              <a:rPr lang="en-US" altLang="ja-JP">
                <a:latin typeface="Times New Roman" pitchFamily="18" charset="0"/>
              </a:rPr>
              <a:t>Pragmatik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876800" y="1681162"/>
            <a:ext cx="25146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876800" y="3128962"/>
            <a:ext cx="2514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800600" y="4195762"/>
            <a:ext cx="2514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876800" y="5262563"/>
            <a:ext cx="2514600" cy="8223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6019800" y="2671762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6019800" y="3662362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6019800" y="4729162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7726907" y="1399698"/>
            <a:ext cx="19452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Tokenisasi</a:t>
            </a:r>
            <a:endParaRPr lang="en-US" dirty="0"/>
          </a:p>
          <a:p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kalimat</a:t>
            </a:r>
            <a:endParaRPr lang="en-US" dirty="0"/>
          </a:p>
          <a:p>
            <a:r>
              <a:rPr lang="en-US" dirty="0"/>
              <a:t>Stemming</a:t>
            </a:r>
          </a:p>
          <a:p>
            <a:r>
              <a:rPr lang="en-US" dirty="0" err="1"/>
              <a:t>Lemmatisasi</a:t>
            </a:r>
            <a:endParaRPr lang="en-US" dirty="0"/>
          </a:p>
          <a:p>
            <a:r>
              <a:rPr lang="en-US" dirty="0"/>
              <a:t>POS Tagger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50400" y="2886670"/>
            <a:ext cx="2133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Named Entity Tagger</a:t>
            </a:r>
          </a:p>
          <a:p>
            <a:pPr algn="r"/>
            <a:r>
              <a:rPr lang="en-US" dirty="0"/>
              <a:t>Phrase Tagger</a:t>
            </a:r>
          </a:p>
          <a:p>
            <a:pPr algn="r"/>
            <a:r>
              <a:rPr lang="en-US" dirty="0"/>
              <a:t>Parser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96200" y="4078069"/>
            <a:ext cx="2822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Sense Disambiguation</a:t>
            </a:r>
          </a:p>
          <a:p>
            <a:r>
              <a:rPr lang="en-US" dirty="0"/>
              <a:t>Semantic Analysis</a:t>
            </a:r>
          </a:p>
          <a:p>
            <a:r>
              <a:rPr lang="en-US" dirty="0"/>
              <a:t>Semantic Role Labeling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15948" y="5373469"/>
            <a:ext cx="208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reference resolution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33E36-0F0E-46E3-BB16-03425E38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EC01-7D28-477B-B4C5-7E64394DF99C}" type="slidenum">
              <a:rPr lang="en-ID" smtClean="0"/>
              <a:t>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B7478-A528-4A9D-8811-17225D8E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</p:spTree>
    <p:extLst>
      <p:ext uri="{BB962C8B-B14F-4D97-AF65-F5344CB8AC3E}">
        <p14:creationId xmlns:p14="http://schemas.microsoft.com/office/powerpoint/2010/main" val="170622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1"/>
            <a:ext cx="10364451" cy="1596177"/>
          </a:xfrm>
        </p:spPr>
        <p:txBody>
          <a:bodyPr/>
          <a:lstStyle/>
          <a:p>
            <a:r>
              <a:rPr lang="en-US" dirty="0"/>
              <a:t>NLP Toolkit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6" y="1596177"/>
            <a:ext cx="10903788" cy="5132427"/>
          </a:xfrm>
        </p:spPr>
        <p:txBody>
          <a:bodyPr>
            <a:normAutofit/>
          </a:bodyPr>
          <a:lstStyle/>
          <a:p>
            <a:r>
              <a:rPr lang="en-US" sz="2400" dirty="0"/>
              <a:t>NLTK</a:t>
            </a:r>
          </a:p>
          <a:p>
            <a:pPr lvl="1"/>
            <a:r>
              <a:rPr lang="en-US" sz="2133" dirty="0" err="1"/>
              <a:t>Tokenizer</a:t>
            </a:r>
            <a:r>
              <a:rPr lang="en-US" sz="2133" dirty="0"/>
              <a:t>, POS Tagger, Named Entity Tagger, Parser, Stemming, Semantic Analyzer, Sentiment Analyzer, machine translation, text classification, clustering, collocation </a:t>
            </a:r>
          </a:p>
          <a:p>
            <a:r>
              <a:rPr lang="en-US" sz="2400" dirty="0" err="1"/>
              <a:t>OpenNLP</a:t>
            </a:r>
            <a:endParaRPr lang="en-US" sz="2400" dirty="0"/>
          </a:p>
          <a:p>
            <a:pPr lvl="1"/>
            <a:r>
              <a:rPr lang="en-US" sz="2133" dirty="0"/>
              <a:t>Sentence detection, tokenization, named entity tagger, part of speech tagger, document categorizer, </a:t>
            </a:r>
            <a:r>
              <a:rPr lang="en-US" sz="2133" dirty="0" err="1"/>
              <a:t>chunker</a:t>
            </a:r>
            <a:r>
              <a:rPr lang="en-US" sz="2133" dirty="0"/>
              <a:t>, parser, </a:t>
            </a:r>
            <a:r>
              <a:rPr lang="en-US" sz="2133" dirty="0" err="1"/>
              <a:t>coreference</a:t>
            </a:r>
            <a:r>
              <a:rPr lang="en-US" sz="2133" dirty="0"/>
              <a:t> resolution</a:t>
            </a:r>
          </a:p>
          <a:p>
            <a:r>
              <a:rPr lang="en-US" sz="2400" dirty="0"/>
              <a:t>Stanford </a:t>
            </a:r>
            <a:r>
              <a:rPr lang="en-US" sz="2400" dirty="0" err="1"/>
              <a:t>CoreNLP</a:t>
            </a:r>
            <a:endParaRPr lang="en-US" sz="2400" dirty="0"/>
          </a:p>
          <a:p>
            <a:pPr lvl="1"/>
            <a:r>
              <a:rPr lang="en-US" sz="2133" dirty="0"/>
              <a:t>Sentence splitter, tokenization, POS tagger, lemmatization, named entity tagger, parser, </a:t>
            </a:r>
            <a:r>
              <a:rPr lang="en-US" sz="2133" dirty="0" err="1"/>
              <a:t>coreference</a:t>
            </a:r>
            <a:r>
              <a:rPr lang="en-US" sz="2133" dirty="0"/>
              <a:t> resolution, sentiment analysis, mention detection, open IE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F5D20-4F70-4D9E-9BCE-F664026B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D9ED1-E29B-44C1-BF3F-D914ED38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246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9AE6-78CD-4A4E-A6F5-B9197AC4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3BC4A-3E36-4448-8066-A1CD7D0AC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5605D-2E12-4506-B903-D50976EA5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69" b="77480"/>
          <a:stretch/>
        </p:blipFill>
        <p:spPr>
          <a:xfrm>
            <a:off x="925705" y="4661095"/>
            <a:ext cx="8930190" cy="4138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0998C-246E-4658-AAA5-C36BAFBD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68567-89BC-4070-968B-166A4759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899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0661-AA4F-4DDF-8D53-0D579A26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3FC9-D5D7-41B7-9951-07B7B344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sent_tokenize</a:t>
            </a:r>
            <a:r>
              <a:rPr lang="en-US" sz="2000" dirty="0"/>
              <a:t> : to split text into sentences</a:t>
            </a:r>
          </a:p>
          <a:p>
            <a:r>
              <a:rPr lang="en-US" sz="2000" dirty="0" err="1"/>
              <a:t>word_tokenize</a:t>
            </a:r>
            <a:r>
              <a:rPr lang="en-US" sz="2000" dirty="0"/>
              <a:t> : to split text into words</a:t>
            </a:r>
            <a:endParaRPr lang="en-ID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8576A-7190-4645-BD8E-72590AFE3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51" y="2821185"/>
            <a:ext cx="11646698" cy="2447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DB17F7-F1E3-45BD-B347-F87DD5686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58258"/>
            <a:ext cx="10786092" cy="10346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A589B-B24C-4E96-ABDA-6AC403C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17315-7BB3-4CE8-A0AA-60108072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73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7242-3570-4CC1-8E2F-0A9C65C8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 on Tokenization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5D75-EA6C-4B96-82C7-C679655F2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Write a program </a:t>
            </a:r>
            <a:r>
              <a:rPr lang="en-US" dirty="0"/>
              <a:t>to tokenize words for each sentence in a list</a:t>
            </a:r>
          </a:p>
          <a:p>
            <a:r>
              <a:rPr lang="en-US" dirty="0"/>
              <a:t>Given an input of </a:t>
            </a:r>
            <a:r>
              <a:rPr lang="en-US" i="1" dirty="0" err="1"/>
              <a:t>tokenized_text</a:t>
            </a:r>
            <a:r>
              <a:rPr lang="en-US" i="1" dirty="0"/>
              <a:t> </a:t>
            </a:r>
            <a:r>
              <a:rPr lang="en-US" dirty="0"/>
              <a:t>such as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a program to give </a:t>
            </a:r>
            <a:r>
              <a:rPr lang="en-US" i="1" dirty="0"/>
              <a:t>sword</a:t>
            </a:r>
            <a:r>
              <a:rPr lang="en-US" dirty="0"/>
              <a:t> output such as below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9C0DC-990B-4C39-873B-9E65E19F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86" y="3153096"/>
            <a:ext cx="9601200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80512A-B1B9-425D-923F-D95FBD22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61" y="4972095"/>
            <a:ext cx="9686925" cy="9620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C33AE-F7A5-4DF8-BA3E-9788C4E6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7BBAF-2249-4BC9-810C-05770E05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19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E193-C779-43C0-B800-996B0A5A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Token, Bigram, Trigram, </a:t>
            </a:r>
            <a:r>
              <a:rPr lang="en-US" dirty="0" err="1"/>
              <a:t>Ngram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E85E-EB5C-4F27-B837-C213C1413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Hello </a:t>
            </a:r>
            <a:r>
              <a:rPr lang="en-US" dirty="0" err="1"/>
              <a:t>Mr</a:t>
            </a:r>
            <a:r>
              <a:rPr lang="en-US" dirty="0"/>
              <a:t> Smith, how are you doing today?</a:t>
            </a:r>
          </a:p>
          <a:p>
            <a:r>
              <a:rPr lang="en-US" dirty="0"/>
              <a:t>Token: </a:t>
            </a:r>
            <a:r>
              <a:rPr lang="en-US" b="1" dirty="0"/>
              <a:t>Hello </a:t>
            </a:r>
            <a:r>
              <a:rPr lang="en-US" dirty="0"/>
              <a:t>– </a:t>
            </a:r>
            <a:r>
              <a:rPr lang="en-US" b="1" dirty="0" err="1"/>
              <a:t>Mr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b="1" dirty="0"/>
              <a:t>Smith </a:t>
            </a:r>
            <a:r>
              <a:rPr lang="en-US" dirty="0"/>
              <a:t>– </a:t>
            </a:r>
            <a:r>
              <a:rPr lang="en-US" b="1" dirty="0"/>
              <a:t>,</a:t>
            </a:r>
            <a:r>
              <a:rPr lang="en-US" dirty="0"/>
              <a:t> – </a:t>
            </a:r>
            <a:r>
              <a:rPr lang="en-US" b="1" dirty="0"/>
              <a:t>how </a:t>
            </a:r>
            <a:r>
              <a:rPr lang="en-US" dirty="0"/>
              <a:t>– </a:t>
            </a:r>
            <a:r>
              <a:rPr lang="en-US" b="1" dirty="0"/>
              <a:t>are </a:t>
            </a:r>
            <a:r>
              <a:rPr lang="en-US" dirty="0"/>
              <a:t>– </a:t>
            </a:r>
            <a:r>
              <a:rPr lang="en-US" b="1" dirty="0"/>
              <a:t>you </a:t>
            </a:r>
            <a:r>
              <a:rPr lang="en-US" dirty="0"/>
              <a:t>– </a:t>
            </a:r>
            <a:r>
              <a:rPr lang="en-US" b="1" dirty="0"/>
              <a:t>doing </a:t>
            </a:r>
            <a:r>
              <a:rPr lang="en-US" dirty="0"/>
              <a:t>– </a:t>
            </a:r>
            <a:r>
              <a:rPr lang="en-US" b="1" dirty="0"/>
              <a:t>today </a:t>
            </a:r>
            <a:r>
              <a:rPr lang="en-US" dirty="0"/>
              <a:t>– </a:t>
            </a:r>
            <a:r>
              <a:rPr lang="en-US" b="1" dirty="0"/>
              <a:t>? </a:t>
            </a:r>
          </a:p>
          <a:p>
            <a:r>
              <a:rPr lang="en-US" dirty="0"/>
              <a:t>Bigram: </a:t>
            </a:r>
            <a:r>
              <a:rPr lang="en-US" b="1" dirty="0"/>
              <a:t>Hello </a:t>
            </a:r>
            <a:r>
              <a:rPr lang="en-US" b="1" dirty="0" err="1"/>
              <a:t>Mr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b="1" dirty="0" err="1"/>
              <a:t>Mr</a:t>
            </a:r>
            <a:r>
              <a:rPr lang="en-US" b="1" dirty="0"/>
              <a:t> Smith </a:t>
            </a:r>
            <a:r>
              <a:rPr lang="en-US" dirty="0"/>
              <a:t>– </a:t>
            </a:r>
            <a:r>
              <a:rPr lang="en-US" b="1" dirty="0"/>
              <a:t>Smith , </a:t>
            </a:r>
            <a:r>
              <a:rPr lang="en-US" dirty="0"/>
              <a:t>– </a:t>
            </a:r>
            <a:r>
              <a:rPr lang="en-US" b="1" dirty="0"/>
              <a:t>, how </a:t>
            </a:r>
            <a:r>
              <a:rPr lang="en-US" dirty="0"/>
              <a:t>– </a:t>
            </a:r>
            <a:r>
              <a:rPr lang="en-US" b="1" dirty="0"/>
              <a:t>how are </a:t>
            </a:r>
            <a:r>
              <a:rPr lang="en-US" dirty="0"/>
              <a:t>– </a:t>
            </a:r>
            <a:r>
              <a:rPr lang="en-US" b="1" dirty="0"/>
              <a:t>are you </a:t>
            </a:r>
            <a:r>
              <a:rPr lang="en-US" dirty="0"/>
              <a:t>– </a:t>
            </a:r>
            <a:r>
              <a:rPr lang="en-US" b="1" dirty="0"/>
              <a:t>you doing </a:t>
            </a:r>
            <a:r>
              <a:rPr lang="en-US" dirty="0"/>
              <a:t>– </a:t>
            </a:r>
            <a:r>
              <a:rPr lang="en-US" b="1" dirty="0"/>
              <a:t>doing today </a:t>
            </a:r>
            <a:r>
              <a:rPr lang="en-US" dirty="0"/>
              <a:t>– </a:t>
            </a:r>
            <a:r>
              <a:rPr lang="en-US" b="1" dirty="0"/>
              <a:t>today ?</a:t>
            </a:r>
          </a:p>
          <a:p>
            <a:r>
              <a:rPr lang="en-US" dirty="0"/>
              <a:t>Trigram: </a:t>
            </a:r>
            <a:r>
              <a:rPr lang="en-US" b="1" dirty="0"/>
              <a:t>Hello </a:t>
            </a:r>
            <a:r>
              <a:rPr lang="en-US" b="1" dirty="0" err="1"/>
              <a:t>Mr</a:t>
            </a:r>
            <a:r>
              <a:rPr lang="en-US" b="1" dirty="0"/>
              <a:t> Smith </a:t>
            </a:r>
            <a:r>
              <a:rPr lang="en-US" dirty="0"/>
              <a:t>– </a:t>
            </a:r>
            <a:r>
              <a:rPr lang="en-US" b="1" dirty="0" err="1"/>
              <a:t>Mr</a:t>
            </a:r>
            <a:r>
              <a:rPr lang="en-US" b="1" dirty="0"/>
              <a:t> Smith , </a:t>
            </a:r>
            <a:r>
              <a:rPr lang="en-US" dirty="0"/>
              <a:t>– </a:t>
            </a:r>
            <a:r>
              <a:rPr lang="en-US" b="1" dirty="0"/>
              <a:t>Smith , how </a:t>
            </a:r>
            <a:r>
              <a:rPr lang="en-US" dirty="0"/>
              <a:t>– </a:t>
            </a:r>
            <a:r>
              <a:rPr lang="en-US" b="1" dirty="0"/>
              <a:t>, how are </a:t>
            </a:r>
            <a:r>
              <a:rPr lang="en-US" dirty="0"/>
              <a:t>– </a:t>
            </a:r>
            <a:r>
              <a:rPr lang="en-US" b="1" dirty="0"/>
              <a:t>how are you </a:t>
            </a:r>
            <a:r>
              <a:rPr lang="en-US" dirty="0"/>
              <a:t>– </a:t>
            </a:r>
            <a:r>
              <a:rPr lang="en-US" b="1" dirty="0"/>
              <a:t>are you doing </a:t>
            </a:r>
            <a:r>
              <a:rPr lang="en-US" dirty="0"/>
              <a:t>– </a:t>
            </a:r>
            <a:r>
              <a:rPr lang="en-US" b="1" dirty="0"/>
              <a:t>you doing today </a:t>
            </a:r>
            <a:r>
              <a:rPr lang="en-US" dirty="0"/>
              <a:t>– </a:t>
            </a:r>
            <a:r>
              <a:rPr lang="en-US" b="1" dirty="0"/>
              <a:t>doing today ? </a:t>
            </a:r>
          </a:p>
          <a:p>
            <a:r>
              <a:rPr lang="en-US" dirty="0" err="1"/>
              <a:t>Ngram</a:t>
            </a:r>
            <a:r>
              <a:rPr lang="en-US" dirty="0"/>
              <a:t>: n can be defined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B00B7-90F9-4CB7-84BA-AA636AF7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IF6082 Pemrosesan Bahasa Alami Lanjut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F2FEF-7201-46EF-8677-1C6B57E6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C5E3-BCE7-488D-BF48-BD061DD350F1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781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1230</Words>
  <Application>Microsoft Office PowerPoint</Application>
  <PresentationFormat>Widescreen</PresentationFormat>
  <Paragraphs>241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Text Preprocessing</vt:lpstr>
      <vt:lpstr>Basic Tools of NLU (Natural Language Understanding)</vt:lpstr>
      <vt:lpstr>PowerPoint Presentation</vt:lpstr>
      <vt:lpstr>Tools Dasar pada CL</vt:lpstr>
      <vt:lpstr>NLP Toolkit</vt:lpstr>
      <vt:lpstr>NLTK</vt:lpstr>
      <vt:lpstr>Tokenization</vt:lpstr>
      <vt:lpstr>Exercise on Tokenization</vt:lpstr>
      <vt:lpstr>Token, Bigram, Trigram, Ngram</vt:lpstr>
      <vt:lpstr>PowerPoint Presentation</vt:lpstr>
      <vt:lpstr>Frequency Distribution</vt:lpstr>
      <vt:lpstr>matplotlib</vt:lpstr>
      <vt:lpstr>Stop words</vt:lpstr>
      <vt:lpstr>Stop words Filtering</vt:lpstr>
      <vt:lpstr>Exercise on Stop Word Filtering</vt:lpstr>
      <vt:lpstr>NLTK POS Tagger</vt:lpstr>
      <vt:lpstr>Exercise on POS Tagger</vt:lpstr>
      <vt:lpstr>NLTK Stemmer &amp; Lemmatizer</vt:lpstr>
      <vt:lpstr>PowerPoint Presentation</vt:lpstr>
      <vt:lpstr>Flow of Text Classification Task</vt:lpstr>
      <vt:lpstr>PreProcessing</vt:lpstr>
      <vt:lpstr>Entity Masking</vt:lpstr>
      <vt:lpstr>Feature Extraction</vt:lpstr>
      <vt:lpstr>PowerPoint Presentation</vt:lpstr>
      <vt:lpstr>PowerPoint Presentation</vt:lpstr>
      <vt:lpstr>Project NLP</vt:lpstr>
      <vt:lpstr>Content of ipynb Script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Eng. Ayu Purwarianti, ST., MT</dc:creator>
  <cp:lastModifiedBy>Ayu Purwarianti</cp:lastModifiedBy>
  <cp:revision>12</cp:revision>
  <dcterms:created xsi:type="dcterms:W3CDTF">2019-09-04T02:37:53Z</dcterms:created>
  <dcterms:modified xsi:type="dcterms:W3CDTF">2020-01-21T06:52:46Z</dcterms:modified>
</cp:coreProperties>
</file>