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57" r:id="rId5"/>
    <p:sldId id="258" r:id="rId6"/>
    <p:sldId id="259" r:id="rId7"/>
    <p:sldId id="260" r:id="rId8"/>
    <p:sldId id="263" r:id="rId9"/>
    <p:sldId id="264" r:id="rId10"/>
    <p:sldId id="265" r:id="rId11"/>
    <p:sldId id="266" r:id="rId12"/>
    <p:sldId id="268" r:id="rId13"/>
    <p:sldId id="269" r:id="rId14"/>
    <p:sldId id="270" r:id="rId15"/>
    <p:sldId id="271" r:id="rId16"/>
    <p:sldId id="272" r:id="rId17"/>
    <p:sldId id="273" r:id="rId18"/>
    <p:sldId id="267"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99642-4640-64CE-642E-C5CCAFACE2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774B6D0-7CDE-5898-C0F0-77C9CA5FA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F2229B3-B47B-86C2-E6CC-751E28F07D8A}"/>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ED3642AD-BC57-A78C-AA49-EB6405155B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7B991A-2EAE-1B3F-A603-7F17984A9A31}"/>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3862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0270E-AAA5-1172-762A-4C2A0FD8A49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2ED413D-0204-3FFA-048B-7F0239622C0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25CE67-64B8-34D0-3AE4-1FECB7797609}"/>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71B5A151-7FE8-3DED-C7B7-2D0A0CCC4E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21A259E-CC72-5882-BAC2-3CE2C376C0E2}"/>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48771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6733D1-397D-D63B-BE4A-D80D394750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8F696F2-E550-479A-70CA-229732B99F3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EFC2FF-1748-F8D0-6331-70BEB92AA279}"/>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3971D451-37E4-121A-09A0-69D04A05155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67E57D-499E-D6EC-9311-F9A7C54084D4}"/>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99174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53A9B-1EE9-3AB8-28D7-7F4A98C2DEE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042847-E748-1E79-287C-B78A212F94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31A55B-E4EB-7E62-C893-ACECF848AFA1}"/>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BB7DFBBD-B8EF-72B8-4CFE-FBC2FEF8E01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403874-858F-BBB5-DBF9-6E691790A76D}"/>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13142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76BAD-AC6D-7C19-F48D-5CE5538392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F01944-9985-AF50-E8AA-F7856DAE6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E576741-881E-F1CD-240C-F4E21C08E21F}"/>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F7B70B5C-0362-68F7-7AD2-3E71566F00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70D2FE-DA02-FD3D-8EC7-01BAAF309283}"/>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39625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76B70-4CF8-661C-34C3-1EA81BD3CB6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AD5FA6-869F-36EF-9145-FA872A1A17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E3F64B3-9556-3595-2BD9-693FB7357F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5A55643-5B29-5C00-4DDC-B348B8A704AC}"/>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6" name="Marcador de pie de página 5">
            <a:extLst>
              <a:ext uri="{FF2B5EF4-FFF2-40B4-BE49-F238E27FC236}">
                <a16:creationId xmlns:a16="http://schemas.microsoft.com/office/drawing/2014/main" id="{E157ECE0-D612-F418-62CF-22298E960A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D86683-8CCE-F7C6-315F-2427E50AFB82}"/>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71586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8AAC6-B469-6043-CDF9-DA66EFC2EA3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01DA54-57BF-3747-A334-C7A909B2B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DF916E9-28D3-AF6E-D610-0F4B470761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261653D-4323-ACC1-8A6D-4FB2C60BD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1A7AA1F-60AB-0B24-7C12-925A65D4DD3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38A7F46-1696-E36B-5B24-D1111FCCCA70}"/>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8" name="Marcador de pie de página 7">
            <a:extLst>
              <a:ext uri="{FF2B5EF4-FFF2-40B4-BE49-F238E27FC236}">
                <a16:creationId xmlns:a16="http://schemas.microsoft.com/office/drawing/2014/main" id="{DB3D8FEA-4294-6150-63D8-3341555ED42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3343E16-EE75-55A3-8FBA-E13C28E7BE93}"/>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12312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1A816-3B1A-B3A5-500D-F1ED0D42000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F364F8A-3113-0B75-735C-AE858EFF27D4}"/>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4" name="Marcador de pie de página 3">
            <a:extLst>
              <a:ext uri="{FF2B5EF4-FFF2-40B4-BE49-F238E27FC236}">
                <a16:creationId xmlns:a16="http://schemas.microsoft.com/office/drawing/2014/main" id="{F19CCD50-2BC4-A3FE-A40E-E39BA4DC2EC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247EE0-D2AA-6F27-F912-BF1DB0E000FA}"/>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3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5369D5-4F3E-0FC7-4E93-2D918E0AE2D6}"/>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3" name="Marcador de pie de página 2">
            <a:extLst>
              <a:ext uri="{FF2B5EF4-FFF2-40B4-BE49-F238E27FC236}">
                <a16:creationId xmlns:a16="http://schemas.microsoft.com/office/drawing/2014/main" id="{3C577353-952B-BC2B-B598-D99279D855A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D464205-FB18-B7D3-E476-09375393BA1A}"/>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93098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141F2-9AAC-7681-2F84-3146CEC24C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E5765FB-A531-7C73-813E-F2BC9163D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C0DD48-ED8D-B8ED-5DF1-C787DD0A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03CE5C-2FF1-0B60-7CF9-74AC4AA102A3}"/>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6" name="Marcador de pie de página 5">
            <a:extLst>
              <a:ext uri="{FF2B5EF4-FFF2-40B4-BE49-F238E27FC236}">
                <a16:creationId xmlns:a16="http://schemas.microsoft.com/office/drawing/2014/main" id="{BDA7CDB9-7698-9835-8A99-005C8B86656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97A3BD-573D-8DAD-790B-4CE8954965D5}"/>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304868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EC2EC-A913-72BD-6C25-BD3177DEED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5BD8F13-832A-DA1A-FAB6-A757B779E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A0D5705-1813-B22A-5FB5-381311B44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7B825F-53B1-4D02-2252-22E39A50BED1}"/>
              </a:ext>
            </a:extLst>
          </p:cNvPr>
          <p:cNvSpPr>
            <a:spLocks noGrp="1"/>
          </p:cNvSpPr>
          <p:nvPr>
            <p:ph type="dt" sz="half" idx="10"/>
          </p:nvPr>
        </p:nvSpPr>
        <p:spPr/>
        <p:txBody>
          <a:bodyPr/>
          <a:lstStyle/>
          <a:p>
            <a:fld id="{F3242F8D-B7FC-458D-A756-3A97F032460F}" type="datetimeFigureOut">
              <a:rPr lang="es-ES" smtClean="0"/>
              <a:t>04/08/2022</a:t>
            </a:fld>
            <a:endParaRPr lang="es-ES"/>
          </a:p>
        </p:txBody>
      </p:sp>
      <p:sp>
        <p:nvSpPr>
          <p:cNvPr id="6" name="Marcador de pie de página 5">
            <a:extLst>
              <a:ext uri="{FF2B5EF4-FFF2-40B4-BE49-F238E27FC236}">
                <a16:creationId xmlns:a16="http://schemas.microsoft.com/office/drawing/2014/main" id="{102CF1E1-8355-CD5D-842D-108C6A1EDE3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70BD89E-56C5-F7CE-C4AF-2FA0D73625E5}"/>
              </a:ext>
            </a:extLst>
          </p:cNvPr>
          <p:cNvSpPr>
            <a:spLocks noGrp="1"/>
          </p:cNvSpPr>
          <p:nvPr>
            <p:ph type="sldNum" sz="quarter" idx="12"/>
          </p:nvPr>
        </p:nvSpPr>
        <p:spPr/>
        <p:txBody>
          <a:bodyPr/>
          <a:lstStyle/>
          <a:p>
            <a:fld id="{D04B3AA2-0779-465F-B8AD-753BD72F0949}" type="slidenum">
              <a:rPr lang="es-ES" smtClean="0"/>
              <a:t>‹Nº›</a:t>
            </a:fld>
            <a:endParaRPr lang="es-ES"/>
          </a:p>
        </p:txBody>
      </p:sp>
    </p:spTree>
    <p:extLst>
      <p:ext uri="{BB962C8B-B14F-4D97-AF65-F5344CB8AC3E}">
        <p14:creationId xmlns:p14="http://schemas.microsoft.com/office/powerpoint/2010/main" val="207112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34544D-12C3-107C-6665-7475FDB62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683EC5-F7AD-39FA-854B-9D63F83B7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9F1A7F-C696-F2D8-264E-F078B0028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42F8D-B7FC-458D-A756-3A97F032460F}" type="datetimeFigureOut">
              <a:rPr lang="es-ES" smtClean="0"/>
              <a:t>04/08/2022</a:t>
            </a:fld>
            <a:endParaRPr lang="es-ES"/>
          </a:p>
        </p:txBody>
      </p:sp>
      <p:sp>
        <p:nvSpPr>
          <p:cNvPr id="5" name="Marcador de pie de página 4">
            <a:extLst>
              <a:ext uri="{FF2B5EF4-FFF2-40B4-BE49-F238E27FC236}">
                <a16:creationId xmlns:a16="http://schemas.microsoft.com/office/drawing/2014/main" id="{5BA48DA5-C7CA-AFA2-57CC-0B1496219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FEF9A74-D350-44C5-AAE2-D00AED4F8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B3AA2-0779-465F-B8AD-753BD72F0949}" type="slidenum">
              <a:rPr lang="es-ES" smtClean="0"/>
              <a:t>‹Nº›</a:t>
            </a:fld>
            <a:endParaRPr lang="es-ES"/>
          </a:p>
        </p:txBody>
      </p:sp>
    </p:spTree>
    <p:extLst>
      <p:ext uri="{BB962C8B-B14F-4D97-AF65-F5344CB8AC3E}">
        <p14:creationId xmlns:p14="http://schemas.microsoft.com/office/powerpoint/2010/main" val="264113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hyperlink" Target="https://github.com/adririos98/Curso-Docker" TargetMode="Externa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hyperlink" Target="https://www.linkedin.com/in/adrian-hern%C3%A1ndez-r%C3%ADo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www.linkedin.com/in/adrian-hern%C3%A1ndez-r%C3%ADos/" TargetMode="External"/><Relationship Id="rId4" Type="http://schemas.openxmlformats.org/officeDocument/2006/relationships/hyperlink" Target="https://github.com/adririos9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dririos98" TargetMode="Externa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hyperlink" Target="https://www.linkedin.com/in/adrian-hern%C3%A1ndez-r%C3%AD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465404" y="801224"/>
            <a:ext cx="11203746" cy="971306"/>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s-ES" dirty="0">
                <a:latin typeface="Arial Black" panose="020B0A04020102020204" pitchFamily="34" charset="0"/>
              </a:rPr>
              <a:t>DOCKER DESDE CERO Y PARA TODOS.</a:t>
            </a:r>
          </a:p>
        </p:txBody>
      </p:sp>
      <p:sp>
        <p:nvSpPr>
          <p:cNvPr id="3" name="Rectángulo: esquinas superiores redondeadas 2">
            <a:extLst>
              <a:ext uri="{FF2B5EF4-FFF2-40B4-BE49-F238E27FC236}">
                <a16:creationId xmlns:a16="http://schemas.microsoft.com/office/drawing/2014/main" id="{A32F4736-89F2-8A63-8C51-3D7FB4933F93}"/>
              </a:ext>
            </a:extLst>
          </p:cNvPr>
          <p:cNvSpPr/>
          <p:nvPr/>
        </p:nvSpPr>
        <p:spPr>
          <a:xfrm>
            <a:off x="465404" y="1983545"/>
            <a:ext cx="11203746" cy="395302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Arial Black" panose="020B0A04020102020204" pitchFamily="34" charset="0"/>
              </a:rPr>
              <a:t>DOCKER – DOCKER-COMPOSE – DOCKER SWARM</a:t>
            </a:r>
          </a:p>
          <a:p>
            <a:pPr algn="ctr"/>
            <a:r>
              <a:rPr lang="es-ES" sz="1600" dirty="0">
                <a:latin typeface="Arial Black" panose="020B0A04020102020204" pitchFamily="34" charset="0"/>
              </a:rPr>
              <a:t>De novato a experto.</a:t>
            </a: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sz="1400" dirty="0">
              <a:latin typeface="Arial Black" panose="020B0A04020102020204" pitchFamily="34" charset="0"/>
            </a:endParaRPr>
          </a:p>
          <a:p>
            <a:pPr algn="ctr"/>
            <a:endParaRPr lang="es-ES" dirty="0">
              <a:latin typeface="Arial Black" panose="020B0A04020102020204" pitchFamily="34" charset="0"/>
            </a:endParaRPr>
          </a:p>
          <a:p>
            <a:pPr algn="ctr"/>
            <a:r>
              <a:rPr lang="es-ES" dirty="0">
                <a:latin typeface="Arial Black" panose="020B0A04020102020204" pitchFamily="34" charset="0"/>
              </a:rPr>
              <a:t>Adrián Hernández Ríos</a:t>
            </a:r>
          </a:p>
          <a:p>
            <a:pPr algn="ctr"/>
            <a:r>
              <a:rPr lang="es-ES" sz="1000" dirty="0">
                <a:solidFill>
                  <a:schemeClr val="bg1"/>
                </a:solidFill>
                <a:latin typeface="Arial Black" panose="020B0A04020102020204" pitchFamily="34" charset="0"/>
                <a:hlinkClick r:id="rId3">
                  <a:extLst>
                    <a:ext uri="{A12FA001-AC4F-418D-AE19-62706E023703}">
                      <ahyp:hlinkClr xmlns:ahyp="http://schemas.microsoft.com/office/drawing/2018/hyperlinkcolor" val="tx"/>
                    </a:ext>
                  </a:extLst>
                </a:hlinkClick>
              </a:rPr>
              <a:t>https://github.com/adririos98</a:t>
            </a:r>
            <a:r>
              <a:rPr lang="es-ES" sz="1000" dirty="0">
                <a:solidFill>
                  <a:schemeClr val="bg1"/>
                </a:solidFill>
                <a:latin typeface="Arial Black" panose="020B0A04020102020204" pitchFamily="34" charset="0"/>
              </a:rPr>
              <a:t> </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920"/>
          <a:stretch/>
        </p:blipFill>
        <p:spPr bwMode="auto">
          <a:xfrm>
            <a:off x="5233328" y="3429000"/>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4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ESQUEMA MENTAL</a:t>
            </a:r>
          </a:p>
        </p:txBody>
      </p:sp>
      <p:pic>
        <p:nvPicPr>
          <p:cNvPr id="6146" name="Picture 2" descr="Vulgaire Developpeur">
            <a:extLst>
              <a:ext uri="{FF2B5EF4-FFF2-40B4-BE49-F238E27FC236}">
                <a16:creationId xmlns:a16="http://schemas.microsoft.com/office/drawing/2014/main" id="{60D4CCBA-1A39-7BAA-AB2F-BCCA43F4C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97" t="11912" r="8535" b="5582"/>
          <a:stretch/>
        </p:blipFill>
        <p:spPr bwMode="auto">
          <a:xfrm>
            <a:off x="838199" y="1560603"/>
            <a:ext cx="6864295" cy="456714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pic>
        <p:nvPicPr>
          <p:cNvPr id="8" name="Picture 2" descr="Deploying C# Web Applications with Docker">
            <a:extLst>
              <a:ext uri="{FF2B5EF4-FFF2-40B4-BE49-F238E27FC236}">
                <a16:creationId xmlns:a16="http://schemas.microsoft.com/office/drawing/2014/main" id="{58A94F42-DEA8-BAE8-65BB-84BA15E2EF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0190" y="1560603"/>
            <a:ext cx="3060959" cy="456714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6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F901501D-E927-FDF4-7914-50FA06D36D39}"/>
              </a:ext>
            </a:extLst>
          </p:cNvPr>
          <p:cNvSpPr txBox="1"/>
          <p:nvPr/>
        </p:nvSpPr>
        <p:spPr>
          <a:xfrm>
            <a:off x="895643" y="1997612"/>
            <a:ext cx="10400714" cy="923330"/>
          </a:xfrm>
          <a:prstGeom prst="rect">
            <a:avLst/>
          </a:prstGeom>
          <a:noFill/>
        </p:spPr>
        <p:txBody>
          <a:bodyPr wrap="square" rtlCol="0">
            <a:spAutoFit/>
          </a:bodyPr>
          <a:lstStyle/>
          <a:p>
            <a:pPr marL="285750" indent="-285750">
              <a:buFont typeface="Arial" panose="020B0604020202020204" pitchFamily="34" charset="0"/>
              <a:buChar char="•"/>
            </a:pPr>
            <a:r>
              <a:rPr lang="es-ES" b="1" dirty="0" err="1"/>
              <a:t>DockerHub</a:t>
            </a:r>
            <a:r>
              <a:rPr lang="es-ES" dirty="0"/>
              <a:t> es el registro de imágenes donde podemos subir nuestras imágenes o encontrar imágenes ya hechas con la que trabajar sobre ellas. Podemos usarlo de manera muy similar a la que usamos GitHub y nos podemos dar de alta en dicho servicio para almacenar nuestras imágenes.</a:t>
            </a:r>
          </a:p>
        </p:txBody>
      </p:sp>
      <p:pic>
        <p:nvPicPr>
          <p:cNvPr id="7" name="Imagen 6">
            <a:extLst>
              <a:ext uri="{FF2B5EF4-FFF2-40B4-BE49-F238E27FC236}">
                <a16:creationId xmlns:a16="http://schemas.microsoft.com/office/drawing/2014/main" id="{1DBBA5AB-049A-4CB0-A53C-F5072F70AF47}"/>
              </a:ext>
            </a:extLst>
          </p:cNvPr>
          <p:cNvPicPr>
            <a:picLocks noChangeAspect="1"/>
          </p:cNvPicPr>
          <p:nvPr/>
        </p:nvPicPr>
        <p:blipFill>
          <a:blip r:embed="rId6"/>
          <a:stretch>
            <a:fillRect/>
          </a:stretch>
        </p:blipFill>
        <p:spPr>
          <a:xfrm>
            <a:off x="2586697" y="2819514"/>
            <a:ext cx="7018606" cy="3601049"/>
          </a:xfrm>
          <a:prstGeom prst="rect">
            <a:avLst/>
          </a:prstGeom>
        </p:spPr>
      </p:pic>
    </p:spTree>
    <p:extLst>
      <p:ext uri="{BB962C8B-B14F-4D97-AF65-F5344CB8AC3E}">
        <p14:creationId xmlns:p14="http://schemas.microsoft.com/office/powerpoint/2010/main" val="330213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Persistencia de datos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524315"/>
          </a:xfrm>
          <a:prstGeom prst="rect">
            <a:avLst/>
          </a:prstGeom>
          <a:noFill/>
        </p:spPr>
        <p:txBody>
          <a:bodyPr wrap="square" rtlCol="0">
            <a:spAutoFit/>
          </a:bodyPr>
          <a:lstStyle/>
          <a:p>
            <a:pPr marL="285750" indent="-285750">
              <a:buFont typeface="Arial" panose="020B0604020202020204" pitchFamily="34" charset="0"/>
              <a:buChar char="•"/>
            </a:pPr>
            <a:r>
              <a:rPr lang="es-ES" dirty="0"/>
              <a:t>Por defecto ya hemos indicado que un contenedor está aislado de todo. Hemos visto como podemos conectar el contenedor a un puerto de red para poder acceder a él. Eso incluye al sistema de archivos que contiene. Detal manera que si se elimina el contenedor, se eliminan también sus archivos. </a:t>
            </a:r>
          </a:p>
          <a:p>
            <a:pPr marL="285750" indent="-285750">
              <a:buFont typeface="Arial" panose="020B0604020202020204" pitchFamily="34" charset="0"/>
              <a:buChar char="•"/>
            </a:pPr>
            <a:r>
              <a:rPr lang="es-ES" dirty="0"/>
              <a:t>Si queremos almacenar datos (una web, una base de datos, etc.) dentro de un contenedor necesitamos una manera de almacenarlos sin perderlos. </a:t>
            </a:r>
          </a:p>
          <a:p>
            <a:pPr marL="285750" indent="-285750">
              <a:buFont typeface="Arial" panose="020B0604020202020204" pitchFamily="34" charset="0"/>
              <a:buChar char="•"/>
            </a:pPr>
            <a:r>
              <a:rPr lang="es-ES" dirty="0"/>
              <a:t>Docker ofrece tres maneras: </a:t>
            </a:r>
          </a:p>
          <a:p>
            <a:pPr marL="742950" lvl="1" indent="-285750">
              <a:buFont typeface="Arial" panose="020B0604020202020204" pitchFamily="34" charset="0"/>
              <a:buChar char="•"/>
            </a:pPr>
            <a:r>
              <a:rPr lang="es-ES" dirty="0"/>
              <a:t>A través de volúmenes, que son objetos de Docker como las imágenes y los contenedores. </a:t>
            </a:r>
          </a:p>
          <a:p>
            <a:pPr marL="742950" lvl="1" indent="-285750">
              <a:buFont typeface="Arial" panose="020B0604020202020204" pitchFamily="34" charset="0"/>
              <a:buChar char="•"/>
            </a:pPr>
            <a:r>
              <a:rPr lang="es-ES" dirty="0"/>
              <a:t>Montando un directorio de la máquina anfitrión dentro del contenedor (enlazando directorios). </a:t>
            </a:r>
          </a:p>
          <a:p>
            <a:pPr marL="742950" lvl="1" indent="-285750">
              <a:buFont typeface="Arial" panose="020B0604020202020204" pitchFamily="34" charset="0"/>
              <a:buChar char="•"/>
            </a:pPr>
            <a:r>
              <a:rPr lang="es-ES" dirty="0"/>
              <a:t>Almacenándolo en la memoria del sistema (aunque también se perderían al reiniciar el servidor). </a:t>
            </a:r>
          </a:p>
          <a:p>
            <a:pPr marL="285750" indent="-285750">
              <a:buFont typeface="Arial" panose="020B0604020202020204" pitchFamily="34" charset="0"/>
              <a:buChar char="•"/>
            </a:pPr>
            <a:r>
              <a:rPr lang="es-ES" dirty="0"/>
              <a:t>Lo normal es usar volúmenes, pero habrá ocasiones en que es preferible montar directamente un directorio de nuestro espacio de trabajo. Por ejemplo, para guardar los datos de una base de datos usaremos volúmenes, pero para guardar el código de una aplicación o de una página web montaremos el directorio. </a:t>
            </a:r>
          </a:p>
          <a:p>
            <a:pPr marL="285750" indent="-285750">
              <a:buFont typeface="Arial" panose="020B0604020202020204" pitchFamily="34" charset="0"/>
              <a:buChar char="•"/>
            </a:pPr>
            <a:r>
              <a:rPr lang="es-ES" dirty="0"/>
              <a:t>La razón para esto último es que tanto nuestro entorno de desarrollo como el contenedor tengan acceso a los archivos del código fuente. Los volúmenes, al contrario que los directorios montados, no deben accederse desde la máquina anfitrión.</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4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Persistencia de datos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a:t>Volúmenes </a:t>
            </a:r>
          </a:p>
          <a:p>
            <a:pPr marL="285750" indent="-285750">
              <a:buFont typeface="Arial" panose="020B0604020202020204" pitchFamily="34" charset="0"/>
              <a:buChar char="•"/>
            </a:pPr>
            <a:r>
              <a:rPr lang="es-ES" dirty="0"/>
              <a:t>En vez de guardar los datos persistentes en la máquina host, Docker dispone de unos elementos llamados volúmenes que podemos asociar también a directorios del contenedor, de manera que cuando el contenedor lea o escriba en su directorio, donde leerá o escribirá será en el volumen. </a:t>
            </a:r>
          </a:p>
          <a:p>
            <a:pPr marL="285750" indent="-285750">
              <a:buFont typeface="Arial" panose="020B0604020202020204" pitchFamily="34" charset="0"/>
              <a:buChar char="•"/>
            </a:pPr>
            <a:r>
              <a:rPr lang="es-ES" dirty="0"/>
              <a:t>Los volúmenes son independientes de los contenedores, por lo que también podemos conservar los datos aunque se destruya el contenedor, reutilizarlos con otro contenedor, etc. La ventaja frente a los directorios enlazados es que pueden ser gestionados por Docker. Otro detalle importante es que el acceso al contenido de los volúmenes sólo se puede hacer a través de algún contenedor que utilice el volumen. </a:t>
            </a:r>
          </a:p>
          <a:p>
            <a:pPr marL="285750" indent="-285750">
              <a:buFont typeface="Arial" panose="020B0604020202020204" pitchFamily="34" charset="0"/>
              <a:buChar char="•"/>
            </a:pPr>
            <a:r>
              <a:rPr lang="es-ES" dirty="0"/>
              <a:t>Los volúmenes son entidades independientes de los contenedores, pero para acceder al contenido del volumen hay que hacerlo a través contenedor, más exactamente a través del directorio indicado al crear el contenedor.</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053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compose</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524315"/>
          </a:xfrm>
          <a:prstGeom prst="rect">
            <a:avLst/>
          </a:prstGeom>
          <a:noFill/>
        </p:spPr>
        <p:txBody>
          <a:bodyPr wrap="square" rtlCol="0">
            <a:spAutoFit/>
          </a:bodyPr>
          <a:lstStyle/>
          <a:p>
            <a:pPr marL="285750" indent="-285750">
              <a:buFont typeface="Arial" panose="020B0604020202020204" pitchFamily="34" charset="0"/>
              <a:buChar char="•"/>
            </a:pPr>
            <a:r>
              <a:rPr lang="es-ES" dirty="0"/>
              <a:t>El cliente de Docker es engorroso para crear contenedores, así como para crear el resto de objetos y vincularlos entre sí a base de </a:t>
            </a:r>
            <a:r>
              <a:rPr lang="es-ES" dirty="0" err="1"/>
              <a:t>Dockerfiles</a:t>
            </a:r>
            <a:r>
              <a:rPr lang="es-ES" dirty="0"/>
              <a:t>. </a:t>
            </a:r>
          </a:p>
          <a:p>
            <a:pPr marL="285750" indent="-285750">
              <a:buFont typeface="Arial" panose="020B0604020202020204" pitchFamily="34" charset="0"/>
              <a:buChar char="•"/>
            </a:pPr>
            <a:r>
              <a:rPr lang="es-ES" dirty="0"/>
              <a:t>Para automatizar la creación, inicio y parada de un contenedor o un conjunto de ellos, Docker proporciona una herramienta llamada Docker </a:t>
            </a:r>
            <a:r>
              <a:rPr lang="es-ES" dirty="0" err="1"/>
              <a:t>Compose</a:t>
            </a:r>
            <a:r>
              <a:rPr lang="es-ES" dirty="0"/>
              <a:t>. </a:t>
            </a:r>
          </a:p>
          <a:p>
            <a:pPr marL="285750" indent="-285750">
              <a:buFont typeface="Arial" panose="020B0604020202020204" pitchFamily="34" charset="0"/>
              <a:buChar char="•"/>
            </a:pPr>
            <a:r>
              <a:rPr lang="es-ES" dirty="0" err="1"/>
              <a:t>Compose</a:t>
            </a:r>
            <a:r>
              <a:rPr lang="es-ES" dirty="0"/>
              <a:t> es una herramienta para definir y ejecutar aplicaciones </a:t>
            </a:r>
            <a:r>
              <a:rPr lang="es-ES" dirty="0" err="1"/>
              <a:t>multi-contenedor</a:t>
            </a:r>
            <a:r>
              <a:rPr lang="es-ES" dirty="0"/>
              <a:t>. Con un solo comando podremos crear e iniciar todos los servicios que necesitamos para nuestra aplicación. </a:t>
            </a:r>
          </a:p>
          <a:p>
            <a:pPr marL="285750" indent="-285750">
              <a:buFont typeface="Arial" panose="020B0604020202020204" pitchFamily="34" charset="0"/>
              <a:buChar char="•"/>
            </a:pPr>
            <a:r>
              <a:rPr lang="es-ES" dirty="0"/>
              <a:t>Los casos de uso más habituales para </a:t>
            </a:r>
            <a:r>
              <a:rPr lang="es-ES" dirty="0" err="1"/>
              <a:t>docker-compose</a:t>
            </a:r>
            <a:r>
              <a:rPr lang="es-ES" dirty="0"/>
              <a:t> son: Entornos de desarrollo Entornos de testeo automáticos (integración </a:t>
            </a:r>
            <a:r>
              <a:rPr lang="es-ES" dirty="0" err="1"/>
              <a:t>contínua</a:t>
            </a:r>
            <a:r>
              <a:rPr lang="es-ES" dirty="0"/>
              <a:t>) Despliegue en host individuales (no </a:t>
            </a:r>
            <a:r>
              <a:rPr lang="es-ES" dirty="0" err="1"/>
              <a:t>clusters</a:t>
            </a:r>
            <a:r>
              <a:rPr lang="es-ES" dirty="0"/>
              <a:t>) </a:t>
            </a:r>
          </a:p>
          <a:p>
            <a:pPr marL="285750" indent="-285750">
              <a:buFont typeface="Arial" panose="020B0604020202020204" pitchFamily="34" charset="0"/>
              <a:buChar char="•"/>
            </a:pPr>
            <a:r>
              <a:rPr lang="es-ES" dirty="0" err="1"/>
              <a:t>Compose</a:t>
            </a:r>
            <a:r>
              <a:rPr lang="es-ES" dirty="0"/>
              <a:t> tiene comandos para manejar todo el ciclo de vida de nuestra aplicación: Iniciar, detener y rehacer servicios. Ver el estado de los servicios. Visualizar los logs. Ejecutar un comando en un servicio</a:t>
            </a:r>
          </a:p>
          <a:p>
            <a:pPr marL="285750" indent="-285750">
              <a:buFont typeface="Arial" panose="020B0604020202020204" pitchFamily="34" charset="0"/>
              <a:buChar char="•"/>
            </a:pPr>
            <a:r>
              <a:rPr lang="es-ES" b="1" dirty="0">
                <a:effectLst>
                  <a:outerShdw blurRad="38100" dist="38100" dir="2700000" algn="tl">
                    <a:srgbClr val="000000">
                      <a:alpha val="43137"/>
                    </a:srgbClr>
                  </a:outerShdw>
                </a:effectLst>
              </a:rPr>
              <a:t>EJ:</a:t>
            </a:r>
          </a:p>
          <a:p>
            <a:pPr lvl="1"/>
            <a:r>
              <a:rPr lang="en-US" b="1" dirty="0">
                <a:latin typeface="Console"/>
              </a:rPr>
              <a:t>version: '2’ </a:t>
            </a:r>
          </a:p>
          <a:p>
            <a:pPr lvl="1"/>
            <a:r>
              <a:rPr lang="en-US" b="1" dirty="0">
                <a:latin typeface="Console"/>
              </a:rPr>
              <a:t>services: </a:t>
            </a:r>
          </a:p>
          <a:p>
            <a:pPr lvl="2"/>
            <a:r>
              <a:rPr lang="en-US" b="1" dirty="0">
                <a:latin typeface="Console"/>
              </a:rPr>
              <a:t>[</a:t>
            </a:r>
            <a:r>
              <a:rPr lang="en-US" b="1" dirty="0" err="1">
                <a:latin typeface="Console"/>
              </a:rPr>
              <a:t>Name_Service</a:t>
            </a:r>
            <a:r>
              <a:rPr lang="en-US" b="1" dirty="0">
                <a:latin typeface="Console"/>
              </a:rPr>
              <a:t>]: </a:t>
            </a:r>
          </a:p>
          <a:p>
            <a:pPr lvl="3"/>
            <a:r>
              <a:rPr lang="en-US" b="1" dirty="0">
                <a:latin typeface="Console"/>
              </a:rPr>
              <a:t>image: ubuntu </a:t>
            </a:r>
          </a:p>
          <a:p>
            <a:pPr lvl="3"/>
            <a:r>
              <a:rPr lang="en-US" b="1" dirty="0">
                <a:latin typeface="Console"/>
              </a:rPr>
              <a:t>command: [/bin/echo, 'Hola </a:t>
            </a:r>
            <a:r>
              <a:rPr lang="en-US" b="1" dirty="0" err="1">
                <a:latin typeface="Console"/>
              </a:rPr>
              <a:t>compañeros</a:t>
            </a:r>
            <a:r>
              <a:rPr lang="en-US" b="1" dirty="0">
                <a:latin typeface="Console"/>
              </a:rPr>
              <a:t>, </a:t>
            </a:r>
            <a:r>
              <a:rPr lang="en-US" b="1" dirty="0" err="1">
                <a:latin typeface="Console"/>
              </a:rPr>
              <a:t>esto</a:t>
            </a:r>
            <a:r>
              <a:rPr lang="en-US" b="1" dirty="0">
                <a:latin typeface="Console"/>
              </a:rPr>
              <a:t> es Docker Compose']</a:t>
            </a:r>
            <a:endParaRPr lang="es-ES" b="1" dirty="0">
              <a:effectLst>
                <a:outerShdw blurRad="38100" dist="38100" dir="2700000" algn="tl">
                  <a:srgbClr val="000000">
                    <a:alpha val="43137"/>
                  </a:srgbClr>
                </a:outerShdw>
              </a:effectLst>
              <a:latin typeface="Console"/>
            </a:endParaRPr>
          </a:p>
        </p:txBody>
      </p:sp>
    </p:spTree>
    <p:extLst>
      <p:ext uri="{BB962C8B-B14F-4D97-AF65-F5344CB8AC3E}">
        <p14:creationId xmlns:p14="http://schemas.microsoft.com/office/powerpoint/2010/main" val="323414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3693319"/>
          </a:xfrm>
          <a:prstGeom prst="rect">
            <a:avLst/>
          </a:prstGeom>
          <a:noFill/>
        </p:spPr>
        <p:txBody>
          <a:bodyPr wrap="square" rtlCol="0">
            <a:spAutoFit/>
          </a:bodyPr>
          <a:lstStyle/>
          <a:p>
            <a:pPr marL="285750" indent="-285750">
              <a:buFont typeface="Arial" panose="020B0604020202020204" pitchFamily="34" charset="0"/>
              <a:buChar char="•"/>
            </a:pPr>
            <a:r>
              <a:rPr lang="es-ES" dirty="0"/>
              <a:t>Hasta ahora, todo se está ejecutando en una sola máquina y con una sola réplica por contenedor, lo cual hace que tu aplicación no sea ni lo suficientemente escalable ni tolerante a fallos.</a:t>
            </a:r>
          </a:p>
          <a:p>
            <a:pPr marL="285750" indent="-285750">
              <a:buFont typeface="Arial" panose="020B0604020202020204" pitchFamily="34" charset="0"/>
              <a:buChar char="•"/>
            </a:pPr>
            <a:r>
              <a:rPr lang="es-ES" dirty="0"/>
              <a:t>Vamos a dar un paso más viendo cómo puedes trabajar con aplicaciones en Docker repartidas por varias máquinas de un clúster, utilizando </a:t>
            </a:r>
            <a:r>
              <a:rPr lang="es-ES" dirty="0" err="1"/>
              <a:t>Swarm</a:t>
            </a:r>
            <a:r>
              <a:rPr lang="es-ES" dirty="0"/>
              <a:t>.</a:t>
            </a:r>
          </a:p>
          <a:p>
            <a:pPr marL="285750" indent="-285750">
              <a:buFont typeface="Arial" panose="020B0604020202020204" pitchFamily="34" charset="0"/>
              <a:buChar char="•"/>
            </a:pPr>
            <a:r>
              <a:rPr lang="es-ES" dirty="0" err="1"/>
              <a:t>Swarm</a:t>
            </a:r>
            <a:r>
              <a:rPr lang="es-ES" dirty="0"/>
              <a:t>, en español enjambre, se trata de una herramienta que nos ayuda a gestionar y orquestar contenedores en un clúster. Gracias a que en Docker también podemos trabajar con este concepto, podremos asegurarnos de que nuestras aplicaciones soportan la demanda, además de ser tolerantes a fallos, teniendo más de una copia del mismo contenedor en más de una máquina o nodo. </a:t>
            </a:r>
          </a:p>
          <a:p>
            <a:pPr marL="285750" indent="-285750">
              <a:buFont typeface="Arial" panose="020B0604020202020204" pitchFamily="34" charset="0"/>
              <a:buChar char="•"/>
            </a:pPr>
            <a:r>
              <a:rPr lang="es-ES" dirty="0"/>
              <a:t>Dentro de este clúster, existirán dos roles: manager y </a:t>
            </a:r>
            <a:r>
              <a:rPr lang="es-ES" dirty="0" err="1"/>
              <a:t>worker</a:t>
            </a:r>
            <a:r>
              <a:rPr lang="es-ES" dirty="0"/>
              <a:t>. El primero de ellos es el que es capaz de mandar órdenes al resto, para administrar el clúster. Los </a:t>
            </a:r>
            <a:r>
              <a:rPr lang="es-ES" dirty="0" err="1"/>
              <a:t>workers</a:t>
            </a:r>
            <a:r>
              <a:rPr lang="es-ES" dirty="0"/>
              <a:t> simplemente hospedan los contendores.</a:t>
            </a:r>
          </a:p>
          <a:p>
            <a:pPr marL="285750" indent="-285750">
              <a:buFont typeface="Arial" panose="020B0604020202020204" pitchFamily="34" charset="0"/>
              <a:buChar char="•"/>
            </a:pPr>
            <a:r>
              <a:rPr lang="es-ES" dirty="0"/>
              <a:t>Podemos tener distintas máquinas físicas, virtuales o hacerlo todo en la misma máquina. </a:t>
            </a:r>
          </a:p>
          <a:p>
            <a:pPr marL="285750" indent="-285750">
              <a:buFont typeface="Arial" panose="020B0604020202020204" pitchFamily="34" charset="0"/>
              <a:buChar char="•"/>
            </a:pPr>
            <a:r>
              <a:rPr lang="es-ES" dirty="0"/>
              <a:t>Aunque al día de hoy la alternativa por excelencia de </a:t>
            </a:r>
            <a:r>
              <a:rPr lang="es-ES" dirty="0" err="1"/>
              <a:t>Kubernetes</a:t>
            </a:r>
            <a:r>
              <a:rPr lang="es-ES" dirty="0"/>
              <a:t>, </a:t>
            </a:r>
            <a:r>
              <a:rPr lang="es-ES" dirty="0" err="1"/>
              <a:t>Swarm</a:t>
            </a:r>
            <a:r>
              <a:rPr lang="es-ES" dirty="0"/>
              <a:t> es una buena alternativa si no se quiere salir del universo Docker y de las tecnologías que ya conoces.</a:t>
            </a:r>
          </a:p>
        </p:txBody>
      </p:sp>
    </p:spTree>
    <p:extLst>
      <p:ext uri="{BB962C8B-B14F-4D97-AF65-F5344CB8AC3E}">
        <p14:creationId xmlns:p14="http://schemas.microsoft.com/office/powerpoint/2010/main" val="274304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1477328"/>
          </a:xfrm>
          <a:prstGeom prst="rect">
            <a:avLst/>
          </a:prstGeom>
          <a:noFill/>
        </p:spPr>
        <p:txBody>
          <a:bodyPr wrap="square" rtlCol="0">
            <a:spAutoFit/>
          </a:bodyPr>
          <a:lstStyle/>
          <a:p>
            <a:pPr marL="285750" indent="-285750">
              <a:buFont typeface="Arial" panose="020B0604020202020204" pitchFamily="34" charset="0"/>
              <a:buChar char="•"/>
            </a:pPr>
            <a:r>
              <a:rPr lang="es-ES" dirty="0"/>
              <a:t>Docker </a:t>
            </a:r>
            <a:r>
              <a:rPr lang="es-ES" dirty="0" err="1"/>
              <a:t>Swarm</a:t>
            </a:r>
            <a:r>
              <a:rPr lang="es-ES" dirty="0"/>
              <a:t> se basa en una arquitectura maestro-esclavo. </a:t>
            </a:r>
          </a:p>
          <a:p>
            <a:pPr marL="285750" indent="-285750">
              <a:buFont typeface="Arial" panose="020B0604020202020204" pitchFamily="34" charset="0"/>
              <a:buChar char="•"/>
            </a:pPr>
            <a:r>
              <a:rPr lang="es-ES" dirty="0"/>
              <a:t>Cada clúster de Docker está formado al menos por un nodo maestro (también llamado administrador o manager) y tantos nodos esclavos (llamados de trabajo o </a:t>
            </a:r>
            <a:r>
              <a:rPr lang="es-ES" dirty="0" err="1"/>
              <a:t>workers</a:t>
            </a:r>
            <a:r>
              <a:rPr lang="es-ES" dirty="0"/>
              <a:t>) como sea necesario.</a:t>
            </a:r>
          </a:p>
          <a:p>
            <a:pPr marL="285750" indent="-285750">
              <a:buFont typeface="Arial" panose="020B0604020202020204" pitchFamily="34" charset="0"/>
              <a:buChar char="•"/>
            </a:pPr>
            <a:r>
              <a:rPr lang="es-ES" dirty="0"/>
              <a:t>Mientras que el maestro de </a:t>
            </a:r>
            <a:r>
              <a:rPr lang="es-ES" dirty="0" err="1"/>
              <a:t>Swarm</a:t>
            </a:r>
            <a:r>
              <a:rPr lang="es-ES" dirty="0"/>
              <a:t> es responsable de la gestión del clúster y la delegación de </a:t>
            </a:r>
            <a:r>
              <a:rPr lang="es-ES" dirty="0" err="1"/>
              <a:t>tareas,el</a:t>
            </a:r>
            <a:r>
              <a:rPr lang="es-ES" dirty="0"/>
              <a:t> esclavo se encarga de ejecutar las unidades de trabajo (</a:t>
            </a:r>
            <a:r>
              <a:rPr lang="es-ES" dirty="0" err="1"/>
              <a:t>tasks</a:t>
            </a:r>
            <a:r>
              <a:rPr lang="es-ES" dirty="0"/>
              <a:t> o tareas).</a:t>
            </a:r>
            <a:endParaRPr lang="es-ES" b="1" dirty="0">
              <a:effectLst>
                <a:outerShdw blurRad="38100" dist="38100" dir="2700000" algn="tl">
                  <a:srgbClr val="000000">
                    <a:alpha val="43137"/>
                  </a:srgbClr>
                </a:outerShdw>
              </a:effectLst>
              <a:latin typeface="Console"/>
            </a:endParaRPr>
          </a:p>
        </p:txBody>
      </p:sp>
      <p:pic>
        <p:nvPicPr>
          <p:cNvPr id="7172" name="Picture 4" descr="Create Cluster using docker swarm | by Mohamed Fawzy | tajawal | Medium">
            <a:extLst>
              <a:ext uri="{FF2B5EF4-FFF2-40B4-BE49-F238E27FC236}">
                <a16:creationId xmlns:a16="http://schemas.microsoft.com/office/drawing/2014/main" id="{7AF08384-1753-3F18-4276-4A53C00592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733" y="2905371"/>
            <a:ext cx="7110533" cy="370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Docker </a:t>
            </a: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Swarm</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838200" y="1510183"/>
            <a:ext cx="10283483" cy="4247317"/>
          </a:xfrm>
          <a:prstGeom prst="rect">
            <a:avLst/>
          </a:prstGeom>
          <a:noFill/>
        </p:spPr>
        <p:txBody>
          <a:bodyPr wrap="square" rtlCol="0">
            <a:spAutoFit/>
          </a:bodyPr>
          <a:lstStyle/>
          <a:p>
            <a:pPr marL="285750" indent="-285750">
              <a:buFont typeface="Arial" panose="020B0604020202020204" pitchFamily="34" charset="0"/>
              <a:buChar char="•"/>
            </a:pPr>
            <a:r>
              <a:rPr lang="es-ES" b="1" dirty="0"/>
              <a:t>¿Por qué se debería poco a poco usar Dockers? </a:t>
            </a:r>
          </a:p>
          <a:p>
            <a:pPr marL="742950" lvl="1" indent="-285750">
              <a:buFont typeface="Arial" panose="020B0604020202020204" pitchFamily="34" charset="0"/>
              <a:buChar char="•"/>
            </a:pPr>
            <a:r>
              <a:rPr lang="es-ES" sz="1400" dirty="0"/>
              <a:t>Es open </a:t>
            </a:r>
            <a:r>
              <a:rPr lang="es-ES" sz="1400" dirty="0" err="1"/>
              <a:t>source</a:t>
            </a:r>
            <a:r>
              <a:rPr lang="es-ES" sz="1400" dirty="0"/>
              <a:t>. </a:t>
            </a:r>
          </a:p>
          <a:p>
            <a:pPr marL="742950" lvl="1" indent="-285750">
              <a:buFont typeface="Arial" panose="020B0604020202020204" pitchFamily="34" charset="0"/>
              <a:buChar char="•"/>
            </a:pPr>
            <a:r>
              <a:rPr lang="es-ES" sz="1400" dirty="0"/>
              <a:t>Facilita el </a:t>
            </a:r>
            <a:r>
              <a:rPr lang="es-ES" sz="1400" dirty="0" err="1"/>
              <a:t>testing</a:t>
            </a:r>
            <a:r>
              <a:rPr lang="es-ES" sz="1400" dirty="0"/>
              <a:t> y facilita la tarea. </a:t>
            </a:r>
          </a:p>
          <a:p>
            <a:pPr marL="742950" lvl="1" indent="-285750">
              <a:buFont typeface="Arial" panose="020B0604020202020204" pitchFamily="34" charset="0"/>
              <a:buChar char="•"/>
            </a:pPr>
            <a:r>
              <a:rPr lang="es-ES" sz="1400" dirty="0"/>
              <a:t>Ahorra tiempo: te evita instalar diferentes softwares para ejecutar una App. </a:t>
            </a:r>
          </a:p>
          <a:p>
            <a:pPr marL="742950" lvl="1" indent="-285750">
              <a:buFont typeface="Arial" panose="020B0604020202020204" pitchFamily="34" charset="0"/>
              <a:buChar char="•"/>
            </a:pPr>
            <a:r>
              <a:rPr lang="es-ES" sz="1400" dirty="0"/>
              <a:t>Ambiente común para equipos de desarrollos, la misma imagen y contenedor puede por el equipo sin riesgo de fallar en paquetes, librerías, instalaciones de recursos, etc.</a:t>
            </a:r>
          </a:p>
          <a:p>
            <a:pPr marL="742950" lvl="1" indent="-285750">
              <a:buFont typeface="Arial" panose="020B0604020202020204" pitchFamily="34" charset="0"/>
              <a:buChar char="•"/>
            </a:pPr>
            <a:r>
              <a:rPr lang="es-ES" sz="1400" dirty="0"/>
              <a:t>Es muy sencillo crear y eliminar contenedores. </a:t>
            </a:r>
          </a:p>
          <a:p>
            <a:pPr marL="742950" lvl="1" indent="-285750">
              <a:buFont typeface="Arial" panose="020B0604020202020204" pitchFamily="34" charset="0"/>
              <a:buChar char="•"/>
            </a:pPr>
            <a:r>
              <a:rPr lang="es-ES" sz="1400" dirty="0"/>
              <a:t>Los contenedores se vuelven muy livianos: permite manejar varios dentro de una misma máquina. </a:t>
            </a:r>
          </a:p>
          <a:p>
            <a:pPr marL="742950" lvl="1" indent="-285750">
              <a:buFont typeface="Arial" panose="020B0604020202020204" pitchFamily="34" charset="0"/>
              <a:buChar char="•"/>
            </a:pPr>
            <a:r>
              <a:rPr lang="es-ES" sz="1400" dirty="0"/>
              <a:t>Es menos costoso: requiere menos espacio, menos máquinas y menos ordenadores. </a:t>
            </a:r>
          </a:p>
          <a:p>
            <a:pPr marL="742950" lvl="1" indent="-285750">
              <a:buFont typeface="Arial" panose="020B0604020202020204" pitchFamily="34" charset="0"/>
              <a:buChar char="•"/>
            </a:pPr>
            <a:r>
              <a:rPr lang="es-ES" sz="1400" dirty="0"/>
              <a:t>Da libertad de tener todo en un único lugar lo necesario para hacer correr una app </a:t>
            </a:r>
          </a:p>
          <a:p>
            <a:pPr marL="742950" lvl="1" indent="-285750">
              <a:buFont typeface="Arial" panose="020B0604020202020204" pitchFamily="34" charset="0"/>
              <a:buChar char="•"/>
            </a:pPr>
            <a:r>
              <a:rPr lang="es-ES" sz="1400" dirty="0"/>
              <a:t>Portabilidad. Al almacenar los contenedores en discos duros, se pueden transportar de un lugar a otro sin problemas. </a:t>
            </a:r>
          </a:p>
          <a:p>
            <a:pPr marL="742950" lvl="1" indent="-285750">
              <a:buFont typeface="Arial" panose="020B0604020202020204" pitchFamily="34" charset="0"/>
              <a:buChar char="•"/>
            </a:pPr>
            <a:r>
              <a:rPr lang="es-ES" sz="1400" dirty="0"/>
              <a:t>Repositorios Docker. “Banco de imágenes </a:t>
            </a:r>
            <a:r>
              <a:rPr lang="es-ES" sz="1400" dirty="0" err="1"/>
              <a:t>docker</a:t>
            </a:r>
            <a:r>
              <a:rPr lang="es-ES" sz="1400" dirty="0"/>
              <a:t>” creadas por usuarios a las cuales podemos tener acceso. </a:t>
            </a:r>
          </a:p>
          <a:p>
            <a:pPr marL="742950" lvl="1" indent="-285750">
              <a:buFont typeface="Arial" panose="020B0604020202020204" pitchFamily="34" charset="0"/>
              <a:buChar char="•"/>
            </a:pPr>
            <a:r>
              <a:rPr lang="es-ES" sz="1400" dirty="0"/>
              <a:t>Se acelera el proceso de mantenimiento y desarrollo gracias a las facilidades para generar copias.</a:t>
            </a:r>
          </a:p>
          <a:p>
            <a:pPr marL="742950" lvl="1" indent="-285750">
              <a:buFont typeface="Arial" panose="020B0604020202020204" pitchFamily="34" charset="0"/>
              <a:buChar char="•"/>
            </a:pPr>
            <a:r>
              <a:rPr lang="es-ES" sz="1400" dirty="0"/>
              <a:t>Las aplicaciones se ejecutan sin variaciones. Sin importar el equipo ni el ambiente.</a:t>
            </a:r>
          </a:p>
          <a:p>
            <a:pPr marL="742950" lvl="1" indent="-285750">
              <a:buFont typeface="Arial" panose="020B0604020202020204" pitchFamily="34" charset="0"/>
              <a:buChar char="•"/>
            </a:pPr>
            <a:r>
              <a:rPr lang="es-ES" sz="1400" dirty="0"/>
              <a:t>Facilita las visualizaciones al cliente gracias a que no tiene que instalar nada más que </a:t>
            </a:r>
            <a:r>
              <a:rPr lang="es-ES" sz="1400" dirty="0" err="1"/>
              <a:t>docker</a:t>
            </a:r>
            <a:r>
              <a:rPr lang="es-ES" sz="1400" dirty="0"/>
              <a:t> en su ordenador.</a:t>
            </a:r>
          </a:p>
          <a:p>
            <a:pPr marL="742950" lvl="1" indent="-285750">
              <a:buFont typeface="Arial" panose="020B0604020202020204" pitchFamily="34" charset="0"/>
              <a:buChar char="•"/>
            </a:pPr>
            <a:r>
              <a:rPr lang="es-ES" sz="1400" dirty="0"/>
              <a:t>Despliegue en la nube basado en </a:t>
            </a:r>
            <a:r>
              <a:rPr lang="es-ES" sz="1400" dirty="0" err="1"/>
              <a:t>dockers</a:t>
            </a:r>
            <a:r>
              <a:rPr lang="es-ES" sz="1400" dirty="0"/>
              <a:t>.</a:t>
            </a:r>
          </a:p>
          <a:p>
            <a:pPr marL="742950" lvl="1" indent="-285750">
              <a:buFont typeface="Arial" panose="020B0604020202020204" pitchFamily="34" charset="0"/>
              <a:buChar char="•"/>
            </a:pPr>
            <a:r>
              <a:rPr lang="es-ES" sz="1400" dirty="0"/>
              <a:t>Facilidad en tener un ambiente de desarrollo y otro de producción basado en contenedores. </a:t>
            </a:r>
          </a:p>
          <a:p>
            <a:pPr marL="742950" lvl="1" indent="-285750">
              <a:buFont typeface="Arial" panose="020B0604020202020204" pitchFamily="34" charset="0"/>
              <a:buChar char="•"/>
            </a:pPr>
            <a:r>
              <a:rPr lang="es-ES" sz="1400" dirty="0"/>
              <a:t>Es un entorno seguro y no ofrece variaciones. </a:t>
            </a:r>
          </a:p>
          <a:p>
            <a:pPr marL="742950" lvl="1" indent="-285750">
              <a:buFont typeface="Arial" panose="020B0604020202020204" pitchFamily="34" charset="0"/>
              <a:buChar char="•"/>
            </a:pPr>
            <a:r>
              <a:rPr lang="es-ES" sz="1400" dirty="0"/>
              <a:t>Ideal para el uso de microservicios y para el CI/CD.</a:t>
            </a:r>
            <a:endParaRPr lang="es-ES" sz="1400" b="1" dirty="0">
              <a:effectLst>
                <a:outerShdw blurRad="38100" dist="38100" dir="2700000" algn="tl">
                  <a:srgbClr val="000000">
                    <a:alpha val="43137"/>
                  </a:srgbClr>
                </a:outerShdw>
              </a:effectLst>
              <a:latin typeface="Console"/>
            </a:endParaRPr>
          </a:p>
        </p:txBody>
      </p:sp>
    </p:spTree>
    <p:extLst>
      <p:ext uri="{BB962C8B-B14F-4D97-AF65-F5344CB8AC3E}">
        <p14:creationId xmlns:p14="http://schemas.microsoft.com/office/powerpoint/2010/main" val="220670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¿Jugamos?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3" name="CuadroTexto 2">
            <a:extLst>
              <a:ext uri="{FF2B5EF4-FFF2-40B4-BE49-F238E27FC236}">
                <a16:creationId xmlns:a16="http://schemas.microsoft.com/office/drawing/2014/main" id="{88B8965F-76C8-9E39-4C4B-3416D61FF1FE}"/>
              </a:ext>
            </a:extLst>
          </p:cNvPr>
          <p:cNvSpPr txBox="1"/>
          <p:nvPr/>
        </p:nvSpPr>
        <p:spPr>
          <a:xfrm>
            <a:off x="954258" y="3343189"/>
            <a:ext cx="10283483" cy="461665"/>
          </a:xfrm>
          <a:prstGeom prst="rect">
            <a:avLst/>
          </a:prstGeom>
          <a:noFill/>
        </p:spPr>
        <p:txBody>
          <a:bodyPr wrap="square" rtlCol="0">
            <a:spAutoFit/>
          </a:bodyPr>
          <a:lstStyle/>
          <a:p>
            <a:pPr algn="ctr"/>
            <a:r>
              <a:rPr lang="es-ES" sz="2400" b="1" dirty="0">
                <a:effectLst>
                  <a:outerShdw blurRad="38100" dist="38100" dir="2700000" algn="tl">
                    <a:srgbClr val="000000">
                      <a:alpha val="43137"/>
                    </a:srgbClr>
                  </a:outerShdw>
                </a:effectLst>
                <a:latin typeface="Arial Black" panose="020B0A04020102020204" pitchFamily="34" charset="0"/>
                <a:hlinkClick r:id="rId6">
                  <a:extLst>
                    <a:ext uri="{A12FA001-AC4F-418D-AE19-62706E023703}">
                      <ahyp:hlinkClr xmlns:ahyp="http://schemas.microsoft.com/office/drawing/2018/hyperlinkcolor" val="tx"/>
                    </a:ext>
                  </a:extLst>
                </a:hlinkClick>
              </a:rPr>
              <a:t>https://github.com/adririos98/Curso-Docker</a:t>
            </a:r>
            <a:r>
              <a:rPr lang="es-ES" sz="2400" b="1" dirty="0">
                <a:effectLst>
                  <a:outerShdw blurRad="38100" dist="38100" dir="2700000" algn="tl">
                    <a:srgbClr val="000000">
                      <a:alpha val="43137"/>
                    </a:srgbClr>
                  </a:outerShdw>
                </a:effectLst>
                <a:latin typeface="Arial Black" panose="020B0A04020102020204" pitchFamily="34" charset="0"/>
              </a:rPr>
              <a:t> </a:t>
            </a:r>
          </a:p>
        </p:txBody>
      </p:sp>
    </p:spTree>
    <p:extLst>
      <p:ext uri="{BB962C8B-B14F-4D97-AF65-F5344CB8AC3E}">
        <p14:creationId xmlns:p14="http://schemas.microsoft.com/office/powerpoint/2010/main" val="286082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¡Muchas gracias!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pic>
        <p:nvPicPr>
          <p:cNvPr id="8194" name="Picture 2" descr="Guía de Docker para principiantes: cómo crear tu primera aplicación Docker">
            <a:extLst>
              <a:ext uri="{FF2B5EF4-FFF2-40B4-BE49-F238E27FC236}">
                <a16:creationId xmlns:a16="http://schemas.microsoft.com/office/drawing/2014/main" id="{40FD10F9-A93D-A54D-F763-2DEC8D2978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869" b="8691"/>
          <a:stretch/>
        </p:blipFill>
        <p:spPr bwMode="auto">
          <a:xfrm>
            <a:off x="2341467" y="1366112"/>
            <a:ext cx="7509066" cy="498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4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¿Qué vamos a ver?</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1200329"/>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Arial Black" panose="020B0A04020102020204" pitchFamily="34" charset="0"/>
              </a:rPr>
              <a:t>Aprenderemos a manejar imágenes y contenedores y cómo aplicarlos para mejorar en la creación, mantenimiento y nuevas soluciones. </a:t>
            </a:r>
          </a:p>
          <a:p>
            <a:pPr marL="285750" indent="-285750">
              <a:buFont typeface="Arial" panose="020B0604020202020204" pitchFamily="34" charset="0"/>
              <a:buChar char="•"/>
            </a:pPr>
            <a:r>
              <a:rPr lang="es-ES" dirty="0">
                <a:latin typeface="Arial Black" panose="020B0A04020102020204" pitchFamily="34" charset="0"/>
              </a:rPr>
              <a:t>Siempre con el objetivo de poder crear un entorno que podamos compartir y facilitar el despliegue de nuestro proyecto</a:t>
            </a:r>
          </a:p>
        </p:txBody>
      </p:sp>
      <p:pic>
        <p:nvPicPr>
          <p:cNvPr id="1030" name="Picture 6" descr="Principios de Docker para Ciencias de Datos | by Paola Ortega Saborío |  Cientificas de Datos Costa Rica | Medium">
            <a:extLst>
              <a:ext uri="{FF2B5EF4-FFF2-40B4-BE49-F238E27FC236}">
                <a16:creationId xmlns:a16="http://schemas.microsoft.com/office/drawing/2014/main" id="{53976ED7-810C-567E-6F3F-14200024C9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026" t="7548" r="8089" b="6239"/>
          <a:stretch/>
        </p:blipFill>
        <p:spPr bwMode="auto">
          <a:xfrm>
            <a:off x="3587262" y="2996418"/>
            <a:ext cx="4740812" cy="313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3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normAutofit/>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¿Qué es Docker?</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862322"/>
          </a:xfrm>
          <a:prstGeom prst="rect">
            <a:avLst/>
          </a:prstGeom>
          <a:noFill/>
        </p:spPr>
        <p:txBody>
          <a:bodyPr wrap="square" rtlCol="0">
            <a:spAutoFit/>
          </a:bodyPr>
          <a:lstStyle/>
          <a:p>
            <a:pPr marL="285750" indent="-285750">
              <a:buFont typeface="Arial" panose="020B0604020202020204" pitchFamily="34" charset="0"/>
              <a:buChar char="•"/>
            </a:pPr>
            <a:r>
              <a:rPr lang="es-ES" dirty="0"/>
              <a:t>Docker es una plataforma para desarrollar, lanzar y ejecutar aplicaciones. Permite separar las aplicaciones desarrolladas de la infraestructura donde se desarrollan y trabajar así más </a:t>
            </a:r>
            <a:r>
              <a:rPr lang="es-ES" dirty="0" err="1"/>
              <a:t>comoda</a:t>
            </a:r>
            <a:r>
              <a:rPr lang="es-ES" dirty="0"/>
              <a:t> y rápidamente. </a:t>
            </a:r>
          </a:p>
          <a:p>
            <a:pPr marL="285750" indent="-285750">
              <a:buFont typeface="Arial" panose="020B0604020202020204" pitchFamily="34" charset="0"/>
              <a:buChar char="•"/>
            </a:pPr>
            <a:r>
              <a:rPr lang="es-ES" dirty="0"/>
              <a:t>Docker permite empaquetar y lanzar una aplicación en un entorno totalmente aislado llamado contenedor. Estos contenedores se ejecutan directamente sobre el </a:t>
            </a:r>
            <a:r>
              <a:rPr lang="es-ES" dirty="0" err="1"/>
              <a:t>kernel</a:t>
            </a:r>
            <a:r>
              <a:rPr lang="es-ES" dirty="0"/>
              <a:t> de la máquina por lo que son mucho más ligeros que las máquinas virtuales. </a:t>
            </a:r>
          </a:p>
          <a:p>
            <a:pPr marL="285750" indent="-285750">
              <a:buFont typeface="Arial" panose="020B0604020202020204" pitchFamily="34" charset="0"/>
              <a:buChar char="•"/>
            </a:pPr>
            <a:r>
              <a:rPr lang="es-ES" dirty="0"/>
              <a:t>Con Docker podemos ejecutar mucho más contenedores para el mismo equipo que si éstos fueran maquina virtuales. De esta manera, podemos probar rápidamente nuestra aplicación web, por ejemplo, en múltiples entornos distintos al de donde nos encontramos desarrollando. Realmente es mucho más rápido que hacerlo en una máquina virtual, puesto que reduce el tiempo de carga y el espacio requerido por cada uno de estos contenedores o máquinas.</a:t>
            </a:r>
          </a:p>
        </p:txBody>
      </p:sp>
    </p:spTree>
    <p:extLst>
      <p:ext uri="{BB962C8B-B14F-4D97-AF65-F5344CB8AC3E}">
        <p14:creationId xmlns:p14="http://schemas.microsoft.com/office/powerpoint/2010/main" val="84136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3416320"/>
          </a:xfrm>
          <a:prstGeom prst="rect">
            <a:avLst/>
          </a:prstGeom>
          <a:noFill/>
        </p:spPr>
        <p:txBody>
          <a:bodyPr wrap="square" rtlCol="0">
            <a:spAutoFit/>
          </a:bodyPr>
          <a:lstStyle/>
          <a:p>
            <a:pPr marL="285750" indent="-285750">
              <a:buFont typeface="Arial" panose="020B0604020202020204" pitchFamily="34" charset="0"/>
              <a:buChar char="•"/>
            </a:pPr>
            <a:r>
              <a:rPr lang="es-ES" dirty="0"/>
              <a:t>Los contenedores se distinguen de las máquinas virtuales en que las máquinas virtuales emulan un ordenador físico en el que se instala un sistema operativo completo, mientras que los contenedores usan el </a:t>
            </a:r>
            <a:r>
              <a:rPr lang="es-ES" dirty="0" err="1"/>
              <a:t>kernel</a:t>
            </a:r>
            <a:r>
              <a:rPr lang="es-ES" dirty="0"/>
              <a:t> del sistema operativo anfitrión pero contienen las capas superiores (sistema de ficheros, utilidades, aplicaciones). </a:t>
            </a:r>
          </a:p>
          <a:p>
            <a:pPr marL="285750" indent="-285750">
              <a:buFont typeface="Arial" panose="020B0604020202020204" pitchFamily="34" charset="0"/>
              <a:buChar char="•"/>
            </a:pPr>
            <a:r>
              <a:rPr lang="es-ES" dirty="0"/>
              <a:t>Al ahorrarse la emulación del ordenador y el sistema operativo de la máquina virtual, los contenedores son más pequeños y rápidos que las máquinas virtuales. Pero al incluir el resto de capas de software, se consigue el aislamiento e independencia entre contenedores que se busca con las máquinas virtuales.</a:t>
            </a:r>
          </a:p>
          <a:p>
            <a:pPr marL="285750" indent="-285750">
              <a:buFont typeface="Arial" panose="020B0604020202020204" pitchFamily="34" charset="0"/>
              <a:buChar char="•"/>
            </a:pPr>
            <a:r>
              <a:rPr lang="es-ES" dirty="0"/>
              <a:t>Docker no es virtualizado, no hay un hipervisor. Los procesos que corren dentro de un contenedor de </a:t>
            </a:r>
            <a:r>
              <a:rPr lang="es-ES" dirty="0" err="1"/>
              <a:t>docker</a:t>
            </a:r>
            <a:r>
              <a:rPr lang="es-ES" dirty="0"/>
              <a:t> se ejecutan con el mismo </a:t>
            </a:r>
            <a:r>
              <a:rPr lang="es-ES" dirty="0" err="1"/>
              <a:t>kernel</a:t>
            </a:r>
            <a:r>
              <a:rPr lang="es-ES" dirty="0"/>
              <a:t> que la máquina anfitrión. Linux lo que hace es aislar esos procesos del resto de procesos del sistema, ya sean los propios de la máquina anfitrión o procesos de otros contenedores.</a:t>
            </a:r>
          </a:p>
          <a:p>
            <a:pPr marL="285750" indent="-285750">
              <a:buFont typeface="Arial" panose="020B0604020202020204" pitchFamily="34" charset="0"/>
              <a:buChar char="•"/>
            </a:pPr>
            <a:r>
              <a:rPr lang="es-ES" dirty="0"/>
              <a:t>Además, es capaz de controlar los recursos que se le asignan a esos contenedores (</a:t>
            </a:r>
            <a:r>
              <a:rPr lang="es-ES" dirty="0" err="1"/>
              <a:t>cpu</a:t>
            </a:r>
            <a:r>
              <a:rPr lang="es-ES" dirty="0"/>
              <a:t>, memoria, </a:t>
            </a:r>
            <a:r>
              <a:rPr lang="es-ES" dirty="0" err="1"/>
              <a:t>etc</a:t>
            </a:r>
            <a:r>
              <a:rPr lang="es-ES" dirty="0"/>
              <a:t>).</a:t>
            </a:r>
          </a:p>
        </p:txBody>
      </p:sp>
    </p:spTree>
    <p:extLst>
      <p:ext uri="{BB962C8B-B14F-4D97-AF65-F5344CB8AC3E}">
        <p14:creationId xmlns:p14="http://schemas.microsoft.com/office/powerpoint/2010/main" val="34173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endParaRPr lang="es-ES" dirty="0"/>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308324"/>
          </a:xfrm>
          <a:prstGeom prst="rect">
            <a:avLst/>
          </a:prstGeom>
          <a:noFill/>
        </p:spPr>
        <p:txBody>
          <a:bodyPr wrap="square" rtlCol="0">
            <a:spAutoFit/>
          </a:bodyPr>
          <a:lstStyle/>
          <a:p>
            <a:pPr marL="285750" indent="-285750">
              <a:buFont typeface="Arial" panose="020B0604020202020204" pitchFamily="34" charset="0"/>
              <a:buChar char="•"/>
            </a:pPr>
            <a:r>
              <a:rPr lang="es-ES" dirty="0"/>
              <a:t>Internamente, el contenedor no sabe que lo es y a todos los efectos es una distribución GNU/Linux independiente, pero sin la penalización de rendimiento que tienen los sistemas virtualizados. </a:t>
            </a:r>
          </a:p>
          <a:p>
            <a:pPr marL="285750" indent="-285750">
              <a:buFont typeface="Arial" panose="020B0604020202020204" pitchFamily="34" charset="0"/>
              <a:buChar char="•"/>
            </a:pPr>
            <a:r>
              <a:rPr lang="es-ES" dirty="0"/>
              <a:t>Así que, cuando ejecutamos un contenedor, estamos ejecutando un servicio dentro de una distribución construida a partir de una "receta". Esa receta permite que el sistema que se ejecuta sea siempre el mismo, independientemente de si estamos usando Docker en Ubuntu, Fedora o, incluso, sistemas privativos compatibles con Docker. </a:t>
            </a:r>
          </a:p>
          <a:p>
            <a:pPr marL="285750" indent="-285750">
              <a:buFont typeface="Arial" panose="020B0604020202020204" pitchFamily="34" charset="0"/>
              <a:buChar char="•"/>
            </a:pPr>
            <a:r>
              <a:rPr lang="es-ES" dirty="0"/>
              <a:t>De esa manera podemos garantizar que estamos desarrollando o desplegando nuestra aplicación, siempre con la misma versión de todas las dependencias.</a:t>
            </a:r>
          </a:p>
        </p:txBody>
      </p:sp>
    </p:spTree>
    <p:extLst>
      <p:ext uri="{BB962C8B-B14F-4D97-AF65-F5344CB8AC3E}">
        <p14:creationId xmlns:p14="http://schemas.microsoft.com/office/powerpoint/2010/main" val="34914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b="1" dirty="0">
                <a:solidFill>
                  <a:schemeClr val="bg1"/>
                </a:solidFill>
                <a:effectLst>
                  <a:outerShdw blurRad="38100" dist="38100" dir="2700000" algn="tl">
                    <a:srgbClr val="000000">
                      <a:alpha val="43137"/>
                    </a:srgbClr>
                  </a:outerShdw>
                </a:effectLst>
                <a:latin typeface="Arial Black" panose="020B0A04020102020204" pitchFamily="34" charset="0"/>
              </a:rPr>
              <a:t>Contenedores</a:t>
            </a:r>
            <a:endParaRPr lang="es-ES" dirty="0"/>
          </a:p>
        </p:txBody>
      </p:sp>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3">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4">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3530992"/>
          </a:xfrm>
          <a:prstGeom prst="rect">
            <a:avLst/>
          </a:prstGeom>
          <a:noFill/>
        </p:spPr>
        <p:txBody>
          <a:bodyPr wrap="square" rtlCol="0">
            <a:spAutoFit/>
          </a:bodyPr>
          <a:lstStyle/>
          <a:p>
            <a:endParaRPr lang="es-ES" dirty="0"/>
          </a:p>
        </p:txBody>
      </p:sp>
      <p:pic>
        <p:nvPicPr>
          <p:cNvPr id="3074" name="Picture 2" descr="Containers vs VM &amp; Virtual Machines | eG Innovations">
            <a:extLst>
              <a:ext uri="{FF2B5EF4-FFF2-40B4-BE49-F238E27FC236}">
                <a16:creationId xmlns:a16="http://schemas.microsoft.com/office/drawing/2014/main" id="{B513FAF3-F7D0-6DF9-A851-F23B8383F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67" t="6200" r="4491" b="6788"/>
          <a:stretch/>
        </p:blipFill>
        <p:spPr bwMode="auto">
          <a:xfrm>
            <a:off x="1540412" y="1574948"/>
            <a:ext cx="9403080" cy="44343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4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Imágenes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1477328"/>
          </a:xfrm>
          <a:prstGeom prst="rect">
            <a:avLst/>
          </a:prstGeom>
          <a:noFill/>
        </p:spPr>
        <p:txBody>
          <a:bodyPr wrap="square" rtlCol="0">
            <a:spAutoFit/>
          </a:bodyPr>
          <a:lstStyle/>
          <a:p>
            <a:pPr marL="285750" indent="-285750">
              <a:buFont typeface="Arial" panose="020B0604020202020204" pitchFamily="34" charset="0"/>
              <a:buChar char="•"/>
            </a:pPr>
            <a:r>
              <a:rPr lang="es-ES" dirty="0"/>
              <a:t>Una Imagen es una plantilla de solo lectura que contiene las instrucciones para crear un contenedor Docker. Pueden estar basadas en otras imágenes, lo cual es habitual. Para ello usaremos distintos ficheros como el </a:t>
            </a:r>
            <a:r>
              <a:rPr lang="es-ES" dirty="0" err="1"/>
              <a:t>dockerfile</a:t>
            </a:r>
            <a:r>
              <a:rPr lang="es-ES" dirty="0"/>
              <a:t>. </a:t>
            </a:r>
          </a:p>
          <a:p>
            <a:pPr marL="285750" indent="-285750">
              <a:buFont typeface="Arial" panose="020B0604020202020204" pitchFamily="34" charset="0"/>
              <a:buChar char="•"/>
            </a:pPr>
            <a:r>
              <a:rPr lang="es-ES" dirty="0"/>
              <a:t>Por ejemplo una imagen podría contener un sistema operativo Ubuntu con un servidor Apache y tu aplicación web instalada.</a:t>
            </a:r>
          </a:p>
        </p:txBody>
      </p:sp>
      <p:pic>
        <p:nvPicPr>
          <p:cNvPr id="4098" name="Picture 2" descr="Cập nhật Image lưu Image ra file và nạp Image từ file trong Docker">
            <a:extLst>
              <a:ext uri="{FF2B5EF4-FFF2-40B4-BE49-F238E27FC236}">
                <a16:creationId xmlns:a16="http://schemas.microsoft.com/office/drawing/2014/main" id="{00364D15-E029-0ED0-38B7-77D5A06CA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382" y="3422030"/>
            <a:ext cx="5359791" cy="270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a:solidFill>
                  <a:schemeClr val="bg1"/>
                </a:solidFill>
                <a:effectLst>
                  <a:outerShdw blurRad="38100" dist="38100" dir="2700000" algn="tl">
                    <a:srgbClr val="000000">
                      <a:alpha val="43137"/>
                    </a:srgbClr>
                  </a:outerShdw>
                </a:effectLst>
                <a:latin typeface="Arial Black" panose="020B0A04020102020204" pitchFamily="34" charset="0"/>
              </a:rPr>
              <a:t>Imágenes y contenedores</a:t>
            </a:r>
          </a:p>
        </p:txBody>
      </p:sp>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4">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5">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2862322"/>
          </a:xfrm>
          <a:prstGeom prst="rect">
            <a:avLst/>
          </a:prstGeom>
          <a:noFill/>
        </p:spPr>
        <p:txBody>
          <a:bodyPr wrap="square" rtlCol="0">
            <a:spAutoFit/>
          </a:bodyPr>
          <a:lstStyle/>
          <a:p>
            <a:pPr marL="285750" indent="-285750">
              <a:buFont typeface="Arial" panose="020B0604020202020204" pitchFamily="34" charset="0"/>
              <a:buChar char="•"/>
            </a:pPr>
            <a:r>
              <a:rPr lang="es-ES" dirty="0"/>
              <a:t>Por lo tanto, un contenedor es una instancia ejecutable de una imagen. </a:t>
            </a:r>
          </a:p>
          <a:p>
            <a:pPr marL="285750" indent="-285750">
              <a:buFont typeface="Arial" panose="020B0604020202020204" pitchFamily="34" charset="0"/>
              <a:buChar char="•"/>
            </a:pPr>
            <a:r>
              <a:rPr lang="es-ES" dirty="0"/>
              <a:t>Esta instancia puede ser creada, iniciada, detenida, movida o eliminada a través del cliente de Docker o de la API. </a:t>
            </a:r>
          </a:p>
          <a:p>
            <a:pPr marL="285750" indent="-285750">
              <a:buFont typeface="Arial" panose="020B0604020202020204" pitchFamily="34" charset="0"/>
              <a:buChar char="•"/>
            </a:pPr>
            <a:r>
              <a:rPr lang="es-ES" dirty="0"/>
              <a:t>Las instancias se pueden conectar a una o más redes, sistemas de almacenamiento, o incluso se puede crear una imagen a partir del estado de un contenedor. </a:t>
            </a:r>
          </a:p>
          <a:p>
            <a:pPr marL="285750" indent="-285750">
              <a:buFont typeface="Arial" panose="020B0604020202020204" pitchFamily="34" charset="0"/>
              <a:buChar char="•"/>
            </a:pPr>
            <a:r>
              <a:rPr lang="es-ES" dirty="0"/>
              <a:t>Se puede controlar cómo de aislado está el contenedor del sistema anfitrión y del resto de contenedores.</a:t>
            </a:r>
          </a:p>
          <a:p>
            <a:pPr marL="285750" indent="-285750">
              <a:buFont typeface="Arial" panose="020B0604020202020204" pitchFamily="34" charset="0"/>
              <a:buChar char="•"/>
            </a:pPr>
            <a:r>
              <a:rPr lang="es-ES" dirty="0"/>
              <a:t>El contenedor está definido tanto por la imagen de la que procede como de las opciones de configuración que permita. </a:t>
            </a:r>
          </a:p>
          <a:p>
            <a:pPr marL="285750" indent="-285750">
              <a:buFont typeface="Arial" panose="020B0604020202020204" pitchFamily="34" charset="0"/>
              <a:buChar char="•"/>
            </a:pPr>
            <a:r>
              <a:rPr lang="es-ES" dirty="0"/>
              <a:t>Por ejemplo, la imagen oficial de </a:t>
            </a:r>
            <a:r>
              <a:rPr lang="es-ES" dirty="0" err="1"/>
              <a:t>MariaDb</a:t>
            </a:r>
            <a:r>
              <a:rPr lang="es-ES" dirty="0"/>
              <a:t> permite configurar a través de opciones la contraseña del administrador, de la primera base de datos que se cree, del usuario que la maneja, etc.</a:t>
            </a:r>
          </a:p>
        </p:txBody>
      </p:sp>
    </p:spTree>
    <p:extLst>
      <p:ext uri="{BB962C8B-B14F-4D97-AF65-F5344CB8AC3E}">
        <p14:creationId xmlns:p14="http://schemas.microsoft.com/office/powerpoint/2010/main" val="28112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2D015D-21E0-C2B3-F65A-DBB4D382E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0C003E8-AADA-907B-9165-C1E0EEFCCA40}"/>
              </a:ext>
            </a:extLst>
          </p:cNvPr>
          <p:cNvSpPr>
            <a:spLocks noGrp="1"/>
          </p:cNvSpPr>
          <p:nvPr>
            <p:ph type="title"/>
          </p:nvPr>
        </p:nvSpPr>
        <p:spPr>
          <a:xfrm>
            <a:off x="838200" y="365126"/>
            <a:ext cx="10458157" cy="971306"/>
          </a:xfrm>
          <a:solidFill>
            <a:schemeClr val="accent1"/>
          </a:solidFill>
        </p:spPr>
        <p:txBody>
          <a:bodyPr/>
          <a:lstStyle/>
          <a:p>
            <a:pPr algn="ctr"/>
            <a:r>
              <a:rPr lang="es-ES" dirty="0" err="1">
                <a:solidFill>
                  <a:schemeClr val="bg1"/>
                </a:solidFill>
                <a:effectLst>
                  <a:outerShdw blurRad="38100" dist="38100" dir="2700000" algn="tl">
                    <a:srgbClr val="000000">
                      <a:alpha val="43137"/>
                    </a:srgbClr>
                  </a:outerShdw>
                </a:effectLst>
                <a:latin typeface="Arial Black" panose="020B0A04020102020204" pitchFamily="34" charset="0"/>
              </a:rPr>
              <a:t>Dockerfile</a:t>
            </a:r>
            <a:endParaRPr lang="es-ES"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5" name="CuadroTexto 4">
            <a:extLst>
              <a:ext uri="{FF2B5EF4-FFF2-40B4-BE49-F238E27FC236}">
                <a16:creationId xmlns:a16="http://schemas.microsoft.com/office/drawing/2014/main" id="{EC2D3308-C3A0-1986-DC3D-401AF380A96A}"/>
              </a:ext>
            </a:extLst>
          </p:cNvPr>
          <p:cNvSpPr txBox="1"/>
          <p:nvPr/>
        </p:nvSpPr>
        <p:spPr>
          <a:xfrm>
            <a:off x="1012874" y="6354374"/>
            <a:ext cx="10458157" cy="276999"/>
          </a:xfrm>
          <a:prstGeom prst="rect">
            <a:avLst/>
          </a:prstGeom>
          <a:noFill/>
        </p:spPr>
        <p:txBody>
          <a:bodyPr wrap="square" rtlCol="0">
            <a:spAutoFit/>
          </a:bodyPr>
          <a:lstStyle/>
          <a:p>
            <a:r>
              <a:rPr lang="es-ES" sz="1200" dirty="0"/>
              <a:t>Adrián Hernández Ríos.    </a:t>
            </a:r>
            <a:r>
              <a:rPr lang="es-ES" sz="1200" dirty="0">
                <a:hlinkClick r:id="rId3">
                  <a:extLst>
                    <a:ext uri="{A12FA001-AC4F-418D-AE19-62706E023703}">
                      <ahyp:hlinkClr xmlns:ahyp="http://schemas.microsoft.com/office/drawing/2018/hyperlinkcolor" val="tx"/>
                    </a:ext>
                  </a:extLst>
                </a:hlinkClick>
              </a:rPr>
              <a:t>https://github.com/adririos98</a:t>
            </a:r>
            <a:r>
              <a:rPr lang="es-ES" sz="1200" dirty="0"/>
              <a:t>    </a:t>
            </a:r>
            <a:r>
              <a:rPr lang="es-ES" sz="1200" dirty="0">
                <a:hlinkClick r:id="rId4">
                  <a:extLst>
                    <a:ext uri="{A12FA001-AC4F-418D-AE19-62706E023703}">
                      <ahyp:hlinkClr xmlns:ahyp="http://schemas.microsoft.com/office/drawing/2018/hyperlinkcolor" val="tx"/>
                    </a:ext>
                  </a:extLst>
                </a:hlinkClick>
              </a:rPr>
              <a:t>https://www.linkedin.com/in/adrian-hern%C3%A1ndez-r%C3%ADos/</a:t>
            </a:r>
            <a:r>
              <a:rPr lang="es-ES" sz="1200" dirty="0"/>
              <a:t>  </a:t>
            </a:r>
          </a:p>
        </p:txBody>
      </p:sp>
      <p:sp>
        <p:nvSpPr>
          <p:cNvPr id="6" name="CuadroTexto 5">
            <a:extLst>
              <a:ext uri="{FF2B5EF4-FFF2-40B4-BE49-F238E27FC236}">
                <a16:creationId xmlns:a16="http://schemas.microsoft.com/office/drawing/2014/main" id="{EFD7DAA1-1C83-C535-6967-35D2C63F6D21}"/>
              </a:ext>
            </a:extLst>
          </p:cNvPr>
          <p:cNvSpPr txBox="1"/>
          <p:nvPr/>
        </p:nvSpPr>
        <p:spPr>
          <a:xfrm>
            <a:off x="838200" y="1899137"/>
            <a:ext cx="10458157" cy="923330"/>
          </a:xfrm>
          <a:prstGeom prst="rect">
            <a:avLst/>
          </a:prstGeom>
          <a:noFill/>
        </p:spPr>
        <p:txBody>
          <a:bodyPr wrap="square" rtlCol="0">
            <a:spAutoFit/>
          </a:bodyPr>
          <a:lstStyle/>
          <a:p>
            <a:pPr marL="285750" indent="-285750">
              <a:buFont typeface="Arial" panose="020B0604020202020204" pitchFamily="34" charset="0"/>
              <a:buChar char="•"/>
            </a:pPr>
            <a:r>
              <a:rPr lang="es-ES" dirty="0"/>
              <a:t>Un </a:t>
            </a:r>
            <a:r>
              <a:rPr lang="es-ES" dirty="0" err="1"/>
              <a:t>Dockerfile</a:t>
            </a:r>
            <a:r>
              <a:rPr lang="es-ES" dirty="0"/>
              <a:t> es un archivo de texto plano que contiene una serie de instrucciones necesarias para crear una imagen que, posteriormente, se convertirá en los contenedores que ejecutamos en el sistema.</a:t>
            </a:r>
          </a:p>
          <a:p>
            <a:pPr marL="285750" indent="-285750">
              <a:buFont typeface="Arial" panose="020B0604020202020204" pitchFamily="34" charset="0"/>
              <a:buChar char="•"/>
            </a:pPr>
            <a:r>
              <a:rPr lang="es-ES" dirty="0"/>
              <a:t>Es como la receta para definir la imagen, que posteriormente lanzaremos como contenedor.</a:t>
            </a:r>
          </a:p>
        </p:txBody>
      </p:sp>
      <p:pic>
        <p:nvPicPr>
          <p:cNvPr id="5124" name="Picture 4" descr="Comprensión de Docker para principiantes: la tecnología de contenedores">
            <a:extLst>
              <a:ext uri="{FF2B5EF4-FFF2-40B4-BE49-F238E27FC236}">
                <a16:creationId xmlns:a16="http://schemas.microsoft.com/office/drawing/2014/main" id="{9E3E7D23-D167-0E55-5F3D-44AEBF22F0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970" b="4888"/>
          <a:stretch/>
        </p:blipFill>
        <p:spPr bwMode="auto">
          <a:xfrm>
            <a:off x="2598192" y="3195224"/>
            <a:ext cx="6938171" cy="22349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uardar nuestras imágenes docker - Don Docker">
            <a:extLst>
              <a:ext uri="{FF2B5EF4-FFF2-40B4-BE49-F238E27FC236}">
                <a16:creationId xmlns:a16="http://schemas.microsoft.com/office/drawing/2014/main" id="{A3CB7463-EFFB-CD27-D4B4-214D7A7CBB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920"/>
          <a:stretch/>
        </p:blipFill>
        <p:spPr bwMode="auto">
          <a:xfrm>
            <a:off x="10466656" y="5430129"/>
            <a:ext cx="1725344" cy="14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215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2538</Words>
  <Application>Microsoft Office PowerPoint</Application>
  <PresentationFormat>Panorámica</PresentationFormat>
  <Paragraphs>121</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Black</vt:lpstr>
      <vt:lpstr>Calibri</vt:lpstr>
      <vt:lpstr>Calibri Light</vt:lpstr>
      <vt:lpstr>Console</vt:lpstr>
      <vt:lpstr>Tema de Office</vt:lpstr>
      <vt:lpstr>DOCKER DESDE CERO Y PARA TODOS.</vt:lpstr>
      <vt:lpstr>¿Qué vamos a ver?</vt:lpstr>
      <vt:lpstr>¿Qué es Docker?</vt:lpstr>
      <vt:lpstr>Contenedores</vt:lpstr>
      <vt:lpstr>Contenedores</vt:lpstr>
      <vt:lpstr>Contenedores</vt:lpstr>
      <vt:lpstr>Imágenes</vt:lpstr>
      <vt:lpstr>Imágenes y contenedores</vt:lpstr>
      <vt:lpstr>Dockerfile</vt:lpstr>
      <vt:lpstr>ESQUEMA MENTAL</vt:lpstr>
      <vt:lpstr>Presentación de PowerPoint</vt:lpstr>
      <vt:lpstr>Persistencia de datos</vt:lpstr>
      <vt:lpstr>Persistencia de datos</vt:lpstr>
      <vt:lpstr>Docker compose</vt:lpstr>
      <vt:lpstr>Docker Swarm</vt:lpstr>
      <vt:lpstr>Docker Swarm</vt:lpstr>
      <vt:lpstr>Docker Swarm</vt:lpstr>
      <vt:lpstr>¿Jugamos?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DESDE CERO Y PARA TODOS.</dc:title>
  <dc:creator>AHERNANDEZ</dc:creator>
  <cp:lastModifiedBy>AHERNANDEZ</cp:lastModifiedBy>
  <cp:revision>4</cp:revision>
  <dcterms:created xsi:type="dcterms:W3CDTF">2022-08-04T05:29:57Z</dcterms:created>
  <dcterms:modified xsi:type="dcterms:W3CDTF">2022-08-04T07:42:11Z</dcterms:modified>
</cp:coreProperties>
</file>