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6B96930-FBD6-49FE-B7CC-0101842AD455}"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E517-9B34-496F-B19C-DC3B33F0F1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96930-FBD6-49FE-B7CC-0101842AD455}"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E517-9B34-496F-B19C-DC3B33F0F1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96930-FBD6-49FE-B7CC-0101842AD455}"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E517-9B34-496F-B19C-DC3B33F0F1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96930-FBD6-49FE-B7CC-0101842AD455}"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E517-9B34-496F-B19C-DC3B33F0F1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96930-FBD6-49FE-B7CC-0101842AD455}"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E517-9B34-496F-B19C-DC3B33F0F14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96930-FBD6-49FE-B7CC-0101842AD455}"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BE517-9B34-496F-B19C-DC3B33F0F14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96930-FBD6-49FE-B7CC-0101842AD455}"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BE517-9B34-496F-B19C-DC3B33F0F14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96930-FBD6-49FE-B7CC-0101842AD455}"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BE517-9B34-496F-B19C-DC3B33F0F1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96930-FBD6-49FE-B7CC-0101842AD455}"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BE517-9B34-496F-B19C-DC3B33F0F1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B96930-FBD6-49FE-B7CC-0101842AD455}"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BE517-9B34-496F-B19C-DC3B33F0F14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B96930-FBD6-49FE-B7CC-0101842AD455}"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BE517-9B34-496F-B19C-DC3B33F0F14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96930-FBD6-49FE-B7CC-0101842AD455}" type="datetimeFigureOut">
              <a:rPr lang="en-US" smtClean="0"/>
              <a:t>12/13/2022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BE517-9B34-496F-B19C-DC3B33F0F1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126/science.1068489" TargetMode="External"/><Relationship Id="rId2" Type="http://schemas.openxmlformats.org/officeDocument/2006/relationships/hyperlink" Target="https://www.science.org/doi/10.1126/science.1068489"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110 Thinking Emoji Stock Videos and Royalty-Free Footage - iStock"/>
          <p:cNvPicPr>
            <a:picLocks noChangeAspect="1" noChangeArrowheads="1"/>
          </p:cNvPicPr>
          <p:nvPr/>
        </p:nvPicPr>
        <p:blipFill>
          <a:blip r:embed="rId2"/>
          <a:srcRect/>
          <a:stretch>
            <a:fillRect/>
          </a:stretch>
        </p:blipFill>
        <p:spPr bwMode="auto">
          <a:xfrm>
            <a:off x="-33" y="-24"/>
            <a:ext cx="9144061" cy="6858024"/>
          </a:xfrm>
          <a:prstGeom prst="rect">
            <a:avLst/>
          </a:prstGeom>
          <a:noFill/>
        </p:spPr>
      </p:pic>
      <p:sp>
        <p:nvSpPr>
          <p:cNvPr id="5" name="TextBox 4"/>
          <p:cNvSpPr txBox="1"/>
          <p:nvPr/>
        </p:nvSpPr>
        <p:spPr>
          <a:xfrm>
            <a:off x="1500166" y="71414"/>
            <a:ext cx="6425157" cy="707886"/>
          </a:xfrm>
          <a:prstGeom prst="rect">
            <a:avLst/>
          </a:prstGeom>
          <a:noFill/>
        </p:spPr>
        <p:txBody>
          <a:bodyPr wrap="none" rtlCol="0">
            <a:spAutoFit/>
          </a:bodyPr>
          <a:lstStyle/>
          <a:p>
            <a:r>
              <a:rPr lang="en-IN" sz="4000" i="1" dirty="0">
                <a:solidFill>
                  <a:schemeClr val="bg1"/>
                </a:solidFill>
                <a:latin typeface="Georgia" pitchFamily="18" charset="0"/>
              </a:rPr>
              <a:t>Always think out of the box</a:t>
            </a:r>
            <a:endParaRPr lang="en-US" sz="4000" i="1" dirty="0">
              <a:solidFill>
                <a:schemeClr val="bg1"/>
              </a:solidFill>
              <a:latin typeface="Georgia" pitchFamily="18" charset="0"/>
            </a:endParaRPr>
          </a:p>
        </p:txBody>
      </p:sp>
      <p:sp>
        <p:nvSpPr>
          <p:cNvPr id="6" name="TextBox 5"/>
          <p:cNvSpPr txBox="1"/>
          <p:nvPr/>
        </p:nvSpPr>
        <p:spPr>
          <a:xfrm>
            <a:off x="1285852" y="5929330"/>
            <a:ext cx="6886822" cy="707886"/>
          </a:xfrm>
          <a:prstGeom prst="rect">
            <a:avLst/>
          </a:prstGeom>
          <a:noFill/>
        </p:spPr>
        <p:txBody>
          <a:bodyPr wrap="none" rtlCol="0">
            <a:spAutoFit/>
          </a:bodyPr>
          <a:lstStyle/>
          <a:p>
            <a:r>
              <a:rPr lang="en-IN" sz="4000" i="1" dirty="0">
                <a:solidFill>
                  <a:schemeClr val="bg1"/>
                </a:solidFill>
                <a:latin typeface="Georgia" pitchFamily="18" charset="0"/>
              </a:rPr>
              <a:t>What is the definition of life? </a:t>
            </a:r>
            <a:endParaRPr lang="en-US" sz="4000" i="1" dirty="0">
              <a:solidFill>
                <a:schemeClr val="bg1"/>
              </a:solidFill>
              <a:latin typeface="Georg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214290"/>
            <a:ext cx="6215074" cy="1631216"/>
          </a:xfrm>
          <a:prstGeom prst="rect">
            <a:avLst/>
          </a:prstGeom>
        </p:spPr>
        <p:txBody>
          <a:bodyPr wrap="square">
            <a:spAutoFit/>
          </a:bodyPr>
          <a:lstStyle/>
          <a:p>
            <a:r>
              <a:rPr lang="en-US" sz="4000" b="1" dirty="0"/>
              <a:t>The Seven Pillars of Life</a:t>
            </a:r>
          </a:p>
          <a:p>
            <a:r>
              <a:rPr lang="en-US" sz="2000" cap="all" dirty="0">
                <a:hlinkClick r:id="rId2"/>
              </a:rPr>
              <a:t>DANIEL E. KOSHLAND, JR.</a:t>
            </a:r>
            <a:endParaRPr lang="en-US" sz="2000" dirty="0"/>
          </a:p>
          <a:p>
            <a:r>
              <a:rPr lang="en-US" sz="2000" b="1" i="1" cap="all" dirty="0"/>
              <a:t>SCIENCE </a:t>
            </a:r>
            <a:r>
              <a:rPr lang="en-US" sz="2000" dirty="0"/>
              <a:t>22 Mar 2002 </a:t>
            </a:r>
            <a:r>
              <a:rPr lang="en-US" sz="2000" dirty="0" err="1"/>
              <a:t>Vol</a:t>
            </a:r>
            <a:r>
              <a:rPr lang="en-US" sz="2000" dirty="0"/>
              <a:t> 295, Issue 5563 pp. 2215-2216</a:t>
            </a:r>
          </a:p>
          <a:p>
            <a:r>
              <a:rPr lang="en-US" sz="2000" u="sng" dirty="0">
                <a:hlinkClick r:id="rId3"/>
              </a:rPr>
              <a:t>DOI: 10.1126/science.1068489</a:t>
            </a:r>
            <a:endParaRPr lang="en-US" sz="2000" dirty="0"/>
          </a:p>
        </p:txBody>
      </p:sp>
      <p:sp>
        <p:nvSpPr>
          <p:cNvPr id="5" name="Rectangle 4"/>
          <p:cNvSpPr/>
          <p:nvPr/>
        </p:nvSpPr>
        <p:spPr>
          <a:xfrm>
            <a:off x="214282" y="2071678"/>
            <a:ext cx="8643998" cy="4524315"/>
          </a:xfrm>
          <a:prstGeom prst="rect">
            <a:avLst/>
          </a:prstGeom>
        </p:spPr>
        <p:txBody>
          <a:bodyPr wrap="square">
            <a:spAutoFit/>
          </a:bodyPr>
          <a:lstStyle/>
          <a:p>
            <a:pPr algn="just"/>
            <a:r>
              <a:rPr lang="en-US" sz="2400" b="1" dirty="0"/>
              <a:t>W</a:t>
            </a:r>
            <a:r>
              <a:rPr lang="en-US" sz="2400" dirty="0"/>
              <a:t>hat is the definition of life? I remember a conference of the scientific elite that sought to answer that question. Is an enzyme alive? Is a virus alive? Is a cell alive? After many hours of launching promising balloons that defined life in a sentence, followed by equally conclusive punctures of these balloons, a solution seemed at hand: “The ability to reproduce—that is the essential characteristic of life,” said one statesman of science. Everyone nodded in agreement that the essential of a life was the ability to reproduce, until one small voice was heard. “Then one rabbit is dead. Two rabbits—a male and female—are alive but either one alone is dead.” At that point, we all became convinced that although everyone knows what life is there is no simple definition of life.</a:t>
            </a:r>
          </a:p>
        </p:txBody>
      </p:sp>
      <p:pic>
        <p:nvPicPr>
          <p:cNvPr id="4098" name="Picture 2" descr="Daniel Koshland Jr."/>
          <p:cNvPicPr>
            <a:picLocks noChangeAspect="1" noChangeArrowheads="1"/>
          </p:cNvPicPr>
          <p:nvPr/>
        </p:nvPicPr>
        <p:blipFill>
          <a:blip r:embed="rId4"/>
          <a:srcRect/>
          <a:stretch>
            <a:fillRect/>
          </a:stretch>
        </p:blipFill>
        <p:spPr bwMode="auto">
          <a:xfrm>
            <a:off x="6858016" y="142852"/>
            <a:ext cx="1788130" cy="193833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5918" y="1214422"/>
            <a:ext cx="5370124" cy="4401205"/>
          </a:xfrm>
          <a:prstGeom prst="rect">
            <a:avLst/>
          </a:prstGeom>
          <a:noFill/>
        </p:spPr>
        <p:txBody>
          <a:bodyPr wrap="none" rtlCol="0">
            <a:spAutoFit/>
          </a:bodyPr>
          <a:lstStyle/>
          <a:p>
            <a:r>
              <a:rPr lang="en-IN" sz="4000" b="1" dirty="0"/>
              <a:t>P</a:t>
            </a:r>
            <a:r>
              <a:rPr lang="en-IN" sz="4000" dirty="0"/>
              <a:t>: Program</a:t>
            </a:r>
          </a:p>
          <a:p>
            <a:r>
              <a:rPr lang="en-IN" sz="4000" b="1" dirty="0">
                <a:solidFill>
                  <a:schemeClr val="accent1">
                    <a:lumMod val="75000"/>
                  </a:schemeClr>
                </a:solidFill>
              </a:rPr>
              <a:t>I: </a:t>
            </a:r>
            <a:r>
              <a:rPr lang="en-IN" sz="4000" dirty="0">
                <a:solidFill>
                  <a:schemeClr val="accent1">
                    <a:lumMod val="75000"/>
                  </a:schemeClr>
                </a:solidFill>
              </a:rPr>
              <a:t>Improvisation</a:t>
            </a:r>
          </a:p>
          <a:p>
            <a:r>
              <a:rPr lang="en-IN" sz="4000" b="1" dirty="0"/>
              <a:t>C: </a:t>
            </a:r>
            <a:r>
              <a:rPr lang="en-IN" sz="4000" dirty="0"/>
              <a:t>Compartmentalization</a:t>
            </a:r>
          </a:p>
          <a:p>
            <a:r>
              <a:rPr lang="en-IN" sz="4000" b="1" dirty="0">
                <a:solidFill>
                  <a:schemeClr val="accent1">
                    <a:lumMod val="75000"/>
                  </a:schemeClr>
                </a:solidFill>
              </a:rPr>
              <a:t>E: </a:t>
            </a:r>
            <a:r>
              <a:rPr lang="en-IN" sz="4000" dirty="0">
                <a:solidFill>
                  <a:schemeClr val="accent1">
                    <a:lumMod val="75000"/>
                  </a:schemeClr>
                </a:solidFill>
              </a:rPr>
              <a:t>Energy</a:t>
            </a:r>
          </a:p>
          <a:p>
            <a:r>
              <a:rPr lang="en-IN" sz="4000" b="1" dirty="0"/>
              <a:t>R: </a:t>
            </a:r>
            <a:r>
              <a:rPr lang="en-IN" sz="4000" dirty="0"/>
              <a:t>Regeneration</a:t>
            </a:r>
          </a:p>
          <a:p>
            <a:r>
              <a:rPr lang="en-IN" sz="4000" b="1" dirty="0">
                <a:solidFill>
                  <a:schemeClr val="accent1">
                    <a:lumMod val="75000"/>
                  </a:schemeClr>
                </a:solidFill>
              </a:rPr>
              <a:t>A: </a:t>
            </a:r>
            <a:r>
              <a:rPr lang="en-IN" sz="4000" dirty="0">
                <a:solidFill>
                  <a:schemeClr val="accent1">
                    <a:lumMod val="75000"/>
                  </a:schemeClr>
                </a:solidFill>
              </a:rPr>
              <a:t>Adaptability</a:t>
            </a:r>
          </a:p>
          <a:p>
            <a:r>
              <a:rPr lang="en-IN" sz="4000" b="1" dirty="0"/>
              <a:t>S: </a:t>
            </a:r>
            <a:r>
              <a:rPr lang="en-IN" sz="4000" dirty="0"/>
              <a:t>Seclusion</a:t>
            </a:r>
            <a:endParaRPr lang="en-US" sz="4000" dirty="0"/>
          </a:p>
        </p:txBody>
      </p:sp>
      <p:sp>
        <p:nvSpPr>
          <p:cNvPr id="5" name="TextBox 4"/>
          <p:cNvSpPr txBox="1"/>
          <p:nvPr/>
        </p:nvSpPr>
        <p:spPr>
          <a:xfrm>
            <a:off x="2143108" y="214290"/>
            <a:ext cx="4278607" cy="707886"/>
          </a:xfrm>
          <a:prstGeom prst="rect">
            <a:avLst/>
          </a:prstGeom>
          <a:noFill/>
        </p:spPr>
        <p:txBody>
          <a:bodyPr wrap="none" rtlCol="0">
            <a:spAutoFit/>
          </a:bodyPr>
          <a:lstStyle/>
          <a:p>
            <a:pPr algn="ctr"/>
            <a:r>
              <a:rPr lang="en-IN" sz="4000" b="1" dirty="0"/>
              <a:t>Seven Pillars of Life</a:t>
            </a:r>
            <a:endParaRPr lang="en-US" sz="4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225</Words>
  <Application>Microsoft Office PowerPoint</Application>
  <PresentationFormat>On-screen Show (4:3)</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Georgia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Sumita Sengupta</dc:creator>
  <cp:lastModifiedBy>Tapas Sengupta</cp:lastModifiedBy>
  <cp:revision>2</cp:revision>
  <dcterms:created xsi:type="dcterms:W3CDTF">2022-12-12T19:27:30Z</dcterms:created>
  <dcterms:modified xsi:type="dcterms:W3CDTF">2022-12-13T10:11:33Z</dcterms:modified>
</cp:coreProperties>
</file>