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21945600" cx="43891200"/>
  <p:notesSz cx="7004050" cy="92900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A4A3A4"/>
          </p15:clr>
        </p15:guide>
        <p15:guide id="2" pos="13824">
          <p15:clr>
            <a:srgbClr val="A4A3A4"/>
          </p15:clr>
        </p15:guide>
      </p15:sldGuideLst>
    </p:ext>
    <p:ext uri="http://customooxmlschemas.google.com/">
      <go:slidesCustomData xmlns:go="http://customooxmlschemas.google.com/" r:id="rId8" roundtripDataSignature="AMtx7mjlVLW9bDWZ1QUwi6sKyysqHzqZ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9089A4-55A1-4144-BD0E-22446B56942A}">
  <a:tblStyle styleId="{469089A4-55A1-4144-BD0E-22446B56942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EFE7"/>
          </a:solidFill>
        </a:fill>
      </a:tcStyle>
    </a:wholeTbl>
    <a:band1H>
      <a:tcTxStyle b="off" i="off"/>
      <a:tcStyle>
        <a:fill>
          <a:solidFill>
            <a:srgbClr val="F4DDCB"/>
          </a:solidFill>
        </a:fill>
      </a:tcStyle>
    </a:band1H>
    <a:band2H>
      <a:tcTxStyle b="off" i="off"/>
    </a:band2H>
    <a:band1V>
      <a:tcTxStyle b="off" i="off"/>
      <a:tcStyle>
        <a:fill>
          <a:solidFill>
            <a:srgbClr val="F4DDCB"/>
          </a:solidFill>
        </a:fill>
      </a:tcStyle>
    </a:band1V>
    <a:band2V>
      <a:tcTxStyle b="off" i="off"/>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 name="Google Shape;32;p1:notes"/>
          <p:cNvSpPr/>
          <p:nvPr>
            <p:ph idx="2" type="sldImg"/>
          </p:nvPr>
        </p:nvSpPr>
        <p:spPr>
          <a:xfrm>
            <a:off x="19050" y="696913"/>
            <a:ext cx="6965950" cy="3482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3"/>
          <p:cNvSpPr/>
          <p:nvPr/>
        </p:nvSpPr>
        <p:spPr>
          <a:xfrm>
            <a:off x="43434000" y="0"/>
            <a:ext cx="457200" cy="21945600"/>
          </a:xfrm>
          <a:prstGeom prst="rect">
            <a:avLst/>
          </a:prstGeom>
          <a:solidFill>
            <a:srgbClr val="F3D5A6"/>
          </a:solidFill>
          <a:ln>
            <a:noFill/>
          </a:ln>
        </p:spPr>
        <p:txBody>
          <a:bodyPr anchorCtr="0" anchor="ctr" bIns="29375" lIns="58750" spcFirstLastPara="1" rIns="58750" wrap="square" tIns="29375">
            <a:noAutofit/>
          </a:bodyPr>
          <a:lstStyle/>
          <a:p>
            <a:pPr indent="0" lvl="0" marL="0" marR="0" rtl="0" algn="ctr">
              <a:lnSpc>
                <a:spcPct val="100000"/>
              </a:lnSpc>
              <a:spcBef>
                <a:spcPts val="0"/>
              </a:spcBef>
              <a:spcAft>
                <a:spcPts val="0"/>
              </a:spcAft>
              <a:buClr>
                <a:srgbClr val="000000"/>
              </a:buClr>
              <a:buSzPts val="5600"/>
              <a:buFont typeface="Arial"/>
              <a:buNone/>
            </a:pPr>
            <a:r>
              <a:t/>
            </a:r>
            <a:endParaRPr b="0" i="0" sz="5600" u="none" cap="none" strike="noStrike">
              <a:solidFill>
                <a:schemeClr val="lt1"/>
              </a:solidFill>
              <a:latin typeface="Calibri"/>
              <a:ea typeface="Calibri"/>
              <a:cs typeface="Calibri"/>
              <a:sym typeface="Calibri"/>
            </a:endParaRPr>
          </a:p>
        </p:txBody>
      </p:sp>
      <p:sp>
        <p:nvSpPr>
          <p:cNvPr id="13" name="Google Shape;13;p3"/>
          <p:cNvSpPr/>
          <p:nvPr/>
        </p:nvSpPr>
        <p:spPr>
          <a:xfrm>
            <a:off x="0" y="0"/>
            <a:ext cx="457200" cy="21945600"/>
          </a:xfrm>
          <a:prstGeom prst="rect">
            <a:avLst/>
          </a:prstGeom>
          <a:solidFill>
            <a:srgbClr val="F3D5A6"/>
          </a:solidFill>
          <a:ln>
            <a:noFill/>
          </a:ln>
        </p:spPr>
        <p:txBody>
          <a:bodyPr anchorCtr="0" anchor="ctr" bIns="29375" lIns="58750" spcFirstLastPara="1" rIns="58750" wrap="square" tIns="29375">
            <a:noAutofit/>
          </a:bodyPr>
          <a:lstStyle/>
          <a:p>
            <a:pPr indent="0" lvl="0" marL="0" marR="0" rtl="0" algn="ctr">
              <a:lnSpc>
                <a:spcPct val="100000"/>
              </a:lnSpc>
              <a:spcBef>
                <a:spcPts val="0"/>
              </a:spcBef>
              <a:spcAft>
                <a:spcPts val="0"/>
              </a:spcAft>
              <a:buClr>
                <a:srgbClr val="000000"/>
              </a:buClr>
              <a:buSzPts val="5600"/>
              <a:buFont typeface="Arial"/>
              <a:buNone/>
            </a:pPr>
            <a:r>
              <a:t/>
            </a:r>
            <a:endParaRPr b="0" i="0" sz="5600" u="none" cap="none" strike="noStrike">
              <a:solidFill>
                <a:schemeClr val="lt1"/>
              </a:solidFill>
              <a:latin typeface="Calibri"/>
              <a:ea typeface="Calibri"/>
              <a:cs typeface="Calibri"/>
              <a:sym typeface="Calibri"/>
            </a:endParaRPr>
          </a:p>
        </p:txBody>
      </p:sp>
      <p:sp>
        <p:nvSpPr>
          <p:cNvPr id="14" name="Google Shape;14;p3"/>
          <p:cNvSpPr/>
          <p:nvPr/>
        </p:nvSpPr>
        <p:spPr>
          <a:xfrm>
            <a:off x="0" y="0"/>
            <a:ext cx="43891199" cy="2743200"/>
          </a:xfrm>
          <a:prstGeom prst="rect">
            <a:avLst/>
          </a:prstGeom>
          <a:solidFill>
            <a:srgbClr val="5C1A08"/>
          </a:solidFill>
          <a:ln>
            <a:noFill/>
          </a:ln>
        </p:spPr>
        <p:txBody>
          <a:bodyPr anchorCtr="0" anchor="ctr" bIns="29375" lIns="58750" spcFirstLastPara="1" rIns="58750" wrap="square" tIns="29375">
            <a:noAutofit/>
          </a:bodyPr>
          <a:lstStyle/>
          <a:p>
            <a:pPr indent="0" lvl="0" marL="0" marR="0" rtl="0" algn="ctr">
              <a:lnSpc>
                <a:spcPct val="100000"/>
              </a:lnSpc>
              <a:spcBef>
                <a:spcPts val="0"/>
              </a:spcBef>
              <a:spcAft>
                <a:spcPts val="0"/>
              </a:spcAft>
              <a:buClr>
                <a:srgbClr val="000000"/>
              </a:buClr>
              <a:buSzPts val="5600"/>
              <a:buFont typeface="Arial"/>
              <a:buNone/>
            </a:pPr>
            <a:r>
              <a:t/>
            </a:r>
            <a:endParaRPr b="0" i="0" sz="5600" u="none" cap="none" strike="noStrike">
              <a:solidFill>
                <a:schemeClr val="lt1"/>
              </a:solidFill>
              <a:latin typeface="Calibri"/>
              <a:ea typeface="Calibri"/>
              <a:cs typeface="Calibri"/>
              <a:sym typeface="Calibri"/>
            </a:endParaRPr>
          </a:p>
        </p:txBody>
      </p:sp>
      <p:sp>
        <p:nvSpPr>
          <p:cNvPr id="15" name="Google Shape;15;p3"/>
          <p:cNvSpPr/>
          <p:nvPr/>
        </p:nvSpPr>
        <p:spPr>
          <a:xfrm>
            <a:off x="0" y="19202400"/>
            <a:ext cx="43891199" cy="2743200"/>
          </a:xfrm>
          <a:prstGeom prst="rect">
            <a:avLst/>
          </a:prstGeom>
          <a:solidFill>
            <a:srgbClr val="F38F73"/>
          </a:solidFill>
          <a:ln>
            <a:noFill/>
          </a:ln>
        </p:spPr>
        <p:txBody>
          <a:bodyPr anchorCtr="0" anchor="ctr" bIns="29375" lIns="58750" spcFirstLastPara="1" rIns="58750" wrap="square" tIns="29375">
            <a:noAutofit/>
          </a:bodyPr>
          <a:lstStyle/>
          <a:p>
            <a:pPr indent="0" lvl="0" marL="0" marR="0" rtl="0" algn="ctr">
              <a:lnSpc>
                <a:spcPct val="100000"/>
              </a:lnSpc>
              <a:spcBef>
                <a:spcPts val="0"/>
              </a:spcBef>
              <a:spcAft>
                <a:spcPts val="0"/>
              </a:spcAft>
              <a:buClr>
                <a:srgbClr val="000000"/>
              </a:buClr>
              <a:buSzPts val="5600"/>
              <a:buFont typeface="Arial"/>
              <a:buNone/>
            </a:pPr>
            <a:r>
              <a:t/>
            </a:r>
            <a:endParaRPr b="0" i="0" sz="5600" u="none" cap="none" strike="noStrike">
              <a:solidFill>
                <a:schemeClr val="lt1"/>
              </a:solidFill>
              <a:latin typeface="Calibri"/>
              <a:ea typeface="Calibri"/>
              <a:cs typeface="Calibri"/>
              <a:sym typeface="Calibri"/>
            </a:endParaRPr>
          </a:p>
        </p:txBody>
      </p:sp>
      <p:sp>
        <p:nvSpPr>
          <p:cNvPr id="16" name="Google Shape;16;p3"/>
          <p:cNvSpPr/>
          <p:nvPr/>
        </p:nvSpPr>
        <p:spPr>
          <a:xfrm>
            <a:off x="-7498080" y="0"/>
            <a:ext cx="6949440" cy="21945600"/>
          </a:xfrm>
          <a:prstGeom prst="rect">
            <a:avLst/>
          </a:prstGeom>
          <a:solidFill>
            <a:srgbClr val="D8D8D8"/>
          </a:solidFill>
          <a:ln>
            <a:noFill/>
          </a:ln>
        </p:spPr>
        <p:txBody>
          <a:bodyPr anchorCtr="0" anchor="t" bIns="146875" lIns="146875" spcFirstLastPara="1" rIns="146875" wrap="square" tIns="146875">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7F7F7F"/>
                </a:solidFill>
                <a:latin typeface="Calibri"/>
                <a:ea typeface="Calibri"/>
                <a:cs typeface="Calibri"/>
                <a:sym typeface="Calibri"/>
              </a:rPr>
              <a:t>Poster Print Size:</a:t>
            </a:r>
            <a:endParaRPr b="0" i="0" sz="5400" u="none" cap="none" strike="noStrike">
              <a:solidFill>
                <a:srgbClr val="7F7F7F"/>
              </a:solidFill>
              <a:latin typeface="Calibri"/>
              <a:ea typeface="Calibri"/>
              <a:cs typeface="Calibri"/>
              <a:sym typeface="Calibri"/>
            </a:endParaRPr>
          </a:p>
          <a:p>
            <a:pPr indent="0" lvl="0" marL="0" marR="0" rtl="0" algn="l">
              <a:lnSpc>
                <a:spcPct val="100000"/>
              </a:lnSpc>
              <a:spcBef>
                <a:spcPts val="1544"/>
              </a:spcBef>
              <a:spcAft>
                <a:spcPts val="0"/>
              </a:spcAft>
              <a:buClr>
                <a:srgbClr val="000000"/>
              </a:buClr>
              <a:buSzPts val="3200"/>
              <a:buFont typeface="Arial"/>
              <a:buNone/>
            </a:pPr>
            <a:r>
              <a:rPr b="0" i="0" lang="en-US" sz="3200" u="none" cap="none" strike="noStrike">
                <a:solidFill>
                  <a:srgbClr val="7F7F7F"/>
                </a:solidFill>
                <a:latin typeface="Calibri"/>
                <a:ea typeface="Calibri"/>
                <a:cs typeface="Calibri"/>
                <a:sym typeface="Calibri"/>
              </a:rPr>
              <a:t>This poster template is 24” high by 48” wide . It can be used to print any poster with a 1:2 aspect ratio including 30x60, 36x72, 42x84, and 48x96.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44"/>
              </a:spcBef>
              <a:spcAft>
                <a:spcPts val="0"/>
              </a:spcAft>
              <a:buClr>
                <a:srgbClr val="000000"/>
              </a:buClr>
              <a:buSzPts val="5400"/>
              <a:buFont typeface="Arial"/>
              <a:buNone/>
            </a:pPr>
            <a:r>
              <a:rPr b="0" i="0" lang="en-US" sz="5400" u="none" cap="none" strike="noStrike">
                <a:solidFill>
                  <a:srgbClr val="7F7F7F"/>
                </a:solidFill>
                <a:latin typeface="Calibri"/>
                <a:ea typeface="Calibri"/>
                <a:cs typeface="Calibri"/>
                <a:sym typeface="Calibri"/>
              </a:rPr>
              <a:t>Placeholders: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44"/>
              </a:spcBef>
              <a:spcAft>
                <a:spcPts val="0"/>
              </a:spcAft>
              <a:buClr>
                <a:srgbClr val="000000"/>
              </a:buClr>
              <a:buSzPts val="3200"/>
              <a:buFont typeface="Arial"/>
              <a:buNone/>
            </a:pPr>
            <a:r>
              <a:rPr b="0" i="0" lang="en-US" sz="32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44"/>
              </a:spcBef>
              <a:spcAft>
                <a:spcPts val="0"/>
              </a:spcAft>
              <a:buClr>
                <a:srgbClr val="000000"/>
              </a:buClr>
              <a:buSzPts val="5400"/>
              <a:buFont typeface="Arial"/>
              <a:buNone/>
            </a:pPr>
            <a:r>
              <a:rPr b="0" i="0" lang="en-US" sz="5400" u="none" cap="none" strike="noStrike">
                <a:solidFill>
                  <a:srgbClr val="7F7F7F"/>
                </a:solidFill>
                <a:latin typeface="Calibri"/>
                <a:ea typeface="Calibri"/>
                <a:cs typeface="Calibri"/>
                <a:sym typeface="Calibri"/>
              </a:rPr>
              <a:t>Image Quality: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44"/>
              </a:spcBef>
              <a:spcAft>
                <a:spcPts val="0"/>
              </a:spcAft>
              <a:buClr>
                <a:srgbClr val="000000"/>
              </a:buClr>
              <a:buSzPts val="3200"/>
              <a:buFont typeface="Arial"/>
              <a:buNone/>
            </a:pPr>
            <a:r>
              <a:rPr b="0" i="0" lang="en-US" sz="3200" u="none" cap="none" strike="noStrike">
                <a:solidFill>
                  <a:srgbClr val="7F7F7F"/>
                </a:solidFill>
                <a:latin typeface="Calibri"/>
                <a:ea typeface="Calibri"/>
                <a:cs typeface="Calibri"/>
                <a:sym typeface="Calibri"/>
              </a:rPr>
              <a:t>You can place digital photos or logo art in your poster file by selecting the </a:t>
            </a:r>
            <a:r>
              <a:rPr b="1" i="0" lang="en-US" sz="3200" u="none" cap="none" strike="noStrike">
                <a:solidFill>
                  <a:srgbClr val="7F7F7F"/>
                </a:solidFill>
                <a:latin typeface="Calibri"/>
                <a:ea typeface="Calibri"/>
                <a:cs typeface="Calibri"/>
                <a:sym typeface="Calibri"/>
              </a:rPr>
              <a:t>Insert, Picture</a:t>
            </a:r>
            <a:r>
              <a:rPr b="0" i="0" lang="en-US" sz="32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3200" u="none" cap="none" strike="noStrike">
                <a:solidFill>
                  <a:srgbClr val="7F7F7F"/>
                </a:solidFill>
                <a:latin typeface="Calibri"/>
                <a:ea typeface="Calibri"/>
                <a:cs typeface="Calibri"/>
                <a:sym typeface="Calibri"/>
              </a:rPr>
              <a:t>150-200 pixels per inch in their final printed size</a:t>
            </a:r>
            <a:r>
              <a:rPr b="0" i="0" lang="en-US" sz="32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44"/>
              </a:spcBef>
              <a:spcAft>
                <a:spcPts val="0"/>
              </a:spcAft>
              <a:buClr>
                <a:srgbClr val="000000"/>
              </a:buClr>
              <a:buSzPts val="3200"/>
              <a:buFont typeface="Arial"/>
              <a:buNone/>
            </a:pPr>
            <a:r>
              <a:rPr b="0" i="0" lang="en-US" sz="32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44"/>
              </a:spcBef>
              <a:spcAft>
                <a:spcPts val="0"/>
              </a:spcAft>
              <a:buClr>
                <a:srgbClr val="000000"/>
              </a:buClr>
              <a:buSzPts val="3200"/>
              <a:buFont typeface="Arial"/>
              <a:buNone/>
            </a:pPr>
            <a:r>
              <a:rPr b="0" i="0" lang="en-US" sz="32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544"/>
              </a:spcBef>
              <a:spcAft>
                <a:spcPts val="0"/>
              </a:spcAft>
              <a:buClr>
                <a:srgbClr val="000000"/>
              </a:buClr>
              <a:buSzPts val="2800"/>
              <a:buFont typeface="Arial"/>
              <a:buNone/>
            </a:pPr>
            <a:br>
              <a:rPr b="0" i="0" lang="en-US" sz="2800" u="none" cap="none" strike="noStrike">
                <a:solidFill>
                  <a:srgbClr val="7F7F7F"/>
                </a:solidFill>
                <a:latin typeface="Calibri"/>
                <a:ea typeface="Calibri"/>
                <a:cs typeface="Calibri"/>
                <a:sym typeface="Calibri"/>
              </a:rPr>
            </a:br>
            <a:r>
              <a:rPr b="0" i="0" lang="en-US" sz="28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grpSp>
        <p:nvGrpSpPr>
          <p:cNvPr id="17" name="Google Shape;17;p3"/>
          <p:cNvGrpSpPr/>
          <p:nvPr/>
        </p:nvGrpSpPr>
        <p:grpSpPr>
          <a:xfrm>
            <a:off x="44439842" y="0"/>
            <a:ext cx="6949440" cy="21945600"/>
            <a:chOff x="33832800" y="0"/>
            <a:chExt cx="12801600" cy="43891199"/>
          </a:xfrm>
        </p:grpSpPr>
        <p:sp>
          <p:nvSpPr>
            <p:cNvPr id="18" name="Google Shape;18;p3"/>
            <p:cNvSpPr/>
            <p:nvPr/>
          </p:nvSpPr>
          <p:spPr>
            <a:xfrm>
              <a:off x="33832800" y="0"/>
              <a:ext cx="12801600" cy="43891199"/>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7F7F7F"/>
                  </a:solidFill>
                  <a:latin typeface="Calibri"/>
                  <a:ea typeface="Calibri"/>
                  <a:cs typeface="Calibri"/>
                  <a:sym typeface="Calibri"/>
                </a:rPr>
                <a:t>Change Color Theme:</a:t>
              </a:r>
              <a:endParaRPr b="0" i="0" sz="5400" u="none" cap="none" strike="noStrike">
                <a:solidFill>
                  <a:srgbClr val="7F7F7F"/>
                </a:solidFill>
                <a:latin typeface="Calibri"/>
                <a:ea typeface="Calibri"/>
                <a:cs typeface="Calibri"/>
                <a:sym typeface="Calibri"/>
              </a:endParaRPr>
            </a:p>
            <a:p>
              <a:pPr indent="0" lvl="0" marL="0" marR="0" rtl="0" algn="l">
                <a:lnSpc>
                  <a:spcPct val="100000"/>
                </a:lnSpc>
                <a:spcBef>
                  <a:spcPts val="1544"/>
                </a:spcBef>
                <a:spcAft>
                  <a:spcPts val="0"/>
                </a:spcAft>
                <a:buClr>
                  <a:srgbClr val="000000"/>
                </a:buClr>
                <a:buSzPts val="3200"/>
                <a:buFont typeface="Arial"/>
                <a:buNone/>
              </a:pPr>
              <a:r>
                <a:rPr b="0" i="0" lang="en-US" sz="3200" u="none" cap="none" strike="noStrike">
                  <a:solidFill>
                    <a:srgbClr val="7F7F7F"/>
                  </a:solidFill>
                  <a:latin typeface="Calibri"/>
                  <a:ea typeface="Calibri"/>
                  <a:cs typeface="Calibri"/>
                  <a:sym typeface="Calibri"/>
                </a:rPr>
                <a:t>This template is designed to use the built-in color themes in the newer versions of PowerPoint.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44"/>
                </a:spcBef>
                <a:spcAft>
                  <a:spcPts val="0"/>
                </a:spcAft>
                <a:buClr>
                  <a:srgbClr val="000000"/>
                </a:buClr>
                <a:buSzPts val="3200"/>
                <a:buFont typeface="Arial"/>
                <a:buNone/>
              </a:pPr>
              <a:r>
                <a:rPr b="0" i="0" lang="en-US" sz="3200" u="none" cap="none" strike="noStrike">
                  <a:solidFill>
                    <a:srgbClr val="7F7F7F"/>
                  </a:solidFill>
                  <a:latin typeface="Calibri"/>
                  <a:ea typeface="Calibri"/>
                  <a:cs typeface="Calibri"/>
                  <a:sym typeface="Calibri"/>
                </a:rPr>
                <a:t>To change the color theme, select the </a:t>
              </a:r>
              <a:r>
                <a:rPr b="1" i="0" lang="en-US" sz="3200" u="none" cap="none" strike="noStrike">
                  <a:solidFill>
                    <a:srgbClr val="7F7F7F"/>
                  </a:solidFill>
                  <a:latin typeface="Calibri"/>
                  <a:ea typeface="Calibri"/>
                  <a:cs typeface="Calibri"/>
                  <a:sym typeface="Calibri"/>
                </a:rPr>
                <a:t>Design</a:t>
              </a:r>
              <a:r>
                <a:rPr b="0" i="0" lang="en-US" sz="3200" u="none" cap="none" strike="noStrike">
                  <a:solidFill>
                    <a:srgbClr val="7F7F7F"/>
                  </a:solidFill>
                  <a:latin typeface="Calibri"/>
                  <a:ea typeface="Calibri"/>
                  <a:cs typeface="Calibri"/>
                  <a:sym typeface="Calibri"/>
                </a:rPr>
                <a:t> tab, then select the </a:t>
              </a:r>
              <a:r>
                <a:rPr b="1" i="0" lang="en-US" sz="3200" u="none" cap="none" strike="noStrike">
                  <a:solidFill>
                    <a:srgbClr val="7F7F7F"/>
                  </a:solidFill>
                  <a:latin typeface="Calibri"/>
                  <a:ea typeface="Calibri"/>
                  <a:cs typeface="Calibri"/>
                  <a:sym typeface="Calibri"/>
                </a:rPr>
                <a:t>Colors</a:t>
              </a:r>
              <a:r>
                <a:rPr b="0" i="0" lang="en-US" sz="3200" u="none" cap="none" strike="noStrike">
                  <a:solidFill>
                    <a:srgbClr val="7F7F7F"/>
                  </a:solidFill>
                  <a:latin typeface="Calibri"/>
                  <a:ea typeface="Calibri"/>
                  <a:cs typeface="Calibri"/>
                  <a:sym typeface="Calibri"/>
                </a:rPr>
                <a:t> drop-down 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44"/>
                </a:spcBef>
                <a:spcAft>
                  <a:spcPts val="0"/>
                </a:spcAft>
                <a:buClr>
                  <a:srgbClr val="000000"/>
                </a:buClr>
                <a:buSzPts val="3200"/>
                <a:buFont typeface="Arial"/>
                <a:buNone/>
              </a:pPr>
              <a:r>
                <a:t/>
              </a:r>
              <a:endParaRPr b="0" i="0" sz="3200" u="none" cap="none" strike="noStrike">
                <a:solidFill>
                  <a:srgbClr val="7F7F7F"/>
                </a:solidFill>
                <a:latin typeface="Calibri"/>
                <a:ea typeface="Calibri"/>
                <a:cs typeface="Calibri"/>
                <a:sym typeface="Calibri"/>
              </a:endParaRPr>
            </a:p>
            <a:p>
              <a:pPr indent="0" lvl="0" marL="0" marR="0" rtl="0" algn="l">
                <a:lnSpc>
                  <a:spcPct val="100000"/>
                </a:lnSpc>
                <a:spcBef>
                  <a:spcPts val="1544"/>
                </a:spcBef>
                <a:spcAft>
                  <a:spcPts val="0"/>
                </a:spcAft>
                <a:buClr>
                  <a:srgbClr val="000000"/>
                </a:buClr>
                <a:buSzPts val="3200"/>
                <a:buFont typeface="Arial"/>
                <a:buNone/>
              </a:pPr>
              <a:r>
                <a:t/>
              </a:r>
              <a:endParaRPr b="0" i="0" sz="3200" u="none" cap="none" strike="noStrike">
                <a:solidFill>
                  <a:srgbClr val="7F7F7F"/>
                </a:solidFill>
                <a:latin typeface="Calibri"/>
                <a:ea typeface="Calibri"/>
                <a:cs typeface="Calibri"/>
                <a:sym typeface="Calibri"/>
              </a:endParaRPr>
            </a:p>
            <a:p>
              <a:pPr indent="0" lvl="0" marL="0" marR="0" rtl="0" algn="l">
                <a:lnSpc>
                  <a:spcPct val="100000"/>
                </a:lnSpc>
                <a:spcBef>
                  <a:spcPts val="1544"/>
                </a:spcBef>
                <a:spcAft>
                  <a:spcPts val="0"/>
                </a:spcAft>
                <a:buClr>
                  <a:srgbClr val="000000"/>
                </a:buClr>
                <a:buSzPts val="3200"/>
                <a:buFont typeface="Arial"/>
                <a:buNone/>
              </a:pPr>
              <a:r>
                <a:t/>
              </a:r>
              <a:endParaRPr b="0" i="0" sz="3200" u="none" cap="none" strike="noStrike">
                <a:solidFill>
                  <a:srgbClr val="7F7F7F"/>
                </a:solidFill>
                <a:latin typeface="Calibri"/>
                <a:ea typeface="Calibri"/>
                <a:cs typeface="Calibri"/>
                <a:sym typeface="Calibri"/>
              </a:endParaRPr>
            </a:p>
            <a:p>
              <a:pPr indent="0" lvl="0" marL="0" marR="0" rtl="0" algn="l">
                <a:lnSpc>
                  <a:spcPct val="100000"/>
                </a:lnSpc>
                <a:spcBef>
                  <a:spcPts val="1544"/>
                </a:spcBef>
                <a:spcAft>
                  <a:spcPts val="0"/>
                </a:spcAft>
                <a:buClr>
                  <a:srgbClr val="000000"/>
                </a:buClr>
                <a:buSzPts val="3200"/>
                <a:buFont typeface="Arial"/>
                <a:buNone/>
              </a:pPr>
              <a:r>
                <a:t/>
              </a:r>
              <a:endParaRPr b="0" i="0" sz="3200" u="none" cap="none" strike="noStrike">
                <a:solidFill>
                  <a:srgbClr val="7F7F7F"/>
                </a:solidFill>
                <a:latin typeface="Calibri"/>
                <a:ea typeface="Calibri"/>
                <a:cs typeface="Calibri"/>
                <a:sym typeface="Calibri"/>
              </a:endParaRPr>
            </a:p>
            <a:p>
              <a:pPr indent="0" lvl="0" marL="0" marR="0" rtl="0" algn="l">
                <a:lnSpc>
                  <a:spcPct val="100000"/>
                </a:lnSpc>
                <a:spcBef>
                  <a:spcPts val="1544"/>
                </a:spcBef>
                <a:spcAft>
                  <a:spcPts val="0"/>
                </a:spcAft>
                <a:buClr>
                  <a:srgbClr val="000000"/>
                </a:buClr>
                <a:buSzPts val="3200"/>
                <a:buFont typeface="Arial"/>
                <a:buNone/>
              </a:pPr>
              <a:r>
                <a:t/>
              </a:r>
              <a:endParaRPr b="0" i="0" sz="3200" u="none" cap="none" strike="noStrike">
                <a:solidFill>
                  <a:srgbClr val="7F7F7F"/>
                </a:solidFill>
                <a:latin typeface="Calibri"/>
                <a:ea typeface="Calibri"/>
                <a:cs typeface="Calibri"/>
                <a:sym typeface="Calibri"/>
              </a:endParaRPr>
            </a:p>
            <a:p>
              <a:pPr indent="0" lvl="0" marL="0" marR="0" rtl="0" algn="l">
                <a:lnSpc>
                  <a:spcPct val="100000"/>
                </a:lnSpc>
                <a:spcBef>
                  <a:spcPts val="1544"/>
                </a:spcBef>
                <a:spcAft>
                  <a:spcPts val="0"/>
                </a:spcAft>
                <a:buClr>
                  <a:srgbClr val="000000"/>
                </a:buClr>
                <a:buSzPts val="3200"/>
                <a:buFont typeface="Arial"/>
                <a:buNone/>
              </a:pPr>
              <a:r>
                <a:t/>
              </a:r>
              <a:endParaRPr b="0" i="0" sz="3200" u="none" cap="none" strike="noStrike">
                <a:solidFill>
                  <a:srgbClr val="7F7F7F"/>
                </a:solidFill>
                <a:latin typeface="Calibri"/>
                <a:ea typeface="Calibri"/>
                <a:cs typeface="Calibri"/>
                <a:sym typeface="Calibri"/>
              </a:endParaRPr>
            </a:p>
            <a:p>
              <a:pPr indent="0" lvl="0" marL="0" marR="0" rtl="0" algn="l">
                <a:lnSpc>
                  <a:spcPct val="100000"/>
                </a:lnSpc>
                <a:spcBef>
                  <a:spcPts val="1544"/>
                </a:spcBef>
                <a:spcAft>
                  <a:spcPts val="0"/>
                </a:spcAft>
                <a:buClr>
                  <a:srgbClr val="000000"/>
                </a:buClr>
                <a:buSzPts val="3200"/>
                <a:buFont typeface="Arial"/>
                <a:buNone/>
              </a:pPr>
              <a:r>
                <a:t/>
              </a:r>
              <a:endParaRPr b="0" i="0" sz="3200" u="none" cap="none" strike="noStrike">
                <a:solidFill>
                  <a:srgbClr val="7F7F7F"/>
                </a:solidFill>
                <a:latin typeface="Calibri"/>
                <a:ea typeface="Calibri"/>
                <a:cs typeface="Calibri"/>
                <a:sym typeface="Calibri"/>
              </a:endParaRPr>
            </a:p>
            <a:p>
              <a:pPr indent="0" lvl="0" marL="0" marR="0" rtl="0" algn="l">
                <a:lnSpc>
                  <a:spcPct val="100000"/>
                </a:lnSpc>
                <a:spcBef>
                  <a:spcPts val="1544"/>
                </a:spcBef>
                <a:spcAft>
                  <a:spcPts val="0"/>
                </a:spcAft>
                <a:buClr>
                  <a:srgbClr val="000000"/>
                </a:buClr>
                <a:buSzPts val="3200"/>
                <a:buFont typeface="Arial"/>
                <a:buNone/>
              </a:pPr>
              <a:r>
                <a:t/>
              </a:r>
              <a:endParaRPr b="0" i="0" sz="3200" u="none" cap="none" strike="noStrike">
                <a:solidFill>
                  <a:srgbClr val="7F7F7F"/>
                </a:solidFill>
                <a:latin typeface="Calibri"/>
                <a:ea typeface="Calibri"/>
                <a:cs typeface="Calibri"/>
                <a:sym typeface="Calibri"/>
              </a:endParaRPr>
            </a:p>
            <a:p>
              <a:pPr indent="0" lvl="0" marL="0" marR="0" rtl="0" algn="l">
                <a:lnSpc>
                  <a:spcPct val="100000"/>
                </a:lnSpc>
                <a:spcBef>
                  <a:spcPts val="1544"/>
                </a:spcBef>
                <a:spcAft>
                  <a:spcPts val="0"/>
                </a:spcAft>
                <a:buClr>
                  <a:srgbClr val="000000"/>
                </a:buClr>
                <a:buSzPts val="3200"/>
                <a:buFont typeface="Arial"/>
                <a:buNone/>
              </a:pPr>
              <a:r>
                <a:rPr b="0" i="0" lang="en-US" sz="32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44"/>
                </a:spcBef>
                <a:spcAft>
                  <a:spcPts val="0"/>
                </a:spcAft>
                <a:buClr>
                  <a:srgbClr val="000000"/>
                </a:buClr>
                <a:buSzPts val="5400"/>
                <a:buFont typeface="Arial"/>
                <a:buNone/>
              </a:pPr>
              <a:r>
                <a:rPr b="0" i="0" lang="en-US" sz="5400" u="none" cap="none" strike="noStrike">
                  <a:solidFill>
                    <a:srgbClr val="7F7F7F"/>
                  </a:solidFill>
                  <a:latin typeface="Calibri"/>
                  <a:ea typeface="Calibri"/>
                  <a:cs typeface="Calibri"/>
                  <a:sym typeface="Calibri"/>
                </a:rPr>
                <a:t>Printing Your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44"/>
                </a:spcBef>
                <a:spcAft>
                  <a:spcPts val="0"/>
                </a:spcAft>
                <a:buClr>
                  <a:srgbClr val="000000"/>
                </a:buClr>
                <a:buSzPts val="3200"/>
                <a:buFont typeface="Arial"/>
                <a:buNone/>
              </a:pPr>
              <a:r>
                <a:rPr b="0" i="0" lang="en-US" sz="3200" u="none" cap="none" strike="noStrike">
                  <a:solidFill>
                    <a:srgbClr val="7F7F7F"/>
                  </a:solidFill>
                  <a:latin typeface="Calibri"/>
                  <a:ea typeface="Calibri"/>
                  <a:cs typeface="Calibri"/>
                  <a:sym typeface="Calibri"/>
                </a:rPr>
                <a:t>Once your poster file is ready, visit </a:t>
              </a:r>
              <a:r>
                <a:rPr b="1" i="0" lang="en-US" sz="3200" u="none" cap="none" strike="noStrike">
                  <a:solidFill>
                    <a:srgbClr val="7F7F7F"/>
                  </a:solidFill>
                  <a:latin typeface="Calibri"/>
                  <a:ea typeface="Calibri"/>
                  <a:cs typeface="Calibri"/>
                  <a:sym typeface="Calibri"/>
                </a:rPr>
                <a:t>www.genigraphics.com</a:t>
              </a:r>
              <a:r>
                <a:rPr b="0" i="0" lang="en-US" sz="32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44"/>
                </a:spcBef>
                <a:spcAft>
                  <a:spcPts val="0"/>
                </a:spcAft>
                <a:buClr>
                  <a:srgbClr val="000000"/>
                </a:buClr>
                <a:buSzPts val="3200"/>
                <a:buFont typeface="Arial"/>
                <a:buNone/>
              </a:pPr>
              <a:r>
                <a:rPr b="0" i="0" lang="en-US" sz="32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544"/>
                </a:spcBef>
                <a:spcAft>
                  <a:spcPts val="0"/>
                </a:spcAft>
                <a:buClr>
                  <a:srgbClr val="000000"/>
                </a:buClr>
                <a:buSzPts val="3200"/>
                <a:buFont typeface="Arial"/>
                <a:buNone/>
              </a:pPr>
              <a:r>
                <a:t/>
              </a:r>
              <a:endParaRPr b="0" i="0" sz="3200" u="none" cap="none" strike="noStrike">
                <a:solidFill>
                  <a:srgbClr val="7F7F7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7F7F7F"/>
                  </a:solidFill>
                  <a:latin typeface="Calibri"/>
                  <a:ea typeface="Calibri"/>
                  <a:cs typeface="Calibri"/>
                  <a:sym typeface="Calibri"/>
                </a:rPr>
                <a:t>US and Canada:  1-800-790-4001</a:t>
              </a:r>
              <a:br>
                <a:rPr b="0" i="0" lang="en-US" sz="3200" u="none" cap="none" strike="noStrike">
                  <a:solidFill>
                    <a:srgbClr val="7F7F7F"/>
                  </a:solidFill>
                  <a:latin typeface="Calibri"/>
                  <a:ea typeface="Calibri"/>
                  <a:cs typeface="Calibri"/>
                  <a:sym typeface="Calibri"/>
                </a:rPr>
              </a:br>
              <a:r>
                <a:rPr b="0" i="0" lang="en-US" sz="3200" u="none" cap="none" strike="noStrike">
                  <a:solidFill>
                    <a:srgbClr val="7F7F7F"/>
                  </a:solidFill>
                  <a:latin typeface="Calibri"/>
                  <a:ea typeface="Calibri"/>
                  <a:cs typeface="Calibri"/>
                  <a:sym typeface="Calibri"/>
                </a:rPr>
                <a:t>Email: info@genigraphics.com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br>
                <a:rPr b="0" i="0" lang="en-US" sz="2800" u="none" cap="none" strike="noStrike">
                  <a:solidFill>
                    <a:srgbClr val="7F7F7F"/>
                  </a:solidFill>
                  <a:latin typeface="Calibri"/>
                  <a:ea typeface="Calibri"/>
                  <a:cs typeface="Calibri"/>
                  <a:sym typeface="Calibri"/>
                </a:rPr>
              </a:br>
              <a:r>
                <a:rPr b="0" i="0" lang="en-US" sz="28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pic>
          <p:nvPicPr>
            <p:cNvPr id="19" name="Google Shape;19;p3"/>
            <p:cNvPicPr preferRelativeResize="0"/>
            <p:nvPr/>
          </p:nvPicPr>
          <p:blipFill rotWithShape="1">
            <a:blip r:embed="rId2">
              <a:alphaModFix/>
            </a:blip>
            <a:srcRect b="0" l="0" r="0" t="0"/>
            <a:stretch/>
          </p:blipFill>
          <p:spPr>
            <a:xfrm>
              <a:off x="34281341" y="9107874"/>
              <a:ext cx="11904515" cy="10246926"/>
            </a:xfrm>
            <a:prstGeom prst="rect">
              <a:avLst/>
            </a:prstGeom>
            <a:noFill/>
            <a:ln>
              <a:noFill/>
            </a:ln>
          </p:spPr>
        </p:pic>
      </p:grpSp>
      <p:pic>
        <p:nvPicPr>
          <p:cNvPr id="20" name="Google Shape;20;p3"/>
          <p:cNvPicPr preferRelativeResize="0"/>
          <p:nvPr/>
        </p:nvPicPr>
        <p:blipFill rotWithShape="1">
          <a:blip r:embed="rId3">
            <a:alphaModFix/>
          </a:blip>
          <a:srcRect b="0" l="0" r="0" t="0"/>
          <a:stretch/>
        </p:blipFill>
        <p:spPr>
          <a:xfrm>
            <a:off x="38481000" y="21683472"/>
            <a:ext cx="5297435" cy="185928"/>
          </a:xfrm>
          <a:prstGeom prst="rect">
            <a:avLst/>
          </a:prstGeom>
          <a:noFill/>
          <a:ln>
            <a:noFill/>
          </a:ln>
        </p:spPr>
      </p:pic>
      <p:grpSp>
        <p:nvGrpSpPr>
          <p:cNvPr id="21" name="Google Shape;21;p3"/>
          <p:cNvGrpSpPr/>
          <p:nvPr/>
        </p:nvGrpSpPr>
        <p:grpSpPr>
          <a:xfrm>
            <a:off x="22280475" y="9374711"/>
            <a:ext cx="9760103" cy="4604595"/>
            <a:chOff x="22280475" y="9552015"/>
            <a:chExt cx="9760103" cy="4604595"/>
          </a:xfrm>
        </p:grpSpPr>
        <p:pic>
          <p:nvPicPr>
            <p:cNvPr id="22" name="Google Shape;22;p3"/>
            <p:cNvPicPr preferRelativeResize="0"/>
            <p:nvPr/>
          </p:nvPicPr>
          <p:blipFill rotWithShape="1">
            <a:blip r:embed="rId4">
              <a:alphaModFix/>
            </a:blip>
            <a:srcRect b="0" l="0" r="0" t="0"/>
            <a:stretch/>
          </p:blipFill>
          <p:spPr>
            <a:xfrm>
              <a:off x="22280475" y="9552015"/>
              <a:ext cx="9760103" cy="4131777"/>
            </a:xfrm>
            <a:prstGeom prst="rect">
              <a:avLst/>
            </a:prstGeom>
            <a:noFill/>
            <a:ln>
              <a:noFill/>
            </a:ln>
          </p:spPr>
        </p:pic>
        <p:sp>
          <p:nvSpPr>
            <p:cNvPr id="23" name="Google Shape;23;p3"/>
            <p:cNvSpPr txBox="1"/>
            <p:nvPr/>
          </p:nvSpPr>
          <p:spPr>
            <a:xfrm>
              <a:off x="22530817" y="13789409"/>
              <a:ext cx="3139200" cy="367200"/>
            </a:xfrm>
            <a:prstGeom prst="rect">
              <a:avLst/>
            </a:prstGeom>
            <a:noFill/>
            <a:ln>
              <a:noFill/>
            </a:ln>
          </p:spPr>
          <p:txBody>
            <a:bodyPr anchorCtr="0" anchor="t" bIns="29375" lIns="58750" spcFirstLastPara="1" rIns="58750" wrap="square" tIns="2937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Chart 1.</a:t>
              </a:r>
              <a:r>
                <a:rPr b="0" i="0" lang="en-US" sz="2000" u="none" cap="none" strike="noStrike">
                  <a:solidFill>
                    <a:schemeClr val="dk1"/>
                  </a:solidFill>
                  <a:latin typeface="Calibri"/>
                  <a:ea typeface="Calibri"/>
                  <a:cs typeface="Calibri"/>
                  <a:sym typeface="Calibri"/>
                </a:rPr>
                <a:t> Label in 20pt Calibri.</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2194560" y="878841"/>
            <a:ext cx="39502081" cy="3657600"/>
          </a:xfrm>
          <a:prstGeom prst="rect">
            <a:avLst/>
          </a:prstGeom>
          <a:noFill/>
          <a:ln>
            <a:noFill/>
          </a:ln>
        </p:spPr>
        <p:txBody>
          <a:bodyPr anchorCtr="0" anchor="ctr" bIns="141000" lIns="282025" spcFirstLastPara="1" rIns="282025" wrap="square" tIns="1410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2194560" y="5120644"/>
            <a:ext cx="39502081" cy="14483082"/>
          </a:xfrm>
          <a:prstGeom prst="rect">
            <a:avLst/>
          </a:prstGeom>
          <a:noFill/>
          <a:ln>
            <a:noFill/>
          </a:ln>
        </p:spPr>
        <p:txBody>
          <a:bodyPr anchorCtr="0" anchor="t" bIns="141000" lIns="282025" spcFirstLastPara="1" rIns="282025" wrap="square" tIns="1410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 name="Google Shape;27;p4"/>
          <p:cNvSpPr txBox="1"/>
          <p:nvPr>
            <p:ph idx="10" type="dt"/>
          </p:nvPr>
        </p:nvSpPr>
        <p:spPr>
          <a:xfrm>
            <a:off x="2194560" y="20340322"/>
            <a:ext cx="10241280" cy="1168400"/>
          </a:xfrm>
          <a:prstGeom prst="rect">
            <a:avLst/>
          </a:prstGeom>
          <a:noFill/>
          <a:ln>
            <a:noFill/>
          </a:ln>
        </p:spPr>
        <p:txBody>
          <a:bodyPr anchorCtr="0" anchor="ctr" bIns="141000" lIns="282025" spcFirstLastPara="1" rIns="282025" wrap="square" tIns="141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1" type="ftr"/>
          </p:nvPr>
        </p:nvSpPr>
        <p:spPr>
          <a:xfrm>
            <a:off x="14996159" y="20340322"/>
            <a:ext cx="13898880" cy="1168400"/>
          </a:xfrm>
          <a:prstGeom prst="rect">
            <a:avLst/>
          </a:prstGeom>
          <a:noFill/>
          <a:ln>
            <a:noFill/>
          </a:ln>
        </p:spPr>
        <p:txBody>
          <a:bodyPr anchorCtr="0" anchor="ctr" bIns="141000" lIns="282025" spcFirstLastPara="1" rIns="282025" wrap="square" tIns="141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2" type="sldNum"/>
          </p:nvPr>
        </p:nvSpPr>
        <p:spPr>
          <a:xfrm>
            <a:off x="31455359" y="20340322"/>
            <a:ext cx="10241280" cy="1168400"/>
          </a:xfrm>
          <a:prstGeom prst="rect">
            <a:avLst/>
          </a:prstGeom>
          <a:noFill/>
          <a:ln>
            <a:noFill/>
          </a:ln>
        </p:spPr>
        <p:txBody>
          <a:bodyPr anchorCtr="0" anchor="ctr" bIns="141000" lIns="282025" spcFirstLastPara="1" rIns="282025" wrap="square" tIns="141000">
            <a:noAutofit/>
          </a:bodyPr>
          <a:lstStyle>
            <a:lvl1pPr indent="0" lvl="0" marL="0" marR="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4560" y="878841"/>
            <a:ext cx="39502081" cy="3657600"/>
          </a:xfrm>
          <a:prstGeom prst="rect">
            <a:avLst/>
          </a:prstGeom>
          <a:noFill/>
          <a:ln>
            <a:noFill/>
          </a:ln>
        </p:spPr>
        <p:txBody>
          <a:bodyPr anchorCtr="0" anchor="ctr" bIns="141000" lIns="282025" spcFirstLastPara="1" rIns="282025" wrap="square" tIns="141000">
            <a:normAutofit/>
          </a:bodyPr>
          <a:lstStyle>
            <a:lvl1pPr lvl="0" marR="0" rtl="0" algn="ctr">
              <a:lnSpc>
                <a:spcPct val="100000"/>
              </a:lnSpc>
              <a:spcBef>
                <a:spcPts val="0"/>
              </a:spcBef>
              <a:spcAft>
                <a:spcPts val="0"/>
              </a:spcAft>
              <a:buClr>
                <a:schemeClr val="dk1"/>
              </a:buClr>
              <a:buSzPts val="5100"/>
              <a:buFont typeface="Calibri"/>
              <a:buNone/>
              <a:defRPr b="0" i="0" sz="5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2194560" y="5120644"/>
            <a:ext cx="39502081" cy="14483082"/>
          </a:xfrm>
          <a:prstGeom prst="rect">
            <a:avLst/>
          </a:prstGeom>
          <a:noFill/>
          <a:ln>
            <a:noFill/>
          </a:ln>
        </p:spPr>
        <p:txBody>
          <a:bodyPr anchorCtr="0" anchor="t" bIns="141000" lIns="282025" spcFirstLastPara="1" rIns="282025" wrap="square" tIns="141000">
            <a:normAutofit/>
          </a:bodyPr>
          <a:lstStyle>
            <a:lvl1pPr indent="-374650" lvl="0" marL="457200" marR="0" rtl="0" algn="l">
              <a:lnSpc>
                <a:spcPct val="100000"/>
              </a:lnSpc>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1pPr>
            <a:lvl2pPr indent="-374650" lvl="1" marL="914400" marR="0" rtl="0" algn="l">
              <a:lnSpc>
                <a:spcPct val="100000"/>
              </a:lnSpc>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2pPr>
            <a:lvl3pPr indent="-374650" lvl="2" marL="1371600" marR="0" rtl="0" algn="l">
              <a:lnSpc>
                <a:spcPct val="100000"/>
              </a:lnSpc>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74650" lvl="3" marL="1828800" marR="0" rtl="0" algn="l">
              <a:lnSpc>
                <a:spcPct val="100000"/>
              </a:lnSpc>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4pPr>
            <a:lvl5pPr indent="-374650" lvl="4" marL="2286000" marR="0" rtl="0" algn="l">
              <a:lnSpc>
                <a:spcPct val="100000"/>
              </a:lnSpc>
              <a:spcBef>
                <a:spcPts val="46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5pPr>
            <a:lvl6pPr indent="-628650" lvl="5" marL="2743200" marR="0" rtl="0" algn="l">
              <a:lnSpc>
                <a:spcPct val="100000"/>
              </a:lnSpc>
              <a:spcBef>
                <a:spcPts val="1260"/>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6pPr>
            <a:lvl7pPr indent="-628650" lvl="6" marL="3200400" marR="0" rtl="0" algn="l">
              <a:lnSpc>
                <a:spcPct val="100000"/>
              </a:lnSpc>
              <a:spcBef>
                <a:spcPts val="1260"/>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7pPr>
            <a:lvl8pPr indent="-628650" lvl="7" marL="3657600" marR="0" rtl="0" algn="l">
              <a:lnSpc>
                <a:spcPct val="100000"/>
              </a:lnSpc>
              <a:spcBef>
                <a:spcPts val="1260"/>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8pPr>
            <a:lvl9pPr indent="-628650" lvl="8" marL="4114800" marR="0" rtl="0" algn="l">
              <a:lnSpc>
                <a:spcPct val="100000"/>
              </a:lnSpc>
              <a:spcBef>
                <a:spcPts val="1260"/>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194560" y="20340322"/>
            <a:ext cx="10241280" cy="1168400"/>
          </a:xfrm>
          <a:prstGeom prst="rect">
            <a:avLst/>
          </a:prstGeom>
          <a:noFill/>
          <a:ln>
            <a:noFill/>
          </a:ln>
        </p:spPr>
        <p:txBody>
          <a:bodyPr anchorCtr="0" anchor="ctr" bIns="141000" lIns="282025" spcFirstLastPara="1" rIns="282025" wrap="square" tIns="141000">
            <a:noAutofit/>
          </a:bodyPr>
          <a:lstStyle>
            <a:lvl1pPr lvl="0" marR="0" rtl="0" algn="l">
              <a:lnSpc>
                <a:spcPct val="100000"/>
              </a:lnSpc>
              <a:spcBef>
                <a:spcPts val="0"/>
              </a:spcBef>
              <a:spcAft>
                <a:spcPts val="0"/>
              </a:spcAft>
              <a:buClr>
                <a:srgbClr val="000000"/>
              </a:buClr>
              <a:buSzPts val="1400"/>
              <a:buFont typeface="Arial"/>
              <a:buNone/>
              <a:defRPr b="0" i="0" sz="3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996159" y="20340322"/>
            <a:ext cx="13898880" cy="1168400"/>
          </a:xfrm>
          <a:prstGeom prst="rect">
            <a:avLst/>
          </a:prstGeom>
          <a:noFill/>
          <a:ln>
            <a:noFill/>
          </a:ln>
        </p:spPr>
        <p:txBody>
          <a:bodyPr anchorCtr="0" anchor="ctr" bIns="141000" lIns="282025" spcFirstLastPara="1" rIns="282025" wrap="square" tIns="141000">
            <a:noAutofit/>
          </a:bodyPr>
          <a:lstStyle>
            <a:lvl1pPr lvl="0" marR="0" rtl="0" algn="ctr">
              <a:lnSpc>
                <a:spcPct val="100000"/>
              </a:lnSpc>
              <a:spcBef>
                <a:spcPts val="0"/>
              </a:spcBef>
              <a:spcAft>
                <a:spcPts val="0"/>
              </a:spcAft>
              <a:buClr>
                <a:srgbClr val="000000"/>
              </a:buClr>
              <a:buSzPts val="1400"/>
              <a:buFont typeface="Arial"/>
              <a:buNone/>
              <a:defRPr b="0" i="0" sz="3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56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1455359" y="20340322"/>
            <a:ext cx="10241280" cy="1168400"/>
          </a:xfrm>
          <a:prstGeom prst="rect">
            <a:avLst/>
          </a:prstGeom>
          <a:noFill/>
          <a:ln>
            <a:noFill/>
          </a:ln>
        </p:spPr>
        <p:txBody>
          <a:bodyPr anchorCtr="0" anchor="ctr" bIns="141000" lIns="282025" spcFirstLastPara="1" rIns="282025" wrap="square" tIns="141000">
            <a:noAutofit/>
          </a:bodyPr>
          <a:lstStyle>
            <a:lvl1pPr indent="0" lvl="0" marL="0" marR="0" rtl="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900"/>
              <a:buFont typeface="Arial"/>
              <a:buNone/>
              <a:defRPr b="0" i="0" sz="3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1.png"/><Relationship Id="rId11" Type="http://schemas.openxmlformats.org/officeDocument/2006/relationships/image" Target="../media/image9.png"/><Relationship Id="rId22" Type="http://schemas.openxmlformats.org/officeDocument/2006/relationships/image" Target="../media/image19.png"/><Relationship Id="rId10" Type="http://schemas.openxmlformats.org/officeDocument/2006/relationships/image" Target="../media/image22.png"/><Relationship Id="rId21" Type="http://schemas.openxmlformats.org/officeDocument/2006/relationships/image" Target="../media/image23.png"/><Relationship Id="rId13" Type="http://schemas.openxmlformats.org/officeDocument/2006/relationships/image" Target="../media/image12.png"/><Relationship Id="rId12" Type="http://schemas.openxmlformats.org/officeDocument/2006/relationships/image" Target="../media/image20.png"/><Relationship Id="rId23"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hyperlink" Target="https://ieeexplore.ieee.org/document/9311251" TargetMode="External"/><Relationship Id="rId9" Type="http://schemas.openxmlformats.org/officeDocument/2006/relationships/image" Target="../media/image14.png"/><Relationship Id="rId15" Type="http://schemas.openxmlformats.org/officeDocument/2006/relationships/image" Target="../media/image11.png"/><Relationship Id="rId14" Type="http://schemas.openxmlformats.org/officeDocument/2006/relationships/image" Target="../media/image3.png"/><Relationship Id="rId17" Type="http://schemas.openxmlformats.org/officeDocument/2006/relationships/image" Target="../media/image13.png"/><Relationship Id="rId16" Type="http://schemas.openxmlformats.org/officeDocument/2006/relationships/image" Target="../media/image17.png"/><Relationship Id="rId5" Type="http://schemas.openxmlformats.org/officeDocument/2006/relationships/image" Target="../media/image1.png"/><Relationship Id="rId19" Type="http://schemas.openxmlformats.org/officeDocument/2006/relationships/image" Target="../media/image7.png"/><Relationship Id="rId6" Type="http://schemas.openxmlformats.org/officeDocument/2006/relationships/image" Target="../media/image4.png"/><Relationship Id="rId18"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1"/>
          <p:cNvSpPr/>
          <p:nvPr/>
        </p:nvSpPr>
        <p:spPr>
          <a:xfrm>
            <a:off x="22219900" y="7760151"/>
            <a:ext cx="10058400" cy="6645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1"/>
          <p:cNvGrpSpPr/>
          <p:nvPr/>
        </p:nvGrpSpPr>
        <p:grpSpPr>
          <a:xfrm>
            <a:off x="0" y="19049925"/>
            <a:ext cx="43891200" cy="3276750"/>
            <a:chOff x="0" y="19049925"/>
            <a:chExt cx="43891200" cy="3276750"/>
          </a:xfrm>
        </p:grpSpPr>
        <p:sp>
          <p:nvSpPr>
            <p:cNvPr id="36" name="Google Shape;36;p1"/>
            <p:cNvSpPr/>
            <p:nvPr/>
          </p:nvSpPr>
          <p:spPr>
            <a:xfrm>
              <a:off x="0" y="19050075"/>
              <a:ext cx="43891199" cy="3276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600"/>
                <a:buFont typeface="Arial"/>
                <a:buNone/>
              </a:pPr>
              <a:r>
                <a:t/>
              </a:r>
              <a:endParaRPr b="0" i="0" sz="5600" u="none" cap="none" strike="noStrike">
                <a:solidFill>
                  <a:schemeClr val="lt1"/>
                </a:solidFill>
                <a:latin typeface="Calibri"/>
                <a:ea typeface="Calibri"/>
                <a:cs typeface="Calibri"/>
                <a:sym typeface="Calibri"/>
              </a:endParaRPr>
            </a:p>
          </p:txBody>
        </p:sp>
        <p:sp>
          <p:nvSpPr>
            <p:cNvPr id="37" name="Google Shape;37;p1"/>
            <p:cNvSpPr/>
            <p:nvPr/>
          </p:nvSpPr>
          <p:spPr>
            <a:xfrm>
              <a:off x="0" y="19049925"/>
              <a:ext cx="457200" cy="3276600"/>
            </a:xfrm>
            <a:prstGeom prst="rect">
              <a:avLst/>
            </a:prstGeom>
            <a:solidFill>
              <a:srgbClr val="F3D6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600"/>
                <a:buFont typeface="Arial"/>
                <a:buNone/>
              </a:pPr>
              <a:r>
                <a:t/>
              </a:r>
              <a:endParaRPr b="0" i="0" sz="5600" u="none" cap="none" strike="noStrike">
                <a:solidFill>
                  <a:schemeClr val="lt1"/>
                </a:solidFill>
                <a:latin typeface="Calibri"/>
                <a:ea typeface="Calibri"/>
                <a:cs typeface="Calibri"/>
                <a:sym typeface="Calibri"/>
              </a:endParaRPr>
            </a:p>
          </p:txBody>
        </p:sp>
        <p:sp>
          <p:nvSpPr>
            <p:cNvPr id="38" name="Google Shape;38;p1"/>
            <p:cNvSpPr/>
            <p:nvPr/>
          </p:nvSpPr>
          <p:spPr>
            <a:xfrm>
              <a:off x="43434000" y="19050000"/>
              <a:ext cx="457200" cy="3276600"/>
            </a:xfrm>
            <a:prstGeom prst="rect">
              <a:avLst/>
            </a:prstGeom>
            <a:solidFill>
              <a:srgbClr val="F3D6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600"/>
                <a:buFont typeface="Arial"/>
                <a:buNone/>
              </a:pPr>
              <a:r>
                <a:t/>
              </a:r>
              <a:endParaRPr b="0" i="0" sz="5600" u="none" cap="none" strike="noStrike">
                <a:solidFill>
                  <a:schemeClr val="lt1"/>
                </a:solidFill>
                <a:latin typeface="Calibri"/>
                <a:ea typeface="Calibri"/>
                <a:cs typeface="Calibri"/>
                <a:sym typeface="Calibri"/>
              </a:endParaRPr>
            </a:p>
          </p:txBody>
        </p:sp>
      </p:grpSp>
      <p:sp>
        <p:nvSpPr>
          <p:cNvPr id="39" name="Google Shape;39;p1"/>
          <p:cNvSpPr txBox="1"/>
          <p:nvPr/>
        </p:nvSpPr>
        <p:spPr>
          <a:xfrm>
            <a:off x="4268205" y="234891"/>
            <a:ext cx="32918401" cy="2194200"/>
          </a:xfrm>
          <a:prstGeom prst="rect">
            <a:avLst/>
          </a:prstGeom>
          <a:noFill/>
          <a:ln>
            <a:noFill/>
          </a:ln>
        </p:spPr>
        <p:txBody>
          <a:bodyPr anchorCtr="0" anchor="ctr" bIns="293775" lIns="117500" spcFirstLastPara="1" rIns="117500" wrap="square" tIns="293775">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rgbClr val="F9E9D2"/>
                </a:solidFill>
                <a:latin typeface="Calibri"/>
                <a:ea typeface="Calibri"/>
                <a:cs typeface="Calibri"/>
                <a:sym typeface="Calibri"/>
              </a:rPr>
              <a:t>Speak Up! Exploring Public Speaking Anxiety on VerBio Dataset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F9E9D2"/>
                </a:solidFill>
                <a:latin typeface="Calibri"/>
                <a:ea typeface="Calibri"/>
                <a:cs typeface="Calibri"/>
                <a:sym typeface="Calibri"/>
              </a:rPr>
              <a:t>Adrita Anika, Md Messal Monem Miah, Prajwal Das, Sri Teja Chamarthy, Ankur Nath</a:t>
            </a:r>
            <a:endParaRPr b="1" i="0" sz="6000" u="none" cap="none" strike="noStrike">
              <a:solidFill>
                <a:srgbClr val="F9E9D2"/>
              </a:solidFill>
              <a:latin typeface="Calibri"/>
              <a:ea typeface="Calibri"/>
              <a:cs typeface="Calibri"/>
              <a:sym typeface="Calibri"/>
            </a:endParaRPr>
          </a:p>
        </p:txBody>
      </p:sp>
      <p:sp>
        <p:nvSpPr>
          <p:cNvPr id="40" name="Google Shape;40;p1"/>
          <p:cNvSpPr txBox="1"/>
          <p:nvPr/>
        </p:nvSpPr>
        <p:spPr>
          <a:xfrm>
            <a:off x="22557711" y="-7891799"/>
            <a:ext cx="30043201" cy="1143000"/>
          </a:xfrm>
          <a:prstGeom prst="rect">
            <a:avLst/>
          </a:prstGeom>
          <a:noFill/>
          <a:ln>
            <a:noFill/>
          </a:ln>
        </p:spPr>
        <p:txBody>
          <a:bodyPr anchorCtr="0" anchor="ctr" bIns="117500" lIns="117500" spcFirstLastPara="1" rIns="117500" wrap="square" tIns="117500">
            <a:no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F9E9D2"/>
                </a:solidFill>
                <a:latin typeface="Calibri"/>
                <a:ea typeface="Calibri"/>
                <a:cs typeface="Calibri"/>
                <a:sym typeface="Calibri"/>
              </a:rPr>
              <a:t>John Smith, MD</a:t>
            </a:r>
            <a:r>
              <a:rPr b="0" baseline="30000" i="0" lang="en-US" sz="3600" u="none" cap="none" strike="noStrike">
                <a:solidFill>
                  <a:srgbClr val="F9E9D2"/>
                </a:solidFill>
                <a:latin typeface="Calibri"/>
                <a:ea typeface="Calibri"/>
                <a:cs typeface="Calibri"/>
                <a:sym typeface="Calibri"/>
              </a:rPr>
              <a:t>1</a:t>
            </a:r>
            <a:r>
              <a:rPr b="0" i="0" lang="en-US" sz="3600" u="none" cap="none" strike="noStrike">
                <a:solidFill>
                  <a:srgbClr val="F9E9D2"/>
                </a:solidFill>
                <a:latin typeface="Calibri"/>
                <a:ea typeface="Calibri"/>
                <a:cs typeface="Calibri"/>
                <a:sym typeface="Calibri"/>
              </a:rPr>
              <a:t>; Jane Doe, PhD</a:t>
            </a:r>
            <a:r>
              <a:rPr b="0" baseline="30000" i="0" lang="en-US" sz="3600" u="none" cap="none" strike="noStrike">
                <a:solidFill>
                  <a:srgbClr val="F9E9D2"/>
                </a:solidFill>
                <a:latin typeface="Calibri"/>
                <a:ea typeface="Calibri"/>
                <a:cs typeface="Calibri"/>
                <a:sym typeface="Calibri"/>
              </a:rPr>
              <a:t>2</a:t>
            </a:r>
            <a:r>
              <a:rPr b="0" i="0" lang="en-US" sz="3600" u="none" cap="none" strike="noStrike">
                <a:solidFill>
                  <a:srgbClr val="F9E9D2"/>
                </a:solidFill>
                <a:latin typeface="Calibri"/>
                <a:ea typeface="Calibri"/>
                <a:cs typeface="Calibri"/>
                <a:sym typeface="Calibri"/>
              </a:rPr>
              <a:t>; Frederick Jones, MD, PhD</a:t>
            </a:r>
            <a:r>
              <a:rPr b="0" baseline="30000" i="0" lang="en-US" sz="3600" u="none" cap="none" strike="noStrike">
                <a:solidFill>
                  <a:srgbClr val="F9E9D2"/>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0" baseline="30000" i="0" lang="en-US" sz="3600" u="none" cap="none" strike="noStrike">
                <a:solidFill>
                  <a:srgbClr val="F9E9D2"/>
                </a:solidFill>
                <a:latin typeface="Calibri"/>
                <a:ea typeface="Calibri"/>
                <a:cs typeface="Calibri"/>
                <a:sym typeface="Calibri"/>
              </a:rPr>
              <a:t>1</a:t>
            </a:r>
            <a:r>
              <a:rPr b="0" i="0" lang="en-US" sz="3600" u="none" cap="none" strike="noStrike">
                <a:solidFill>
                  <a:srgbClr val="F9E9D2"/>
                </a:solidFill>
                <a:latin typeface="Calibri"/>
                <a:ea typeface="Calibri"/>
                <a:cs typeface="Calibri"/>
                <a:sym typeface="Calibri"/>
              </a:rPr>
              <a:t>University of Affiliation, </a:t>
            </a:r>
            <a:r>
              <a:rPr b="0" baseline="30000" i="0" lang="en-US" sz="3600" u="none" cap="none" strike="noStrike">
                <a:solidFill>
                  <a:srgbClr val="F9E9D2"/>
                </a:solidFill>
                <a:latin typeface="Calibri"/>
                <a:ea typeface="Calibri"/>
                <a:cs typeface="Calibri"/>
                <a:sym typeface="Calibri"/>
              </a:rPr>
              <a:t>2</a:t>
            </a:r>
            <a:r>
              <a:rPr b="0" i="0" lang="en-US" sz="3600" u="none" cap="none" strike="noStrike">
                <a:solidFill>
                  <a:srgbClr val="F9E9D2"/>
                </a:solidFill>
                <a:latin typeface="Calibri"/>
                <a:ea typeface="Calibri"/>
                <a:cs typeface="Calibri"/>
                <a:sym typeface="Calibri"/>
              </a:rPr>
              <a:t>Medical Center of Affiliation</a:t>
            </a:r>
            <a:endParaRPr b="0" i="0" sz="1400" u="none" cap="none" strike="noStrike">
              <a:solidFill>
                <a:srgbClr val="000000"/>
              </a:solidFill>
              <a:latin typeface="Arial"/>
              <a:ea typeface="Arial"/>
              <a:cs typeface="Arial"/>
              <a:sym typeface="Arial"/>
            </a:endParaRPr>
          </a:p>
        </p:txBody>
      </p:sp>
      <p:sp>
        <p:nvSpPr>
          <p:cNvPr id="41" name="Google Shape;41;p1"/>
          <p:cNvSpPr txBox="1"/>
          <p:nvPr/>
        </p:nvSpPr>
        <p:spPr>
          <a:xfrm>
            <a:off x="1005840" y="3352802"/>
            <a:ext cx="10058400" cy="2862900"/>
          </a:xfrm>
          <a:prstGeom prst="rect">
            <a:avLst/>
          </a:prstGeom>
          <a:solidFill>
            <a:schemeClr val="lt1"/>
          </a:solidFill>
          <a:ln cap="flat" cmpd="sng" w="12700">
            <a:solidFill>
              <a:srgbClr val="5C1A08"/>
            </a:solidFill>
            <a:prstDash val="solid"/>
            <a:round/>
            <a:headEnd len="sm" w="sm" type="none"/>
            <a:tailEnd len="sm" w="sm" type="none"/>
          </a:ln>
        </p:spPr>
        <p:txBody>
          <a:bodyPr anchorCtr="0" anchor="t" bIns="137150" lIns="137150" spcFirstLastPara="1" rIns="137150" wrap="square" tIns="13715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Public speaking anxiety (PSA) is among the top social phobias in the world. To quantify PSA in a reliable manner can lay the foundation toward personalized interventions. We study this problem with bio-behavioral features, temporal data- EDA, HR. Estimation of PSA with temporal models and comparison of  the performance with non-temporal models is the primary goal of the study. We  further investigate the interpretability of the models with LIME and  explore variations between native and non-native group of people .</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1005840" y="2895600"/>
            <a:ext cx="10058400" cy="457200"/>
          </a:xfrm>
          <a:prstGeom prst="rect">
            <a:avLst/>
          </a:prstGeom>
          <a:solidFill>
            <a:srgbClr val="5C1A08"/>
          </a:solidFill>
          <a:ln cap="flat" cmpd="sng" w="12700">
            <a:solidFill>
              <a:srgbClr val="591908"/>
            </a:solidFill>
            <a:prstDash val="solid"/>
            <a:round/>
            <a:headEnd len="sm" w="sm" type="none"/>
            <a:tailEnd len="sm" w="sm" type="none"/>
          </a:ln>
        </p:spPr>
        <p:txBody>
          <a:bodyPr anchorCtr="0" anchor="ctr" bIns="29375" lIns="58750" spcFirstLastPara="1" rIns="58750" wrap="square" tIns="2937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9E9D2"/>
                </a:solidFill>
                <a:latin typeface="Calibri"/>
                <a:ea typeface="Calibri"/>
                <a:cs typeface="Calibri"/>
                <a:sym typeface="Calibri"/>
              </a:rPr>
              <a:t>Abstract</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1005850" y="6495875"/>
            <a:ext cx="10058400" cy="457200"/>
          </a:xfrm>
          <a:prstGeom prst="rect">
            <a:avLst/>
          </a:prstGeom>
          <a:solidFill>
            <a:srgbClr val="5C1A08"/>
          </a:solidFill>
          <a:ln cap="flat" cmpd="sng" w="12700">
            <a:solidFill>
              <a:srgbClr val="591908"/>
            </a:solidFill>
            <a:prstDash val="solid"/>
            <a:round/>
            <a:headEnd len="sm" w="sm" type="none"/>
            <a:tailEnd len="sm" w="sm" type="none"/>
          </a:ln>
        </p:spPr>
        <p:txBody>
          <a:bodyPr anchorCtr="0" anchor="ctr" bIns="29375" lIns="58750" spcFirstLastPara="1" rIns="58750" wrap="square" tIns="2937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9E9D2"/>
                </a:solidFill>
                <a:latin typeface="Calibri"/>
                <a:ea typeface="Calibri"/>
                <a:cs typeface="Calibri"/>
                <a:sym typeface="Calibri"/>
              </a:rPr>
              <a:t>Motivation</a:t>
            </a:r>
            <a:endParaRPr b="0" i="0" sz="1400" u="none" cap="none" strike="noStrike">
              <a:solidFill>
                <a:srgbClr val="000000"/>
              </a:solidFill>
              <a:latin typeface="Arial"/>
              <a:ea typeface="Arial"/>
              <a:cs typeface="Arial"/>
              <a:sym typeface="Arial"/>
            </a:endParaRPr>
          </a:p>
        </p:txBody>
      </p:sp>
      <p:sp>
        <p:nvSpPr>
          <p:cNvPr id="44" name="Google Shape;44;p1"/>
          <p:cNvSpPr txBox="1"/>
          <p:nvPr/>
        </p:nvSpPr>
        <p:spPr>
          <a:xfrm>
            <a:off x="11612880" y="3352802"/>
            <a:ext cx="10058400" cy="8940000"/>
          </a:xfrm>
          <a:prstGeom prst="rect">
            <a:avLst/>
          </a:prstGeom>
          <a:solidFill>
            <a:schemeClr val="lt1"/>
          </a:solidFill>
          <a:ln cap="flat" cmpd="sng" w="12700">
            <a:solidFill>
              <a:srgbClr val="5C1A08"/>
            </a:solidFill>
            <a:prstDash val="solid"/>
            <a:round/>
            <a:headEnd len="sm" w="sm" type="none"/>
            <a:tailEnd len="sm" w="sm" type="none"/>
          </a:ln>
        </p:spPr>
        <p:txBody>
          <a:bodyPr anchorCtr="0" anchor="t" bIns="137150" lIns="137150" spcFirstLastPara="1" rIns="137150" wrap="square" tIns="13715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Two feature selection methods named Pearson Coefficient(Filter) and Sequential Forward Selection(Wrapper) have been explored. Best performance is achieved for:</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Wrapper Method (n=6): SCRFreq, HR. ACC,IBI, RMSEnergy, mfcc[9] </a:t>
            </a:r>
            <a:endParaRPr b="0"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Filter Method (n=7): RMSEnergy, HR, ACC, IBI, mfcc[9],mfcc[1],mfcc[10]</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The mean absolute error between the actual and predicted PSA values using a 5-fold cross-validation for both methods for all features are plotted.</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sz="24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0" i="0" lang="en-US" sz="2400" u="none" cap="none" strike="noStrike">
                <a:solidFill>
                  <a:schemeClr val="dk1"/>
                </a:solidFill>
                <a:latin typeface="Calibri"/>
                <a:ea typeface="Calibri"/>
                <a:cs typeface="Calibri"/>
                <a:sym typeface="Calibri"/>
              </a:rPr>
              <a:t>Filter method is faster to compute compared to wrapper method. Our FNN performs better using the features given by the wrapper method (lower mean absolute error).</a:t>
            </a:r>
            <a:endParaRPr b="0" i="0" sz="2400" u="none" cap="none" strike="noStrike">
              <a:solidFill>
                <a:schemeClr val="dk1"/>
              </a:solidFill>
              <a:latin typeface="Calibri"/>
              <a:ea typeface="Calibri"/>
              <a:cs typeface="Calibri"/>
              <a:sym typeface="Calibri"/>
            </a:endParaRPr>
          </a:p>
        </p:txBody>
      </p:sp>
      <p:sp>
        <p:nvSpPr>
          <p:cNvPr id="45" name="Google Shape;45;p1"/>
          <p:cNvSpPr/>
          <p:nvPr/>
        </p:nvSpPr>
        <p:spPr>
          <a:xfrm>
            <a:off x="11612880" y="2895600"/>
            <a:ext cx="10058400" cy="457200"/>
          </a:xfrm>
          <a:prstGeom prst="rect">
            <a:avLst/>
          </a:prstGeom>
          <a:solidFill>
            <a:srgbClr val="5C1A08"/>
          </a:solidFill>
          <a:ln cap="flat" cmpd="sng" w="12700">
            <a:solidFill>
              <a:srgbClr val="591908"/>
            </a:solidFill>
            <a:prstDash val="solid"/>
            <a:round/>
            <a:headEnd len="sm" w="sm" type="none"/>
            <a:tailEnd len="sm" w="sm" type="none"/>
          </a:ln>
        </p:spPr>
        <p:txBody>
          <a:bodyPr anchorCtr="0" anchor="ctr" bIns="29375" lIns="58750" spcFirstLastPara="1" rIns="58750" wrap="square" tIns="2937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9E9D2"/>
                </a:solidFill>
                <a:latin typeface="Calibri"/>
                <a:ea typeface="Calibri"/>
                <a:cs typeface="Calibri"/>
                <a:sym typeface="Calibri"/>
              </a:rPr>
              <a:t>Feature Selection</a:t>
            </a:r>
            <a:endParaRPr b="0" i="0" sz="1400" u="none" cap="none" strike="noStrike">
              <a:solidFill>
                <a:srgbClr val="000000"/>
              </a:solidFill>
              <a:latin typeface="Arial"/>
              <a:ea typeface="Arial"/>
              <a:cs typeface="Arial"/>
              <a:sym typeface="Arial"/>
            </a:endParaRPr>
          </a:p>
        </p:txBody>
      </p:sp>
      <p:sp>
        <p:nvSpPr>
          <p:cNvPr id="46" name="Google Shape;46;p1"/>
          <p:cNvSpPr txBox="1"/>
          <p:nvPr/>
        </p:nvSpPr>
        <p:spPr>
          <a:xfrm>
            <a:off x="32826950" y="3352800"/>
            <a:ext cx="10058400" cy="8032948"/>
          </a:xfrm>
          <a:prstGeom prst="rect">
            <a:avLst/>
          </a:prstGeom>
          <a:solidFill>
            <a:schemeClr val="lt1"/>
          </a:solidFill>
          <a:ln cap="flat" cmpd="sng" w="12700">
            <a:solidFill>
              <a:srgbClr val="5C1A08"/>
            </a:solidFill>
            <a:prstDash val="solid"/>
            <a:round/>
            <a:headEnd len="sm" w="sm" type="none"/>
            <a:tailEnd len="sm" w="sm" type="none"/>
          </a:ln>
        </p:spPr>
        <p:txBody>
          <a:bodyPr anchorCtr="0" anchor="t" bIns="137150" lIns="137150" spcFirstLastPara="1" rIns="137150" wrap="square" tIns="137150">
            <a:spAutoFit/>
          </a:bodyPr>
          <a:lstStyle/>
          <a:p>
            <a:pPr indent="-381000" lvl="0" marL="457200" marR="0" rtl="0" algn="just">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 FNN:</a:t>
            </a:r>
            <a:endParaRPr b="0" i="0" sz="24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Intercepts of regression models have large weights on the FNN </a:t>
            </a:r>
            <a:endParaRPr b="0" i="0" sz="24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Intercept of linear regression contributed the most for the prediction</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LSTM: </a:t>
            </a:r>
            <a:endParaRPr b="1" i="0" sz="24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HR: Non-zero samples have large weights, that is why  models performance is better with HR data.</a:t>
            </a:r>
            <a:endParaRPr b="0" i="0" sz="2400" u="none" cap="none" strike="noStrike">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EDA: Padded zero samples also have large weights, which corresponds why model’s performance is poor with EDA data</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 above graph shows the weights on HR data.</a:t>
            </a:r>
            <a:endParaRPr b="0" i="0" sz="2400" u="none" cap="none" strike="noStrike">
              <a:solidFill>
                <a:schemeClr val="dk1"/>
              </a:solidFill>
              <a:latin typeface="Calibri"/>
              <a:ea typeface="Calibri"/>
              <a:cs typeface="Calibri"/>
              <a:sym typeface="Calibri"/>
            </a:endParaRPr>
          </a:p>
        </p:txBody>
      </p:sp>
      <p:sp>
        <p:nvSpPr>
          <p:cNvPr id="47" name="Google Shape;47;p1"/>
          <p:cNvSpPr/>
          <p:nvPr/>
        </p:nvSpPr>
        <p:spPr>
          <a:xfrm>
            <a:off x="32826959" y="2895600"/>
            <a:ext cx="10058400" cy="457200"/>
          </a:xfrm>
          <a:prstGeom prst="rect">
            <a:avLst/>
          </a:prstGeom>
          <a:solidFill>
            <a:srgbClr val="5C1A08"/>
          </a:solidFill>
          <a:ln cap="flat" cmpd="sng" w="12700">
            <a:solidFill>
              <a:srgbClr val="591908"/>
            </a:solidFill>
            <a:prstDash val="solid"/>
            <a:round/>
            <a:headEnd len="sm" w="sm" type="none"/>
            <a:tailEnd len="sm" w="sm" type="none"/>
          </a:ln>
        </p:spPr>
        <p:txBody>
          <a:bodyPr anchorCtr="0" anchor="ctr" bIns="29375" lIns="58750" spcFirstLastPara="1" rIns="58750" wrap="square" tIns="2937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9E9D2"/>
                </a:solidFill>
                <a:latin typeface="Calibri"/>
                <a:ea typeface="Calibri"/>
                <a:cs typeface="Calibri"/>
                <a:sym typeface="Calibri"/>
              </a:rPr>
              <a:t>Interpretability with LIME</a:t>
            </a:r>
            <a:endParaRPr b="0" i="0" sz="1400" u="none" cap="none" strike="noStrike">
              <a:solidFill>
                <a:srgbClr val="000000"/>
              </a:solidFill>
              <a:latin typeface="Arial"/>
              <a:ea typeface="Arial"/>
              <a:cs typeface="Arial"/>
              <a:sym typeface="Arial"/>
            </a:endParaRPr>
          </a:p>
        </p:txBody>
      </p:sp>
      <p:sp>
        <p:nvSpPr>
          <p:cNvPr id="48" name="Google Shape;48;p1"/>
          <p:cNvSpPr txBox="1"/>
          <p:nvPr/>
        </p:nvSpPr>
        <p:spPr>
          <a:xfrm>
            <a:off x="32831525" y="11938684"/>
            <a:ext cx="10058400" cy="6926700"/>
          </a:xfrm>
          <a:prstGeom prst="rect">
            <a:avLst/>
          </a:prstGeom>
          <a:solidFill>
            <a:schemeClr val="lt1"/>
          </a:solidFill>
          <a:ln cap="flat" cmpd="sng" w="12700">
            <a:solidFill>
              <a:srgbClr val="5C1A08"/>
            </a:solidFill>
            <a:prstDash val="solid"/>
            <a:round/>
            <a:headEnd len="sm" w="sm" type="none"/>
            <a:tailEnd len="sm" w="sm" type="none"/>
          </a:ln>
        </p:spPr>
        <p:txBody>
          <a:bodyPr anchorCtr="0" anchor="t" bIns="137150" lIns="137150" spcFirstLastPara="1" rIns="137150" wrap="square" tIns="13715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With model trained on full dataset, no variation between native and non-native people.</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With wrapper method, model performs slightly better for native people</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With Filter method, the model performs much better for native people</a:t>
            </a:r>
            <a:endParaRPr b="0" i="0" sz="24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 important features for native and non-native people have been shown.</a:t>
            </a:r>
            <a:endParaRPr b="0" i="0" sz="2400" u="none" cap="none" strike="noStrike">
              <a:solidFill>
                <a:schemeClr val="dk1"/>
              </a:solidFill>
              <a:latin typeface="Calibri"/>
              <a:ea typeface="Calibri"/>
              <a:cs typeface="Calibri"/>
              <a:sym typeface="Calibri"/>
            </a:endParaRPr>
          </a:p>
        </p:txBody>
      </p:sp>
      <p:sp>
        <p:nvSpPr>
          <p:cNvPr id="49" name="Google Shape;49;p1"/>
          <p:cNvSpPr/>
          <p:nvPr/>
        </p:nvSpPr>
        <p:spPr>
          <a:xfrm>
            <a:off x="32826959" y="11593600"/>
            <a:ext cx="10058400" cy="457200"/>
          </a:xfrm>
          <a:prstGeom prst="rect">
            <a:avLst/>
          </a:prstGeom>
          <a:solidFill>
            <a:srgbClr val="5C1A08"/>
          </a:solidFill>
          <a:ln cap="flat" cmpd="sng" w="12700">
            <a:solidFill>
              <a:srgbClr val="591908"/>
            </a:solidFill>
            <a:prstDash val="solid"/>
            <a:round/>
            <a:headEnd len="sm" w="sm" type="none"/>
            <a:tailEnd len="sm" w="sm" type="none"/>
          </a:ln>
        </p:spPr>
        <p:txBody>
          <a:bodyPr anchorCtr="0" anchor="ctr" bIns="29375" lIns="58750" spcFirstLastPara="1" rIns="58750" wrap="square" tIns="2937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9E9D2"/>
                </a:solidFill>
                <a:latin typeface="Calibri"/>
                <a:ea typeface="Calibri"/>
                <a:cs typeface="Calibri"/>
                <a:sym typeface="Calibri"/>
              </a:rPr>
              <a:t>Examining Individual Differences</a:t>
            </a:r>
            <a:endParaRPr b="0" i="0" sz="1400" u="none" cap="none" strike="noStrike">
              <a:solidFill>
                <a:srgbClr val="000000"/>
              </a:solidFill>
              <a:latin typeface="Arial"/>
              <a:ea typeface="Arial"/>
              <a:cs typeface="Arial"/>
              <a:sym typeface="Arial"/>
            </a:endParaRPr>
          </a:p>
        </p:txBody>
      </p:sp>
      <p:graphicFrame>
        <p:nvGraphicFramePr>
          <p:cNvPr descr="Sample table with 4 columns, 7 rows." id="50" name="Google Shape;50;p1" title="Sample Table"/>
          <p:cNvGraphicFramePr/>
          <p:nvPr/>
        </p:nvGraphicFramePr>
        <p:xfrm>
          <a:off x="-7391400" y="15544802"/>
          <a:ext cx="3000000" cy="3000000"/>
        </p:xfrm>
        <a:graphic>
          <a:graphicData uri="http://schemas.openxmlformats.org/drawingml/2006/table">
            <a:tbl>
              <a:tblPr bandRow="1" firstRow="1">
                <a:noFill/>
                <a:tableStyleId>{469089A4-55A1-4144-BD0E-22446B56942A}</a:tableStyleId>
              </a:tblPr>
              <a:tblGrid>
                <a:gridCol w="1550475"/>
                <a:gridCol w="1550475"/>
                <a:gridCol w="1550475"/>
                <a:gridCol w="1550475"/>
              </a:tblGrid>
              <a:tr h="468075">
                <a:tc>
                  <a:txBody>
                    <a:bodyPr/>
                    <a:lstStyle/>
                    <a:p>
                      <a:pPr indent="0" lvl="0" marL="0" marR="0" rtl="0" algn="l">
                        <a:lnSpc>
                          <a:spcPct val="100000"/>
                        </a:lnSpc>
                        <a:spcBef>
                          <a:spcPts val="0"/>
                        </a:spcBef>
                        <a:spcAft>
                          <a:spcPts val="0"/>
                        </a:spcAft>
                        <a:buClr>
                          <a:srgbClr val="000000"/>
                        </a:buClr>
                        <a:buSzPts val="2300"/>
                        <a:buFont typeface="Arial"/>
                        <a:buNone/>
                      </a:pPr>
                      <a:r>
                        <a:t/>
                      </a:r>
                      <a:endParaRPr sz="2300" u="none" cap="none" strike="noStrike"/>
                    </a:p>
                  </a:txBody>
                  <a:tcPr marT="22850" marB="22850" marR="121925" marL="121925" anchor="ctr">
                    <a:solidFill>
                      <a:srgbClr val="5C1A08"/>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Heading</a:t>
                      </a:r>
                      <a:endParaRPr sz="1400" u="none" cap="none" strike="noStrike"/>
                    </a:p>
                  </a:txBody>
                  <a:tcPr marT="22850" marB="22850" marR="121925" marL="121925" anchor="ctr">
                    <a:solidFill>
                      <a:srgbClr val="5C1A08"/>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Heading</a:t>
                      </a:r>
                      <a:endParaRPr sz="1400" u="none" cap="none" strike="noStrike"/>
                    </a:p>
                  </a:txBody>
                  <a:tcPr marT="22850" marB="22850" marR="121925" marL="121925" anchor="ctr">
                    <a:solidFill>
                      <a:srgbClr val="5C1A08"/>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Heading</a:t>
                      </a:r>
                      <a:endParaRPr sz="1400" u="none" cap="none" strike="noStrike"/>
                    </a:p>
                  </a:txBody>
                  <a:tcPr marT="22850" marB="22850" marR="121925" marL="121925" anchor="ctr">
                    <a:solidFill>
                      <a:srgbClr val="5C1A08"/>
                    </a:solidFill>
                  </a:tcPr>
                </a:tc>
              </a:tr>
              <a:tr h="46807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Item</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800</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790</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4001</a:t>
                      </a:r>
                      <a:endParaRPr sz="1400" u="none" cap="none" strike="noStrike"/>
                    </a:p>
                  </a:txBody>
                  <a:tcPr marT="22850" marB="22850" marR="121925" marL="121925" anchor="ctr"/>
                </a:tc>
              </a:tr>
              <a:tr h="46807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Item</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356</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856</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290</a:t>
                      </a:r>
                      <a:endParaRPr sz="1400" u="none" cap="none" strike="noStrike"/>
                    </a:p>
                  </a:txBody>
                  <a:tcPr marT="22850" marB="22850" marR="121925" marL="121925" anchor="ctr"/>
                </a:tc>
              </a:tr>
              <a:tr h="46807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Item</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228</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13</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238</a:t>
                      </a:r>
                      <a:endParaRPr sz="1400" u="none" cap="none" strike="noStrike"/>
                    </a:p>
                  </a:txBody>
                  <a:tcPr marT="22850" marB="22850" marR="121925" marL="121925" anchor="ctr"/>
                </a:tc>
              </a:tr>
              <a:tr h="46807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Item</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954</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875</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976</a:t>
                      </a:r>
                      <a:endParaRPr sz="1400" u="none" cap="none" strike="noStrike"/>
                    </a:p>
                  </a:txBody>
                  <a:tcPr marT="22850" marB="22850" marR="121925" marL="121925" anchor="ctr"/>
                </a:tc>
              </a:tr>
              <a:tr h="46807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Item</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324</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325</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301</a:t>
                      </a:r>
                      <a:endParaRPr sz="1400" u="none" cap="none" strike="noStrike"/>
                    </a:p>
                  </a:txBody>
                  <a:tcPr marT="22850" marB="22850" marR="121925" marL="121925" anchor="ctr"/>
                </a:tc>
              </a:tr>
              <a:tr h="46807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Item</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199</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137</a:t>
                      </a:r>
                      <a:endParaRPr sz="1400" u="none" cap="none" strike="noStrike"/>
                    </a:p>
                  </a:txBody>
                  <a:tcPr marT="22850" marB="22850" marR="121925" marL="121925"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186</a:t>
                      </a:r>
                      <a:endParaRPr sz="1400" u="none" cap="none" strike="noStrike"/>
                    </a:p>
                  </a:txBody>
                  <a:tcPr marT="22850" marB="22850" marR="121925" marL="121925" anchor="ctr"/>
                </a:tc>
              </a:tr>
            </a:tbl>
          </a:graphicData>
        </a:graphic>
      </p:graphicFrame>
      <p:sp>
        <p:nvSpPr>
          <p:cNvPr id="51" name="Google Shape;51;p1"/>
          <p:cNvSpPr txBox="1"/>
          <p:nvPr/>
        </p:nvSpPr>
        <p:spPr>
          <a:xfrm>
            <a:off x="1005850" y="6973075"/>
            <a:ext cx="10058400" cy="4710000"/>
          </a:xfrm>
          <a:prstGeom prst="rect">
            <a:avLst/>
          </a:prstGeom>
          <a:solidFill>
            <a:schemeClr val="lt1"/>
          </a:solidFill>
          <a:ln cap="flat" cmpd="sng" w="12700">
            <a:solidFill>
              <a:srgbClr val="5C1A08"/>
            </a:solidFill>
            <a:prstDash val="solid"/>
            <a:round/>
            <a:headEnd len="sm" w="sm" type="none"/>
            <a:tailEnd len="sm" w="sm" type="none"/>
          </a:ln>
        </p:spPr>
        <p:txBody>
          <a:bodyPr anchorCtr="0" anchor="t" bIns="137150" lIns="137150" spcFirstLastPara="1" rIns="137150" wrap="square" tIns="13715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Public speaking is a key form of communication. Even though this is an essential skill to have, recent studies show that a lot of people experience public speaking anxiety which involves physiological arousal such as increased heart rate and negative affect such as feelings of disappointment.</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Studying bio-behavioral patterns of an individual while presententing can allow us to gain insight about his/her PSA and suggesting possible remedies.  The purpose of this project is to build machine learning models to estimate public speaking anxiety from bio-behavioral data. The VerBio dataset containing bio behavioral features, EDA, HR data of 55 participant while public speaking, have been studied with machine learning models such as Linear Regression, FNN, LSTM for estimation of state anxiety.</a:t>
            </a:r>
            <a:endParaRPr b="0" i="0" sz="2400" u="none" cap="none" strike="noStrike">
              <a:solidFill>
                <a:schemeClr val="dk1"/>
              </a:solidFill>
              <a:latin typeface="Calibri"/>
              <a:ea typeface="Calibri"/>
              <a:cs typeface="Calibri"/>
              <a:sym typeface="Calibri"/>
            </a:endParaRPr>
          </a:p>
        </p:txBody>
      </p:sp>
      <p:grpSp>
        <p:nvGrpSpPr>
          <p:cNvPr id="52" name="Google Shape;52;p1"/>
          <p:cNvGrpSpPr/>
          <p:nvPr/>
        </p:nvGrpSpPr>
        <p:grpSpPr>
          <a:xfrm>
            <a:off x="22219920" y="2895600"/>
            <a:ext cx="10058404" cy="6644999"/>
            <a:chOff x="22219920" y="3200400"/>
            <a:chExt cx="10058404" cy="6644999"/>
          </a:xfrm>
        </p:grpSpPr>
        <p:sp>
          <p:nvSpPr>
            <p:cNvPr id="53" name="Google Shape;53;p1"/>
            <p:cNvSpPr txBox="1"/>
            <p:nvPr/>
          </p:nvSpPr>
          <p:spPr>
            <a:xfrm>
              <a:off x="22219925" y="3657599"/>
              <a:ext cx="10058400" cy="6187800"/>
            </a:xfrm>
            <a:prstGeom prst="rect">
              <a:avLst/>
            </a:prstGeom>
            <a:solidFill>
              <a:schemeClr val="lt1"/>
            </a:solidFill>
            <a:ln cap="flat" cmpd="sng" w="12700">
              <a:solidFill>
                <a:srgbClr val="5C1A08"/>
              </a:solidFill>
              <a:prstDash val="solid"/>
              <a:round/>
              <a:headEnd len="sm" w="sm" type="none"/>
              <a:tailEnd len="sm" w="sm" type="none"/>
            </a:ln>
          </p:spPr>
          <p:txBody>
            <a:bodyPr anchorCtr="0" anchor="t" bIns="137150" lIns="137150" spcFirstLastPara="1" rIns="137150" wrap="square" tIns="13715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Electrodermal activity (EDA) signals and heart rate (HR) signals while presenting can be strong indicators of the anxiety state of the presenter. In the dataset, we have access to both EDA and HR time series data, which are used to estimate state anxiety in this section of the experiment.</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Feature Extraction &amp; FNN:</a:t>
              </a:r>
              <a:r>
                <a:rPr b="0" i="0" lang="en-US" sz="2400" u="none" cap="none" strike="noStrike">
                  <a:solidFill>
                    <a:schemeClr val="dk1"/>
                  </a:solidFill>
                  <a:latin typeface="Calibri"/>
                  <a:ea typeface="Calibri"/>
                  <a:cs typeface="Calibri"/>
                  <a:sym typeface="Calibri"/>
                </a:rPr>
                <a:t> Linear and non-linear regression models have been applied on the time series data to extract features. For non-linear regression, 2 &amp; 3  degree polynomial regression have been used. Total 18  features are extracted per speaker for further processing. For FNN method, we have experimented with features from HR and both HR and EDA and different polynomial degrees. The results indicate that using upto 4 degree polynomial regression performs better. </a:t>
              </a:r>
              <a:endParaRPr b="0" i="0" sz="24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LSTM: </a:t>
              </a:r>
              <a:r>
                <a:rPr b="0" i="0" lang="en-US" sz="2400" u="none" cap="none" strike="noStrike">
                  <a:solidFill>
                    <a:schemeClr val="dk1"/>
                  </a:solidFill>
                  <a:latin typeface="Calibri"/>
                  <a:ea typeface="Calibri"/>
                  <a:cs typeface="Calibri"/>
                  <a:sym typeface="Calibri"/>
                </a:rPr>
                <a:t>In the second part of the experiment, 3 LSTM models were trained on each of the datasets containing EDA, HR and EDA + HR data to predict state anxiety.</a:t>
              </a:r>
              <a:endParaRPr b="0" i="0" sz="1400" u="none" cap="none" strike="noStrike">
                <a:solidFill>
                  <a:srgbClr val="000000"/>
                </a:solidFill>
                <a:latin typeface="Arial"/>
                <a:ea typeface="Arial"/>
                <a:cs typeface="Arial"/>
                <a:sym typeface="Arial"/>
              </a:endParaRPr>
            </a:p>
          </p:txBody>
        </p:sp>
        <p:sp>
          <p:nvSpPr>
            <p:cNvPr id="54" name="Google Shape;54;p1"/>
            <p:cNvSpPr/>
            <p:nvPr/>
          </p:nvSpPr>
          <p:spPr>
            <a:xfrm>
              <a:off x="22219920" y="3200400"/>
              <a:ext cx="10058400" cy="457200"/>
            </a:xfrm>
            <a:prstGeom prst="rect">
              <a:avLst/>
            </a:prstGeom>
            <a:solidFill>
              <a:srgbClr val="5C1A08"/>
            </a:solidFill>
            <a:ln cap="flat" cmpd="sng" w="12700">
              <a:solidFill>
                <a:srgbClr val="591908"/>
              </a:solidFill>
              <a:prstDash val="solid"/>
              <a:round/>
              <a:headEnd len="sm" w="sm" type="none"/>
              <a:tailEnd len="sm" w="sm" type="none"/>
            </a:ln>
          </p:spPr>
          <p:txBody>
            <a:bodyPr anchorCtr="0" anchor="ctr" bIns="29375" lIns="58750" spcFirstLastPara="1" rIns="58750" wrap="square" tIns="2937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9E9D2"/>
                  </a:solidFill>
                  <a:latin typeface="Calibri"/>
                  <a:ea typeface="Calibri"/>
                  <a:cs typeface="Calibri"/>
                  <a:sym typeface="Calibri"/>
                </a:rPr>
                <a:t>Time Series Data (EDA, HR) Exploration</a:t>
              </a:r>
              <a:endParaRPr b="0" i="0" sz="1400" u="none" cap="none" strike="noStrike">
                <a:solidFill>
                  <a:srgbClr val="000000"/>
                </a:solidFill>
                <a:latin typeface="Arial"/>
                <a:ea typeface="Arial"/>
                <a:cs typeface="Arial"/>
                <a:sym typeface="Arial"/>
              </a:endParaRPr>
            </a:p>
          </p:txBody>
        </p:sp>
      </p:grpSp>
      <p:sp>
        <p:nvSpPr>
          <p:cNvPr id="55" name="Google Shape;55;p1"/>
          <p:cNvSpPr txBox="1"/>
          <p:nvPr/>
        </p:nvSpPr>
        <p:spPr>
          <a:xfrm>
            <a:off x="-7167346" y="15217545"/>
            <a:ext cx="3122946" cy="367110"/>
          </a:xfrm>
          <a:prstGeom prst="rect">
            <a:avLst/>
          </a:prstGeom>
          <a:noFill/>
          <a:ln>
            <a:noFill/>
          </a:ln>
        </p:spPr>
        <p:txBody>
          <a:bodyPr anchorCtr="0" anchor="t" bIns="29375" lIns="58750" spcFirstLastPara="1" rIns="58750" wrap="square" tIns="2937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Table 1.</a:t>
            </a:r>
            <a:r>
              <a:rPr b="0" i="0" lang="en-US" sz="2000" u="none" cap="none" strike="noStrike">
                <a:solidFill>
                  <a:schemeClr val="dk1"/>
                </a:solidFill>
                <a:latin typeface="Calibri"/>
                <a:ea typeface="Calibri"/>
                <a:cs typeface="Calibri"/>
                <a:sym typeface="Calibri"/>
              </a:rPr>
              <a:t> Label in 20pt Calibri.</a:t>
            </a:r>
            <a:endParaRPr b="0" i="0" sz="1400" u="none" cap="none" strike="noStrike">
              <a:solidFill>
                <a:srgbClr val="000000"/>
              </a:solidFill>
              <a:latin typeface="Arial"/>
              <a:ea typeface="Arial"/>
              <a:cs typeface="Arial"/>
              <a:sym typeface="Arial"/>
            </a:endParaRPr>
          </a:p>
        </p:txBody>
      </p:sp>
      <p:pic>
        <p:nvPicPr>
          <p:cNvPr descr="Photo and Video Guidelines | Division of Marketing &amp;amp; Communications" id="56" name="Google Shape;56;p1"/>
          <p:cNvPicPr preferRelativeResize="0"/>
          <p:nvPr/>
        </p:nvPicPr>
        <p:blipFill rotWithShape="1">
          <a:blip r:embed="rId3">
            <a:alphaModFix/>
          </a:blip>
          <a:srcRect b="0" l="0" r="7492" t="0"/>
          <a:stretch/>
        </p:blipFill>
        <p:spPr>
          <a:xfrm>
            <a:off x="40386000" y="1"/>
            <a:ext cx="2895600" cy="2627742"/>
          </a:xfrm>
          <a:prstGeom prst="rect">
            <a:avLst/>
          </a:prstGeom>
          <a:solidFill>
            <a:srgbClr val="9F4210"/>
          </a:solidFill>
          <a:ln>
            <a:noFill/>
          </a:ln>
        </p:spPr>
      </p:pic>
      <p:sp>
        <p:nvSpPr>
          <p:cNvPr id="57" name="Google Shape;57;p1"/>
          <p:cNvSpPr/>
          <p:nvPr/>
        </p:nvSpPr>
        <p:spPr>
          <a:xfrm>
            <a:off x="1034425" y="11992625"/>
            <a:ext cx="10058400" cy="457200"/>
          </a:xfrm>
          <a:prstGeom prst="rect">
            <a:avLst/>
          </a:prstGeom>
          <a:solidFill>
            <a:srgbClr val="5C1A08"/>
          </a:solidFill>
          <a:ln cap="flat" cmpd="sng" w="12700">
            <a:solidFill>
              <a:srgbClr val="591908"/>
            </a:solidFill>
            <a:prstDash val="solid"/>
            <a:round/>
            <a:headEnd len="sm" w="sm" type="none"/>
            <a:tailEnd len="sm" w="sm" type="none"/>
          </a:ln>
        </p:spPr>
        <p:txBody>
          <a:bodyPr anchorCtr="0" anchor="ctr" bIns="29375" lIns="58750" spcFirstLastPara="1" rIns="58750" wrap="square" tIns="2937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9E9D2"/>
                </a:solidFill>
                <a:latin typeface="Calibri"/>
                <a:ea typeface="Calibri"/>
                <a:cs typeface="Calibri"/>
                <a:sym typeface="Calibri"/>
              </a:rPr>
              <a:t>Data Pre-processing and Exploration</a:t>
            </a:r>
            <a:endParaRPr b="0" i="0" sz="1400" u="none" cap="none" strike="noStrike">
              <a:solidFill>
                <a:srgbClr val="000000"/>
              </a:solidFill>
              <a:latin typeface="Arial"/>
              <a:ea typeface="Arial"/>
              <a:cs typeface="Arial"/>
              <a:sym typeface="Arial"/>
            </a:endParaRPr>
          </a:p>
        </p:txBody>
      </p:sp>
      <p:sp>
        <p:nvSpPr>
          <p:cNvPr id="58" name="Google Shape;58;p1"/>
          <p:cNvSpPr txBox="1"/>
          <p:nvPr/>
        </p:nvSpPr>
        <p:spPr>
          <a:xfrm>
            <a:off x="980075" y="12449825"/>
            <a:ext cx="10112700" cy="9019800"/>
          </a:xfrm>
          <a:prstGeom prst="rect">
            <a:avLst/>
          </a:prstGeom>
          <a:solidFill>
            <a:schemeClr val="lt1"/>
          </a:solidFill>
          <a:ln cap="flat" cmpd="sng" w="12700">
            <a:solidFill>
              <a:srgbClr val="5C1A08"/>
            </a:solidFill>
            <a:prstDash val="solid"/>
            <a:round/>
            <a:headEnd len="sm" w="sm" type="none"/>
            <a:tailEnd len="sm" w="sm" type="none"/>
          </a:ln>
        </p:spPr>
        <p:txBody>
          <a:bodyPr anchorCtr="0" anchor="t" bIns="137150" lIns="137150" spcFirstLastPara="1" rIns="137150" wrap="square" tIns="137150">
            <a:spAutoFit/>
          </a:bodyPr>
          <a:lstStyle/>
          <a:p>
            <a:pPr indent="-381000" lvl="0"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Various feature amputation methods have been explored and feature mean is finally selected to replace the missing values. </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Plotted the variation of replaced value for a given user P007 across different methods. Some visualizations of the features with respect to PSA.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 The associations between the bio-behavioral features and anxiety label using pearson’s correlation coefficient and plotted the absolute values in the following graph. We observe that RMSEnergy, HR and ACC are most highly correlated to StateAnxiety</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a:p>
          <a:p>
            <a:pPr indent="0" lvl="0" marL="0" marR="0" rtl="0" algn="l">
              <a:lnSpc>
                <a:spcPct val="100000"/>
              </a:lnSpc>
              <a:spcBef>
                <a:spcPts val="0"/>
              </a:spcBef>
              <a:spcAft>
                <a:spcPts val="0"/>
              </a:spcAft>
              <a:buClr>
                <a:srgbClr val="000000"/>
              </a:buClr>
              <a:buSzPts val="2400"/>
              <a:buFont typeface="Arial"/>
              <a:buNone/>
            </a:pPr>
            <a:r>
              <a:t/>
            </a:r>
            <a:endParaRPr/>
          </a:p>
          <a:p>
            <a:pPr indent="0" lvl="0" marL="0" marR="0" rtl="0" algn="l">
              <a:lnSpc>
                <a:spcPct val="100000"/>
              </a:lnSpc>
              <a:spcBef>
                <a:spcPts val="0"/>
              </a:spcBef>
              <a:spcAft>
                <a:spcPts val="0"/>
              </a:spcAft>
              <a:buClr>
                <a:srgbClr val="000000"/>
              </a:buClr>
              <a:buSzPts val="2400"/>
              <a:buFont typeface="Arial"/>
              <a:buNone/>
            </a:pPr>
            <a:r>
              <a:t/>
            </a:r>
            <a:endParaRPr/>
          </a:p>
        </p:txBody>
      </p:sp>
      <p:sp>
        <p:nvSpPr>
          <p:cNvPr id="59" name="Google Shape;59;p1"/>
          <p:cNvSpPr txBox="1"/>
          <p:nvPr/>
        </p:nvSpPr>
        <p:spPr>
          <a:xfrm>
            <a:off x="11552326" y="13144508"/>
            <a:ext cx="10058400" cy="8404200"/>
          </a:xfrm>
          <a:prstGeom prst="rect">
            <a:avLst/>
          </a:prstGeom>
          <a:solidFill>
            <a:schemeClr val="lt1"/>
          </a:solidFill>
          <a:ln cap="flat" cmpd="sng" w="12700">
            <a:solidFill>
              <a:srgbClr val="5C1A08"/>
            </a:solidFill>
            <a:prstDash val="solid"/>
            <a:round/>
            <a:headEnd len="sm" w="sm" type="none"/>
            <a:tailEnd len="sm" w="sm" type="none"/>
          </a:ln>
        </p:spPr>
        <p:txBody>
          <a:bodyPr anchorCtr="0" anchor="t" bIns="137150" lIns="137150" spcFirstLastPara="1" rIns="137150" wrap="square" tIns="137150">
            <a:spAutoFit/>
          </a:bodyPr>
          <a:lstStyle/>
          <a:p>
            <a:pPr indent="-381000" lvl="0"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In our experiment, we discovered that our model performs better when the dimensionality of the bio-behavioral features is decreased to 8.</a:t>
            </a:r>
            <a:endParaRPr b="0" i="0" sz="24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 This  is reasonable because the cumulative variance graph shows that when the number of components is reduced to 8, it captures nearly 80% of the original variance.</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0" name="Google Shape;60;p1"/>
          <p:cNvSpPr/>
          <p:nvPr/>
        </p:nvSpPr>
        <p:spPr>
          <a:xfrm>
            <a:off x="11552326" y="12687306"/>
            <a:ext cx="10058400" cy="457200"/>
          </a:xfrm>
          <a:prstGeom prst="rect">
            <a:avLst/>
          </a:prstGeom>
          <a:solidFill>
            <a:srgbClr val="5C1A08"/>
          </a:solidFill>
          <a:ln cap="flat" cmpd="sng" w="12700">
            <a:solidFill>
              <a:srgbClr val="591908"/>
            </a:solidFill>
            <a:prstDash val="solid"/>
            <a:round/>
            <a:headEnd len="sm" w="sm" type="none"/>
            <a:tailEnd len="sm" w="sm" type="none"/>
          </a:ln>
        </p:spPr>
        <p:txBody>
          <a:bodyPr anchorCtr="0" anchor="ctr" bIns="29375" lIns="58750" spcFirstLastPara="1" rIns="58750" wrap="square" tIns="2937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9E9D2"/>
                </a:solidFill>
                <a:latin typeface="Calibri"/>
                <a:ea typeface="Calibri"/>
                <a:cs typeface="Calibri"/>
                <a:sym typeface="Calibri"/>
              </a:rPr>
              <a:t>Feature Transformation</a:t>
            </a:r>
            <a:endParaRPr b="0" i="0" sz="1400" u="none" cap="none" strike="noStrike">
              <a:solidFill>
                <a:srgbClr val="000000"/>
              </a:solidFill>
              <a:latin typeface="Arial"/>
              <a:ea typeface="Arial"/>
              <a:cs typeface="Arial"/>
              <a:sym typeface="Arial"/>
            </a:endParaRPr>
          </a:p>
        </p:txBody>
      </p:sp>
      <p:sp>
        <p:nvSpPr>
          <p:cNvPr id="61" name="Google Shape;61;p1"/>
          <p:cNvSpPr txBox="1"/>
          <p:nvPr/>
        </p:nvSpPr>
        <p:spPr>
          <a:xfrm>
            <a:off x="32831519" y="19464913"/>
            <a:ext cx="10058400" cy="2123638"/>
          </a:xfrm>
          <a:prstGeom prst="rect">
            <a:avLst/>
          </a:prstGeom>
          <a:solidFill>
            <a:schemeClr val="lt1"/>
          </a:solidFill>
          <a:ln cap="flat" cmpd="sng" w="12700">
            <a:solidFill>
              <a:srgbClr val="5C1A08"/>
            </a:solidFill>
            <a:prstDash val="solid"/>
            <a:round/>
            <a:headEnd len="sm" w="sm" type="none"/>
            <a:tailEnd len="sm" w="sm" type="none"/>
          </a:ln>
        </p:spPr>
        <p:txBody>
          <a:bodyPr anchorCtr="0" anchor="t" bIns="137150" lIns="137150" spcFirstLastPara="1" rIns="137150" wrap="square" tIns="13715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 M. Yadav, M. N. Sakib, E. H. Nirjhar, K. Feng, A. Behzadan and T. Chaspari, “</a:t>
            </a:r>
            <a:r>
              <a:rPr b="0" i="0" lang="en-US" sz="2000" u="sng" cap="none" strike="noStrike">
                <a:solidFill>
                  <a:schemeClr val="dk1"/>
                </a:solidFill>
                <a:latin typeface="Calibri"/>
                <a:ea typeface="Calibri"/>
                <a:cs typeface="Calibri"/>
                <a:sym typeface="Calibri"/>
                <a:hlinkClick r:id="rId4">
                  <a:extLst>
                    <a:ext uri="{A12FA001-AC4F-418D-AE19-62706E023703}">
                      <ahyp:hlinkClr val="tx"/>
                    </a:ext>
                  </a:extLst>
                </a:hlinkClick>
              </a:rPr>
              <a:t>Exploring individual differences of public speaking anxiety in real-life and virtual presentations</a:t>
            </a:r>
            <a:r>
              <a:rPr b="0" i="0" lang="en-US" sz="2000" u="none" cap="none" strike="noStrike">
                <a:solidFill>
                  <a:schemeClr val="dk1"/>
                </a:solidFill>
                <a:latin typeface="Calibri"/>
                <a:ea typeface="Calibri"/>
                <a:cs typeface="Calibri"/>
                <a:sym typeface="Calibri"/>
              </a:rPr>
              <a:t>,” in </a:t>
            </a:r>
            <a:r>
              <a:rPr b="0" i="1" lang="en-US" sz="2000" u="none" cap="none" strike="noStrike">
                <a:solidFill>
                  <a:schemeClr val="dk1"/>
                </a:solidFill>
                <a:latin typeface="Calibri"/>
                <a:ea typeface="Calibri"/>
                <a:cs typeface="Calibri"/>
                <a:sym typeface="Calibri"/>
              </a:rPr>
              <a:t>IEEE Transactions on Affective Computing</a:t>
            </a:r>
            <a:r>
              <a:rPr b="0" i="0" lang="en-US" sz="2000" u="none" cap="none" strike="noStrike">
                <a:solidFill>
                  <a:schemeClr val="dk1"/>
                </a:solidFill>
                <a:latin typeface="Calibri"/>
                <a:ea typeface="Calibri"/>
                <a:cs typeface="Calibri"/>
                <a:sym typeface="Calibri"/>
              </a:rPr>
              <a:t>, doi: 10.1109/TAFFC.2020.3048299.</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[2] Nirjhar, Ehsanul Haque &amp; Behzadan, Amir &amp; Chaspari, Theodora. (2020). Exploring Bio-Behavioral Signal Trajectories of State Anxiety During Public Speaking. 1294-1298. 10.1109/ICASSP40776.2020.9054160. </a:t>
            </a:r>
            <a:endParaRPr b="0" i="0" sz="2000" u="none" cap="none" strike="noStrike">
              <a:solidFill>
                <a:schemeClr val="dk1"/>
              </a:solidFill>
              <a:latin typeface="Calibri"/>
              <a:ea typeface="Calibri"/>
              <a:cs typeface="Calibri"/>
              <a:sym typeface="Calibri"/>
            </a:endParaRPr>
          </a:p>
        </p:txBody>
      </p:sp>
      <p:sp>
        <p:nvSpPr>
          <p:cNvPr id="62" name="Google Shape;62;p1"/>
          <p:cNvSpPr/>
          <p:nvPr/>
        </p:nvSpPr>
        <p:spPr>
          <a:xfrm>
            <a:off x="32831519" y="19012673"/>
            <a:ext cx="10058400" cy="457200"/>
          </a:xfrm>
          <a:prstGeom prst="rect">
            <a:avLst/>
          </a:prstGeom>
          <a:solidFill>
            <a:srgbClr val="5C1A08"/>
          </a:solidFill>
          <a:ln cap="flat" cmpd="sng" w="12700">
            <a:solidFill>
              <a:srgbClr val="591908"/>
            </a:solidFill>
            <a:prstDash val="solid"/>
            <a:round/>
            <a:headEnd len="sm" w="sm" type="none"/>
            <a:tailEnd len="sm" w="sm" type="none"/>
          </a:ln>
        </p:spPr>
        <p:txBody>
          <a:bodyPr anchorCtr="0" anchor="ctr" bIns="29375" lIns="58750" spcFirstLastPara="1" rIns="58750" wrap="square" tIns="29375">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9E9D2"/>
                </a:solidFill>
                <a:latin typeface="Calibri"/>
                <a:ea typeface="Calibri"/>
                <a:cs typeface="Calibri"/>
                <a:sym typeface="Calibri"/>
              </a:rPr>
              <a:t> References</a:t>
            </a:r>
            <a:endParaRPr b="0" i="0" sz="1400" u="none" cap="none" strike="noStrike">
              <a:solidFill>
                <a:srgbClr val="000000"/>
              </a:solidFill>
              <a:latin typeface="Arial"/>
              <a:ea typeface="Arial"/>
              <a:cs typeface="Arial"/>
              <a:sym typeface="Arial"/>
            </a:endParaRPr>
          </a:p>
        </p:txBody>
      </p:sp>
      <p:pic>
        <p:nvPicPr>
          <p:cNvPr id="63" name="Google Shape;63;p1"/>
          <p:cNvPicPr preferRelativeResize="0"/>
          <p:nvPr/>
        </p:nvPicPr>
        <p:blipFill rotWithShape="1">
          <a:blip r:embed="rId5">
            <a:alphaModFix/>
          </a:blip>
          <a:srcRect b="0" l="0" r="0" t="0"/>
          <a:stretch/>
        </p:blipFill>
        <p:spPr>
          <a:xfrm>
            <a:off x="6218325" y="18664350"/>
            <a:ext cx="4752811" cy="2627751"/>
          </a:xfrm>
          <a:prstGeom prst="rect">
            <a:avLst/>
          </a:prstGeom>
          <a:noFill/>
          <a:ln>
            <a:noFill/>
          </a:ln>
        </p:spPr>
      </p:pic>
      <p:pic>
        <p:nvPicPr>
          <p:cNvPr id="64" name="Google Shape;64;p1"/>
          <p:cNvPicPr preferRelativeResize="0"/>
          <p:nvPr/>
        </p:nvPicPr>
        <p:blipFill rotWithShape="1">
          <a:blip r:embed="rId6">
            <a:alphaModFix/>
          </a:blip>
          <a:srcRect b="0" l="0" r="0" t="0"/>
          <a:stretch/>
        </p:blipFill>
        <p:spPr>
          <a:xfrm>
            <a:off x="2389150" y="14091248"/>
            <a:ext cx="3657600" cy="2560320"/>
          </a:xfrm>
          <a:prstGeom prst="rect">
            <a:avLst/>
          </a:prstGeom>
          <a:noFill/>
          <a:ln>
            <a:noFill/>
          </a:ln>
        </p:spPr>
      </p:pic>
      <p:pic>
        <p:nvPicPr>
          <p:cNvPr id="65" name="Google Shape;65;p1"/>
          <p:cNvPicPr preferRelativeResize="0"/>
          <p:nvPr/>
        </p:nvPicPr>
        <p:blipFill rotWithShape="1">
          <a:blip r:embed="rId7">
            <a:alphaModFix/>
          </a:blip>
          <a:srcRect b="0" l="0" r="0" t="0"/>
          <a:stretch/>
        </p:blipFill>
        <p:spPr>
          <a:xfrm>
            <a:off x="5974850" y="14067775"/>
            <a:ext cx="3657600" cy="2560320"/>
          </a:xfrm>
          <a:prstGeom prst="rect">
            <a:avLst/>
          </a:prstGeom>
          <a:noFill/>
          <a:ln>
            <a:noFill/>
          </a:ln>
        </p:spPr>
      </p:pic>
      <p:pic>
        <p:nvPicPr>
          <p:cNvPr id="66" name="Google Shape;66;p1"/>
          <p:cNvPicPr preferRelativeResize="0"/>
          <p:nvPr/>
        </p:nvPicPr>
        <p:blipFill rotWithShape="1">
          <a:blip r:embed="rId8">
            <a:alphaModFix/>
          </a:blip>
          <a:srcRect b="0" l="0" r="0" t="0"/>
          <a:stretch/>
        </p:blipFill>
        <p:spPr>
          <a:xfrm>
            <a:off x="1056285" y="18619948"/>
            <a:ext cx="5144789" cy="2564150"/>
          </a:xfrm>
          <a:prstGeom prst="rect">
            <a:avLst/>
          </a:prstGeom>
          <a:noFill/>
          <a:ln>
            <a:noFill/>
          </a:ln>
        </p:spPr>
      </p:pic>
      <p:pic>
        <p:nvPicPr>
          <p:cNvPr id="67" name="Google Shape;67;p1"/>
          <p:cNvPicPr preferRelativeResize="0"/>
          <p:nvPr/>
        </p:nvPicPr>
        <p:blipFill rotWithShape="1">
          <a:blip r:embed="rId9">
            <a:alphaModFix/>
          </a:blip>
          <a:srcRect b="0" l="0" r="0" t="0"/>
          <a:stretch/>
        </p:blipFill>
        <p:spPr>
          <a:xfrm>
            <a:off x="12595100" y="6724475"/>
            <a:ext cx="7315200" cy="3931921"/>
          </a:xfrm>
          <a:prstGeom prst="rect">
            <a:avLst/>
          </a:prstGeom>
          <a:noFill/>
          <a:ln>
            <a:noFill/>
          </a:ln>
        </p:spPr>
      </p:pic>
      <p:pic>
        <p:nvPicPr>
          <p:cNvPr id="68" name="Google Shape;68;p1"/>
          <p:cNvPicPr preferRelativeResize="0"/>
          <p:nvPr/>
        </p:nvPicPr>
        <p:blipFill rotWithShape="1">
          <a:blip r:embed="rId10">
            <a:alphaModFix/>
          </a:blip>
          <a:srcRect b="0" l="0" r="0" t="0"/>
          <a:stretch/>
        </p:blipFill>
        <p:spPr>
          <a:xfrm>
            <a:off x="33328119" y="15825547"/>
            <a:ext cx="4343400" cy="2377440"/>
          </a:xfrm>
          <a:prstGeom prst="rect">
            <a:avLst/>
          </a:prstGeom>
          <a:noFill/>
          <a:ln>
            <a:noFill/>
          </a:ln>
        </p:spPr>
      </p:pic>
      <p:pic>
        <p:nvPicPr>
          <p:cNvPr id="69" name="Google Shape;69;p1"/>
          <p:cNvPicPr preferRelativeResize="0"/>
          <p:nvPr/>
        </p:nvPicPr>
        <p:blipFill rotWithShape="1">
          <a:blip r:embed="rId11">
            <a:alphaModFix/>
          </a:blip>
          <a:srcRect b="0" l="0" r="0" t="0"/>
          <a:stretch/>
        </p:blipFill>
        <p:spPr>
          <a:xfrm>
            <a:off x="38037975" y="15829033"/>
            <a:ext cx="4343400" cy="2408687"/>
          </a:xfrm>
          <a:prstGeom prst="rect">
            <a:avLst/>
          </a:prstGeom>
          <a:noFill/>
          <a:ln>
            <a:noFill/>
          </a:ln>
        </p:spPr>
      </p:pic>
      <p:pic>
        <p:nvPicPr>
          <p:cNvPr id="70" name="Google Shape;70;p1" title="Points scored"/>
          <p:cNvPicPr preferRelativeResize="0"/>
          <p:nvPr/>
        </p:nvPicPr>
        <p:blipFill rotWithShape="1">
          <a:blip r:embed="rId12">
            <a:alphaModFix/>
          </a:blip>
          <a:srcRect b="0" l="0" r="0" t="4607"/>
          <a:stretch/>
        </p:blipFill>
        <p:spPr>
          <a:xfrm>
            <a:off x="23048463" y="9713150"/>
            <a:ext cx="8340750" cy="4919675"/>
          </a:xfrm>
          <a:prstGeom prst="rect">
            <a:avLst/>
          </a:prstGeom>
          <a:noFill/>
          <a:ln>
            <a:noFill/>
          </a:ln>
        </p:spPr>
      </p:pic>
      <p:sp>
        <p:nvSpPr>
          <p:cNvPr id="71" name="Google Shape;71;p1"/>
          <p:cNvSpPr txBox="1"/>
          <p:nvPr/>
        </p:nvSpPr>
        <p:spPr>
          <a:xfrm>
            <a:off x="22191925" y="14652975"/>
            <a:ext cx="10058400" cy="2709000"/>
          </a:xfrm>
          <a:prstGeom prst="rect">
            <a:avLst/>
          </a:prstGeom>
          <a:solidFill>
            <a:schemeClr val="lt1"/>
          </a:solidFill>
          <a:ln cap="flat" cmpd="sng" w="12700">
            <a:solidFill>
              <a:srgbClr val="5C1A08"/>
            </a:solidFill>
            <a:prstDash val="solid"/>
            <a:round/>
            <a:headEnd len="sm" w="sm" type="none"/>
            <a:tailEnd len="sm" w="sm" type="none"/>
          </a:ln>
        </p:spPr>
        <p:txBody>
          <a:bodyPr anchorCtr="0" anchor="t" bIns="137150" lIns="137150" spcFirstLastPara="1" rIns="137150" wrap="square" tIns="137150">
            <a:spAutoFit/>
          </a:bodyPr>
          <a:lstStyle/>
          <a:p>
            <a:pPr indent="-381000" lvl="0" marL="457200" marR="0" rtl="0" algn="just">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HR is a more predictive of anxiety state compared to EDA. Testing error was as low as 3.92 using the best model. </a:t>
            </a:r>
            <a:endParaRPr b="0" i="0" sz="1400" u="none" cap="none" strike="noStrike">
              <a:solidFill>
                <a:srgbClr val="000000"/>
              </a:solidFill>
              <a:latin typeface="Arial"/>
              <a:ea typeface="Arial"/>
              <a:cs typeface="Arial"/>
              <a:sym typeface="Arial"/>
            </a:endParaRPr>
          </a:p>
          <a:p>
            <a:pPr indent="0" lvl="0" marL="9144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81000" lvl="0" marL="457200" marR="0" rtl="0" algn="just">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The fluctuations in HR values depend on the personal resting baseline. This different levels of HR can affect the performance of the model. Scaling the HR values improves the model performance. Whereas the performance for the model trained with EDA does not improve.</a:t>
            </a:r>
            <a:endParaRPr b="0" i="0" sz="2400" u="none" cap="none" strike="noStrike">
              <a:solidFill>
                <a:schemeClr val="dk1"/>
              </a:solidFill>
              <a:latin typeface="Calibri"/>
              <a:ea typeface="Calibri"/>
              <a:cs typeface="Calibri"/>
              <a:sym typeface="Calibri"/>
            </a:endParaRPr>
          </a:p>
        </p:txBody>
      </p:sp>
      <p:pic>
        <p:nvPicPr>
          <p:cNvPr id="72" name="Google Shape;72;p1" title="Points scored"/>
          <p:cNvPicPr preferRelativeResize="0"/>
          <p:nvPr/>
        </p:nvPicPr>
        <p:blipFill rotWithShape="1">
          <a:blip r:embed="rId13">
            <a:alphaModFix/>
          </a:blip>
          <a:srcRect b="0" l="0" r="0" t="0"/>
          <a:stretch/>
        </p:blipFill>
        <p:spPr>
          <a:xfrm>
            <a:off x="22252898" y="17417423"/>
            <a:ext cx="5029200" cy="3108960"/>
          </a:xfrm>
          <a:prstGeom prst="rect">
            <a:avLst/>
          </a:prstGeom>
          <a:noFill/>
          <a:ln>
            <a:noFill/>
          </a:ln>
        </p:spPr>
      </p:pic>
      <p:pic>
        <p:nvPicPr>
          <p:cNvPr id="73" name="Google Shape;73;p1" title="Points scored"/>
          <p:cNvPicPr preferRelativeResize="0"/>
          <p:nvPr/>
        </p:nvPicPr>
        <p:blipFill rotWithShape="1">
          <a:blip r:embed="rId14">
            <a:alphaModFix/>
          </a:blip>
          <a:srcRect b="-1821" l="0" r="-4546" t="0"/>
          <a:stretch/>
        </p:blipFill>
        <p:spPr>
          <a:xfrm>
            <a:off x="27251950" y="17430423"/>
            <a:ext cx="5029200" cy="3108960"/>
          </a:xfrm>
          <a:prstGeom prst="rect">
            <a:avLst/>
          </a:prstGeom>
          <a:noFill/>
          <a:ln>
            <a:noFill/>
          </a:ln>
        </p:spPr>
      </p:pic>
      <p:sp>
        <p:nvSpPr>
          <p:cNvPr id="74" name="Google Shape;74;p1"/>
          <p:cNvSpPr txBox="1"/>
          <p:nvPr/>
        </p:nvSpPr>
        <p:spPr>
          <a:xfrm>
            <a:off x="22191925" y="20592850"/>
            <a:ext cx="10058400" cy="1015800"/>
          </a:xfrm>
          <a:prstGeom prst="rect">
            <a:avLst/>
          </a:prstGeom>
          <a:solidFill>
            <a:schemeClr val="lt1"/>
          </a:solidFill>
          <a:ln cap="flat" cmpd="sng" w="12700">
            <a:solidFill>
              <a:srgbClr val="5C1A08"/>
            </a:solidFill>
            <a:prstDash val="solid"/>
            <a:round/>
            <a:headEnd len="sm" w="sm" type="none"/>
            <a:tailEnd len="sm" w="sm" type="none"/>
          </a:ln>
        </p:spPr>
        <p:txBody>
          <a:bodyPr anchorCtr="0" anchor="t" bIns="137150" lIns="137150" spcFirstLastPara="1" rIns="137150" wrap="square" tIns="13715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Overall, LSTM models are performing better compared to feature extraction and FNN method. </a:t>
            </a:r>
            <a:endParaRPr b="0" i="0" sz="2400" u="none" cap="none" strike="noStrike">
              <a:solidFill>
                <a:schemeClr val="dk1"/>
              </a:solidFill>
              <a:latin typeface="Calibri"/>
              <a:ea typeface="Calibri"/>
              <a:cs typeface="Calibri"/>
              <a:sym typeface="Calibri"/>
            </a:endParaRPr>
          </a:p>
        </p:txBody>
      </p:sp>
      <p:pic>
        <p:nvPicPr>
          <p:cNvPr id="75" name="Google Shape;75;p1"/>
          <p:cNvPicPr preferRelativeResize="0"/>
          <p:nvPr/>
        </p:nvPicPr>
        <p:blipFill rotWithShape="1">
          <a:blip r:embed="rId15">
            <a:alphaModFix/>
          </a:blip>
          <a:srcRect b="0" l="0" r="0" t="0"/>
          <a:stretch/>
        </p:blipFill>
        <p:spPr>
          <a:xfrm>
            <a:off x="33512775" y="4613969"/>
            <a:ext cx="4297680" cy="2194560"/>
          </a:xfrm>
          <a:prstGeom prst="rect">
            <a:avLst/>
          </a:prstGeom>
          <a:noFill/>
          <a:ln>
            <a:noFill/>
          </a:ln>
        </p:spPr>
      </p:pic>
      <p:pic>
        <p:nvPicPr>
          <p:cNvPr id="76" name="Google Shape;76;p1"/>
          <p:cNvPicPr preferRelativeResize="0"/>
          <p:nvPr/>
        </p:nvPicPr>
        <p:blipFill rotWithShape="1">
          <a:blip r:embed="rId16">
            <a:alphaModFix/>
          </a:blip>
          <a:srcRect b="0" l="0" r="0" t="0"/>
          <a:stretch/>
        </p:blipFill>
        <p:spPr>
          <a:xfrm>
            <a:off x="37856150" y="4647376"/>
            <a:ext cx="4297680" cy="2194560"/>
          </a:xfrm>
          <a:prstGeom prst="rect">
            <a:avLst/>
          </a:prstGeom>
          <a:noFill/>
          <a:ln>
            <a:noFill/>
          </a:ln>
        </p:spPr>
      </p:pic>
      <p:pic>
        <p:nvPicPr>
          <p:cNvPr id="77" name="Google Shape;77;p1"/>
          <p:cNvPicPr preferRelativeResize="0"/>
          <p:nvPr/>
        </p:nvPicPr>
        <p:blipFill rotWithShape="1">
          <a:blip r:embed="rId17">
            <a:alphaModFix/>
          </a:blip>
          <a:srcRect b="0" l="0" r="0" t="0"/>
          <a:stretch/>
        </p:blipFill>
        <p:spPr>
          <a:xfrm>
            <a:off x="32878269" y="8664649"/>
            <a:ext cx="4754880" cy="2103120"/>
          </a:xfrm>
          <a:prstGeom prst="rect">
            <a:avLst/>
          </a:prstGeom>
          <a:noFill/>
          <a:ln>
            <a:noFill/>
          </a:ln>
        </p:spPr>
      </p:pic>
      <p:pic>
        <p:nvPicPr>
          <p:cNvPr id="78" name="Google Shape;78;p1"/>
          <p:cNvPicPr preferRelativeResize="0"/>
          <p:nvPr/>
        </p:nvPicPr>
        <p:blipFill rotWithShape="1">
          <a:blip r:embed="rId18">
            <a:alphaModFix/>
          </a:blip>
          <a:srcRect b="0" l="0" r="0" t="0"/>
          <a:stretch/>
        </p:blipFill>
        <p:spPr>
          <a:xfrm>
            <a:off x="37856150" y="8664649"/>
            <a:ext cx="4754880" cy="2103120"/>
          </a:xfrm>
          <a:prstGeom prst="rect">
            <a:avLst/>
          </a:prstGeom>
          <a:noFill/>
          <a:ln>
            <a:noFill/>
          </a:ln>
        </p:spPr>
      </p:pic>
      <p:pic>
        <p:nvPicPr>
          <p:cNvPr id="79" name="Google Shape;79;p1" title="Points scored"/>
          <p:cNvPicPr preferRelativeResize="0"/>
          <p:nvPr/>
        </p:nvPicPr>
        <p:blipFill rotWithShape="1">
          <a:blip r:embed="rId19">
            <a:alphaModFix/>
          </a:blip>
          <a:srcRect b="0" l="0" r="0" t="0"/>
          <a:stretch/>
        </p:blipFill>
        <p:spPr>
          <a:xfrm>
            <a:off x="33512725" y="12151283"/>
            <a:ext cx="3657600" cy="2194560"/>
          </a:xfrm>
          <a:prstGeom prst="rect">
            <a:avLst/>
          </a:prstGeom>
          <a:noFill/>
          <a:ln>
            <a:noFill/>
          </a:ln>
        </p:spPr>
      </p:pic>
      <p:pic>
        <p:nvPicPr>
          <p:cNvPr id="80" name="Google Shape;80;p1" title="Points scored"/>
          <p:cNvPicPr preferRelativeResize="0"/>
          <p:nvPr/>
        </p:nvPicPr>
        <p:blipFill rotWithShape="1">
          <a:blip r:embed="rId20">
            <a:alphaModFix/>
          </a:blip>
          <a:srcRect b="0" l="0" r="0" t="0"/>
          <a:stretch/>
        </p:blipFill>
        <p:spPr>
          <a:xfrm>
            <a:off x="37587597" y="12089588"/>
            <a:ext cx="4114800" cy="2194560"/>
          </a:xfrm>
          <a:prstGeom prst="rect">
            <a:avLst/>
          </a:prstGeom>
          <a:noFill/>
          <a:ln>
            <a:noFill/>
          </a:ln>
        </p:spPr>
      </p:pic>
      <p:pic>
        <p:nvPicPr>
          <p:cNvPr id="81" name="Google Shape;81;p1"/>
          <p:cNvPicPr preferRelativeResize="0"/>
          <p:nvPr/>
        </p:nvPicPr>
        <p:blipFill rotWithShape="1">
          <a:blip r:embed="rId21">
            <a:alphaModFix amt="90000"/>
          </a:blip>
          <a:srcRect b="0" l="0" r="0" t="0"/>
          <a:stretch/>
        </p:blipFill>
        <p:spPr>
          <a:xfrm>
            <a:off x="11827573" y="15577975"/>
            <a:ext cx="5995116" cy="4919675"/>
          </a:xfrm>
          <a:prstGeom prst="rect">
            <a:avLst/>
          </a:prstGeom>
          <a:noFill/>
          <a:ln>
            <a:noFill/>
          </a:ln>
        </p:spPr>
      </p:pic>
      <p:pic>
        <p:nvPicPr>
          <p:cNvPr id="82" name="Google Shape;82;p1"/>
          <p:cNvPicPr preferRelativeResize="0"/>
          <p:nvPr/>
        </p:nvPicPr>
        <p:blipFill rotWithShape="1">
          <a:blip r:embed="rId22">
            <a:alphaModFix/>
          </a:blip>
          <a:srcRect b="0" l="50248" r="0" t="0"/>
          <a:stretch/>
        </p:blipFill>
        <p:spPr>
          <a:xfrm>
            <a:off x="18014244" y="15598550"/>
            <a:ext cx="3122949" cy="2457450"/>
          </a:xfrm>
          <a:prstGeom prst="rect">
            <a:avLst/>
          </a:prstGeom>
          <a:noFill/>
          <a:ln>
            <a:noFill/>
          </a:ln>
        </p:spPr>
      </p:pic>
      <p:pic>
        <p:nvPicPr>
          <p:cNvPr id="83" name="Google Shape;83;p1"/>
          <p:cNvPicPr preferRelativeResize="0"/>
          <p:nvPr/>
        </p:nvPicPr>
        <p:blipFill rotWithShape="1">
          <a:blip r:embed="rId23">
            <a:alphaModFix/>
          </a:blip>
          <a:srcRect b="0" l="0" r="50248" t="0"/>
          <a:stretch/>
        </p:blipFill>
        <p:spPr>
          <a:xfrm>
            <a:off x="18014250" y="18063700"/>
            <a:ext cx="3122949" cy="2457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
      <a:dk1>
        <a:srgbClr val="000000"/>
      </a:dk1>
      <a:lt1>
        <a:srgbClr val="FFFFFF"/>
      </a:lt1>
      <a:dk2>
        <a:srgbClr val="323232"/>
      </a:dk2>
      <a:lt2>
        <a:srgbClr val="E5C243"/>
      </a:lt2>
      <a:accent1>
        <a:srgbClr val="7B230B"/>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2013-02-10T21:14:48Z</dcterms:created>
  <dc:creator>Jay Larson</dc:creator>
</cp:coreProperties>
</file>