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84" r:id="rId3"/>
    <p:sldId id="265" r:id="rId4"/>
    <p:sldId id="288" r:id="rId5"/>
    <p:sldId id="261" r:id="rId6"/>
    <p:sldId id="273" r:id="rId7"/>
    <p:sldId id="289" r:id="rId8"/>
    <p:sldId id="290" r:id="rId9"/>
    <p:sldId id="272" r:id="rId10"/>
    <p:sldId id="263" r:id="rId11"/>
    <p:sldId id="285" r:id="rId12"/>
    <p:sldId id="287" r:id="rId13"/>
    <p:sldId id="291" r:id="rId14"/>
    <p:sldId id="275" r:id="rId15"/>
    <p:sldId id="279" r:id="rId16"/>
    <p:sldId id="271" r:id="rId17"/>
    <p:sldId id="278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Montserrat Light" panose="020B0604020202020204" charset="0"/>
      <p:regular r:id="rId24"/>
      <p:bold r:id="rId25"/>
      <p:italic r:id="rId26"/>
      <p:boldItalic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914F47-3193-4AEA-A960-9D43C5C6A019}">
  <a:tblStyle styleId="{53914F47-3193-4AEA-A960-9D43C5C6A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58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469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469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0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80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xp.github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github.com/adrix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356360" y="757158"/>
            <a:ext cx="6888480" cy="9795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dirty="0"/>
              <a:t>T</a:t>
            </a:r>
            <a:r>
              <a:rPr lang="es-ES" sz="4000" dirty="0"/>
              <a:t>RABAJO FIN DE GRADO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4C1D4D-376F-4B95-86C4-470D0F7156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sp>
        <p:nvSpPr>
          <p:cNvPr id="5" name="Google Shape;318;p13">
            <a:extLst>
              <a:ext uri="{FF2B5EF4-FFF2-40B4-BE49-F238E27FC236}">
                <a16:creationId xmlns:a16="http://schemas.microsoft.com/office/drawing/2014/main" id="{639CF84A-583F-4F53-9C62-9779DE9C2D44}"/>
              </a:ext>
            </a:extLst>
          </p:cNvPr>
          <p:cNvSpPr txBox="1">
            <a:spLocks/>
          </p:cNvSpPr>
          <p:nvPr/>
        </p:nvSpPr>
        <p:spPr>
          <a:xfrm>
            <a:off x="1976718" y="1736673"/>
            <a:ext cx="4938059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229A3A-0E6F-4A01-B376-D1E3E66C5203}"/>
              </a:ext>
            </a:extLst>
          </p:cNvPr>
          <p:cNvSpPr/>
          <p:nvPr/>
        </p:nvSpPr>
        <p:spPr>
          <a:xfrm>
            <a:off x="1922929" y="1736673"/>
            <a:ext cx="5183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V</a:t>
            </a:r>
            <a:r>
              <a:rPr lang="es-ES" sz="16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ISUALIZACIÓN DE DATOS EN REALIDAD VIRTUAL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2936E6-7541-473E-BB27-C12D10F7F5F2}"/>
              </a:ext>
            </a:extLst>
          </p:cNvPr>
          <p:cNvSpPr/>
          <p:nvPr/>
        </p:nvSpPr>
        <p:spPr>
          <a:xfrm>
            <a:off x="2976608" y="2405802"/>
            <a:ext cx="3076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Alumno: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Adrián Pizarro Serrano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AAA2F5-DF58-4BFA-9CD8-04D27A1D2958}"/>
              </a:ext>
            </a:extLst>
          </p:cNvPr>
          <p:cNvSpPr/>
          <p:nvPr/>
        </p:nvSpPr>
        <p:spPr>
          <a:xfrm>
            <a:off x="2785396" y="2736377"/>
            <a:ext cx="4381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Tutor: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</a:rPr>
              <a:t>Dr. Jesús M. González Barahona</a:t>
            </a:r>
            <a:endParaRPr lang="es-ES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972D67F-13D6-4BBF-809C-879B3D5EEEEA}"/>
              </a:ext>
            </a:extLst>
          </p:cNvPr>
          <p:cNvSpPr/>
          <p:nvPr/>
        </p:nvSpPr>
        <p:spPr>
          <a:xfrm>
            <a:off x="2352482" y="3397527"/>
            <a:ext cx="44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Curso Académico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: 2019-2020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7D3918-9AC6-4795-AAE5-B19BFC568A40}"/>
              </a:ext>
            </a:extLst>
          </p:cNvPr>
          <p:cNvSpPr/>
          <p:nvPr/>
        </p:nvSpPr>
        <p:spPr>
          <a:xfrm>
            <a:off x="835710" y="1572976"/>
            <a:ext cx="7687734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79555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SCRUM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Versión simplificada donde se han mantenido reuniones periódicas en las cuales el tutor desempeñaba el papel de cliente y el autor el de desarrollador</a:t>
            </a:r>
            <a:r>
              <a:rPr lang="en" sz="1600" dirty="0"/>
              <a:t>.</a:t>
            </a:r>
            <a:endParaRPr sz="1600" dirty="0"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924823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Aplicación web </a:t>
            </a:r>
            <a:r>
              <a:rPr lang="es-ES" sz="1800" b="1" dirty="0" err="1">
                <a:latin typeface="Montserrat"/>
                <a:ea typeface="Montserrat"/>
                <a:cs typeface="Montserrat"/>
                <a:sym typeface="Montserrat"/>
              </a:rPr>
              <a:t>NodeJs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Arquitectura web con </a:t>
            </a:r>
            <a:r>
              <a:rPr lang="es-ES" sz="1600" dirty="0" err="1"/>
              <a:t>NodeJS</a:t>
            </a:r>
            <a:r>
              <a:rPr lang="es-ES" sz="1600" dirty="0"/>
              <a:t> como servidor y </a:t>
            </a:r>
            <a:r>
              <a:rPr lang="es-ES" sz="1600" dirty="0" err="1"/>
              <a:t>npm</a:t>
            </a:r>
            <a:r>
              <a:rPr lang="es-ES" sz="1600" dirty="0"/>
              <a:t> como gestor de dependencias</a:t>
            </a:r>
            <a:r>
              <a:rPr lang="en" sz="1600" dirty="0"/>
              <a:t>. </a:t>
            </a:r>
            <a:r>
              <a:rPr lang="es-ES" sz="1600" dirty="0"/>
              <a:t>Utilizando HTML y JavaScript en el cliente.</a:t>
            </a:r>
            <a:endParaRPr sz="1600" dirty="0"/>
          </a:p>
        </p:txBody>
      </p:sp>
      <p:sp>
        <p:nvSpPr>
          <p:cNvPr id="7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M</a:t>
            </a:r>
            <a:r>
              <a:rPr lang="es-ES" dirty="0"/>
              <a:t>ETODOLOGÍA Y ARQUITECTURA</a:t>
            </a:r>
            <a:endParaRPr lang="es-ES" sz="1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A4401C-CCF7-4D30-90DE-9F3216134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200" y="959624"/>
            <a:ext cx="3507748" cy="33939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Múltiples dispositivos 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Puede ser visualizado en cualquier navegador, ya sea escritorio, móvil o tableta</a:t>
            </a:r>
            <a:r>
              <a:rPr lang="en" sz="1600" dirty="0"/>
              <a:t>. </a:t>
            </a:r>
            <a:r>
              <a:rPr lang="es-ES" sz="1600" dirty="0"/>
              <a:t>Además, en cualquier dispositivo de realidad virtual.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Android con Navegador Chrome</a:t>
            </a:r>
            <a:endParaRPr sz="1200" dirty="0"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4756238" y="368953"/>
            <a:ext cx="1975330" cy="4097226"/>
            <a:chOff x="2547150" y="238125"/>
            <a:chExt cx="2525675" cy="5238750"/>
          </a:xfrm>
        </p:grpSpPr>
        <p:sp>
          <p:nvSpPr>
            <p:cNvPr id="527" name="Google Shape;52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293E412-3FF4-441A-8FC6-ED9CB125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71" y="748967"/>
            <a:ext cx="1870799" cy="333719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7E8C895-9B5F-47CA-AD31-BEAB59C7BC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199" y="959625"/>
            <a:ext cx="2744151" cy="19113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Múltiples dispositivos II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iPad con navegador Safari</a:t>
            </a:r>
            <a:endParaRPr sz="1600" dirty="0"/>
          </a:p>
        </p:txBody>
      </p:sp>
      <p:sp>
        <p:nvSpPr>
          <p:cNvPr id="524" name="Google Shape;524;p31"/>
          <p:cNvSpPr/>
          <p:nvPr/>
        </p:nvSpPr>
        <p:spPr>
          <a:xfrm rot="16200000">
            <a:off x="3832082" y="867271"/>
            <a:ext cx="1870800" cy="322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" name="Google Shape;537;p32">
            <a:extLst>
              <a:ext uri="{FF2B5EF4-FFF2-40B4-BE49-F238E27FC236}">
                <a16:creationId xmlns:a16="http://schemas.microsoft.com/office/drawing/2014/main" id="{88E88B27-2C72-4204-91F1-7C4D74000984}"/>
              </a:ext>
            </a:extLst>
          </p:cNvPr>
          <p:cNvGrpSpPr/>
          <p:nvPr/>
        </p:nvGrpSpPr>
        <p:grpSpPr>
          <a:xfrm rot="16200000">
            <a:off x="4517931" y="370854"/>
            <a:ext cx="2512677" cy="3877199"/>
            <a:chOff x="2112475" y="238125"/>
            <a:chExt cx="3395050" cy="5238750"/>
          </a:xfrm>
        </p:grpSpPr>
        <p:sp>
          <p:nvSpPr>
            <p:cNvPr id="14" name="Google Shape;538;p32">
              <a:extLst>
                <a:ext uri="{FF2B5EF4-FFF2-40B4-BE49-F238E27FC236}">
                  <a16:creationId xmlns:a16="http://schemas.microsoft.com/office/drawing/2014/main" id="{7A19F9B2-6741-4B0F-8060-CD94E21A50AB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2">
              <a:extLst>
                <a:ext uri="{FF2B5EF4-FFF2-40B4-BE49-F238E27FC236}">
                  <a16:creationId xmlns:a16="http://schemas.microsoft.com/office/drawing/2014/main" id="{ABE0EDBB-1BFC-483E-8746-84095192A365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0;p32">
              <a:extLst>
                <a:ext uri="{FF2B5EF4-FFF2-40B4-BE49-F238E27FC236}">
                  <a16:creationId xmlns:a16="http://schemas.microsoft.com/office/drawing/2014/main" id="{18DDB9C6-F75A-43F3-A890-A2FB1A611046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1;p32">
              <a:extLst>
                <a:ext uri="{FF2B5EF4-FFF2-40B4-BE49-F238E27FC236}">
                  <a16:creationId xmlns:a16="http://schemas.microsoft.com/office/drawing/2014/main" id="{AF157076-BED2-4228-A355-6AEBBBD8DD09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 descr="Imagen que contiene captura de pantalla, colorido, papalote&#10;&#10;Descripción generada automáticamente">
            <a:extLst>
              <a:ext uri="{FF2B5EF4-FFF2-40B4-BE49-F238E27FC236}">
                <a16:creationId xmlns:a16="http://schemas.microsoft.com/office/drawing/2014/main" id="{527CBDFF-AE54-4FF1-B40B-A82D7CAB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02" y="1113657"/>
            <a:ext cx="3186934" cy="239020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84413C2-EE4B-4E92-8DCD-0A9CB3E7B86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/>
          <p:nvPr/>
        </p:nvSpPr>
        <p:spPr>
          <a:xfrm rot="16200000">
            <a:off x="3832082" y="867271"/>
            <a:ext cx="1870800" cy="322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4413C2-EE4B-4E92-8DCD-0A9CB3E7B86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sp>
        <p:nvSpPr>
          <p:cNvPr id="3" name="Google Shape;547;p33">
            <a:extLst>
              <a:ext uri="{FF2B5EF4-FFF2-40B4-BE49-F238E27FC236}">
                <a16:creationId xmlns:a16="http://schemas.microsoft.com/office/drawing/2014/main" id="{BF86298D-C7F5-4336-BE1D-58A91BDC504C}"/>
              </a:ext>
            </a:extLst>
          </p:cNvPr>
          <p:cNvSpPr/>
          <p:nvPr/>
        </p:nvSpPr>
        <p:spPr>
          <a:xfrm>
            <a:off x="3308222" y="621152"/>
            <a:ext cx="4930902" cy="38387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 descr="Imagen que contiene colorido, papalote, instrumento, vuelo&#10;&#10;Descripción generada automáticamente">
            <a:extLst>
              <a:ext uri="{FF2B5EF4-FFF2-40B4-BE49-F238E27FC236}">
                <a16:creationId xmlns:a16="http://schemas.microsoft.com/office/drawing/2014/main" id="{50906602-82F4-4A8B-9DB6-0CEBB890C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04" y="781834"/>
            <a:ext cx="4565452" cy="2928279"/>
          </a:xfrm>
          <a:prstGeom prst="rect">
            <a:avLst/>
          </a:prstGeom>
        </p:spPr>
      </p:pic>
      <p:sp>
        <p:nvSpPr>
          <p:cNvPr id="19" name="Google Shape;550;p33">
            <a:extLst>
              <a:ext uri="{FF2B5EF4-FFF2-40B4-BE49-F238E27FC236}">
                <a16:creationId xmlns:a16="http://schemas.microsoft.com/office/drawing/2014/main" id="{A1461B80-7B72-4CFD-A9B1-66D3C04408DE}"/>
              </a:ext>
            </a:extLst>
          </p:cNvPr>
          <p:cNvSpPr txBox="1">
            <a:spLocks/>
          </p:cNvSpPr>
          <p:nvPr/>
        </p:nvSpPr>
        <p:spPr>
          <a:xfrm>
            <a:off x="114301" y="959625"/>
            <a:ext cx="2823882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800" b="1">
                <a:latin typeface="Poppins"/>
                <a:cs typeface="Poppins"/>
                <a:sym typeface="Poppins"/>
              </a:rPr>
              <a:t>Múltiples dispositivos III</a:t>
            </a:r>
          </a:p>
          <a:p>
            <a:pPr marL="0" indent="0">
              <a:buFont typeface="Montserrat Light"/>
              <a:buNone/>
            </a:pPr>
            <a:r>
              <a:rPr lang="es-ES" sz="1600">
                <a:sym typeface="Poppins"/>
              </a:rPr>
              <a:t>Navegador Firefox</a:t>
            </a:r>
            <a:endParaRPr lang="es-ES" sz="1600" dirty="0"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7439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542681" y="647898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400" b="1" dirty="0">
                <a:latin typeface="Poppins"/>
                <a:ea typeface="Poppins"/>
                <a:cs typeface="Poppins"/>
                <a:sym typeface="Poppins"/>
              </a:rPr>
              <a:t>DEMO</a:t>
            </a:r>
            <a:endParaRPr sz="4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1FE20124-FFD4-4D4A-B8FF-384B7677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19" y="1383319"/>
            <a:ext cx="5173751" cy="259722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F594908-0E81-4878-B4E6-F68F87D614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00" y="1201646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S</a:t>
            </a:r>
            <a:r>
              <a:rPr lang="es-ES" sz="1600" dirty="0"/>
              <a:t>e ha alcanzado el objetivo de crear un módulo para visualizar datos con realidad virtual en cualquier dispositivo y navegador web, dónde</a:t>
            </a:r>
            <a:r>
              <a:rPr lang="en" sz="1600" dirty="0"/>
              <a:t>:</a:t>
            </a:r>
            <a:endParaRPr lang="es-ES" sz="1600" dirty="0"/>
          </a:p>
          <a:p>
            <a:pPr indent="-381000">
              <a:lnSpc>
                <a:spcPct val="115000"/>
              </a:lnSpc>
              <a:buSzPts val="2400"/>
            </a:pPr>
            <a:r>
              <a:rPr lang="es-ES" sz="1600" dirty="0"/>
              <a:t>Se ha dotado de una API para facilitar el filtrado, lectura y compresión de los datos. </a:t>
            </a:r>
          </a:p>
          <a:p>
            <a:pPr indent="-381000">
              <a:lnSpc>
                <a:spcPct val="115000"/>
              </a:lnSpc>
              <a:buSzPts val="2400"/>
            </a:pPr>
            <a:r>
              <a:rPr lang="es-ES" sz="1600" dirty="0"/>
              <a:t>Soporta grandes volúmenes de datos.</a:t>
            </a:r>
          </a:p>
          <a:p>
            <a:pPr indent="-381000">
              <a:lnSpc>
                <a:spcPct val="115000"/>
              </a:lnSpc>
              <a:buSzPts val="2400"/>
            </a:pPr>
            <a:r>
              <a:rPr lang="es-ES" sz="1600" dirty="0"/>
              <a:t>Hay amplias líneas futuras para mejorar el trabajo. Como la integración con bases de datos relacionales y no relacionales , visualización en tiempo real, etc.</a:t>
            </a:r>
          </a:p>
          <a:p>
            <a:pPr lvl="0" indent="-381000">
              <a:lnSpc>
                <a:spcPct val="115000"/>
              </a:lnSpc>
              <a:buSzPts val="2400"/>
            </a:pPr>
            <a:r>
              <a:rPr lang="es-ES" sz="1600" dirty="0"/>
              <a:t>La comunidad colabora, demanda funcionalidades y usa el proyecto.</a:t>
            </a:r>
            <a:endParaRPr lang="es-ES" sz="2400" dirty="0"/>
          </a:p>
        </p:txBody>
      </p:sp>
      <p:sp>
        <p:nvSpPr>
          <p:cNvPr id="6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C</a:t>
            </a:r>
            <a:r>
              <a:rPr lang="es-ES" dirty="0"/>
              <a:t>ONCLUSIONES</a:t>
            </a:r>
            <a:endParaRPr lang="es-ES" sz="1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E44922-9ACB-4CCC-AFAE-4B91B63139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933039" y="294558"/>
            <a:ext cx="679866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+100</a:t>
            </a:r>
            <a:r>
              <a:rPr lang="en" sz="2800" dirty="0"/>
              <a:t> </a:t>
            </a:r>
            <a:r>
              <a:rPr lang="es-ES" sz="2800" dirty="0"/>
              <a:t>Descargas semanales</a:t>
            </a:r>
            <a:endParaRPr sz="2800" dirty="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497154" y="1343584"/>
            <a:ext cx="5670429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800" dirty="0">
                <a:solidFill>
                  <a:schemeClr val="dk2"/>
                </a:solidFill>
              </a:rPr>
              <a:t>De un total de 2.522 desde febrero de 2019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2045061" y="3214548"/>
            <a:ext cx="5493726" cy="5667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+5 </a:t>
            </a:r>
            <a:r>
              <a:rPr lang="es-ES" sz="2800" dirty="0"/>
              <a:t>proyectos la usan</a:t>
            </a:r>
            <a:endParaRPr sz="2800" dirty="0"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2721479" y="3894108"/>
            <a:ext cx="4633115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</a:rPr>
              <a:t>Con gran previsión en 2020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1497154" y="1889310"/>
            <a:ext cx="6221155" cy="6500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+5 </a:t>
            </a:r>
            <a:r>
              <a:rPr lang="es-ES" sz="2800" dirty="0"/>
              <a:t>Peticiones de la comunidad</a:t>
            </a:r>
            <a:endParaRPr sz="28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2135172" y="2592382"/>
            <a:ext cx="4875162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</a:rPr>
              <a:t>0 incidencias abiertas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" name="Google Shape;458;p27">
            <a:extLst>
              <a:ext uri="{FF2B5EF4-FFF2-40B4-BE49-F238E27FC236}">
                <a16:creationId xmlns:a16="http://schemas.microsoft.com/office/drawing/2014/main" id="{56B6BD51-7714-49BE-9909-405A55E5224E}"/>
              </a:ext>
            </a:extLst>
          </p:cNvPr>
          <p:cNvSpPr txBox="1">
            <a:spLocks/>
          </p:cNvSpPr>
          <p:nvPr/>
        </p:nvSpPr>
        <p:spPr>
          <a:xfrm>
            <a:off x="158809" y="4650437"/>
            <a:ext cx="4633115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400" dirty="0">
                <a:solidFill>
                  <a:schemeClr val="tx1"/>
                </a:solidFill>
              </a:rPr>
              <a:t>Datos de GitHub y npm.org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A49657-2CA4-45E5-89B3-C76690A5E6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002009" y="696887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dirty="0">
                <a:solidFill>
                  <a:schemeClr val="accent2"/>
                </a:solidFill>
              </a:rPr>
              <a:t>¡Gracias</a:t>
            </a:r>
            <a:r>
              <a:rPr lang="en" sz="7200" dirty="0">
                <a:solidFill>
                  <a:schemeClr val="accent2"/>
                </a:solidFill>
              </a:rPr>
              <a:t>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855508" y="2000402"/>
            <a:ext cx="6885079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Preguntas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/>
              <a:t>Podéis encontrarme en</a:t>
            </a:r>
            <a:r>
              <a:rPr lang="en" sz="1800" dirty="0"/>
              <a:t>:</a:t>
            </a:r>
            <a:endParaRPr sz="18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-ES" sz="1800" b="1" dirty="0"/>
              <a:t>E-mail: </a:t>
            </a:r>
            <a:r>
              <a:rPr lang="es-ES" sz="1800" dirty="0" err="1"/>
              <a:t>adrianpizarroserrano</a:t>
            </a:r>
            <a:r>
              <a:rPr lang="en" sz="1800" dirty="0"/>
              <a:t>@</a:t>
            </a:r>
            <a:r>
              <a:rPr lang="es-ES" sz="1800" dirty="0"/>
              <a:t>hotmail.com</a:t>
            </a:r>
            <a:endParaRPr sz="1800" dirty="0"/>
          </a:p>
          <a:p>
            <a:pPr lvl="0">
              <a:spcBef>
                <a:spcPts val="0"/>
              </a:spcBef>
            </a:pPr>
            <a:r>
              <a:rPr lang="es-ES" sz="1800" b="1" dirty="0"/>
              <a:t>Web: </a:t>
            </a:r>
            <a:r>
              <a:rPr lang="es-ES" sz="1800" dirty="0">
                <a:hlinkClick r:id="rId3"/>
              </a:rPr>
              <a:t>https://adrixp.github.io/</a:t>
            </a:r>
            <a:endParaRPr lang="es-ES" sz="1800" dirty="0"/>
          </a:p>
          <a:p>
            <a:pPr>
              <a:spcBef>
                <a:spcPts val="0"/>
              </a:spcBef>
            </a:pPr>
            <a:r>
              <a:rPr lang="es-ES" sz="1800" b="1" dirty="0"/>
              <a:t>GitHub: </a:t>
            </a:r>
            <a:r>
              <a:rPr lang="es-ES" sz="1800" dirty="0">
                <a:hlinkClick r:id="rId4"/>
              </a:rPr>
              <a:t>https://github.com/adrixp</a:t>
            </a:r>
            <a:endParaRPr lang="es-ES" sz="1800" dirty="0"/>
          </a:p>
          <a:p>
            <a:pPr>
              <a:spcBef>
                <a:spcPts val="0"/>
              </a:spcBef>
            </a:pPr>
            <a:endParaRPr lang="es-ES" sz="1800" dirty="0"/>
          </a:p>
          <a:p>
            <a:pPr lvl="0">
              <a:spcBef>
                <a:spcPts val="0"/>
              </a:spcBef>
            </a:pPr>
            <a:endParaRPr lang="es-ES" sz="1800" dirty="0"/>
          </a:p>
          <a:p>
            <a:pPr marL="101600" lvl="0" indent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A622F0-3C76-4C41-B4FF-443683403D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127746"/>
            <a:ext cx="3587400" cy="3921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Í</a:t>
            </a:r>
            <a:r>
              <a:rPr lang="es-ES" dirty="0"/>
              <a:t>NDICE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623421"/>
            <a:ext cx="7591200" cy="42780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Introducción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Visualización de datos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Realidad Virtual</a:t>
            </a:r>
            <a:r>
              <a:rPr lang="es-ES" sz="1600" dirty="0"/>
              <a:t>	</a:t>
            </a:r>
            <a:endParaRPr sz="16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Objetivos</a:t>
            </a:r>
            <a:endParaRPr sz="16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Tecnologías usadas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Proyecto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A-Frame Charts </a:t>
            </a:r>
            <a:r>
              <a:rPr lang="es-ES" sz="1200" dirty="0" err="1"/>
              <a:t>Component</a:t>
            </a:r>
            <a:endParaRPr lang="es-ES" sz="12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Metodología y arquitectura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Fases del proyecto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Casos de uso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Conclusión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Preguntas</a:t>
            </a:r>
            <a:endParaRPr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E079A4A-14ED-4D53-A6E3-0913AE52AE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212666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Debido a la gran cantidad de datos generados en la actualidad nace el paradigma de cómo analizar dicha información, de manera clara, rápida y sencilla a través de visualizaciones</a:t>
            </a:r>
            <a:r>
              <a:rPr lang="en" sz="1600" dirty="0"/>
              <a:t>.</a:t>
            </a:r>
            <a:endParaRPr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C6AEB6-E6F9-442D-9A7D-88162049F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24" y="1153008"/>
            <a:ext cx="4174117" cy="2497792"/>
          </a:xfrm>
          <a:prstGeom prst="rect">
            <a:avLst/>
          </a:prstGeom>
        </p:spPr>
      </p:pic>
      <p:sp>
        <p:nvSpPr>
          <p:cNvPr id="8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V</a:t>
            </a:r>
            <a:r>
              <a:rPr lang="es-ES" dirty="0"/>
              <a:t>ISUALIZACIÓN DE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FB71BF4-6D5A-4B90-A39B-664EA71BCC7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212666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Consiste en generar un entorno de apariencia real mediante la tecnología. Tiene el fin de hacer sentir al usuario que está dentro del mismo y ofrecerle nuevas posibilidades.</a:t>
            </a:r>
          </a:p>
        </p:txBody>
      </p:sp>
      <p:sp>
        <p:nvSpPr>
          <p:cNvPr id="8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R</a:t>
            </a:r>
            <a:r>
              <a:rPr lang="es-ES" dirty="0"/>
              <a:t>EALIDAD VIRTUAL</a:t>
            </a:r>
          </a:p>
        </p:txBody>
      </p:sp>
      <p:pic>
        <p:nvPicPr>
          <p:cNvPr id="7" name="Imagen 6" descr="Imagen que contiene refrigerador&#10;&#10;Descripción generada automáticamente">
            <a:extLst>
              <a:ext uri="{FF2B5EF4-FFF2-40B4-BE49-F238E27FC236}">
                <a16:creationId xmlns:a16="http://schemas.microsoft.com/office/drawing/2014/main" id="{31C191D4-42F9-42FB-8FF3-E6C4BE419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24" y="1153008"/>
            <a:ext cx="4151586" cy="249779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43D7FC2-01BE-44A2-983A-2512EB7FBAD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0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641577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sz="1600" dirty="0"/>
              <a:t>Este proyecto tiene como objetivo crear un sistema para la visualización de datos en 3D compatible con cualquier navegador</a:t>
            </a:r>
            <a:r>
              <a:rPr lang="en" sz="1600" dirty="0"/>
              <a:t>. </a:t>
            </a:r>
          </a:p>
          <a:p>
            <a:pPr lvl="0">
              <a:spcBef>
                <a:spcPts val="0"/>
              </a:spcBef>
            </a:pPr>
            <a:r>
              <a:rPr lang="es-ES" sz="1600" dirty="0"/>
              <a:t>Interacción y visionado en dispositivos de realidad virtual.</a:t>
            </a:r>
          </a:p>
          <a:p>
            <a:pPr lvl="0">
              <a:spcBef>
                <a:spcPts val="0"/>
              </a:spcBef>
            </a:pPr>
            <a:endParaRPr lang="es-ES" sz="1600" dirty="0"/>
          </a:p>
          <a:p>
            <a:pPr lvl="0">
              <a:spcBef>
                <a:spcPts val="0"/>
              </a:spcBef>
            </a:pPr>
            <a:r>
              <a:rPr lang="es-ES" sz="1600" dirty="0"/>
              <a:t>Proporcionar distintos tipos de visualizaciones que puedan convivir y actualizar sus datos dinámicamente y en paralelo.</a:t>
            </a:r>
          </a:p>
          <a:p>
            <a:pPr lvl="0">
              <a:spcBef>
                <a:spcPts val="0"/>
              </a:spcBef>
            </a:pPr>
            <a:endParaRPr lang="es-ES" sz="1600" dirty="0"/>
          </a:p>
          <a:p>
            <a:pPr lvl="0">
              <a:spcBef>
                <a:spcPts val="0"/>
              </a:spcBef>
            </a:pPr>
            <a:r>
              <a:rPr lang="es-ES" sz="1600" dirty="0"/>
              <a:t>Herramientas para ayudar a interpretar y manejar los datos.</a:t>
            </a:r>
          </a:p>
          <a:p>
            <a:pPr lvl="0">
              <a:spcBef>
                <a:spcPts val="0"/>
              </a:spcBef>
            </a:pPr>
            <a:endParaRPr lang="es-ES" sz="1600" dirty="0"/>
          </a:p>
          <a:p>
            <a:pPr lvl="0">
              <a:spcBef>
                <a:spcPts val="0"/>
              </a:spcBef>
            </a:pPr>
            <a:r>
              <a:rPr lang="es-ES" sz="1600" dirty="0"/>
              <a:t>Permitir el consumo de distintas fuentes de datos.</a:t>
            </a:r>
          </a:p>
          <a:p>
            <a:pPr lvl="0">
              <a:spcBef>
                <a:spcPts val="0"/>
              </a:spcBef>
            </a:pPr>
            <a:endParaRPr lang="es-ES" sz="1600" dirty="0"/>
          </a:p>
          <a:p>
            <a:pPr lvl="0">
              <a:spcBef>
                <a:spcPts val="0"/>
              </a:spcBef>
            </a:pPr>
            <a:r>
              <a:rPr lang="es-ES" sz="1600" dirty="0"/>
              <a:t>Gráficos totalmente configurables.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6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O</a:t>
            </a:r>
            <a:r>
              <a:rPr lang="es-ES" dirty="0"/>
              <a:t>BJETIVOS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FBCF50-49B7-4EDC-B71A-3B8597F921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>
            <a:spLocks noGrp="1"/>
          </p:cNvSpPr>
          <p:nvPr>
            <p:ph type="body" idx="1"/>
          </p:nvPr>
        </p:nvSpPr>
        <p:spPr>
          <a:xfrm>
            <a:off x="409587" y="766159"/>
            <a:ext cx="2299054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           A-Frame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Framework web basado en Three.js. Sirve para construir experiencias de realidad virtual en el navegador</a:t>
            </a:r>
            <a:r>
              <a:rPr lang="en" sz="1200" dirty="0"/>
              <a:t>. </a:t>
            </a:r>
            <a:endParaRPr sz="1200" dirty="0"/>
          </a:p>
        </p:txBody>
      </p:sp>
      <p:sp>
        <p:nvSpPr>
          <p:cNvPr id="506" name="Google Shape;506;p29"/>
          <p:cNvSpPr txBox="1">
            <a:spLocks noGrp="1"/>
          </p:cNvSpPr>
          <p:nvPr>
            <p:ph type="body" idx="2"/>
          </p:nvPr>
        </p:nvSpPr>
        <p:spPr>
          <a:xfrm>
            <a:off x="3049409" y="766159"/>
            <a:ext cx="2634238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Biblioteca 3D basada en </a:t>
            </a:r>
            <a:r>
              <a:rPr lang="es-ES" sz="1200" dirty="0" err="1"/>
              <a:t>WebGL</a:t>
            </a:r>
            <a:r>
              <a:rPr lang="es-ES" sz="1200" dirty="0"/>
              <a:t>. Proporciona un API para crear escenas, sombras, materiales, texturas, etc.</a:t>
            </a:r>
          </a:p>
        </p:txBody>
      </p:sp>
      <p:sp>
        <p:nvSpPr>
          <p:cNvPr id="507" name="Google Shape;507;p29"/>
          <p:cNvSpPr txBox="1">
            <a:spLocks noGrp="1"/>
          </p:cNvSpPr>
          <p:nvPr>
            <p:ph type="body" idx="3"/>
          </p:nvPr>
        </p:nvSpPr>
        <p:spPr>
          <a:xfrm>
            <a:off x="6070925" y="766159"/>
            <a:ext cx="3052712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Servidor que permite desarrollar en el lado del servidor con JavaScript</a:t>
            </a:r>
            <a:r>
              <a:rPr lang="en" sz="1200" dirty="0"/>
              <a:t>. </a:t>
            </a:r>
            <a:r>
              <a:rPr lang="es-ES" sz="1200" dirty="0"/>
              <a:t>Es </a:t>
            </a:r>
            <a:r>
              <a:rPr lang="es-ES" sz="1200" dirty="0" err="1"/>
              <a:t>monohilo</a:t>
            </a:r>
            <a:r>
              <a:rPr lang="es-ES" sz="1200" dirty="0"/>
              <a:t> y atiende peticiones asíncronamente.</a:t>
            </a:r>
            <a:r>
              <a:rPr lang="en" sz="1200" dirty="0"/>
              <a:t>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09" name="Google Shape;509;p29"/>
          <p:cNvSpPr txBox="1">
            <a:spLocks noGrp="1"/>
          </p:cNvSpPr>
          <p:nvPr>
            <p:ph type="body" idx="1"/>
          </p:nvPr>
        </p:nvSpPr>
        <p:spPr>
          <a:xfrm>
            <a:off x="6070925" y="28955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Herramienta de control de versiones utilizada en este proyecto.</a:t>
            </a:r>
            <a:endParaRPr sz="1200" dirty="0"/>
          </a:p>
        </p:txBody>
      </p:sp>
      <p:sp>
        <p:nvSpPr>
          <p:cNvPr id="510" name="Google Shape;510;p29"/>
          <p:cNvSpPr txBox="1">
            <a:spLocks noGrp="1"/>
          </p:cNvSpPr>
          <p:nvPr>
            <p:ph type="body" idx="2"/>
          </p:nvPr>
        </p:nvSpPr>
        <p:spPr>
          <a:xfrm>
            <a:off x="3096090" y="2895525"/>
            <a:ext cx="2818829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Lenguaje de marcado para construir páginas web. Incluye nuevas etiquetas y mejoras en la API respecto HTML4.</a:t>
            </a:r>
            <a:endParaRPr sz="1200" dirty="0"/>
          </a:p>
        </p:txBody>
      </p:sp>
      <p:sp>
        <p:nvSpPr>
          <p:cNvPr id="511" name="Google Shape;511;p29"/>
          <p:cNvSpPr txBox="1">
            <a:spLocks noGrp="1"/>
          </p:cNvSpPr>
          <p:nvPr>
            <p:ph type="body" idx="3"/>
          </p:nvPr>
        </p:nvSpPr>
        <p:spPr>
          <a:xfrm>
            <a:off x="409586" y="2895525"/>
            <a:ext cx="2530497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s-ES" sz="1200" dirty="0">
                <a:latin typeface="Montserrat"/>
                <a:ea typeface="Montserrat"/>
                <a:cs typeface="Montserrat"/>
              </a:rPr>
              <a:t>Lenguaje utilizado para dotar de funcionalidad a páginas web, así como comunicar vista con el controlador</a:t>
            </a:r>
            <a:r>
              <a:rPr lang="en" sz="1200" dirty="0">
                <a:latin typeface="Montserrat"/>
                <a:ea typeface="Montserrat"/>
                <a:cs typeface="Montserrat"/>
              </a:rPr>
              <a:t>. </a:t>
            </a:r>
            <a:endParaRPr sz="1200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T</a:t>
            </a:r>
            <a:r>
              <a:rPr lang="es-ES" dirty="0"/>
              <a:t>ECNOLOGÍAS USADAS</a:t>
            </a:r>
            <a:endParaRPr lang="es-ES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9B6C35-0B97-468B-991F-6C4130D54E5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pic>
        <p:nvPicPr>
          <p:cNvPr id="16" name="Imagen 15" descr="Imagen que contiene lego&#10;&#10;Descripción generada automáticamente">
            <a:extLst>
              <a:ext uri="{FF2B5EF4-FFF2-40B4-BE49-F238E27FC236}">
                <a16:creationId xmlns:a16="http://schemas.microsoft.com/office/drawing/2014/main" id="{1BC7A768-3343-4E03-A8D5-9C432D3C7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48" y="588513"/>
            <a:ext cx="609969" cy="54563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E1887E1-2620-4F0A-A599-7F2BF8096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574" y="223049"/>
            <a:ext cx="1397140" cy="1397140"/>
          </a:xfrm>
          <a:prstGeom prst="rect">
            <a:avLst/>
          </a:prstGeom>
        </p:spPr>
      </p:pic>
      <p:pic>
        <p:nvPicPr>
          <p:cNvPr id="21" name="Imagen 2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5CF0B61-E72E-462A-9DCC-C18309AA5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299" y="519311"/>
            <a:ext cx="1044952" cy="63742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2062FBF-97E4-4033-B6F4-02765DFDC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580" y="2571333"/>
            <a:ext cx="1210431" cy="680481"/>
          </a:xfrm>
          <a:prstGeom prst="rect">
            <a:avLst/>
          </a:prstGeom>
        </p:spPr>
      </p:pic>
      <p:pic>
        <p:nvPicPr>
          <p:cNvPr id="27" name="Imagen 26" descr="Imagen que contiene dibujo, señal, tabla&#10;&#10;Descripción generada automáticamente">
            <a:extLst>
              <a:ext uri="{FF2B5EF4-FFF2-40B4-BE49-F238E27FC236}">
                <a16:creationId xmlns:a16="http://schemas.microsoft.com/office/drawing/2014/main" id="{5C3549A4-35C1-4EBB-A9F0-0B8698F9D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342" y="2514740"/>
            <a:ext cx="685658" cy="685658"/>
          </a:xfrm>
          <a:prstGeom prst="rect">
            <a:avLst/>
          </a:prstGeom>
        </p:spPr>
      </p:pic>
      <p:pic>
        <p:nvPicPr>
          <p:cNvPr id="29" name="Imagen 28" descr="Imagen que contiene reloj, señal, dibujo&#10;&#10;Descripción generada automáticamente">
            <a:extLst>
              <a:ext uri="{FF2B5EF4-FFF2-40B4-BE49-F238E27FC236}">
                <a16:creationId xmlns:a16="http://schemas.microsoft.com/office/drawing/2014/main" id="{DD3DB06C-89B9-4827-B4A8-3853ADF23B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2299" y="2754202"/>
            <a:ext cx="1055485" cy="4407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374669" y="1171085"/>
            <a:ext cx="379555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400" dirty="0"/>
              <a:t>Componente basado en A-Frame.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sz="1400" dirty="0"/>
              <a:t>API con gran cantidad de funcionalidades.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sz="1400" dirty="0"/>
              <a:t>Provee distintos tipos de gráficos.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sz="1400" dirty="0"/>
              <a:t>Leyenda y </a:t>
            </a:r>
            <a:r>
              <a:rPr lang="es-ES" sz="1400" dirty="0" err="1"/>
              <a:t>tooltips</a:t>
            </a:r>
            <a:r>
              <a:rPr lang="es-ES" sz="1400" dirty="0"/>
              <a:t>.</a:t>
            </a:r>
            <a:endParaRPr sz="1400" dirty="0"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494736" y="1171085"/>
            <a:ext cx="4274595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/>
              <a:t>Fácil integración y puesta en marcha.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/>
              <a:t>Alto rendimiento para grandes volúmenes de datos.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/>
              <a:t>Dinamismo y varios gráficos en una escena.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/>
              <a:t>Dispositivos de VR y </a:t>
            </a:r>
            <a:r>
              <a:rPr lang="es-ES" sz="1400" dirty="0" err="1"/>
              <a:t>responsive</a:t>
            </a:r>
            <a:r>
              <a:rPr lang="es-ES" sz="1400" dirty="0"/>
              <a:t> para cualquier navegador.</a:t>
            </a:r>
          </a:p>
          <a:p>
            <a:pPr marL="285750" indent="-285750"/>
            <a:endParaRPr lang="es-E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" name="Google Shape;345;p17"/>
          <p:cNvSpPr txBox="1">
            <a:spLocks/>
          </p:cNvSpPr>
          <p:nvPr/>
        </p:nvSpPr>
        <p:spPr>
          <a:xfrm>
            <a:off x="776449" y="127746"/>
            <a:ext cx="6524895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A-Frame Charts </a:t>
            </a:r>
            <a:r>
              <a:rPr lang="es-ES" sz="2400" dirty="0" err="1"/>
              <a:t>Component</a:t>
            </a:r>
            <a:endParaRPr lang="es-ES" sz="1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A4401C-CCF7-4D30-90DE-9F3216134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248544" y="688574"/>
            <a:ext cx="3795550" cy="3921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Datos</a:t>
            </a:r>
            <a:endParaRPr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A4401C-CCF7-4D30-90DE-9F3216134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CF7C43-6B0F-49AF-A332-BD4CA9EF7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8" y="2951690"/>
            <a:ext cx="5742211" cy="17375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72131E-F548-421C-A171-AA68B3244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755" y="1181099"/>
            <a:ext cx="3092272" cy="30653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415DB96-31C7-48FC-A4D1-179A95E5D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08" y="1181099"/>
            <a:ext cx="4232065" cy="1209161"/>
          </a:xfrm>
          <a:prstGeom prst="rect">
            <a:avLst/>
          </a:prstGeom>
        </p:spPr>
      </p:pic>
      <p:sp>
        <p:nvSpPr>
          <p:cNvPr id="10" name="Google Shape;372;p19">
            <a:extLst>
              <a:ext uri="{FF2B5EF4-FFF2-40B4-BE49-F238E27FC236}">
                <a16:creationId xmlns:a16="http://schemas.microsoft.com/office/drawing/2014/main" id="{3BF12D39-E448-4D96-A2C4-C064F021BDCF}"/>
              </a:ext>
            </a:extLst>
          </p:cNvPr>
          <p:cNvSpPr txBox="1">
            <a:spLocks/>
          </p:cNvSpPr>
          <p:nvPr/>
        </p:nvSpPr>
        <p:spPr>
          <a:xfrm>
            <a:off x="248544" y="2559525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600" dirty="0"/>
              <a:t>HTML</a:t>
            </a:r>
          </a:p>
        </p:txBody>
      </p:sp>
      <p:sp>
        <p:nvSpPr>
          <p:cNvPr id="11" name="Google Shape;372;p19">
            <a:extLst>
              <a:ext uri="{FF2B5EF4-FFF2-40B4-BE49-F238E27FC236}">
                <a16:creationId xmlns:a16="http://schemas.microsoft.com/office/drawing/2014/main" id="{7DBD8491-C240-4EB0-99D9-7182F26B7E2F}"/>
              </a:ext>
            </a:extLst>
          </p:cNvPr>
          <p:cNvSpPr txBox="1">
            <a:spLocks/>
          </p:cNvSpPr>
          <p:nvPr/>
        </p:nvSpPr>
        <p:spPr>
          <a:xfrm>
            <a:off x="6212926" y="688574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600" dirty="0"/>
              <a:t>Resultado</a:t>
            </a:r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58206F7C-0F4A-4C77-86E9-FE91F8DDD88B}"/>
              </a:ext>
            </a:extLst>
          </p:cNvPr>
          <p:cNvSpPr txBox="1">
            <a:spLocks/>
          </p:cNvSpPr>
          <p:nvPr/>
        </p:nvSpPr>
        <p:spPr>
          <a:xfrm>
            <a:off x="776449" y="127746"/>
            <a:ext cx="6524895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A-Frame Charts </a:t>
            </a:r>
            <a:r>
              <a:rPr lang="es-ES" sz="2400" dirty="0" err="1"/>
              <a:t>Component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69944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8"/>
          <p:cNvGrpSpPr/>
          <p:nvPr/>
        </p:nvGrpSpPr>
        <p:grpSpPr>
          <a:xfrm>
            <a:off x="4564087" y="925703"/>
            <a:ext cx="3867544" cy="2310089"/>
            <a:chOff x="4108032" y="1274925"/>
            <a:chExt cx="3867544" cy="2310089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108032" y="1274925"/>
              <a:ext cx="3867544" cy="2310089"/>
              <a:chOff x="4108032" y="1274925"/>
              <a:chExt cx="3867544" cy="2310089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794868" y="2800065"/>
                <a:ext cx="92400" cy="411825"/>
                <a:chOff x="832127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78327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32127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35786" y="3213614"/>
                <a:ext cx="788751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12/2019</a:t>
                </a:r>
                <a:endParaRPr sz="1200" b="1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108032" y="1274925"/>
                <a:ext cx="3867544" cy="946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Visualización y API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 comienza a trabajar en el API para filtrar, refrescar gráficos de manera dinámica y la inclusión de más visualizaciones y configuración</a:t>
                </a:r>
                <a:r>
                  <a:rPr lang="en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8" name="Google Shape;478;p28"/>
          <p:cNvGrpSpPr/>
          <p:nvPr/>
        </p:nvGrpSpPr>
        <p:grpSpPr>
          <a:xfrm>
            <a:off x="5760228" y="2351205"/>
            <a:ext cx="3426372" cy="1732509"/>
            <a:chOff x="5317993" y="2702596"/>
            <a:chExt cx="3426372" cy="1732509"/>
          </a:xfrm>
        </p:grpSpPr>
        <p:grpSp>
          <p:nvGrpSpPr>
            <p:cNvPr id="479" name="Google Shape;479;p28"/>
            <p:cNvGrpSpPr/>
            <p:nvPr/>
          </p:nvGrpSpPr>
          <p:grpSpPr>
            <a:xfrm rot="10800000">
              <a:off x="6766759" y="3079467"/>
              <a:ext cx="92400" cy="411825"/>
              <a:chOff x="2063376" y="2563700"/>
              <a:chExt cx="92400" cy="411825"/>
            </a:xfrm>
          </p:grpSpPr>
          <p:cxnSp>
            <p:nvCxnSpPr>
              <p:cNvPr id="480" name="Google Shape;480;p28"/>
              <p:cNvCxnSpPr/>
              <p:nvPr/>
            </p:nvCxnSpPr>
            <p:spPr>
              <a:xfrm>
                <a:off x="2109576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1" name="Google Shape;481;p28"/>
              <p:cNvSpPr/>
              <p:nvPr/>
            </p:nvSpPr>
            <p:spPr>
              <a:xfrm>
                <a:off x="2063376" y="2563700"/>
                <a:ext cx="92400" cy="9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28"/>
            <p:cNvSpPr txBox="1"/>
            <p:nvPr/>
          </p:nvSpPr>
          <p:spPr>
            <a:xfrm>
              <a:off x="6435809" y="2702596"/>
              <a:ext cx="825797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05/2019</a:t>
              </a: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3" name="Google Shape;483;p28"/>
            <p:cNvSpPr txBox="1"/>
            <p:nvPr/>
          </p:nvSpPr>
          <p:spPr>
            <a:xfrm>
              <a:off x="5317993" y="3491305"/>
              <a:ext cx="3426372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 desarrollo del proyecto</a:t>
              </a:r>
              <a:endParaRPr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ES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Inicio de la documentación y memoria del proyecto, así como realización de una web con demos</a:t>
              </a:r>
              <a:r>
                <a:rPr lang="en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84" name="Google Shape;484;p28"/>
          <p:cNvGrpSpPr/>
          <p:nvPr/>
        </p:nvGrpSpPr>
        <p:grpSpPr>
          <a:xfrm>
            <a:off x="780617" y="927290"/>
            <a:ext cx="2912072" cy="2308502"/>
            <a:chOff x="303287" y="1278161"/>
            <a:chExt cx="2912072" cy="2308502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303287" y="1278161"/>
              <a:ext cx="2912072" cy="2308502"/>
              <a:chOff x="303287" y="1278161"/>
              <a:chExt cx="2912072" cy="2308502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08/2018</a:t>
                </a:r>
                <a:endParaRPr sz="1200" b="1" dirty="0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303287" y="1278161"/>
                <a:ext cx="2912072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Toma de requisitos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s-ES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Estudio de la librería A-</a:t>
                </a:r>
                <a:r>
                  <a:rPr lang="es-ES" sz="1200" dirty="0" err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Frame</a:t>
                </a:r>
                <a:r>
                  <a:rPr lang="en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y desarrollo de primeras visualizaciones</a:t>
                </a:r>
                <a:r>
                  <a:rPr lang="en" sz="9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900" dirty="0">
                  <a:solidFill>
                    <a:schemeClr val="dk1"/>
                  </a:solidFill>
                  <a:latin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1670669" y="2353368"/>
            <a:ext cx="3629090" cy="1729645"/>
            <a:chOff x="1220262" y="2702596"/>
            <a:chExt cx="3629090" cy="1729645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1220262" y="2702596"/>
              <a:ext cx="3321170" cy="1729645"/>
              <a:chOff x="1220262" y="2702596"/>
              <a:chExt cx="3321170" cy="1729645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4" y="2702596"/>
                <a:ext cx="806787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10/2018</a:t>
                </a:r>
                <a:endParaRPr sz="1200" b="1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23024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1220262" y="3488441"/>
                <a:ext cx="332117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Primeras incidencias cerradas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Actualización de la librería y refactorización del código en base a los estándares propuestos por A-</a:t>
                </a:r>
                <a:r>
                  <a:rPr lang="es-ES" sz="1200" dirty="0" err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Frame</a:t>
                </a:r>
                <a:r>
                  <a:rPr lang="en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37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F</a:t>
            </a:r>
            <a:r>
              <a:rPr lang="es-ES" dirty="0"/>
              <a:t>ASES DEL PROYECTO</a:t>
            </a:r>
            <a:endParaRPr lang="es-ES"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340AFC-EADE-49B2-B841-6AE197CBDF4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729</Words>
  <Application>Microsoft Office PowerPoint</Application>
  <PresentationFormat>Presentación en pantalla (16:9)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Poppins</vt:lpstr>
      <vt:lpstr>Arial</vt:lpstr>
      <vt:lpstr>Montserrat Light</vt:lpstr>
      <vt:lpstr>Montserrat</vt:lpstr>
      <vt:lpstr>Wingdings</vt:lpstr>
      <vt:lpstr>Volsce template</vt:lpstr>
      <vt:lpstr>TRABAJO FIN DE GRADO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+100 Descargas semanales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Adrian Pizarro</cp:lastModifiedBy>
  <cp:revision>55</cp:revision>
  <dcterms:modified xsi:type="dcterms:W3CDTF">2020-04-13T11:04:00Z</dcterms:modified>
</cp:coreProperties>
</file>