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84" r:id="rId3"/>
    <p:sldId id="265" r:id="rId4"/>
    <p:sldId id="288" r:id="rId5"/>
    <p:sldId id="261" r:id="rId6"/>
    <p:sldId id="273" r:id="rId7"/>
    <p:sldId id="272" r:id="rId8"/>
    <p:sldId id="263" r:id="rId9"/>
    <p:sldId id="285" r:id="rId10"/>
    <p:sldId id="287" r:id="rId11"/>
    <p:sldId id="271" r:id="rId12"/>
    <p:sldId id="279" r:id="rId13"/>
    <p:sldId id="275" r:id="rId14"/>
    <p:sldId id="278" r:id="rId15"/>
  </p:sldIdLst>
  <p:sldSz cx="9144000" cy="5143500" type="screen16x9"/>
  <p:notesSz cx="6858000" cy="9144000"/>
  <p:embeddedFontLst>
    <p:embeddedFont>
      <p:font typeface="Poppins" panose="020B060402020202020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Montserrat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914F47-3193-4AEA-A960-9D43C5C6A019}">
  <a:tblStyle styleId="{53914F47-3193-4AEA-A960-9D43C5C6A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6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0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80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8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rix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356360" y="757158"/>
            <a:ext cx="6888480" cy="9795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dirty="0"/>
              <a:t>T</a:t>
            </a:r>
            <a:r>
              <a:rPr lang="es-ES" sz="4000" dirty="0"/>
              <a:t>RABAJO FIN DE GRADO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4C1D4D-376F-4B95-86C4-470D0F7156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77" y="4222157"/>
            <a:ext cx="1974857" cy="753533"/>
          </a:xfrm>
          <a:prstGeom prst="rect">
            <a:avLst/>
          </a:prstGeom>
        </p:spPr>
      </p:pic>
      <p:sp>
        <p:nvSpPr>
          <p:cNvPr id="5" name="Google Shape;318;p13">
            <a:extLst>
              <a:ext uri="{FF2B5EF4-FFF2-40B4-BE49-F238E27FC236}">
                <a16:creationId xmlns:a16="http://schemas.microsoft.com/office/drawing/2014/main" id="{639CF84A-583F-4F53-9C62-9779DE9C2D44}"/>
              </a:ext>
            </a:extLst>
          </p:cNvPr>
          <p:cNvSpPr txBox="1">
            <a:spLocks/>
          </p:cNvSpPr>
          <p:nvPr/>
        </p:nvSpPr>
        <p:spPr>
          <a:xfrm>
            <a:off x="1976718" y="1736673"/>
            <a:ext cx="4938059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229A3A-0E6F-4A01-B376-D1E3E66C5203}"/>
              </a:ext>
            </a:extLst>
          </p:cNvPr>
          <p:cNvSpPr/>
          <p:nvPr/>
        </p:nvSpPr>
        <p:spPr>
          <a:xfrm>
            <a:off x="1922929" y="1736673"/>
            <a:ext cx="5183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V</a:t>
            </a:r>
            <a:r>
              <a:rPr lang="es-ES" sz="16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ISUALIZACIÓN DE DATOS EN REALIDAD VIRTUAL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2936E6-7541-473E-BB27-C12D10F7F5F2}"/>
              </a:ext>
            </a:extLst>
          </p:cNvPr>
          <p:cNvSpPr/>
          <p:nvPr/>
        </p:nvSpPr>
        <p:spPr>
          <a:xfrm>
            <a:off x="2976608" y="2405802"/>
            <a:ext cx="3076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Alumno: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Adrián Pizarro Serrano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AAA2F5-DF58-4BFA-9CD8-04D27A1D2958}"/>
              </a:ext>
            </a:extLst>
          </p:cNvPr>
          <p:cNvSpPr/>
          <p:nvPr/>
        </p:nvSpPr>
        <p:spPr>
          <a:xfrm>
            <a:off x="2785396" y="2736377"/>
            <a:ext cx="43818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Tutor: </a:t>
            </a:r>
            <a:r>
              <a:rPr lang="es-ES" dirty="0">
                <a:solidFill>
                  <a:schemeClr val="dk1"/>
                </a:solidFill>
                <a:latin typeface="Poppins"/>
                <a:cs typeface="Poppins"/>
              </a:rPr>
              <a:t>Dr. Jesús M. González Barahona</a:t>
            </a:r>
            <a:endParaRPr lang="es-ES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972D67F-13D6-4BBF-809C-879B3D5EEEEA}"/>
              </a:ext>
            </a:extLst>
          </p:cNvPr>
          <p:cNvSpPr/>
          <p:nvPr/>
        </p:nvSpPr>
        <p:spPr>
          <a:xfrm>
            <a:off x="2352482" y="3397527"/>
            <a:ext cx="44390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2020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87D3918-9AC6-4795-AAE5-B19BFC568A40}"/>
              </a:ext>
            </a:extLst>
          </p:cNvPr>
          <p:cNvSpPr/>
          <p:nvPr/>
        </p:nvSpPr>
        <p:spPr>
          <a:xfrm>
            <a:off x="835710" y="1572976"/>
            <a:ext cx="7687734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199" y="959625"/>
            <a:ext cx="2744151" cy="19113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iPad con navegador Safari</a:t>
            </a:r>
            <a:endParaRPr sz="1800" dirty="0"/>
          </a:p>
        </p:txBody>
      </p:sp>
      <p:sp>
        <p:nvSpPr>
          <p:cNvPr id="524" name="Google Shape;524;p31"/>
          <p:cNvSpPr/>
          <p:nvPr/>
        </p:nvSpPr>
        <p:spPr>
          <a:xfrm rot="16200000">
            <a:off x="3832082" y="867271"/>
            <a:ext cx="1870800" cy="322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E7C90B0-86DB-47F2-8BDB-6302A77EAD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grpSp>
        <p:nvGrpSpPr>
          <p:cNvPr id="13" name="Google Shape;537;p32">
            <a:extLst>
              <a:ext uri="{FF2B5EF4-FFF2-40B4-BE49-F238E27FC236}">
                <a16:creationId xmlns:a16="http://schemas.microsoft.com/office/drawing/2014/main" id="{88E88B27-2C72-4204-91F1-7C4D74000984}"/>
              </a:ext>
            </a:extLst>
          </p:cNvPr>
          <p:cNvGrpSpPr/>
          <p:nvPr/>
        </p:nvGrpSpPr>
        <p:grpSpPr>
          <a:xfrm rot="16200000">
            <a:off x="4517931" y="370854"/>
            <a:ext cx="2512677" cy="3877199"/>
            <a:chOff x="2112475" y="238125"/>
            <a:chExt cx="3395050" cy="5238750"/>
          </a:xfrm>
        </p:grpSpPr>
        <p:sp>
          <p:nvSpPr>
            <p:cNvPr id="14" name="Google Shape;538;p32">
              <a:extLst>
                <a:ext uri="{FF2B5EF4-FFF2-40B4-BE49-F238E27FC236}">
                  <a16:creationId xmlns:a16="http://schemas.microsoft.com/office/drawing/2014/main" id="{7A19F9B2-6741-4B0F-8060-CD94E21A50AB}"/>
                </a:ext>
              </a:extLst>
            </p:cNvPr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9;p32">
              <a:extLst>
                <a:ext uri="{FF2B5EF4-FFF2-40B4-BE49-F238E27FC236}">
                  <a16:creationId xmlns:a16="http://schemas.microsoft.com/office/drawing/2014/main" id="{ABE0EDBB-1BFC-483E-8746-84095192A365}"/>
                </a:ext>
              </a:extLst>
            </p:cNvPr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0;p32">
              <a:extLst>
                <a:ext uri="{FF2B5EF4-FFF2-40B4-BE49-F238E27FC236}">
                  <a16:creationId xmlns:a16="http://schemas.microsoft.com/office/drawing/2014/main" id="{18DDB9C6-F75A-43F3-A890-A2FB1A611046}"/>
                </a:ext>
              </a:extLst>
            </p:cNvPr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1;p32">
              <a:extLst>
                <a:ext uri="{FF2B5EF4-FFF2-40B4-BE49-F238E27FC236}">
                  <a16:creationId xmlns:a16="http://schemas.microsoft.com/office/drawing/2014/main" id="{AF157076-BED2-4228-A355-6AEBBBD8DD09}"/>
                </a:ext>
              </a:extLst>
            </p:cNvPr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Imagen que contiene captura de pantalla, colorido, papalote&#10;&#10;Descripción generada automáticamente">
            <a:extLst>
              <a:ext uri="{FF2B5EF4-FFF2-40B4-BE49-F238E27FC236}">
                <a16:creationId xmlns:a16="http://schemas.microsoft.com/office/drawing/2014/main" id="{527CBDFF-AE54-4FF1-B40B-A82D7CAB3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802" y="1113657"/>
            <a:ext cx="3186934" cy="23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933039" y="294558"/>
            <a:ext cx="679866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102</a:t>
            </a:r>
            <a:r>
              <a:rPr lang="en" sz="2800" dirty="0"/>
              <a:t> </a:t>
            </a:r>
            <a:r>
              <a:rPr lang="es-ES" sz="2800" dirty="0"/>
              <a:t>Descargas semanales</a:t>
            </a:r>
            <a:endParaRPr sz="2800" dirty="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497154" y="1343584"/>
            <a:ext cx="5670429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>
                <a:solidFill>
                  <a:schemeClr val="dk2"/>
                </a:solidFill>
              </a:rPr>
              <a:t>De un total de 2.522 desde febrero de 2019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2045061" y="3214548"/>
            <a:ext cx="5493726" cy="5667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5 </a:t>
            </a:r>
            <a:r>
              <a:rPr lang="es-ES" sz="2800" dirty="0"/>
              <a:t>proyectos la usan</a:t>
            </a:r>
            <a:endParaRPr sz="2800" dirty="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2721479" y="3894108"/>
            <a:ext cx="4633115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Con gran previsión en 2020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1497154" y="1889310"/>
            <a:ext cx="6221155" cy="65009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3 </a:t>
            </a:r>
            <a:r>
              <a:rPr lang="es-ES" sz="2800" dirty="0"/>
              <a:t>Peticiones de la comunidad</a:t>
            </a:r>
            <a:endParaRPr sz="28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135172" y="2592382"/>
            <a:ext cx="4875162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</a:rPr>
              <a:t>0 incidencias abiertas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34E5AE-EA4D-4686-BD52-9AD30EA015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  <p:sp>
        <p:nvSpPr>
          <p:cNvPr id="10" name="Google Shape;458;p27">
            <a:extLst>
              <a:ext uri="{FF2B5EF4-FFF2-40B4-BE49-F238E27FC236}">
                <a16:creationId xmlns:a16="http://schemas.microsoft.com/office/drawing/2014/main" id="{56B6BD51-7714-49BE-9909-405A55E5224E}"/>
              </a:ext>
            </a:extLst>
          </p:cNvPr>
          <p:cNvSpPr txBox="1">
            <a:spLocks/>
          </p:cNvSpPr>
          <p:nvPr/>
        </p:nvSpPr>
        <p:spPr>
          <a:xfrm>
            <a:off x="158809" y="4650437"/>
            <a:ext cx="4633115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buFont typeface="Montserrat Light"/>
              <a:buNone/>
            </a:pPr>
            <a:r>
              <a:rPr lang="es-ES" sz="1400" dirty="0">
                <a:solidFill>
                  <a:schemeClr val="tx1"/>
                </a:solidFill>
              </a:rPr>
              <a:t>Datos de GitHub y npm.org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776400" y="1201646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</a:t>
            </a:r>
            <a:r>
              <a:rPr lang="es-ES" sz="1800" dirty="0"/>
              <a:t>e ha alcanzado el objetivo de crear un módulo para visualizar datos con realidad virtual en cualquier dispositivo, dónde</a:t>
            </a:r>
            <a:r>
              <a:rPr lang="en" sz="1800" dirty="0"/>
              <a:t>:</a:t>
            </a:r>
            <a:endParaRPr lang="es-ES" sz="18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s-ES" sz="1800" dirty="0"/>
              <a:t>La comunidad colabora y usa el proyecto.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s-ES" sz="1800" dirty="0"/>
              <a:t>Hay amplias líneas futuras para mejorar el trabajo. Como por ejemplo integración con bases de datos o visualización en tiempo real.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endParaRPr lang="es-ES" sz="2400" dirty="0"/>
          </a:p>
        </p:txBody>
      </p:sp>
      <p:sp>
        <p:nvSpPr>
          <p:cNvPr id="564" name="Google Shape;564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F25E4A-FC64-47D7-B056-6646F13ED9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 smtClean="0"/>
              <a:t>C</a:t>
            </a:r>
            <a:r>
              <a:rPr lang="es-ES" dirty="0" smtClean="0"/>
              <a:t>ONCLUSIONES</a:t>
            </a:r>
            <a:endParaRPr lang="es-E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542681" y="647898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4400" b="1" dirty="0">
                <a:latin typeface="Poppins"/>
                <a:ea typeface="Poppins"/>
                <a:cs typeface="Poppins"/>
                <a:sym typeface="Poppins"/>
              </a:rPr>
              <a:t>DEMO</a:t>
            </a:r>
            <a:endParaRPr sz="4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31"/>
          <p:cNvSpPr/>
          <p:nvPr/>
        </p:nvSpPr>
        <p:spPr>
          <a:xfrm>
            <a:off x="3876695" y="757747"/>
            <a:ext cx="1870800" cy="3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1FE20124-FFD4-4D4A-B8FF-384B7677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19" y="1383319"/>
            <a:ext cx="5173751" cy="259722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95F840E-199B-46CA-8397-BB50D22D8BE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34" y="3980542"/>
            <a:ext cx="1974857" cy="7535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002009" y="696887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dirty="0">
                <a:solidFill>
                  <a:schemeClr val="accent2"/>
                </a:solidFill>
              </a:rPr>
              <a:t>¡Gracias</a:t>
            </a:r>
            <a:r>
              <a:rPr lang="en" sz="7200" dirty="0">
                <a:solidFill>
                  <a:schemeClr val="accent2"/>
                </a:solidFill>
              </a:rPr>
              <a:t>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855509" y="20004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lang="en" sz="1800" b="1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Podéis encontrarme en</a:t>
            </a:r>
            <a:r>
              <a:rPr lang="en" sz="1800" dirty="0"/>
              <a:t>:</a:t>
            </a:r>
            <a:endParaRPr sz="18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 err="1"/>
              <a:t>a.pizarros</a:t>
            </a:r>
            <a:r>
              <a:rPr lang="en" sz="1800" dirty="0"/>
              <a:t>@</a:t>
            </a:r>
            <a:r>
              <a:rPr lang="es-ES" sz="1800" dirty="0"/>
              <a:t>alumnos.urjc.es</a:t>
            </a:r>
            <a:endParaRPr sz="1800" dirty="0"/>
          </a:p>
          <a:p>
            <a:pPr lvl="0">
              <a:spcBef>
                <a:spcPts val="0"/>
              </a:spcBef>
            </a:pPr>
            <a:r>
              <a:rPr lang="es-E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https://github.com/adrixp</a:t>
            </a:r>
            <a:endParaRPr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E82797-EC9E-4AA0-98DF-F17E8DA9D6B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127746"/>
            <a:ext cx="3587400" cy="3921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Í</a:t>
            </a:r>
            <a:r>
              <a:rPr lang="es-ES" dirty="0"/>
              <a:t>NDICE</a:t>
            </a:r>
            <a:endParaRPr dirty="0"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623421"/>
            <a:ext cx="7591200" cy="42780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Introducción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Visualización de datos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Realidad Virtual</a:t>
            </a:r>
            <a:r>
              <a:rPr lang="es-ES" sz="1800" dirty="0"/>
              <a:t>	</a:t>
            </a:r>
            <a:endParaRPr sz="18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Objetivos</a:t>
            </a:r>
            <a:endParaRPr sz="1800"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Tecnologías usadas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Fases del Proyecto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Metodología e implementación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s-ES" sz="1400" dirty="0"/>
              <a:t>Comunidad y uso del módulo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Conclusión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Demo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s-ES" sz="1800" dirty="0"/>
              <a:t>Preguntas</a:t>
            </a:r>
            <a:endParaRPr sz="1800"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C63FE0-5E0D-41EC-8158-24F12B6438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12666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Debido a la gran cantidad de datos generados en la actualidad nace el paradigma de cómo analizar dicha información, de manera clara, rápida y sencilla a través de visualizaciones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2D173C-67D6-4CEA-89C6-5A240CB309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C6AEB6-E6F9-442D-9A7D-88162049F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24" y="1153008"/>
            <a:ext cx="4174117" cy="2497792"/>
          </a:xfrm>
          <a:prstGeom prst="rect">
            <a:avLst/>
          </a:prstGeom>
        </p:spPr>
      </p:pic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 smtClean="0"/>
              <a:t>V</a:t>
            </a:r>
            <a:r>
              <a:rPr lang="es-ES" dirty="0" smtClean="0"/>
              <a:t>ISUALIZACIÓN DE DATOS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212666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ES" sz="1800" dirty="0"/>
              <a:t>Consiste en generar un entorno de apariencia real mediante la tecnología. Tiene el fin de hacer sentir al usuario que está dentro del mismo y ofrecerle nuevas posibilidades.</a:t>
            </a:r>
            <a:endParaRPr lang="es-ES" sz="1800" dirty="0"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2D173C-67D6-4CEA-89C6-5A240CB309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sp>
        <p:nvSpPr>
          <p:cNvPr id="8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 smtClean="0"/>
              <a:t>R</a:t>
            </a:r>
            <a:r>
              <a:rPr lang="es-ES" dirty="0" smtClean="0"/>
              <a:t>EALIDAD VIRTUAL</a:t>
            </a:r>
            <a:endParaRPr lang="es-ES" dirty="0"/>
          </a:p>
        </p:txBody>
      </p:sp>
      <p:pic>
        <p:nvPicPr>
          <p:cNvPr id="7" name="Imagen 6" descr="Imagen que contiene refrigerador&#10;&#10;Descripción generada automáticamente">
            <a:extLst>
              <a:ext uri="{FF2B5EF4-FFF2-40B4-BE49-F238E27FC236}">
                <a16:creationId xmlns:a16="http://schemas.microsoft.com/office/drawing/2014/main" id="{31C191D4-42F9-42FB-8FF3-E6C4BE419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124" y="1153008"/>
            <a:ext cx="4151586" cy="24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105500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-ES" sz="1800" dirty="0"/>
              <a:t>Este proyecto tiene como objetivo crear un sistema para la visualización de datos en 3D compatible con cualquier navegador</a:t>
            </a:r>
            <a:r>
              <a:rPr lang="en" sz="1800" dirty="0"/>
              <a:t>. </a:t>
            </a:r>
          </a:p>
          <a:p>
            <a:pPr lvl="0">
              <a:spcBef>
                <a:spcPts val="0"/>
              </a:spcBef>
            </a:pPr>
            <a:r>
              <a:rPr lang="es-ES" sz="1800" dirty="0"/>
              <a:t>Interacción y visionado en dispositivos de realidad virtual.</a:t>
            </a:r>
          </a:p>
          <a:p>
            <a:pPr lvl="0">
              <a:spcBef>
                <a:spcPts val="0"/>
              </a:spcBef>
            </a:pPr>
            <a:r>
              <a:rPr lang="es-ES" sz="1800" dirty="0"/>
              <a:t>Herramientas para interpretar y manejar los datos.</a:t>
            </a:r>
          </a:p>
          <a:p>
            <a:pPr lvl="0">
              <a:spcBef>
                <a:spcPts val="0"/>
              </a:spcBef>
            </a:pPr>
            <a:r>
              <a:rPr lang="es-ES" sz="1800" dirty="0"/>
              <a:t>Permitir el consumo de distintas fuentes de datos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9A47DB-52C3-4D30-A531-F435ED2B63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sp>
        <p:nvSpPr>
          <p:cNvPr id="6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 smtClean="0"/>
              <a:t>O</a:t>
            </a:r>
            <a:r>
              <a:rPr lang="es-ES" dirty="0" smtClean="0"/>
              <a:t>BJETIVOS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409587" y="766159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 smtClean="0">
                <a:latin typeface="Montserrat"/>
                <a:ea typeface="Montserrat"/>
                <a:cs typeface="Montserrat"/>
                <a:sym typeface="Montserrat"/>
              </a:rPr>
              <a:t>         A-</a:t>
            </a:r>
            <a:r>
              <a:rPr lang="es-ES" sz="1400" b="1" dirty="0" err="1" smtClean="0">
                <a:latin typeface="Montserrat"/>
                <a:ea typeface="Montserrat"/>
                <a:cs typeface="Montserrat"/>
                <a:sym typeface="Montserrat"/>
              </a:rPr>
              <a:t>Frame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Framework web que permite construir experiencias de realidad virtual en el navegador, así como en dispositivos de realidad virtual</a:t>
            </a:r>
            <a:r>
              <a:rPr lang="en" sz="1400" dirty="0"/>
              <a:t>.</a:t>
            </a:r>
            <a:endParaRPr sz="1400" dirty="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039361" y="766159"/>
            <a:ext cx="2634238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Empaquetador de módulos estáticos</a:t>
            </a:r>
            <a:r>
              <a:rPr lang="en" sz="1400" dirty="0"/>
              <a:t>. </a:t>
            </a:r>
            <a:r>
              <a:rPr lang="es-ES" sz="1400" dirty="0"/>
              <a:t>Además, sirve para que los navegadores puedan interpretar mejor el código JavaScript </a:t>
            </a:r>
            <a:r>
              <a:rPr lang="es-ES" sz="1400" dirty="0" smtClean="0"/>
              <a:t>desarrollado.</a:t>
            </a:r>
            <a:endParaRPr sz="1400" dirty="0"/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5975673" y="766159"/>
            <a:ext cx="3052712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 smtClean="0"/>
              <a:t>Servidor </a:t>
            </a:r>
            <a:r>
              <a:rPr lang="es-ES" sz="1400" dirty="0"/>
              <a:t>Web </a:t>
            </a:r>
            <a:r>
              <a:rPr lang="es-ES" sz="1400" dirty="0" smtClean="0"/>
              <a:t>en </a:t>
            </a:r>
            <a:r>
              <a:rPr lang="es-ES" sz="1400" dirty="0"/>
              <a:t>C++ que nos permite desarrollar en el lado del servidor con JavaScript</a:t>
            </a:r>
            <a:r>
              <a:rPr lang="en" sz="1400" dirty="0"/>
              <a:t>. </a:t>
            </a:r>
            <a:r>
              <a:rPr lang="es-ES" sz="1400" dirty="0"/>
              <a:t>Es </a:t>
            </a:r>
            <a:r>
              <a:rPr lang="es-ES" sz="1400" dirty="0" err="1"/>
              <a:t>monohilo</a:t>
            </a:r>
            <a:r>
              <a:rPr lang="es-ES" sz="1400" dirty="0"/>
              <a:t> y atiende peticiones asíncronamente.</a:t>
            </a:r>
            <a:r>
              <a:rPr lang="en" sz="1400" dirty="0"/>
              <a:t>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5975672" y="28955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Herramienta de control de versiones utilizada en este proyecto.</a:t>
            </a:r>
            <a:endParaRPr sz="1400" dirty="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039360" y="2895525"/>
            <a:ext cx="274133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b="1" dirty="0" smtClean="0">
                <a:latin typeface="Montserrat"/>
                <a:ea typeface="Montserrat"/>
                <a:cs typeface="Montserrat"/>
                <a:sym typeface="Montserrat"/>
              </a:rPr>
              <a:t>           HTML5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400" dirty="0"/>
              <a:t>Lenguaje de marcado para construir páginas web. Nace en 2014 como mejora de HTML incluyendo nuevas etiquetas y mejoras en la </a:t>
            </a:r>
            <a:r>
              <a:rPr lang="es-ES" sz="1400" dirty="0" smtClean="0"/>
              <a:t>API.</a:t>
            </a:r>
            <a:endParaRPr sz="1400" dirty="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409587" y="28955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s-ES" sz="1400" b="1" dirty="0" smtClean="0">
                <a:latin typeface="Montserrat"/>
                <a:ea typeface="Montserrat"/>
                <a:cs typeface="Montserrat"/>
                <a:sym typeface="Montserrat"/>
              </a:rPr>
              <a:t>          JavaScript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None/>
            </a:pPr>
            <a:r>
              <a:rPr lang="es-ES" sz="1400" dirty="0">
                <a:latin typeface="Montserrat"/>
                <a:ea typeface="Montserrat"/>
                <a:cs typeface="Montserrat"/>
              </a:rPr>
              <a:t>Utilizado para dotar de funcionalidad y dinamismo a páginas web, así como comunicar vista con el controlador</a:t>
            </a:r>
            <a:r>
              <a:rPr lang="en" sz="1400" dirty="0">
                <a:latin typeface="Montserrat"/>
                <a:ea typeface="Montserrat"/>
                <a:cs typeface="Montserrat"/>
              </a:rPr>
              <a:t>. </a:t>
            </a:r>
            <a:endParaRPr sz="1400" dirty="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 smtClean="0"/>
              <a:t>T</a:t>
            </a:r>
            <a:r>
              <a:rPr lang="es-ES" dirty="0" smtClean="0"/>
              <a:t>ECNOLOGÍAS USADAS</a:t>
            </a:r>
            <a:endParaRPr lang="es-ES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E9A47DB-52C3-4D30-A531-F435ED2B635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33" y="4262151"/>
            <a:ext cx="1974857" cy="75353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2" y="766159"/>
            <a:ext cx="415648" cy="3718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60" y="2821953"/>
            <a:ext cx="429862" cy="429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57" y="766159"/>
            <a:ext cx="618076" cy="3790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7" y="2826923"/>
            <a:ext cx="419922" cy="41992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60" y="758933"/>
            <a:ext cx="925684" cy="3599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57" y="2879146"/>
            <a:ext cx="757140" cy="315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101806" y="925703"/>
            <a:ext cx="3867544" cy="2310089"/>
            <a:chOff x="4108032" y="1274925"/>
            <a:chExt cx="3867544" cy="2310089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108032" y="1274925"/>
              <a:ext cx="3867544" cy="2310089"/>
              <a:chOff x="4108032" y="1274925"/>
              <a:chExt cx="3867544" cy="2310089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35786" y="3213614"/>
                <a:ext cx="788751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12/2019</a:t>
                </a:r>
                <a:endParaRPr sz="1200" b="1" dirty="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108032" y="1274925"/>
                <a:ext cx="3867544" cy="946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Visualización y API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 comienza a trabajar en el API para </a:t>
                </a:r>
                <a:r>
                  <a:rPr lang="es-ES" dirty="0" smtClean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filtrar, </a:t>
                </a: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refrescar gráficos de manera dinámica y la inclusión de más visualizaciones y </a:t>
                </a:r>
                <a:r>
                  <a:rPr lang="es-ES" dirty="0" smtClean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configuración</a:t>
                </a:r>
                <a:r>
                  <a:rPr lang="en" dirty="0" smtClean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5602014" y="2353368"/>
            <a:ext cx="3541986" cy="1671435"/>
            <a:chOff x="5614964" y="2702596"/>
            <a:chExt cx="3541986" cy="1671435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5614964" y="2702596"/>
              <a:ext cx="3426372" cy="1671435"/>
              <a:chOff x="5614964" y="2702596"/>
              <a:chExt cx="3426372" cy="1671435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09" y="2702596"/>
                <a:ext cx="825797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05/2019</a:t>
                </a:r>
                <a:endParaRPr sz="1200"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5614964" y="3430231"/>
                <a:ext cx="3426372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Fin desarrollo del proyecto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Inicio de la documentación y memoria del proyecto, así como realización de una web con demos</a:t>
                </a:r>
                <a:r>
                  <a:rPr lang="en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90214" y="920787"/>
            <a:ext cx="2925648" cy="2315005"/>
            <a:chOff x="495991" y="1271658"/>
            <a:chExt cx="2925648" cy="2315005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271658"/>
              <a:ext cx="2925648" cy="2315005"/>
              <a:chOff x="495991" y="1271658"/>
              <a:chExt cx="2925648" cy="2315005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08/2018</a:t>
                </a:r>
                <a:endParaRPr sz="1200" b="1" dirty="0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509567" y="1271658"/>
                <a:ext cx="2912072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Toma de requisitos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1600"/>
                  </a:spcAft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Estudio de la librería A-</a:t>
                </a:r>
                <a:r>
                  <a:rPr lang="es-ES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 y desarrollo de primeras visualizaciones</a:t>
                </a:r>
                <a:r>
                  <a:rPr lang="en" sz="900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900" dirty="0">
                  <a:solidFill>
                    <a:schemeClr val="dk1"/>
                  </a:solidFill>
                  <a:latin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1959826" y="2351189"/>
            <a:ext cx="3027455" cy="1669272"/>
            <a:chOff x="1970382" y="2702596"/>
            <a:chExt cx="3027455" cy="1669272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1970382" y="2702596"/>
              <a:ext cx="3027455" cy="1669272"/>
              <a:chOff x="1970382" y="2702596"/>
              <a:chExt cx="3027455" cy="1669272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4" y="2702596"/>
                <a:ext cx="806787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 dirty="0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10/2018</a:t>
                </a:r>
                <a:endParaRPr sz="1200" b="1" dirty="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1970382" y="3428068"/>
                <a:ext cx="3027455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b="1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Primeras incidencias cerradas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Actualización de la librería y refactorización </a:t>
                </a:r>
                <a:r>
                  <a:rPr lang="es-ES" dirty="0" smtClean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del </a:t>
                </a:r>
                <a:r>
                  <a:rPr lang="es-ES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código en base a los estándares propuestos por A-</a:t>
                </a:r>
                <a:r>
                  <a:rPr lang="es-ES" dirty="0" err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Frame</a:t>
                </a:r>
                <a:r>
                  <a:rPr lang="en" dirty="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b="1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pic>
        <p:nvPicPr>
          <p:cNvPr id="36" name="Imagen 35">
            <a:extLst>
              <a:ext uri="{FF2B5EF4-FFF2-40B4-BE49-F238E27FC236}">
                <a16:creationId xmlns:a16="http://schemas.microsoft.com/office/drawing/2014/main" id="{E3A3A3D3-3F1F-451C-AFBA-6EE81E896E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23" y="4293414"/>
            <a:ext cx="1974857" cy="753533"/>
          </a:xfrm>
          <a:prstGeom prst="rect">
            <a:avLst/>
          </a:prstGeom>
        </p:spPr>
      </p:pic>
      <p:sp>
        <p:nvSpPr>
          <p:cNvPr id="3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 smtClean="0"/>
              <a:t>F</a:t>
            </a:r>
            <a:r>
              <a:rPr lang="es-ES" dirty="0" smtClean="0"/>
              <a:t>ASES DEL PROYECTO</a:t>
            </a:r>
            <a:endParaRPr lang="es-E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79555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SCRUM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Versión simplificada donde se han mantenido reuniones periódicas en las cuales el tutor desempeñaba el papel de cliente y el autor el de desarrollador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924823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Montserrat"/>
                <a:ea typeface="Montserrat"/>
                <a:cs typeface="Montserrat"/>
                <a:sym typeface="Montserrat"/>
              </a:rPr>
              <a:t>Aplicación web </a:t>
            </a:r>
            <a:r>
              <a:rPr lang="es-ES" sz="1800" b="1" dirty="0" err="1">
                <a:latin typeface="Montserrat"/>
                <a:ea typeface="Montserrat"/>
                <a:cs typeface="Montserrat"/>
                <a:sym typeface="Montserrat"/>
              </a:rPr>
              <a:t>NodeJs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Arquitectura web con </a:t>
            </a:r>
            <a:r>
              <a:rPr lang="es-ES" sz="1800" dirty="0" err="1"/>
              <a:t>NodeJS</a:t>
            </a:r>
            <a:r>
              <a:rPr lang="es-ES" sz="1800" dirty="0"/>
              <a:t> como servidor y </a:t>
            </a:r>
            <a:r>
              <a:rPr lang="es-ES" sz="1800" dirty="0" err="1"/>
              <a:t>npm</a:t>
            </a:r>
            <a:r>
              <a:rPr lang="es-ES" sz="1800" dirty="0"/>
              <a:t> como gestor de dependencias</a:t>
            </a:r>
            <a:r>
              <a:rPr lang="en" sz="1800" dirty="0"/>
              <a:t>. </a:t>
            </a:r>
            <a:r>
              <a:rPr lang="es-ES" sz="1800" dirty="0" smtClean="0"/>
              <a:t>Utilizando </a:t>
            </a:r>
            <a:r>
              <a:rPr lang="es-ES" sz="1800" dirty="0"/>
              <a:t>HTML </a:t>
            </a:r>
            <a:r>
              <a:rPr lang="es-ES" sz="1800" dirty="0" smtClean="0"/>
              <a:t>y </a:t>
            </a:r>
            <a:r>
              <a:rPr lang="es-ES" sz="1800" dirty="0"/>
              <a:t>JavaScript en el cliente.</a:t>
            </a:r>
            <a:endParaRPr sz="1800" dirty="0"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3B4BD5-E372-4281-A87E-0FF2876D1D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  <p:sp>
        <p:nvSpPr>
          <p:cNvPr id="7" name="Google Shape;345;p17"/>
          <p:cNvSpPr txBox="1">
            <a:spLocks/>
          </p:cNvSpPr>
          <p:nvPr/>
        </p:nvSpPr>
        <p:spPr>
          <a:xfrm>
            <a:off x="776450" y="127746"/>
            <a:ext cx="3921674" cy="39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2400" dirty="0" smtClean="0"/>
              <a:t>M</a:t>
            </a:r>
            <a:r>
              <a:rPr lang="es-ES" dirty="0" smtClean="0"/>
              <a:t>ETODOLOGÍA Y ARQUITECTURA</a:t>
            </a:r>
            <a:endParaRPr lang="es-E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62000">
              <a:schemeClr val="tx2">
                <a:lumMod val="90000"/>
              </a:schemeClr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4"/>
            <a:ext cx="3507748" cy="33939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b="1" dirty="0">
                <a:latin typeface="Poppins"/>
                <a:ea typeface="Poppins"/>
                <a:cs typeface="Poppins"/>
                <a:sym typeface="Poppins"/>
              </a:rPr>
              <a:t>Múltiples dispositivos 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/>
              <a:t>Puede ser visualizado en cualquier navegador, ya sea escritorio, móvil o tableta</a:t>
            </a:r>
            <a:r>
              <a:rPr lang="en" sz="1800" dirty="0"/>
              <a:t>. </a:t>
            </a:r>
            <a:r>
              <a:rPr lang="es-ES" sz="1800" dirty="0"/>
              <a:t>Además, en cualquier dispositivo de realidad virtual.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s-E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dirty="0"/>
              <a:t>Android con Navegador Chrome</a:t>
            </a:r>
            <a:endParaRPr sz="1200" dirty="0"/>
          </a:p>
        </p:txBody>
      </p:sp>
      <p:sp>
        <p:nvSpPr>
          <p:cNvPr id="525" name="Google Shape;525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4756238" y="368953"/>
            <a:ext cx="1975330" cy="4097226"/>
            <a:chOff x="2547150" y="238125"/>
            <a:chExt cx="2525675" cy="5238750"/>
          </a:xfrm>
        </p:grpSpPr>
        <p:sp>
          <p:nvSpPr>
            <p:cNvPr id="527" name="Google Shape;52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293E412-3FF4-441A-8FC6-ED9CB125E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95" y="748967"/>
            <a:ext cx="1870799" cy="33371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E7C90B0-86DB-47F2-8BDB-6302A77EAD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843" y="4020421"/>
            <a:ext cx="1974857" cy="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81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596</Words>
  <Application>Microsoft Office PowerPoint</Application>
  <PresentationFormat>Presentación en pantalla (16:9)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Wingdings</vt:lpstr>
      <vt:lpstr>Poppins</vt:lpstr>
      <vt:lpstr>Arial</vt:lpstr>
      <vt:lpstr>Montserrat</vt:lpstr>
      <vt:lpstr>Montserrat Light</vt:lpstr>
      <vt:lpstr>Volsce template</vt:lpstr>
      <vt:lpstr>TRABAJO FIN DE GRADO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102 Descargas semanales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Pizarro Serrano, Adrian</cp:lastModifiedBy>
  <cp:revision>32</cp:revision>
  <dcterms:modified xsi:type="dcterms:W3CDTF">2020-02-27T14:52:38Z</dcterms:modified>
</cp:coreProperties>
</file>