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6"/>
  </p:notesMasterIdLst>
  <p:sldIdLst>
    <p:sldId id="256" r:id="rId2"/>
    <p:sldId id="284" r:id="rId3"/>
    <p:sldId id="265" r:id="rId4"/>
    <p:sldId id="288" r:id="rId5"/>
    <p:sldId id="261" r:id="rId6"/>
    <p:sldId id="273" r:id="rId7"/>
    <p:sldId id="272" r:id="rId8"/>
    <p:sldId id="263" r:id="rId9"/>
    <p:sldId id="285" r:id="rId10"/>
    <p:sldId id="287" r:id="rId11"/>
    <p:sldId id="271" r:id="rId12"/>
    <p:sldId id="279" r:id="rId13"/>
    <p:sldId id="275" r:id="rId14"/>
    <p:sldId id="278" r:id="rId15"/>
  </p:sldIdLst>
  <p:sldSz cx="9144000" cy="5143500" type="screen16x9"/>
  <p:notesSz cx="6858000" cy="9144000"/>
  <p:embeddedFontLst>
    <p:embeddedFont>
      <p:font typeface="Montserrat" panose="020B0604020202020204" charset="0"/>
      <p:regular r:id="rId17"/>
      <p:bold r:id="rId18"/>
      <p:italic r:id="rId19"/>
      <p:boldItalic r:id="rId20"/>
    </p:embeddedFont>
    <p:embeddedFont>
      <p:font typeface="Montserrat Light" panose="020B0604020202020204" charset="0"/>
      <p:regular r:id="rId21"/>
      <p:bold r:id="rId22"/>
      <p:italic r:id="rId23"/>
      <p:boldItalic r:id="rId24"/>
    </p:embeddedFont>
    <p:embeddedFont>
      <p:font typeface="Poppins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C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914F47-3193-4AEA-A960-9D43C5C6A019}">
  <a:tblStyle styleId="{53914F47-3193-4AEA-A960-9D43C5C6A0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2469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7204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3809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1584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Google Shape;12;p2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13" name="Google Shape;1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Google Shape;15;p2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16" name="Google Shape;16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oogle Shape;1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oogle Shape;18;p2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19" name="Google Shape;1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Google Shape;2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" name="Google Shape;21;p2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22" name="Google Shape;22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Google Shape;2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Google Shape;2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Google Shape;2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" name="Google Shape;26;p2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27" name="Google Shape;2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2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" name="Google Shape;2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" name="Google Shape;3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33" name="Google Shape;33;p2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34" name="Google Shape;3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Google Shape;3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" name="Google Shape;36;p2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37" name="Google Shape;3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" name="Google Shape;3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9" name="Google Shape;39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5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16" name="Google Shape;116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8" name="Google Shape;118;p5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19" name="Google Shape;11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0" name="Google Shape;12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1" name="Google Shape;12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2" name="Google Shape;122;p5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23" name="Google Shape;123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4" name="Google Shape;12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5" name="Google Shape;12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6" name="Google Shape;126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7" name="Google Shape;127;p5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28" name="Google Shape;12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9" name="Google Shape;12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0" name="Google Shape;13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1" name="Google Shape;13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2" name="Google Shape;132;p5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33" name="Google Shape;133;p5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34" name="Google Shape;13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5" name="Google Shape;13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6" name="Google Shape;136;p5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37" name="Google Shape;137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8" name="Google Shape;13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9" name="Google Shape;139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6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45" name="Google Shape;145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7" name="Google Shape;147;p6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48" name="Google Shape;14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9" name="Google Shape;14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0" name="Google Shape;15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1" name="Google Shape;151;p6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52" name="Google Shape;152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3" name="Google Shape;15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4" name="Google Shape;15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5" name="Google Shape;155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6" name="Google Shape;156;p6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57" name="Google Shape;15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8" name="Google Shape;15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9" name="Google Shape;15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0" name="Google Shape;16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1" name="Google Shape;161;p6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63" name="Google Shape;16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4" name="Google Shape;16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5" name="Google Shape;165;p6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66" name="Google Shape;166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7" name="Google Shape;16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8" name="Google Shape;168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9" name="Google Shape;169;p6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6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71" name="Google Shape;171;p6"/>
          <p:cNvSpPr txBox="1">
            <a:spLocks noGrp="1"/>
          </p:cNvSpPr>
          <p:nvPr>
            <p:ph type="body" idx="2"/>
          </p:nvPr>
        </p:nvSpPr>
        <p:spPr>
          <a:xfrm>
            <a:off x="47801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72" name="Google Shape;172;p6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7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75" name="Google Shape;175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7" name="Google Shape;177;p7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78" name="Google Shape;178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9" name="Google Shape;179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0" name="Google Shape;180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1" name="Google Shape;181;p7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82" name="Google Shape;182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3" name="Google Shape;183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4" name="Google Shape;184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5" name="Google Shape;185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6" name="Google Shape;186;p7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87" name="Google Shape;187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8" name="Google Shape;188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9" name="Google Shape;189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0" name="Google Shape;190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1" name="Google Shape;191;p7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92" name="Google Shape;192;p7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93" name="Google Shape;193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4" name="Google Shape;194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5" name="Google Shape;195;p7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96" name="Google Shape;196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7" name="Google Shape;197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98" name="Google Shape;198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9" name="Google Shape;199;p7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7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>
            <a:endParaRPr/>
          </a:p>
        </p:txBody>
      </p:sp>
      <p:sp>
        <p:nvSpPr>
          <p:cNvPr id="201" name="Google Shape;201;p7"/>
          <p:cNvSpPr txBox="1">
            <a:spLocks noGrp="1"/>
          </p:cNvSpPr>
          <p:nvPr>
            <p:ph type="body" idx="2"/>
          </p:nvPr>
        </p:nvSpPr>
        <p:spPr>
          <a:xfrm>
            <a:off x="3376062" y="1524375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>
            <a:endParaRPr/>
          </a:p>
        </p:txBody>
      </p:sp>
      <p:sp>
        <p:nvSpPr>
          <p:cNvPr id="202" name="Google Shape;202;p7"/>
          <p:cNvSpPr txBox="1">
            <a:spLocks noGrp="1"/>
          </p:cNvSpPr>
          <p:nvPr>
            <p:ph type="body" idx="3"/>
          </p:nvPr>
        </p:nvSpPr>
        <p:spPr>
          <a:xfrm>
            <a:off x="5975674" y="1524375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>
            <a:endParaRPr/>
          </a:p>
        </p:txBody>
      </p:sp>
      <p:sp>
        <p:nvSpPr>
          <p:cNvPr id="203" name="Google Shape;203;p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8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206" name="Google Shape;206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8" name="Google Shape;208;p8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209" name="Google Shape;20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0" name="Google Shape;21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1" name="Google Shape;21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2" name="Google Shape;212;p8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213" name="Google Shape;213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4" name="Google Shape;21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5" name="Google Shape;21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6" name="Google Shape;216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7" name="Google Shape;217;p8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218" name="Google Shape;21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9" name="Google Shape;21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0" name="Google Shape;22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1" name="Google Shape;22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2" name="Google Shape;222;p8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223" name="Google Shape;223;p8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224" name="Google Shape;22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5" name="Google Shape;22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6" name="Google Shape;226;p8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227" name="Google Shape;227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8" name="Google Shape;22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29" name="Google Shape;229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0" name="Google Shape;230;p8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 emboss" type="blank">
  <p:cSld name="BLANK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262" name="Google Shape;262;p10"/>
          <p:cNvGrpSpPr/>
          <p:nvPr/>
        </p:nvGrpSpPr>
        <p:grpSpPr>
          <a:xfrm flipH="1">
            <a:off x="5714250" y="0"/>
            <a:ext cx="3429750" cy="3643925"/>
            <a:chOff x="0" y="0"/>
            <a:chExt cx="3429750" cy="3643925"/>
          </a:xfrm>
        </p:grpSpPr>
        <p:pic>
          <p:nvPicPr>
            <p:cNvPr id="263" name="Google Shape;263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2747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373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687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7" name="Google Shape;267;p10"/>
            <p:cNvGrpSpPr/>
            <p:nvPr/>
          </p:nvGrpSpPr>
          <p:grpSpPr>
            <a:xfrm>
              <a:off x="0" y="0"/>
              <a:ext cx="3429750" cy="896675"/>
              <a:chOff x="0" y="0"/>
              <a:chExt cx="3429750" cy="896675"/>
            </a:xfrm>
          </p:grpSpPr>
          <p:pic>
            <p:nvPicPr>
              <p:cNvPr id="268" name="Google Shape;268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9" name="Google Shape;269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70" name="Google Shape;270;p10"/>
          <p:cNvGrpSpPr/>
          <p:nvPr/>
        </p:nvGrpSpPr>
        <p:grpSpPr>
          <a:xfrm flipH="1">
            <a:off x="0" y="3095415"/>
            <a:ext cx="5487525" cy="2270300"/>
            <a:chOff x="2743750" y="2061250"/>
            <a:chExt cx="5487525" cy="2270300"/>
          </a:xfrm>
        </p:grpSpPr>
        <p:grpSp>
          <p:nvGrpSpPr>
            <p:cNvPr id="271" name="Google Shape;271;p10"/>
            <p:cNvGrpSpPr/>
            <p:nvPr/>
          </p:nvGrpSpPr>
          <p:grpSpPr>
            <a:xfrm>
              <a:off x="2743750" y="3434875"/>
              <a:ext cx="5487525" cy="896675"/>
              <a:chOff x="2057775" y="0"/>
              <a:chExt cx="5487525" cy="896675"/>
            </a:xfrm>
          </p:grpSpPr>
          <p:pic>
            <p:nvPicPr>
              <p:cNvPr id="272" name="Google Shape;272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3" name="Google Shape;273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" name="Google Shape;274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5" name="Google Shape;275;p10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276" name="Google Shape;276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7" name="Google Shape;277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8" name="Google Shape;278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281" name="Google Shape;281;p11"/>
          <p:cNvGrpSpPr/>
          <p:nvPr/>
        </p:nvGrpSpPr>
        <p:grpSpPr>
          <a:xfrm>
            <a:off x="-4" y="2743188"/>
            <a:ext cx="3186606" cy="2524130"/>
            <a:chOff x="4364071" y="-3213"/>
            <a:chExt cx="3186606" cy="2524130"/>
          </a:xfrm>
        </p:grpSpPr>
        <p:grpSp>
          <p:nvGrpSpPr>
            <p:cNvPr id="282" name="Google Shape;282;p11"/>
            <p:cNvGrpSpPr/>
            <p:nvPr/>
          </p:nvGrpSpPr>
          <p:grpSpPr>
            <a:xfrm flipH="1">
              <a:off x="4364072" y="2000218"/>
              <a:ext cx="3186606" cy="520699"/>
              <a:chOff x="2057775" y="0"/>
              <a:chExt cx="5487525" cy="896675"/>
            </a:xfrm>
          </p:grpSpPr>
          <p:pic>
            <p:nvPicPr>
              <p:cNvPr id="283" name="Google Shape;283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4" name="Google Shape;284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5" name="Google Shape;285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6" name="Google Shape;286;p11"/>
            <p:cNvGrpSpPr/>
            <p:nvPr/>
          </p:nvGrpSpPr>
          <p:grpSpPr>
            <a:xfrm flipH="1">
              <a:off x="4762444" y="1600887"/>
              <a:ext cx="1991656" cy="520699"/>
              <a:chOff x="4115550" y="0"/>
              <a:chExt cx="3429750" cy="896675"/>
            </a:xfrm>
          </p:grpSpPr>
          <p:pic>
            <p:nvPicPr>
              <p:cNvPr id="287" name="Google Shape;287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8" name="Google Shape;288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9" name="Google Shape;289;p11"/>
            <p:cNvGrpSpPr/>
            <p:nvPr/>
          </p:nvGrpSpPr>
          <p:grpSpPr>
            <a:xfrm flipH="1">
              <a:off x="4364072" y="1198193"/>
              <a:ext cx="1991656" cy="520699"/>
              <a:chOff x="4115550" y="0"/>
              <a:chExt cx="3429750" cy="896675"/>
            </a:xfrm>
          </p:grpSpPr>
          <p:pic>
            <p:nvPicPr>
              <p:cNvPr id="290" name="Google Shape;290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1" name="Google Shape;291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92" name="Google Shape;292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798862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Google Shape;293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364071" y="396118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" name="Google Shape;294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-321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5" name="Google Shape;295;p11"/>
          <p:cNvGrpSpPr/>
          <p:nvPr/>
        </p:nvGrpSpPr>
        <p:grpSpPr>
          <a:xfrm>
            <a:off x="5957394" y="-3213"/>
            <a:ext cx="3186606" cy="2124799"/>
            <a:chOff x="5957394" y="-3213"/>
            <a:chExt cx="3186606" cy="2124799"/>
          </a:xfrm>
        </p:grpSpPr>
        <p:grpSp>
          <p:nvGrpSpPr>
            <p:cNvPr id="296" name="Google Shape;296;p11"/>
            <p:cNvGrpSpPr/>
            <p:nvPr/>
          </p:nvGrpSpPr>
          <p:grpSpPr>
            <a:xfrm flipH="1">
              <a:off x="5957394" y="-3213"/>
              <a:ext cx="3186606" cy="520699"/>
              <a:chOff x="0" y="0"/>
              <a:chExt cx="5487525" cy="896675"/>
            </a:xfrm>
          </p:grpSpPr>
          <p:pic>
            <p:nvPicPr>
              <p:cNvPr id="297" name="Google Shape;297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8" name="Google Shape;298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9" name="Google Shape;299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00" name="Google Shape;300;p11"/>
            <p:cNvGrpSpPr/>
            <p:nvPr/>
          </p:nvGrpSpPr>
          <p:grpSpPr>
            <a:xfrm flipH="1">
              <a:off x="6753972" y="396118"/>
              <a:ext cx="1991656" cy="520699"/>
              <a:chOff x="0" y="0"/>
              <a:chExt cx="3429750" cy="896675"/>
            </a:xfrm>
          </p:grpSpPr>
          <p:pic>
            <p:nvPicPr>
              <p:cNvPr id="301" name="Google Shape;301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2" name="Google Shape;302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03" name="Google Shape;303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8347294" y="1600887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4" name="Google Shape;304;p11"/>
            <p:cNvGrpSpPr/>
            <p:nvPr/>
          </p:nvGrpSpPr>
          <p:grpSpPr>
            <a:xfrm flipH="1">
              <a:off x="7152344" y="798862"/>
              <a:ext cx="1991656" cy="520699"/>
              <a:chOff x="0" y="0"/>
              <a:chExt cx="3429750" cy="896675"/>
            </a:xfrm>
          </p:grpSpPr>
          <p:pic>
            <p:nvPicPr>
              <p:cNvPr id="305" name="Google Shape;305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6" name="Google Shape;306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rixp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"/>
          <p:cNvSpPr txBox="1">
            <a:spLocks noGrp="1"/>
          </p:cNvSpPr>
          <p:nvPr>
            <p:ph type="ctrTitle"/>
          </p:nvPr>
        </p:nvSpPr>
        <p:spPr>
          <a:xfrm>
            <a:off x="1356360" y="757158"/>
            <a:ext cx="6888480" cy="97951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400" dirty="0"/>
              <a:t>T</a:t>
            </a:r>
            <a:r>
              <a:rPr lang="es-ES" sz="4000" dirty="0"/>
              <a:t>RABAJO FIN DE GRADO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54C1D4D-376F-4B95-86C4-470D0F71564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777" y="4222157"/>
            <a:ext cx="1974857" cy="753533"/>
          </a:xfrm>
          <a:prstGeom prst="rect">
            <a:avLst/>
          </a:prstGeom>
        </p:spPr>
      </p:pic>
      <p:sp>
        <p:nvSpPr>
          <p:cNvPr id="5" name="Google Shape;318;p13">
            <a:extLst>
              <a:ext uri="{FF2B5EF4-FFF2-40B4-BE49-F238E27FC236}">
                <a16:creationId xmlns:a16="http://schemas.microsoft.com/office/drawing/2014/main" id="{639CF84A-583F-4F53-9C62-9779DE9C2D44}"/>
              </a:ext>
            </a:extLst>
          </p:cNvPr>
          <p:cNvSpPr txBox="1">
            <a:spLocks/>
          </p:cNvSpPr>
          <p:nvPr/>
        </p:nvSpPr>
        <p:spPr>
          <a:xfrm>
            <a:off x="1976718" y="1736673"/>
            <a:ext cx="4938059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endParaRPr lang="en-U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4229A3A-0E6F-4A01-B376-D1E3E66C5203}"/>
              </a:ext>
            </a:extLst>
          </p:cNvPr>
          <p:cNvSpPr/>
          <p:nvPr/>
        </p:nvSpPr>
        <p:spPr>
          <a:xfrm>
            <a:off x="1922929" y="1736673"/>
            <a:ext cx="51838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V</a:t>
            </a:r>
            <a:r>
              <a:rPr lang="es-ES" sz="1600" b="1" dirty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ISUALIZACIÓN DE DATOS EN REALIDAD VIRTUAL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62936E6-7541-473E-BB27-C12D10F7F5F2}"/>
              </a:ext>
            </a:extLst>
          </p:cNvPr>
          <p:cNvSpPr/>
          <p:nvPr/>
        </p:nvSpPr>
        <p:spPr>
          <a:xfrm>
            <a:off x="2976608" y="2405802"/>
            <a:ext cx="30764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Alumno: </a:t>
            </a:r>
            <a:r>
              <a:rPr lang="es-ES" dirty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Adrián Pizarro Serrano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5AAA2F5-DF58-4BFA-9CD8-04D27A1D2958}"/>
              </a:ext>
            </a:extLst>
          </p:cNvPr>
          <p:cNvSpPr/>
          <p:nvPr/>
        </p:nvSpPr>
        <p:spPr>
          <a:xfrm>
            <a:off x="2785396" y="2736377"/>
            <a:ext cx="43818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Tutor: </a:t>
            </a:r>
            <a:r>
              <a:rPr lang="es-ES" dirty="0">
                <a:solidFill>
                  <a:schemeClr val="dk1"/>
                </a:solidFill>
                <a:latin typeface="Poppins"/>
                <a:cs typeface="Poppins"/>
              </a:rPr>
              <a:t>Dr. Jesús M. González Barahona</a:t>
            </a:r>
            <a:endParaRPr lang="es-ES" dirty="0">
              <a:solidFill>
                <a:schemeClr val="dk1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972D67F-13D6-4BBF-809C-879B3D5EEEEA}"/>
              </a:ext>
            </a:extLst>
          </p:cNvPr>
          <p:cNvSpPr/>
          <p:nvPr/>
        </p:nvSpPr>
        <p:spPr>
          <a:xfrm>
            <a:off x="2352482" y="3397527"/>
            <a:ext cx="44390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2020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87D3918-9AC6-4795-AAE5-B19BFC568A40}"/>
              </a:ext>
            </a:extLst>
          </p:cNvPr>
          <p:cNvSpPr/>
          <p:nvPr/>
        </p:nvSpPr>
        <p:spPr>
          <a:xfrm>
            <a:off x="835710" y="1572976"/>
            <a:ext cx="7687734" cy="89034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>
                <a:lumMod val="95000"/>
              </a:schemeClr>
            </a:gs>
            <a:gs pos="62000">
              <a:schemeClr val="tx2">
                <a:lumMod val="90000"/>
              </a:schemeClr>
            </a:gs>
            <a:gs pos="100000">
              <a:schemeClr val="accent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1"/>
          <p:cNvSpPr txBox="1">
            <a:spLocks noGrp="1"/>
          </p:cNvSpPr>
          <p:nvPr>
            <p:ph type="body" idx="4294967295"/>
          </p:nvPr>
        </p:nvSpPr>
        <p:spPr>
          <a:xfrm>
            <a:off x="457199" y="959625"/>
            <a:ext cx="2744151" cy="191132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800" b="1" dirty="0">
                <a:latin typeface="Poppins"/>
                <a:ea typeface="Poppins"/>
                <a:cs typeface="Poppins"/>
                <a:sym typeface="Poppins"/>
              </a:rPr>
              <a:t>Múltiples dispositivos II</a:t>
            </a:r>
            <a:endParaRPr sz="1800" b="1" dirty="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800" dirty="0"/>
              <a:t>iPad con navegador Safari</a:t>
            </a:r>
            <a:endParaRPr sz="1800" dirty="0"/>
          </a:p>
        </p:txBody>
      </p:sp>
      <p:sp>
        <p:nvSpPr>
          <p:cNvPr id="524" name="Google Shape;524;p31"/>
          <p:cNvSpPr/>
          <p:nvPr/>
        </p:nvSpPr>
        <p:spPr>
          <a:xfrm rot="16200000">
            <a:off x="3832082" y="867271"/>
            <a:ext cx="1870800" cy="3227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5" name="Google Shape;525;p3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E7C90B0-86DB-47F2-8BDB-6302A77EAD3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843" y="4020421"/>
            <a:ext cx="1974857" cy="753533"/>
          </a:xfrm>
          <a:prstGeom prst="rect">
            <a:avLst/>
          </a:prstGeom>
        </p:spPr>
      </p:pic>
      <p:grpSp>
        <p:nvGrpSpPr>
          <p:cNvPr id="13" name="Google Shape;537;p32">
            <a:extLst>
              <a:ext uri="{FF2B5EF4-FFF2-40B4-BE49-F238E27FC236}">
                <a16:creationId xmlns:a16="http://schemas.microsoft.com/office/drawing/2014/main" id="{88E88B27-2C72-4204-91F1-7C4D74000984}"/>
              </a:ext>
            </a:extLst>
          </p:cNvPr>
          <p:cNvGrpSpPr/>
          <p:nvPr/>
        </p:nvGrpSpPr>
        <p:grpSpPr>
          <a:xfrm rot="16200000">
            <a:off x="4517931" y="370854"/>
            <a:ext cx="2512677" cy="3877199"/>
            <a:chOff x="2112475" y="238125"/>
            <a:chExt cx="3395050" cy="5238750"/>
          </a:xfrm>
        </p:grpSpPr>
        <p:sp>
          <p:nvSpPr>
            <p:cNvPr id="14" name="Google Shape;538;p32">
              <a:extLst>
                <a:ext uri="{FF2B5EF4-FFF2-40B4-BE49-F238E27FC236}">
                  <a16:creationId xmlns:a16="http://schemas.microsoft.com/office/drawing/2014/main" id="{7A19F9B2-6741-4B0F-8060-CD94E21A50AB}"/>
                </a:ext>
              </a:extLst>
            </p:cNvPr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85738" dist="47625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39;p32">
              <a:extLst>
                <a:ext uri="{FF2B5EF4-FFF2-40B4-BE49-F238E27FC236}">
                  <a16:creationId xmlns:a16="http://schemas.microsoft.com/office/drawing/2014/main" id="{ABE0EDBB-1BFC-483E-8746-84095192A365}"/>
                </a:ext>
              </a:extLst>
            </p:cNvPr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85738" dist="47625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40;p32">
              <a:extLst>
                <a:ext uri="{FF2B5EF4-FFF2-40B4-BE49-F238E27FC236}">
                  <a16:creationId xmlns:a16="http://schemas.microsoft.com/office/drawing/2014/main" id="{18DDB9C6-F75A-43F3-A890-A2FB1A611046}"/>
                </a:ext>
              </a:extLst>
            </p:cNvPr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85738" dist="47625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41;p32">
              <a:extLst>
                <a:ext uri="{FF2B5EF4-FFF2-40B4-BE49-F238E27FC236}">
                  <a16:creationId xmlns:a16="http://schemas.microsoft.com/office/drawing/2014/main" id="{AF157076-BED2-4228-A355-6AEBBBD8DD09}"/>
                </a:ext>
              </a:extLst>
            </p:cNvPr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85738" dist="47625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n 3" descr="Imagen que contiene captura de pantalla, colorido, papalote&#10;&#10;Descripción generada automáticamente">
            <a:extLst>
              <a:ext uri="{FF2B5EF4-FFF2-40B4-BE49-F238E27FC236}">
                <a16:creationId xmlns:a16="http://schemas.microsoft.com/office/drawing/2014/main" id="{527CBDFF-AE54-4FF1-B40B-A82D7CAB3A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0802" y="1113657"/>
            <a:ext cx="3186934" cy="239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399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7"/>
          <p:cNvSpPr txBox="1">
            <a:spLocks noGrp="1"/>
          </p:cNvSpPr>
          <p:nvPr>
            <p:ph type="ctrTitle" idx="4294967295"/>
          </p:nvPr>
        </p:nvSpPr>
        <p:spPr>
          <a:xfrm>
            <a:off x="933039" y="294558"/>
            <a:ext cx="679866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/>
              <a:t>102</a:t>
            </a:r>
            <a:r>
              <a:rPr lang="en" sz="2800" dirty="0"/>
              <a:t> </a:t>
            </a:r>
            <a:r>
              <a:rPr lang="es-ES" sz="2800" dirty="0"/>
              <a:t>Descargas semanales</a:t>
            </a:r>
            <a:endParaRPr sz="2800" dirty="0"/>
          </a:p>
        </p:txBody>
      </p:sp>
      <p:sp>
        <p:nvSpPr>
          <p:cNvPr id="456" name="Google Shape;456;p27"/>
          <p:cNvSpPr txBox="1">
            <a:spLocks noGrp="1"/>
          </p:cNvSpPr>
          <p:nvPr>
            <p:ph type="subTitle" idx="4294967295"/>
          </p:nvPr>
        </p:nvSpPr>
        <p:spPr>
          <a:xfrm>
            <a:off x="1497154" y="1343584"/>
            <a:ext cx="5670429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s-ES" sz="1800" dirty="0">
                <a:solidFill>
                  <a:schemeClr val="dk2"/>
                </a:solidFill>
              </a:rPr>
              <a:t>De un total de 2.522 desde febrero de 2019 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457" name="Google Shape;457;p27"/>
          <p:cNvSpPr txBox="1">
            <a:spLocks noGrp="1"/>
          </p:cNvSpPr>
          <p:nvPr>
            <p:ph type="ctrTitle" idx="4294967295"/>
          </p:nvPr>
        </p:nvSpPr>
        <p:spPr>
          <a:xfrm>
            <a:off x="2045061" y="3214548"/>
            <a:ext cx="5493726" cy="56677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5 </a:t>
            </a:r>
            <a:r>
              <a:rPr lang="es-ES" sz="2800" dirty="0"/>
              <a:t>proyectos la usan</a:t>
            </a:r>
            <a:endParaRPr sz="2800" dirty="0"/>
          </a:p>
        </p:txBody>
      </p:sp>
      <p:sp>
        <p:nvSpPr>
          <p:cNvPr id="458" name="Google Shape;458;p27"/>
          <p:cNvSpPr txBox="1">
            <a:spLocks noGrp="1"/>
          </p:cNvSpPr>
          <p:nvPr>
            <p:ph type="subTitle" idx="4294967295"/>
          </p:nvPr>
        </p:nvSpPr>
        <p:spPr>
          <a:xfrm>
            <a:off x="2721479" y="3894108"/>
            <a:ext cx="4633115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2"/>
                </a:solidFill>
              </a:rPr>
              <a:t>Con gran previsión en 2020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ctrTitle" idx="4294967295"/>
          </p:nvPr>
        </p:nvSpPr>
        <p:spPr>
          <a:xfrm>
            <a:off x="1497154" y="1889310"/>
            <a:ext cx="6221155" cy="65009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3 </a:t>
            </a:r>
            <a:r>
              <a:rPr lang="es-ES" sz="2800" dirty="0"/>
              <a:t>Peticiones de la comunidad</a:t>
            </a:r>
            <a:endParaRPr sz="2800"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4294967295"/>
          </p:nvPr>
        </p:nvSpPr>
        <p:spPr>
          <a:xfrm>
            <a:off x="2135172" y="2592382"/>
            <a:ext cx="4875162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2"/>
                </a:solidFill>
              </a:rPr>
              <a:t>0 incidencias abiertas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134E5AE-EA4D-4686-BD52-9AD30EA0153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334" y="3980542"/>
            <a:ext cx="1974857" cy="753533"/>
          </a:xfrm>
          <a:prstGeom prst="rect">
            <a:avLst/>
          </a:prstGeom>
        </p:spPr>
      </p:pic>
      <p:sp>
        <p:nvSpPr>
          <p:cNvPr id="10" name="Google Shape;458;p27">
            <a:extLst>
              <a:ext uri="{FF2B5EF4-FFF2-40B4-BE49-F238E27FC236}">
                <a16:creationId xmlns:a16="http://schemas.microsoft.com/office/drawing/2014/main" id="{56B6BD51-7714-49BE-9909-405A55E5224E}"/>
              </a:ext>
            </a:extLst>
          </p:cNvPr>
          <p:cNvSpPr txBox="1">
            <a:spLocks/>
          </p:cNvSpPr>
          <p:nvPr/>
        </p:nvSpPr>
        <p:spPr>
          <a:xfrm>
            <a:off x="158809" y="4650437"/>
            <a:ext cx="4633115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buFont typeface="Montserrat Light"/>
              <a:buNone/>
            </a:pPr>
            <a:r>
              <a:rPr lang="es-ES" sz="1400" dirty="0">
                <a:solidFill>
                  <a:schemeClr val="tx1"/>
                </a:solidFill>
              </a:rPr>
              <a:t>Datos de GitHub y npm.org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5"/>
          <p:cNvSpPr txBox="1">
            <a:spLocks noGrp="1"/>
          </p:cNvSpPr>
          <p:nvPr>
            <p:ph type="body" idx="1"/>
          </p:nvPr>
        </p:nvSpPr>
        <p:spPr>
          <a:xfrm>
            <a:off x="776400" y="1201646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S</a:t>
            </a:r>
            <a:r>
              <a:rPr lang="es-ES" sz="1800" dirty="0"/>
              <a:t>e ha alcanzado el objetivo de crear un módulo para visualizar datos con realidad virtual en cualquier dispositivo, dónde</a:t>
            </a:r>
            <a:r>
              <a:rPr lang="en" sz="1800" dirty="0"/>
              <a:t>:</a:t>
            </a:r>
            <a:endParaRPr lang="es-ES" sz="1800" dirty="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❑"/>
            </a:pPr>
            <a:r>
              <a:rPr lang="es-ES" sz="1800" dirty="0"/>
              <a:t>La comunidad colabora y usa el proyecto.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❑"/>
            </a:pPr>
            <a:r>
              <a:rPr lang="es-ES" sz="1800" dirty="0"/>
              <a:t>Hay amplias líneas futuras para mejorar el trabajo. Como por ejemplo integración con bases de datos o visualización en tiempo real.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❑"/>
            </a:pPr>
            <a:endParaRPr lang="es-ES" sz="2400" dirty="0"/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AF25E4A-FC64-47D7-B056-6646F13ED9C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334" y="3980542"/>
            <a:ext cx="1974857" cy="753533"/>
          </a:xfrm>
          <a:prstGeom prst="rect">
            <a:avLst/>
          </a:prstGeom>
        </p:spPr>
      </p:pic>
      <p:sp>
        <p:nvSpPr>
          <p:cNvPr id="6" name="Google Shape;345;p17"/>
          <p:cNvSpPr txBox="1">
            <a:spLocks/>
          </p:cNvSpPr>
          <p:nvPr/>
        </p:nvSpPr>
        <p:spPr>
          <a:xfrm>
            <a:off x="776450" y="127746"/>
            <a:ext cx="3921674" cy="392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s-ES" sz="2400" dirty="0"/>
              <a:t>C</a:t>
            </a:r>
            <a:r>
              <a:rPr lang="es-ES" dirty="0"/>
              <a:t>ONCLUSIONES</a:t>
            </a:r>
            <a:endParaRPr lang="es-ES" sz="1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chemeClr val="accent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1"/>
          <p:cNvSpPr txBox="1">
            <a:spLocks noGrp="1"/>
          </p:cNvSpPr>
          <p:nvPr>
            <p:ph type="body" idx="4294967295"/>
          </p:nvPr>
        </p:nvSpPr>
        <p:spPr>
          <a:xfrm>
            <a:off x="542681" y="647898"/>
            <a:ext cx="2259900" cy="113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4400" b="1" dirty="0">
                <a:latin typeface="Poppins"/>
                <a:ea typeface="Poppins"/>
                <a:cs typeface="Poppins"/>
                <a:sym typeface="Poppins"/>
              </a:rPr>
              <a:t>DEMO</a:t>
            </a:r>
            <a:endParaRPr sz="4400" b="1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24" name="Google Shape;524;p31"/>
          <p:cNvSpPr/>
          <p:nvPr/>
        </p:nvSpPr>
        <p:spPr>
          <a:xfrm>
            <a:off x="3876695" y="757747"/>
            <a:ext cx="1870800" cy="3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5" name="Google Shape;525;p3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1" name="Imagen 10" descr="Imagen que contiene tabla&#10;&#10;Descripción generada automáticamente">
            <a:extLst>
              <a:ext uri="{FF2B5EF4-FFF2-40B4-BE49-F238E27FC236}">
                <a16:creationId xmlns:a16="http://schemas.microsoft.com/office/drawing/2014/main" id="{1FE20124-FFD4-4D4A-B8FF-384B76776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619" y="1383319"/>
            <a:ext cx="5173751" cy="2597223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C95F840E-199B-46CA-8397-BB50D22D8BE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334" y="3980542"/>
            <a:ext cx="1974857" cy="75353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556" name="Google Shape;556;p34"/>
          <p:cNvSpPr txBox="1">
            <a:spLocks noGrp="1"/>
          </p:cNvSpPr>
          <p:nvPr>
            <p:ph type="ctrTitle" idx="4294967295"/>
          </p:nvPr>
        </p:nvSpPr>
        <p:spPr>
          <a:xfrm>
            <a:off x="1002009" y="696887"/>
            <a:ext cx="4725000" cy="86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200" dirty="0">
                <a:solidFill>
                  <a:schemeClr val="accent2"/>
                </a:solidFill>
              </a:rPr>
              <a:t>¡Gracias</a:t>
            </a:r>
            <a:r>
              <a:rPr lang="en" sz="7200" dirty="0">
                <a:solidFill>
                  <a:schemeClr val="accent2"/>
                </a:solidFill>
              </a:rPr>
              <a:t>!</a:t>
            </a:r>
            <a:endParaRPr sz="7200" dirty="0">
              <a:solidFill>
                <a:schemeClr val="accent2"/>
              </a:solidFill>
            </a:endParaRPr>
          </a:p>
        </p:txBody>
      </p:sp>
      <p:sp>
        <p:nvSpPr>
          <p:cNvPr id="557" name="Google Shape;557;p34"/>
          <p:cNvSpPr txBox="1">
            <a:spLocks noGrp="1"/>
          </p:cNvSpPr>
          <p:nvPr>
            <p:ph type="subTitle" idx="4294967295"/>
          </p:nvPr>
        </p:nvSpPr>
        <p:spPr>
          <a:xfrm>
            <a:off x="1855509" y="2000402"/>
            <a:ext cx="4725000" cy="23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latin typeface="Montserrat"/>
                <a:ea typeface="Montserrat"/>
                <a:cs typeface="Montserrat"/>
                <a:sym typeface="Montserrat"/>
              </a:rPr>
              <a:t>¿</a:t>
            </a:r>
            <a:r>
              <a:rPr lang="es-ES" sz="1800" b="1" dirty="0">
                <a:latin typeface="Montserrat"/>
                <a:ea typeface="Montserrat"/>
                <a:cs typeface="Montserrat"/>
                <a:sym typeface="Montserrat"/>
              </a:rPr>
              <a:t>Preguntas</a:t>
            </a:r>
            <a:r>
              <a:rPr lang="en" sz="1800" b="1" dirty="0"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18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 dirty="0"/>
              <a:t>Podéis encontrarme en</a:t>
            </a:r>
            <a:r>
              <a:rPr lang="en" sz="1800" dirty="0"/>
              <a:t>:</a:t>
            </a:r>
            <a:endParaRPr sz="1800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❑"/>
            </a:pPr>
            <a:r>
              <a:rPr lang="es-ES" sz="1800" dirty="0" err="1"/>
              <a:t>a.pizarros</a:t>
            </a:r>
            <a:r>
              <a:rPr lang="en" sz="1800" dirty="0"/>
              <a:t>@</a:t>
            </a:r>
            <a:r>
              <a:rPr lang="es-ES" sz="1800" dirty="0"/>
              <a:t>alumnos.urjc.es</a:t>
            </a:r>
            <a:endParaRPr sz="1800" dirty="0"/>
          </a:p>
          <a:p>
            <a:pPr lvl="0">
              <a:spcBef>
                <a:spcPts val="0"/>
              </a:spcBef>
            </a:pPr>
            <a:r>
              <a:rPr lang="es-ES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https://github.com/adrixp</a:t>
            </a:r>
            <a:endParaRPr sz="18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EE82797-EC9E-4AA0-98DF-F17E8DA9D6B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843" y="4020421"/>
            <a:ext cx="1974857" cy="75353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7"/>
          <p:cNvSpPr txBox="1">
            <a:spLocks noGrp="1"/>
          </p:cNvSpPr>
          <p:nvPr>
            <p:ph type="title"/>
          </p:nvPr>
        </p:nvSpPr>
        <p:spPr>
          <a:xfrm>
            <a:off x="776450" y="127746"/>
            <a:ext cx="3587400" cy="39216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/>
              <a:t>Í</a:t>
            </a:r>
            <a:r>
              <a:rPr lang="es-ES" dirty="0"/>
              <a:t>NDICE</a:t>
            </a:r>
            <a:endParaRPr dirty="0"/>
          </a:p>
        </p:txBody>
      </p:sp>
      <p:sp>
        <p:nvSpPr>
          <p:cNvPr id="346" name="Google Shape;346;p17"/>
          <p:cNvSpPr txBox="1">
            <a:spLocks noGrp="1"/>
          </p:cNvSpPr>
          <p:nvPr>
            <p:ph type="body" idx="1"/>
          </p:nvPr>
        </p:nvSpPr>
        <p:spPr>
          <a:xfrm>
            <a:off x="776450" y="623421"/>
            <a:ext cx="7591200" cy="427803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s-ES" sz="1800" dirty="0"/>
              <a:t>Introducción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ES" sz="1400" dirty="0"/>
              <a:t>Visualización de datos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ES" sz="1400" dirty="0"/>
              <a:t>Realidad Virtual</a:t>
            </a:r>
            <a:r>
              <a:rPr lang="es-ES" sz="1800" dirty="0"/>
              <a:t>	</a:t>
            </a:r>
            <a:endParaRPr sz="1800" dirty="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❑"/>
            </a:pPr>
            <a:r>
              <a:rPr lang="es-ES" sz="1800" dirty="0"/>
              <a:t>Objetivos</a:t>
            </a:r>
            <a:endParaRPr sz="1800" dirty="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❑"/>
            </a:pPr>
            <a:r>
              <a:rPr lang="es-ES" sz="1800" dirty="0"/>
              <a:t>Tecnologías usadas</a:t>
            </a: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❑"/>
            </a:pPr>
            <a:r>
              <a:rPr lang="es-ES" sz="1800" dirty="0"/>
              <a:t>Fases del Proyecto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ES" sz="1400" dirty="0"/>
              <a:t>Metodología e implementación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ES" sz="1400" dirty="0"/>
              <a:t>Comunidad y uso del módulo</a:t>
            </a: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❑"/>
            </a:pPr>
            <a:r>
              <a:rPr lang="es-ES" sz="1800" dirty="0"/>
              <a:t>Conclusión</a:t>
            </a: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❑"/>
            </a:pPr>
            <a:r>
              <a:rPr lang="es-ES" sz="1800" dirty="0"/>
              <a:t>Demo</a:t>
            </a: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❑"/>
            </a:pPr>
            <a:r>
              <a:rPr lang="es-ES" sz="1800" dirty="0"/>
              <a:t>Preguntas</a:t>
            </a:r>
            <a:endParaRPr sz="1800" dirty="0"/>
          </a:p>
        </p:txBody>
      </p:sp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BC63FE0-5E0D-41EC-8158-24F12B64389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843" y="4020421"/>
            <a:ext cx="1974857" cy="7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051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1"/>
          <p:cNvSpPr txBox="1">
            <a:spLocks noGrp="1"/>
          </p:cNvSpPr>
          <p:nvPr>
            <p:ph type="body" idx="1"/>
          </p:nvPr>
        </p:nvSpPr>
        <p:spPr>
          <a:xfrm>
            <a:off x="776450" y="1212666"/>
            <a:ext cx="3587400" cy="205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800" dirty="0"/>
              <a:t>Debido a la gran cantidad de datos generados en la actualidad nace el paradigma de cómo analizar dicha información, de manera clara, rápida y sencilla a través de visualizaciones</a:t>
            </a:r>
            <a:r>
              <a:rPr lang="en" sz="1800" dirty="0"/>
              <a:t>.</a:t>
            </a:r>
            <a:endParaRPr sz="1800" dirty="0"/>
          </a:p>
        </p:txBody>
      </p:sp>
      <p:sp>
        <p:nvSpPr>
          <p:cNvPr id="391" name="Google Shape;391;p2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E2D173C-67D6-4CEA-89C6-5A240CB309B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843" y="4020421"/>
            <a:ext cx="1974857" cy="75353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AC6AEB6-E6F9-442D-9A7D-88162049F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8124" y="1153008"/>
            <a:ext cx="4174117" cy="2497792"/>
          </a:xfrm>
          <a:prstGeom prst="rect">
            <a:avLst/>
          </a:prstGeom>
        </p:spPr>
      </p:pic>
      <p:sp>
        <p:nvSpPr>
          <p:cNvPr id="8" name="Google Shape;345;p17"/>
          <p:cNvSpPr txBox="1">
            <a:spLocks/>
          </p:cNvSpPr>
          <p:nvPr/>
        </p:nvSpPr>
        <p:spPr>
          <a:xfrm>
            <a:off x="776450" y="127746"/>
            <a:ext cx="3921674" cy="392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s-ES" sz="2400" dirty="0"/>
              <a:t>V</a:t>
            </a:r>
            <a:r>
              <a:rPr lang="es-ES" dirty="0"/>
              <a:t>ISUALIZACIÓN DE DATOS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1"/>
          <p:cNvSpPr txBox="1">
            <a:spLocks noGrp="1"/>
          </p:cNvSpPr>
          <p:nvPr>
            <p:ph type="body" idx="1"/>
          </p:nvPr>
        </p:nvSpPr>
        <p:spPr>
          <a:xfrm>
            <a:off x="776450" y="1212666"/>
            <a:ext cx="3587400" cy="205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s-ES" sz="1800" dirty="0"/>
              <a:t>Consiste en generar un entorno de apariencia real mediante la tecnología. Tiene el fin de hacer sentir al usuario que está dentro del mismo y ofrecerle nuevas posibilidades.</a:t>
            </a:r>
          </a:p>
        </p:txBody>
      </p:sp>
      <p:sp>
        <p:nvSpPr>
          <p:cNvPr id="391" name="Google Shape;391;p2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E2D173C-67D6-4CEA-89C6-5A240CB309B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843" y="4020421"/>
            <a:ext cx="1974857" cy="753533"/>
          </a:xfrm>
          <a:prstGeom prst="rect">
            <a:avLst/>
          </a:prstGeom>
        </p:spPr>
      </p:pic>
      <p:sp>
        <p:nvSpPr>
          <p:cNvPr id="8" name="Google Shape;345;p17"/>
          <p:cNvSpPr txBox="1">
            <a:spLocks/>
          </p:cNvSpPr>
          <p:nvPr/>
        </p:nvSpPr>
        <p:spPr>
          <a:xfrm>
            <a:off x="776450" y="127746"/>
            <a:ext cx="3921674" cy="392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s-ES" sz="2400" dirty="0"/>
              <a:t>R</a:t>
            </a:r>
            <a:r>
              <a:rPr lang="es-ES" dirty="0"/>
              <a:t>EALIDAD VIRTUAL</a:t>
            </a:r>
          </a:p>
        </p:txBody>
      </p:sp>
      <p:pic>
        <p:nvPicPr>
          <p:cNvPr id="7" name="Imagen 6" descr="Imagen que contiene refrigerador&#10;&#10;Descripción generada automáticamente">
            <a:extLst>
              <a:ext uri="{FF2B5EF4-FFF2-40B4-BE49-F238E27FC236}">
                <a16:creationId xmlns:a16="http://schemas.microsoft.com/office/drawing/2014/main" id="{31C191D4-42F9-42FB-8FF3-E6C4BE419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8124" y="1153008"/>
            <a:ext cx="4151586" cy="249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404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7"/>
          <p:cNvSpPr txBox="1">
            <a:spLocks noGrp="1"/>
          </p:cNvSpPr>
          <p:nvPr>
            <p:ph type="body" idx="1"/>
          </p:nvPr>
        </p:nvSpPr>
        <p:spPr>
          <a:xfrm>
            <a:off x="776450" y="1105500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s-ES" sz="1800" dirty="0"/>
              <a:t>Este proyecto tiene como objetivo crear un sistema para la visualización de datos en 3D compatible con cualquier navegador</a:t>
            </a:r>
            <a:r>
              <a:rPr lang="en" sz="1800" dirty="0"/>
              <a:t>. </a:t>
            </a:r>
          </a:p>
          <a:p>
            <a:pPr lvl="0">
              <a:spcBef>
                <a:spcPts val="0"/>
              </a:spcBef>
            </a:pPr>
            <a:r>
              <a:rPr lang="es-ES" sz="1800" dirty="0"/>
              <a:t>Interacción y visionado en dispositivos de realidad virtual.</a:t>
            </a:r>
          </a:p>
          <a:p>
            <a:pPr lvl="0">
              <a:spcBef>
                <a:spcPts val="0"/>
              </a:spcBef>
            </a:pPr>
            <a:r>
              <a:rPr lang="es-ES" sz="1800" dirty="0"/>
              <a:t>Herramientas para interpretar y manejar los datos.</a:t>
            </a:r>
          </a:p>
          <a:p>
            <a:pPr lvl="0">
              <a:spcBef>
                <a:spcPts val="0"/>
              </a:spcBef>
            </a:pPr>
            <a:r>
              <a:rPr lang="es-ES" sz="1800" dirty="0"/>
              <a:t>Permitir el consumo de distintas fuentes de datos</a:t>
            </a: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E9A47DB-52C3-4D30-A531-F435ED2B635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843" y="4020421"/>
            <a:ext cx="1974857" cy="753533"/>
          </a:xfrm>
          <a:prstGeom prst="rect">
            <a:avLst/>
          </a:prstGeom>
        </p:spPr>
      </p:pic>
      <p:sp>
        <p:nvSpPr>
          <p:cNvPr id="6" name="Google Shape;345;p17"/>
          <p:cNvSpPr txBox="1">
            <a:spLocks/>
          </p:cNvSpPr>
          <p:nvPr/>
        </p:nvSpPr>
        <p:spPr>
          <a:xfrm>
            <a:off x="776450" y="127746"/>
            <a:ext cx="3921674" cy="392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s-ES" sz="2400" dirty="0"/>
              <a:t>O</a:t>
            </a:r>
            <a:r>
              <a:rPr lang="es-ES" dirty="0"/>
              <a:t>BJETIVOS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9"/>
          <p:cNvSpPr txBox="1">
            <a:spLocks noGrp="1"/>
          </p:cNvSpPr>
          <p:nvPr>
            <p:ph type="body" idx="1"/>
          </p:nvPr>
        </p:nvSpPr>
        <p:spPr>
          <a:xfrm>
            <a:off x="409587" y="766159"/>
            <a:ext cx="2327700" cy="15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400" b="1" dirty="0">
                <a:latin typeface="Montserrat"/>
                <a:ea typeface="Montserrat"/>
                <a:cs typeface="Montserrat"/>
                <a:sym typeface="Montserrat"/>
              </a:rPr>
              <a:t>         A-</a:t>
            </a:r>
            <a:r>
              <a:rPr lang="es-ES" sz="1400" b="1" dirty="0" err="1">
                <a:latin typeface="Montserrat"/>
                <a:ea typeface="Montserrat"/>
                <a:cs typeface="Montserrat"/>
                <a:sym typeface="Montserrat"/>
              </a:rPr>
              <a:t>Frame</a:t>
            </a:r>
            <a:endParaRPr sz="14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400" dirty="0"/>
              <a:t>Framework web que permite construir experiencias de realidad virtual en el navegador, así como en dispositivos de realidad virtual</a:t>
            </a:r>
            <a:r>
              <a:rPr lang="en" sz="1400" dirty="0"/>
              <a:t>.</a:t>
            </a:r>
            <a:endParaRPr sz="1400" dirty="0"/>
          </a:p>
        </p:txBody>
      </p:sp>
      <p:sp>
        <p:nvSpPr>
          <p:cNvPr id="506" name="Google Shape;506;p29"/>
          <p:cNvSpPr txBox="1">
            <a:spLocks noGrp="1"/>
          </p:cNvSpPr>
          <p:nvPr>
            <p:ph type="body" idx="2"/>
          </p:nvPr>
        </p:nvSpPr>
        <p:spPr>
          <a:xfrm>
            <a:off x="3039361" y="766159"/>
            <a:ext cx="2634238" cy="15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400" dirty="0"/>
              <a:t>Empaquetador de módulos estáticos</a:t>
            </a:r>
            <a:r>
              <a:rPr lang="en" sz="1400" dirty="0"/>
              <a:t>. </a:t>
            </a:r>
            <a:r>
              <a:rPr lang="es-ES" sz="1400" dirty="0"/>
              <a:t>Además, sirve para que los navegadores puedan interpretar mejor el código JavaScript desarrollado.</a:t>
            </a:r>
            <a:endParaRPr sz="1400" dirty="0"/>
          </a:p>
        </p:txBody>
      </p:sp>
      <p:sp>
        <p:nvSpPr>
          <p:cNvPr id="507" name="Google Shape;507;p29"/>
          <p:cNvSpPr txBox="1">
            <a:spLocks noGrp="1"/>
          </p:cNvSpPr>
          <p:nvPr>
            <p:ph type="body" idx="3"/>
          </p:nvPr>
        </p:nvSpPr>
        <p:spPr>
          <a:xfrm>
            <a:off x="5975673" y="766159"/>
            <a:ext cx="3052712" cy="15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s-ES"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400" dirty="0"/>
              <a:t>Servidor Web en C++ que nos permite desarrollar en el lado del servidor con JavaScript</a:t>
            </a:r>
            <a:r>
              <a:rPr lang="en" sz="1400" dirty="0"/>
              <a:t>. </a:t>
            </a:r>
            <a:r>
              <a:rPr lang="es-ES" sz="1400" dirty="0"/>
              <a:t>Es </a:t>
            </a:r>
            <a:r>
              <a:rPr lang="es-ES" sz="1400" dirty="0" err="1"/>
              <a:t>monohilo</a:t>
            </a:r>
            <a:r>
              <a:rPr lang="es-ES" sz="1400" dirty="0"/>
              <a:t> y atiende peticiones asíncronamente.</a:t>
            </a:r>
            <a:r>
              <a:rPr lang="en" sz="1400" dirty="0"/>
              <a:t> 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508" name="Google Shape;508;p29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09" name="Google Shape;509;p29"/>
          <p:cNvSpPr txBox="1">
            <a:spLocks noGrp="1"/>
          </p:cNvSpPr>
          <p:nvPr>
            <p:ph type="body" idx="1"/>
          </p:nvPr>
        </p:nvSpPr>
        <p:spPr>
          <a:xfrm>
            <a:off x="5975672" y="2895525"/>
            <a:ext cx="2327700" cy="15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b="1" dirty="0"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400" dirty="0"/>
              <a:t>Herramienta de control de versiones utilizada en este proyecto.</a:t>
            </a:r>
            <a:endParaRPr sz="1400" dirty="0"/>
          </a:p>
        </p:txBody>
      </p:sp>
      <p:sp>
        <p:nvSpPr>
          <p:cNvPr id="510" name="Google Shape;510;p29"/>
          <p:cNvSpPr txBox="1">
            <a:spLocks noGrp="1"/>
          </p:cNvSpPr>
          <p:nvPr>
            <p:ph type="body" idx="2"/>
          </p:nvPr>
        </p:nvSpPr>
        <p:spPr>
          <a:xfrm>
            <a:off x="3039360" y="2895525"/>
            <a:ext cx="2741330" cy="15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400" b="1" dirty="0">
                <a:latin typeface="Montserrat"/>
                <a:ea typeface="Montserrat"/>
                <a:cs typeface="Montserrat"/>
                <a:sym typeface="Montserrat"/>
              </a:rPr>
              <a:t>           HTML5</a:t>
            </a:r>
            <a:endParaRPr sz="14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400" dirty="0"/>
              <a:t>Lenguaje de marcado para construir páginas web. Nace en 2014 como mejora de HTML incluyendo nuevas etiquetas y mejoras en la API.</a:t>
            </a:r>
            <a:endParaRPr sz="1400" dirty="0"/>
          </a:p>
        </p:txBody>
      </p:sp>
      <p:sp>
        <p:nvSpPr>
          <p:cNvPr id="511" name="Google Shape;511;p29"/>
          <p:cNvSpPr txBox="1">
            <a:spLocks noGrp="1"/>
          </p:cNvSpPr>
          <p:nvPr>
            <p:ph type="body" idx="3"/>
          </p:nvPr>
        </p:nvSpPr>
        <p:spPr>
          <a:xfrm>
            <a:off x="409587" y="2895525"/>
            <a:ext cx="2327700" cy="15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s-ES" sz="1400" b="1" dirty="0">
                <a:latin typeface="Montserrat"/>
                <a:ea typeface="Montserrat"/>
                <a:cs typeface="Montserrat"/>
                <a:sym typeface="Montserrat"/>
              </a:rPr>
              <a:t>          JavaScript</a:t>
            </a:r>
            <a:endParaRPr sz="14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buNone/>
            </a:pPr>
            <a:r>
              <a:rPr lang="es-ES" sz="1400" dirty="0">
                <a:latin typeface="Montserrat"/>
                <a:ea typeface="Montserrat"/>
                <a:cs typeface="Montserrat"/>
              </a:rPr>
              <a:t>Utilizado para dotar de funcionalidad y dinamismo a páginas web, así como comunicar vista con el controlador</a:t>
            </a:r>
            <a:r>
              <a:rPr lang="en" sz="1400" dirty="0">
                <a:latin typeface="Montserrat"/>
                <a:ea typeface="Montserrat"/>
                <a:cs typeface="Montserrat"/>
              </a:rPr>
              <a:t>. </a:t>
            </a:r>
            <a:endParaRPr sz="1400" dirty="0">
              <a:latin typeface="Montserrat"/>
              <a:ea typeface="Montserrat"/>
              <a:cs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1" name="Google Shape;345;p17"/>
          <p:cNvSpPr txBox="1">
            <a:spLocks/>
          </p:cNvSpPr>
          <p:nvPr/>
        </p:nvSpPr>
        <p:spPr>
          <a:xfrm>
            <a:off x="776450" y="127746"/>
            <a:ext cx="3921674" cy="392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s-ES" sz="2400" dirty="0"/>
              <a:t>T</a:t>
            </a:r>
            <a:r>
              <a:rPr lang="es-ES" dirty="0"/>
              <a:t>ECNOLOGÍAS USADAS</a:t>
            </a:r>
            <a:endParaRPr lang="es-ES" sz="1400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E9A47DB-52C3-4D30-A531-F435ED2B635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133" y="4262151"/>
            <a:ext cx="1974857" cy="75353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02" y="766159"/>
            <a:ext cx="415648" cy="37180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360" y="2821953"/>
            <a:ext cx="429862" cy="42986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057" y="766159"/>
            <a:ext cx="618076" cy="37902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87" y="2826923"/>
            <a:ext cx="419922" cy="41992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360" y="758933"/>
            <a:ext cx="925684" cy="35998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057" y="2879146"/>
            <a:ext cx="757140" cy="3154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468" name="Google Shape;468;p28"/>
          <p:cNvGrpSpPr/>
          <p:nvPr/>
        </p:nvGrpSpPr>
        <p:grpSpPr>
          <a:xfrm>
            <a:off x="4564087" y="925703"/>
            <a:ext cx="3867544" cy="2310089"/>
            <a:chOff x="4108032" y="1274925"/>
            <a:chExt cx="3867544" cy="2310089"/>
          </a:xfrm>
        </p:grpSpPr>
        <p:sp>
          <p:nvSpPr>
            <p:cNvPr id="469" name="Google Shape;469;p28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0" name="Google Shape;470;p28"/>
            <p:cNvGrpSpPr/>
            <p:nvPr/>
          </p:nvGrpSpPr>
          <p:grpSpPr>
            <a:xfrm>
              <a:off x="4108032" y="1274925"/>
              <a:ext cx="3867544" cy="2310089"/>
              <a:chOff x="4108032" y="1274925"/>
              <a:chExt cx="3867544" cy="2310089"/>
            </a:xfrm>
          </p:grpSpPr>
          <p:grpSp>
            <p:nvGrpSpPr>
              <p:cNvPr id="471" name="Google Shape;471;p28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472" name="Google Shape;472;p28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473" name="Google Shape;473;p28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74" name="Google Shape;474;p28"/>
              <p:cNvSpPr txBox="1"/>
              <p:nvPr/>
            </p:nvSpPr>
            <p:spPr>
              <a:xfrm>
                <a:off x="4535786" y="3213614"/>
                <a:ext cx="788751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200" b="1" dirty="0">
                    <a:solidFill>
                      <a:schemeClr val="dk2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12/2019</a:t>
                </a:r>
                <a:endParaRPr sz="1200" b="1" dirty="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75" name="Google Shape;475;p28"/>
              <p:cNvSpPr txBox="1"/>
              <p:nvPr/>
            </p:nvSpPr>
            <p:spPr>
              <a:xfrm>
                <a:off x="4108032" y="1274925"/>
                <a:ext cx="3867544" cy="9469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b="1" dirty="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Visualización y API</a:t>
                </a:r>
                <a:endParaRPr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s-ES" dirty="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Se comienza a trabajar en el API para filtrar, refrescar gráficos de manera dinámica y la inclusión de más visualizaciones y configuración</a:t>
                </a:r>
                <a:r>
                  <a:rPr lang="en" dirty="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.</a:t>
                </a:r>
                <a:endParaRPr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grpSp>
        <p:nvGrpSpPr>
          <p:cNvPr id="478" name="Google Shape;478;p28"/>
          <p:cNvGrpSpPr/>
          <p:nvPr/>
        </p:nvGrpSpPr>
        <p:grpSpPr>
          <a:xfrm>
            <a:off x="5760228" y="2351205"/>
            <a:ext cx="3426372" cy="1732509"/>
            <a:chOff x="5317993" y="2702596"/>
            <a:chExt cx="3426372" cy="1732509"/>
          </a:xfrm>
        </p:grpSpPr>
        <p:grpSp>
          <p:nvGrpSpPr>
            <p:cNvPr id="479" name="Google Shape;479;p28"/>
            <p:cNvGrpSpPr/>
            <p:nvPr/>
          </p:nvGrpSpPr>
          <p:grpSpPr>
            <a:xfrm rot="10800000">
              <a:off x="6760035" y="3079467"/>
              <a:ext cx="92400" cy="411825"/>
              <a:chOff x="2070100" y="2563700"/>
              <a:chExt cx="92400" cy="411825"/>
            </a:xfrm>
          </p:grpSpPr>
          <p:cxnSp>
            <p:nvCxnSpPr>
              <p:cNvPr id="480" name="Google Shape;480;p28"/>
              <p:cNvCxnSpPr/>
              <p:nvPr/>
            </p:nvCxnSpPr>
            <p:spPr>
              <a:xfrm>
                <a:off x="2116300" y="2616125"/>
                <a:ext cx="0" cy="35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1" name="Google Shape;481;p28"/>
              <p:cNvSpPr/>
              <p:nvPr/>
            </p:nvSpPr>
            <p:spPr>
              <a:xfrm>
                <a:off x="2070100" y="2563700"/>
                <a:ext cx="92400" cy="92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2" name="Google Shape;482;p28"/>
            <p:cNvSpPr txBox="1"/>
            <p:nvPr/>
          </p:nvSpPr>
          <p:spPr>
            <a:xfrm>
              <a:off x="6435809" y="2702596"/>
              <a:ext cx="825797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05/2019</a:t>
              </a:r>
              <a:endParaRPr sz="1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83" name="Google Shape;483;p28"/>
            <p:cNvSpPr txBox="1"/>
            <p:nvPr/>
          </p:nvSpPr>
          <p:spPr>
            <a:xfrm>
              <a:off x="5317993" y="3491305"/>
              <a:ext cx="3426372" cy="9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Fin desarrollo del proyecto</a:t>
              </a:r>
              <a:endParaRPr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-ES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Inicio de la documentación y memoria del proyecto, así como realización de una web con demos</a:t>
              </a:r>
              <a:r>
                <a:rPr lang="en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  <a:endParaRPr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484" name="Google Shape;484;p28"/>
          <p:cNvGrpSpPr/>
          <p:nvPr/>
        </p:nvGrpSpPr>
        <p:grpSpPr>
          <a:xfrm>
            <a:off x="780617" y="927290"/>
            <a:ext cx="2912072" cy="2308502"/>
            <a:chOff x="303287" y="1278161"/>
            <a:chExt cx="2912072" cy="2308502"/>
          </a:xfrm>
        </p:grpSpPr>
        <p:sp>
          <p:nvSpPr>
            <p:cNvPr id="485" name="Google Shape;485;p28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6" name="Google Shape;486;p28"/>
            <p:cNvGrpSpPr/>
            <p:nvPr/>
          </p:nvGrpSpPr>
          <p:grpSpPr>
            <a:xfrm>
              <a:off x="303287" y="1278161"/>
              <a:ext cx="2912072" cy="2308502"/>
              <a:chOff x="303287" y="1278161"/>
              <a:chExt cx="2912072" cy="2308502"/>
            </a:xfrm>
          </p:grpSpPr>
          <p:sp>
            <p:nvSpPr>
              <p:cNvPr id="487" name="Google Shape;487;p28"/>
              <p:cNvSpPr txBox="1"/>
              <p:nvPr/>
            </p:nvSpPr>
            <p:spPr>
              <a:xfrm>
                <a:off x="495991" y="3215263"/>
                <a:ext cx="87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200" b="1" dirty="0">
                    <a:solidFill>
                      <a:schemeClr val="accent6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08/2018</a:t>
                </a:r>
                <a:endParaRPr sz="1200" b="1" dirty="0">
                  <a:solidFill>
                    <a:schemeClr val="accent6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grpSp>
            <p:nvGrpSpPr>
              <p:cNvPr id="488" name="Google Shape;488;p28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489" name="Google Shape;489;p28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490" name="Google Shape;490;p28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91" name="Google Shape;491;p28"/>
              <p:cNvSpPr txBox="1"/>
              <p:nvPr/>
            </p:nvSpPr>
            <p:spPr>
              <a:xfrm>
                <a:off x="303287" y="1278161"/>
                <a:ext cx="2912072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b="1" dirty="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Toma de requisitos</a:t>
                </a:r>
                <a:endParaRPr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lvl="0" algn="l" rtl="0">
                  <a:spcBef>
                    <a:spcPts val="0"/>
                  </a:spcBef>
                  <a:spcAft>
                    <a:spcPts val="1600"/>
                  </a:spcAft>
                </a:pPr>
                <a:r>
                  <a:rPr lang="es-ES" dirty="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Estudio de la librería A-</a:t>
                </a:r>
                <a:r>
                  <a:rPr lang="es-ES" dirty="0" err="1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Frame</a:t>
                </a:r>
                <a:r>
                  <a:rPr lang="en" dirty="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y desarrollo de primeras visualizaciones</a:t>
                </a:r>
                <a:r>
                  <a:rPr lang="en" sz="900" dirty="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.</a:t>
                </a:r>
                <a:endParaRPr sz="900" dirty="0">
                  <a:solidFill>
                    <a:schemeClr val="dk1"/>
                  </a:solidFill>
                  <a:latin typeface="Montserrat"/>
                  <a:sym typeface="Montserrat"/>
                </a:endParaRPr>
              </a:p>
            </p:txBody>
          </p:sp>
        </p:grpSp>
      </p:grpSp>
      <p:grpSp>
        <p:nvGrpSpPr>
          <p:cNvPr id="492" name="Google Shape;492;p28"/>
          <p:cNvGrpSpPr/>
          <p:nvPr/>
        </p:nvGrpSpPr>
        <p:grpSpPr>
          <a:xfrm>
            <a:off x="1670669" y="2353368"/>
            <a:ext cx="3629090" cy="1729645"/>
            <a:chOff x="1220262" y="2702596"/>
            <a:chExt cx="3629090" cy="1729645"/>
          </a:xfrm>
        </p:grpSpPr>
        <p:sp>
          <p:nvSpPr>
            <p:cNvPr id="493" name="Google Shape;493;p28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4" name="Google Shape;494;p28"/>
            <p:cNvGrpSpPr/>
            <p:nvPr/>
          </p:nvGrpSpPr>
          <p:grpSpPr>
            <a:xfrm>
              <a:off x="1220262" y="2702596"/>
              <a:ext cx="3027455" cy="1729645"/>
              <a:chOff x="1220262" y="2702596"/>
              <a:chExt cx="3027455" cy="1729645"/>
            </a:xfrm>
          </p:grpSpPr>
          <p:sp>
            <p:nvSpPr>
              <p:cNvPr id="495" name="Google Shape;495;p28"/>
              <p:cNvSpPr txBox="1"/>
              <p:nvPr/>
            </p:nvSpPr>
            <p:spPr>
              <a:xfrm>
                <a:off x="2525594" y="2702596"/>
                <a:ext cx="806787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200" b="1" dirty="0">
                    <a:solidFill>
                      <a:schemeClr val="accen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10/2018</a:t>
                </a:r>
                <a:endParaRPr sz="1200" b="1" dirty="0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grpSp>
            <p:nvGrpSpPr>
              <p:cNvPr id="496" name="Google Shape;496;p28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497" name="Google Shape;497;p28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498" name="Google Shape;498;p28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99" name="Google Shape;499;p28"/>
              <p:cNvSpPr txBox="1"/>
              <p:nvPr/>
            </p:nvSpPr>
            <p:spPr>
              <a:xfrm>
                <a:off x="1220262" y="3488441"/>
                <a:ext cx="3027455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b="1" dirty="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Primeras incidencias cerradas</a:t>
                </a:r>
                <a:endParaRPr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s-ES" dirty="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Actualización de la librería y refactorización del código en base a los estándares propuestos por A-</a:t>
                </a:r>
                <a:r>
                  <a:rPr lang="es-ES" dirty="0" err="1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Frame</a:t>
                </a:r>
                <a:r>
                  <a:rPr lang="en" dirty="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.</a:t>
                </a:r>
                <a:endParaRPr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pic>
        <p:nvPicPr>
          <p:cNvPr id="36" name="Imagen 35">
            <a:extLst>
              <a:ext uri="{FF2B5EF4-FFF2-40B4-BE49-F238E27FC236}">
                <a16:creationId xmlns:a16="http://schemas.microsoft.com/office/drawing/2014/main" id="{E3A3A3D3-3F1F-451C-AFBA-6EE81E896E2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823" y="4293414"/>
            <a:ext cx="1974857" cy="753533"/>
          </a:xfrm>
          <a:prstGeom prst="rect">
            <a:avLst/>
          </a:prstGeom>
        </p:spPr>
      </p:pic>
      <p:sp>
        <p:nvSpPr>
          <p:cNvPr id="37" name="Google Shape;345;p17"/>
          <p:cNvSpPr txBox="1">
            <a:spLocks/>
          </p:cNvSpPr>
          <p:nvPr/>
        </p:nvSpPr>
        <p:spPr>
          <a:xfrm>
            <a:off x="776450" y="127746"/>
            <a:ext cx="3921674" cy="392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s-ES" sz="2400" dirty="0"/>
              <a:t>F</a:t>
            </a:r>
            <a:r>
              <a:rPr lang="es-ES" dirty="0"/>
              <a:t>ASES DEL PROYECTO</a:t>
            </a:r>
            <a:endParaRPr lang="es-ES" sz="11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9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379555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800" b="1" dirty="0">
                <a:latin typeface="Montserrat"/>
                <a:ea typeface="Montserrat"/>
                <a:cs typeface="Montserrat"/>
                <a:sym typeface="Montserrat"/>
              </a:rPr>
              <a:t>SCRUM</a:t>
            </a:r>
            <a:endParaRPr sz="18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800" dirty="0"/>
              <a:t>Versión simplificada donde se han mantenido reuniones periódicas en las cuales el tutor desempeñaba el papel de cliente y el autor el de desarrollador</a:t>
            </a:r>
            <a:r>
              <a:rPr lang="en" sz="1800" dirty="0"/>
              <a:t>.</a:t>
            </a:r>
            <a:endParaRPr sz="1800" dirty="0"/>
          </a:p>
        </p:txBody>
      </p:sp>
      <p:sp>
        <p:nvSpPr>
          <p:cNvPr id="374" name="Google Shape;374;p19"/>
          <p:cNvSpPr txBox="1">
            <a:spLocks noGrp="1"/>
          </p:cNvSpPr>
          <p:nvPr>
            <p:ph type="body" idx="2"/>
          </p:nvPr>
        </p:nvSpPr>
        <p:spPr>
          <a:xfrm>
            <a:off x="4924823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800" b="1" dirty="0">
                <a:latin typeface="Montserrat"/>
                <a:ea typeface="Montserrat"/>
                <a:cs typeface="Montserrat"/>
                <a:sym typeface="Montserrat"/>
              </a:rPr>
              <a:t>Aplicación web </a:t>
            </a:r>
            <a:r>
              <a:rPr lang="es-ES" sz="1800" b="1" dirty="0" err="1">
                <a:latin typeface="Montserrat"/>
                <a:ea typeface="Montserrat"/>
                <a:cs typeface="Montserrat"/>
                <a:sym typeface="Montserrat"/>
              </a:rPr>
              <a:t>NodeJs</a:t>
            </a:r>
            <a:endParaRPr sz="18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800" dirty="0"/>
              <a:t>Arquitectura web con </a:t>
            </a:r>
            <a:r>
              <a:rPr lang="es-ES" sz="1800" dirty="0" err="1"/>
              <a:t>NodeJS</a:t>
            </a:r>
            <a:r>
              <a:rPr lang="es-ES" sz="1800" dirty="0"/>
              <a:t> como servidor y </a:t>
            </a:r>
            <a:r>
              <a:rPr lang="es-ES" sz="1800" dirty="0" err="1"/>
              <a:t>npm</a:t>
            </a:r>
            <a:r>
              <a:rPr lang="es-ES" sz="1800" dirty="0"/>
              <a:t> como gestor de dependencias</a:t>
            </a:r>
            <a:r>
              <a:rPr lang="en" sz="1800" dirty="0"/>
              <a:t>. </a:t>
            </a:r>
            <a:r>
              <a:rPr lang="es-ES" sz="1800" dirty="0"/>
              <a:t>Utilizando HTML y JavaScript en el cliente.</a:t>
            </a:r>
            <a:endParaRPr sz="1800" dirty="0"/>
          </a:p>
        </p:txBody>
      </p:sp>
      <p:sp>
        <p:nvSpPr>
          <p:cNvPr id="375" name="Google Shape;375;p19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33B4BD5-E372-4281-A87E-0FF2876D1D8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843" y="4020421"/>
            <a:ext cx="1974857" cy="753533"/>
          </a:xfrm>
          <a:prstGeom prst="rect">
            <a:avLst/>
          </a:prstGeom>
        </p:spPr>
      </p:pic>
      <p:sp>
        <p:nvSpPr>
          <p:cNvPr id="7" name="Google Shape;345;p17"/>
          <p:cNvSpPr txBox="1">
            <a:spLocks/>
          </p:cNvSpPr>
          <p:nvPr/>
        </p:nvSpPr>
        <p:spPr>
          <a:xfrm>
            <a:off x="776450" y="127746"/>
            <a:ext cx="3921674" cy="392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s-ES" sz="2400" dirty="0"/>
              <a:t>M</a:t>
            </a:r>
            <a:r>
              <a:rPr lang="es-ES" dirty="0"/>
              <a:t>ETODOLOGÍA Y ARQUITECTURA</a:t>
            </a:r>
            <a:endParaRPr lang="es-ES" sz="1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62000">
              <a:schemeClr val="tx2">
                <a:lumMod val="90000"/>
              </a:schemeClr>
            </a:gs>
            <a:gs pos="100000">
              <a:schemeClr val="accent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1"/>
          <p:cNvSpPr txBox="1">
            <a:spLocks noGrp="1"/>
          </p:cNvSpPr>
          <p:nvPr>
            <p:ph type="body" idx="4294967295"/>
          </p:nvPr>
        </p:nvSpPr>
        <p:spPr>
          <a:xfrm>
            <a:off x="457200" y="959624"/>
            <a:ext cx="3507748" cy="339395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800" b="1" dirty="0">
                <a:latin typeface="Poppins"/>
                <a:ea typeface="Poppins"/>
                <a:cs typeface="Poppins"/>
                <a:sym typeface="Poppins"/>
              </a:rPr>
              <a:t>Múltiples dispositivos I</a:t>
            </a:r>
            <a:endParaRPr sz="1800" b="1" dirty="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800" dirty="0"/>
              <a:t>Puede ser visualizado en cualquier navegador, ya sea escritorio, móvil o tableta</a:t>
            </a:r>
            <a:r>
              <a:rPr lang="en" sz="1800" dirty="0"/>
              <a:t>. </a:t>
            </a:r>
            <a:r>
              <a:rPr lang="es-ES" sz="1800" dirty="0"/>
              <a:t>Además, en cualquier dispositivo de realidad virtual.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s-ES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s-ES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dirty="0"/>
              <a:t>Android con Navegador Chrome</a:t>
            </a:r>
            <a:endParaRPr sz="1200" dirty="0"/>
          </a:p>
        </p:txBody>
      </p:sp>
      <p:sp>
        <p:nvSpPr>
          <p:cNvPr id="525" name="Google Shape;525;p3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526" name="Google Shape;526;p31"/>
          <p:cNvGrpSpPr/>
          <p:nvPr/>
        </p:nvGrpSpPr>
        <p:grpSpPr>
          <a:xfrm>
            <a:off x="4756238" y="368953"/>
            <a:ext cx="1975330" cy="4097226"/>
            <a:chOff x="2547150" y="238125"/>
            <a:chExt cx="2525675" cy="5238750"/>
          </a:xfrm>
        </p:grpSpPr>
        <p:sp>
          <p:nvSpPr>
            <p:cNvPr id="527" name="Google Shape;527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200025" dist="571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6293E412-3FF4-441A-8FC6-ED9CB125E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095" y="748967"/>
            <a:ext cx="1870799" cy="333719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E7C90B0-86DB-47F2-8BDB-6302A77EAD3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843" y="4020421"/>
            <a:ext cx="1974857" cy="7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581"/>
      </p:ext>
    </p:extLst>
  </p:cSld>
  <p:clrMapOvr>
    <a:masterClrMapping/>
  </p:clrMapOvr>
</p:sld>
</file>

<file path=ppt/theme/theme1.xml><?xml version="1.0" encoding="utf-8"?>
<a:theme xmlns:a="http://schemas.openxmlformats.org/drawingml/2006/main" name="Volsce template">
  <a:themeElements>
    <a:clrScheme name="Custom 347">
      <a:dk1>
        <a:srgbClr val="252831"/>
      </a:dk1>
      <a:lt1>
        <a:srgbClr val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608</Words>
  <Application>Microsoft Office PowerPoint</Application>
  <PresentationFormat>Presentación en pantalla (16:9)</PresentationFormat>
  <Paragraphs>100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Wingdings</vt:lpstr>
      <vt:lpstr>Montserrat Light</vt:lpstr>
      <vt:lpstr>Montserrat</vt:lpstr>
      <vt:lpstr>Poppins</vt:lpstr>
      <vt:lpstr>Arial</vt:lpstr>
      <vt:lpstr>Volsce template</vt:lpstr>
      <vt:lpstr>TRABAJO FIN DE GRADO</vt:lpstr>
      <vt:lpstr>ÍNDICE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102 Descargas semanales</vt:lpstr>
      <vt:lpstr>Presentación de PowerPoint</vt:lpstr>
      <vt:lpstr>Presentación de PowerPoint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Adrian Pizarro</cp:lastModifiedBy>
  <cp:revision>34</cp:revision>
  <dcterms:modified xsi:type="dcterms:W3CDTF">2020-03-07T12:38:24Z</dcterms:modified>
</cp:coreProperties>
</file>