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908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0030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478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397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4172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1563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7776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4606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5814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4388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200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56ADD66-BD08-1445-A421-6D9BFE0D6DE9}" type="datetimeFigureOut">
              <a:rPr lang="en-GR" smtClean="0"/>
              <a:t>10/4/22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F9AD3F-6FD9-0447-AAD5-014009D4A527}" type="slidenum">
              <a:rPr lang="en-GR" smtClean="0"/>
              <a:t>‹#›</a:t>
            </a:fld>
            <a:endParaRPr lang="en-G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5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1A16-EA7C-734F-8629-1042DCE3E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34" y="534274"/>
            <a:ext cx="8333678" cy="706438"/>
          </a:xfrm>
        </p:spPr>
        <p:txBody>
          <a:bodyPr>
            <a:noAutofit/>
          </a:bodyPr>
          <a:lstStyle/>
          <a:p>
            <a:r>
              <a:rPr lang="de-DE" sz="3600" dirty="0"/>
              <a:t>Casino </a:t>
            </a:r>
            <a:r>
              <a:rPr lang="en-GR" sz="3600"/>
              <a:t>optimisation 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12766-C834-6042-962D-C5BB9804E4AD}"/>
              </a:ext>
            </a:extLst>
          </p:cNvPr>
          <p:cNvSpPr txBox="1"/>
          <p:nvPr/>
        </p:nvSpPr>
        <p:spPr>
          <a:xfrm>
            <a:off x="464634" y="1411437"/>
            <a:ext cx="11262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R"/>
              <a:t>Key success: </a:t>
            </a:r>
            <a:r>
              <a:rPr lang="en-GB" dirty="0"/>
              <a:t>establish a 360-degree view of your customer (KPIs per user), group customers based on their behaviour and analyse the profile of each group in order to get insights and take action.</a:t>
            </a:r>
          </a:p>
          <a:p>
            <a:pPr marL="285750" indent="-285750">
              <a:buFontTx/>
              <a:buChar char="-"/>
            </a:pPr>
            <a:r>
              <a:rPr lang="en-GB" dirty="0"/>
              <a:t>At the same time, you get feedback about your product and specifically: what you are doing right and what you can improve to make the players more enthusiastic and happier?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770BE-ABA2-E544-9111-A823E7BBAD95}"/>
              </a:ext>
            </a:extLst>
          </p:cNvPr>
          <p:cNvSpPr txBox="1"/>
          <p:nvPr/>
        </p:nvSpPr>
        <p:spPr>
          <a:xfrm>
            <a:off x="546410" y="3165762"/>
            <a:ext cx="53191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b="1" dirty="0">
                <a:solidFill>
                  <a:schemeClr val="bg1"/>
                </a:solidFill>
              </a:rPr>
              <a:t>Top 5 most popular casino games</a:t>
            </a:r>
            <a:r>
              <a:rPr lang="en-GR" b="1" dirty="0">
                <a:solidFill>
                  <a:schemeClr val="bg1"/>
                </a:solidFill>
              </a:rPr>
              <a:t>:</a:t>
            </a:r>
          </a:p>
          <a:p>
            <a:endParaRPr lang="en-GR" b="1" dirty="0">
              <a:solidFill>
                <a:schemeClr val="bg1"/>
              </a:solidFill>
            </a:endParaRPr>
          </a:p>
          <a:p>
            <a:r>
              <a:rPr lang="en-GR" dirty="0">
                <a:solidFill>
                  <a:schemeClr val="bg1"/>
                </a:solidFill>
              </a:rPr>
              <a:t>1. PlayTech</a:t>
            </a:r>
          </a:p>
          <a:p>
            <a:r>
              <a:rPr lang="en-GR" dirty="0">
                <a:solidFill>
                  <a:schemeClr val="bg1"/>
                </a:solidFill>
              </a:rPr>
              <a:t>2. PlayNGo</a:t>
            </a:r>
          </a:p>
          <a:p>
            <a:r>
              <a:rPr lang="en-GR" dirty="0">
                <a:solidFill>
                  <a:schemeClr val="bg1"/>
                </a:solidFill>
              </a:rPr>
              <a:t>3. PragmaticPlay</a:t>
            </a:r>
          </a:p>
          <a:p>
            <a:r>
              <a:rPr lang="en-GR" dirty="0">
                <a:solidFill>
                  <a:schemeClr val="bg1"/>
                </a:solidFill>
              </a:rPr>
              <a:t>4. Nyx</a:t>
            </a:r>
          </a:p>
          <a:p>
            <a:r>
              <a:rPr lang="en-GR" dirty="0">
                <a:solidFill>
                  <a:schemeClr val="bg1"/>
                </a:solidFill>
              </a:rPr>
              <a:t>5. </a:t>
            </a:r>
            <a:r>
              <a:rPr lang="en-GB" dirty="0" err="1">
                <a:solidFill>
                  <a:schemeClr val="bg1"/>
                </a:solidFill>
              </a:rPr>
              <a:t>NetEnt</a:t>
            </a:r>
            <a:endParaRPr lang="en-G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70E19-C155-8E4A-9E96-8EB933548CB9}"/>
              </a:ext>
            </a:extLst>
          </p:cNvPr>
          <p:cNvSpPr txBox="1"/>
          <p:nvPr/>
        </p:nvSpPr>
        <p:spPr>
          <a:xfrm>
            <a:off x="5876690" y="3518944"/>
            <a:ext cx="5846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The most users have played these 5 casino games. Keep going to offer them the best experience!</a:t>
            </a:r>
          </a:p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Deep dive into their characteristsics in order to boost the rest casino games that they are not so popular</a:t>
            </a:r>
          </a:p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These characteristics can be:</a:t>
            </a:r>
          </a:p>
          <a:p>
            <a:pPr marL="342900" indent="-342900">
              <a:buAutoNum type="alphaLcPeriod"/>
            </a:pPr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R" dirty="0">
                <a:solidFill>
                  <a:schemeClr val="bg1"/>
                </a:solidFill>
              </a:rPr>
              <a:t>eturn in favor of user vs return in favor of casino</a:t>
            </a:r>
          </a:p>
          <a:p>
            <a:pPr marL="342900" indent="-342900">
              <a:buAutoNum type="alphaLcPeriod"/>
            </a:pPr>
            <a:r>
              <a:rPr lang="en-GR" dirty="0">
                <a:solidFill>
                  <a:schemeClr val="bg1"/>
                </a:solidFill>
              </a:rPr>
              <a:t>An easy to play platform (e.g. UI design) and restrictions </a:t>
            </a:r>
          </a:p>
          <a:p>
            <a:pPr marL="342900" indent="-342900">
              <a:buAutoNum type="alphaLcPeriod"/>
            </a:pPr>
            <a:r>
              <a:rPr lang="en-GR" dirty="0">
                <a:solidFill>
                  <a:schemeClr val="bg1"/>
                </a:solidFill>
              </a:rPr>
              <a:t>Payment methods</a:t>
            </a:r>
          </a:p>
          <a:p>
            <a:pPr marL="342900" indent="-342900">
              <a:buAutoNum type="alphaLcPeriod"/>
            </a:pPr>
            <a:r>
              <a:rPr lang="en-GR" dirty="0">
                <a:solidFill>
                  <a:schemeClr val="bg1"/>
                </a:solidFill>
              </a:rPr>
              <a:t>Available hours to play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49BDA0-EFD3-F44B-9717-8B7D07E04412}"/>
              </a:ext>
            </a:extLst>
          </p:cNvPr>
          <p:cNvCxnSpPr/>
          <p:nvPr/>
        </p:nvCxnSpPr>
        <p:spPr>
          <a:xfrm>
            <a:off x="5865541" y="3165762"/>
            <a:ext cx="0" cy="3157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4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1A16-EA7C-734F-8629-1042DCE3E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34" y="534274"/>
            <a:ext cx="8333678" cy="706438"/>
          </a:xfrm>
        </p:spPr>
        <p:txBody>
          <a:bodyPr>
            <a:noAutofit/>
          </a:bodyPr>
          <a:lstStyle/>
          <a:p>
            <a:r>
              <a:rPr lang="de-DE" sz="3600"/>
              <a:t>Casino </a:t>
            </a:r>
            <a:r>
              <a:rPr lang="en-GR" sz="3600"/>
              <a:t>optimisation II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12766-C834-6042-962D-C5BB9804E4AD}"/>
              </a:ext>
            </a:extLst>
          </p:cNvPr>
          <p:cNvSpPr txBox="1"/>
          <p:nvPr/>
        </p:nvSpPr>
        <p:spPr>
          <a:xfrm>
            <a:off x="464634" y="1411437"/>
            <a:ext cx="112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/>
          </a:p>
          <a:p>
            <a:endParaRPr lang="en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770BE-ABA2-E544-9111-A823E7BBAD95}"/>
              </a:ext>
            </a:extLst>
          </p:cNvPr>
          <p:cNvSpPr txBox="1"/>
          <p:nvPr/>
        </p:nvSpPr>
        <p:spPr>
          <a:xfrm>
            <a:off x="546410" y="3165762"/>
            <a:ext cx="5319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b="1">
                <a:solidFill>
                  <a:schemeClr val="bg1"/>
                </a:solidFill>
              </a:rPr>
              <a:t>Top 3 most profitable casino games</a:t>
            </a:r>
            <a:r>
              <a:rPr lang="en-GR" b="1">
                <a:solidFill>
                  <a:schemeClr val="bg1"/>
                </a:solidFill>
              </a:rPr>
              <a:t>:</a:t>
            </a:r>
          </a:p>
          <a:p>
            <a:endParaRPr lang="en-GR" b="1">
              <a:solidFill>
                <a:schemeClr val="bg1"/>
              </a:solidFill>
            </a:endParaRPr>
          </a:p>
          <a:p>
            <a:r>
              <a:rPr lang="en-GR">
                <a:solidFill>
                  <a:schemeClr val="bg1"/>
                </a:solidFill>
              </a:rPr>
              <a:t>1. PlayTech</a:t>
            </a:r>
          </a:p>
          <a:p>
            <a:r>
              <a:rPr lang="en-GR">
                <a:solidFill>
                  <a:schemeClr val="bg1"/>
                </a:solidFill>
              </a:rPr>
              <a:t>2. Evolution</a:t>
            </a:r>
          </a:p>
          <a:p>
            <a:r>
              <a:rPr lang="en-GR">
                <a:solidFill>
                  <a:schemeClr val="bg1"/>
                </a:solidFill>
              </a:rPr>
              <a:t>3. Nyx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70E19-C155-8E4A-9E96-8EB933548CB9}"/>
              </a:ext>
            </a:extLst>
          </p:cNvPr>
          <p:cNvSpPr txBox="1"/>
          <p:nvPr/>
        </p:nvSpPr>
        <p:spPr>
          <a:xfrm>
            <a:off x="5876690" y="3518944"/>
            <a:ext cx="5846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R">
                <a:solidFill>
                  <a:schemeClr val="bg1"/>
                </a:solidFill>
              </a:rPr>
              <a:t>These 3 casino games return the highest profit to your business</a:t>
            </a:r>
          </a:p>
          <a:p>
            <a:pPr marL="285750" indent="-285750">
              <a:buFontTx/>
              <a:buChar char="-"/>
            </a:pPr>
            <a:r>
              <a:rPr lang="en-GR">
                <a:solidFill>
                  <a:schemeClr val="bg1"/>
                </a:solidFill>
              </a:rPr>
              <a:t>Keep going to invest on these</a:t>
            </a:r>
          </a:p>
          <a:p>
            <a:pPr marL="285750" indent="-285750">
              <a:buFontTx/>
              <a:buChar char="-"/>
            </a:pPr>
            <a:r>
              <a:rPr lang="en-GR">
                <a:solidFill>
                  <a:schemeClr val="bg1"/>
                </a:solidFill>
              </a:rPr>
              <a:t>Compare profit vs loss for the rest casino games and decide if it needs to re-calculate/re-estimate the hold amount </a:t>
            </a:r>
          </a:p>
          <a:p>
            <a:pPr marL="285750" indent="-285750">
              <a:buFontTx/>
              <a:buChar char="-"/>
            </a:pPr>
            <a:r>
              <a:rPr lang="en-GR">
                <a:solidFill>
                  <a:schemeClr val="bg1"/>
                </a:solidFill>
              </a:rPr>
              <a:t>Create marketing campaigns in order to attract new users and/or perceive the existing players to invest more and more on the specific casino games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49BDA0-EFD3-F44B-9717-8B7D07E04412}"/>
              </a:ext>
            </a:extLst>
          </p:cNvPr>
          <p:cNvCxnSpPr/>
          <p:nvPr/>
        </p:nvCxnSpPr>
        <p:spPr>
          <a:xfrm>
            <a:off x="5865541" y="3165762"/>
            <a:ext cx="0" cy="3157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5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1A16-EA7C-734F-8629-1042DCE3E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34" y="534274"/>
            <a:ext cx="8333678" cy="706438"/>
          </a:xfrm>
        </p:spPr>
        <p:txBody>
          <a:bodyPr>
            <a:noAutofit/>
          </a:bodyPr>
          <a:lstStyle/>
          <a:p>
            <a:r>
              <a:rPr lang="de-DE" sz="3600"/>
              <a:t>Casino </a:t>
            </a:r>
            <a:r>
              <a:rPr lang="en-GR" sz="3600"/>
              <a:t>optimisation 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12766-C834-6042-962D-C5BB9804E4AD}"/>
              </a:ext>
            </a:extLst>
          </p:cNvPr>
          <p:cNvSpPr txBox="1"/>
          <p:nvPr/>
        </p:nvSpPr>
        <p:spPr>
          <a:xfrm>
            <a:off x="464634" y="1411437"/>
            <a:ext cx="112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R" dirty="0">
                <a:solidFill>
                  <a:schemeClr val="accent2"/>
                </a:solidFill>
              </a:rPr>
              <a:t>Cluster profiling 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05025-F2B6-B849-A68D-5C9082996AB6}"/>
              </a:ext>
            </a:extLst>
          </p:cNvPr>
          <p:cNvSpPr txBox="1"/>
          <p:nvPr/>
        </p:nvSpPr>
        <p:spPr>
          <a:xfrm>
            <a:off x="592755" y="3132276"/>
            <a:ext cx="5754029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R" sz="2000" b="1" dirty="0">
                <a:solidFill>
                  <a:schemeClr val="bg1"/>
                </a:solidFill>
              </a:rPr>
              <a:t>Cluster1: </a:t>
            </a:r>
            <a:r>
              <a:rPr lang="en-GR" dirty="0">
                <a:solidFill>
                  <a:schemeClr val="bg1"/>
                </a:solidFill>
              </a:rPr>
              <a:t>511 players</a:t>
            </a:r>
            <a:endParaRPr lang="en-G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Males around 32 years old from Greece.  They are a bit younger from the average age in whole population</a:t>
            </a:r>
          </a:p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Frequent and consistent deposits</a:t>
            </a:r>
          </a:p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But, small amounts for gambling</a:t>
            </a:r>
          </a:p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They prefer </a:t>
            </a:r>
            <a:r>
              <a:rPr lang="en-GB" dirty="0" err="1">
                <a:solidFill>
                  <a:schemeClr val="bg1"/>
                </a:solidFill>
              </a:rPr>
              <a:t>VisaCard</a:t>
            </a:r>
            <a:r>
              <a:rPr lang="en-GB" dirty="0">
                <a:solidFill>
                  <a:schemeClr val="bg1"/>
                </a:solidFill>
              </a:rPr>
              <a:t>, Envoy and DIASDTM as payment methods in most of cases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The most popular casino game in this cluster is: </a:t>
            </a:r>
            <a:r>
              <a:rPr lang="en-GB" dirty="0" err="1">
                <a:solidFill>
                  <a:schemeClr val="bg1"/>
                </a:solidFill>
              </a:rPr>
              <a:t>PlayTech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PlayNGo</a:t>
            </a:r>
            <a:r>
              <a:rPr lang="en-GB" dirty="0">
                <a:solidFill>
                  <a:schemeClr val="bg1"/>
                </a:solidFill>
              </a:rPr>
              <a:t>, Nyx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The wins seem to be frequent (withdraw) and the funds on average but low, compared to the other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27E2D-2010-4F4D-B1B2-F3077BC4D978}"/>
              </a:ext>
            </a:extLst>
          </p:cNvPr>
          <p:cNvSpPr txBox="1"/>
          <p:nvPr/>
        </p:nvSpPr>
        <p:spPr>
          <a:xfrm>
            <a:off x="6735336" y="3524679"/>
            <a:ext cx="4583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>
                <a:solidFill>
                  <a:schemeClr val="bg1"/>
                </a:solidFill>
              </a:rPr>
              <a:t>M</a:t>
            </a:r>
            <a:r>
              <a:rPr lang="en-GR">
                <a:solidFill>
                  <a:schemeClr val="bg1"/>
                </a:solidFill>
              </a:rPr>
              <a:t>ake them more risky players – increase player’s deposits</a:t>
            </a:r>
          </a:p>
          <a:p>
            <a:pPr marL="285750" indent="-285750">
              <a:buFontTx/>
              <a:buChar char="-"/>
            </a:pPr>
            <a:r>
              <a:rPr lang="en-GR">
                <a:solidFill>
                  <a:schemeClr val="bg1"/>
                </a:solidFill>
              </a:rPr>
              <a:t>Give bonus if the performance is good – give a boost to invest higher amounts of money</a:t>
            </a:r>
          </a:p>
          <a:p>
            <a:pPr marL="285750" indent="-285750">
              <a:buFontTx/>
              <a:buChar char="-"/>
            </a:pPr>
            <a:r>
              <a:rPr lang="en-GR">
                <a:solidFill>
                  <a:schemeClr val="bg1"/>
                </a:solidFill>
              </a:rPr>
              <a:t>Free spins to play and win real money </a:t>
            </a:r>
          </a:p>
          <a:p>
            <a:pPr marL="285750" indent="-285750">
              <a:buFontTx/>
              <a:buChar char="-"/>
            </a:pPr>
            <a:r>
              <a:rPr lang="de-DE" err="1">
                <a:solidFill>
                  <a:schemeClr val="bg1"/>
                </a:solidFill>
              </a:rPr>
              <a:t>Maintain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the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frequent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interaction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that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exists</a:t>
            </a:r>
            <a:r>
              <a:rPr lang="de-DE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DE" err="1">
                <a:solidFill>
                  <a:schemeClr val="bg1"/>
                </a:solidFill>
              </a:rPr>
              <a:t>Offer</a:t>
            </a:r>
            <a:r>
              <a:rPr lang="de-DE">
                <a:solidFill>
                  <a:schemeClr val="bg1"/>
                </a:solidFill>
              </a:rPr>
              <a:t> international </a:t>
            </a:r>
            <a:r>
              <a:rPr lang="de-DE" err="1">
                <a:solidFill>
                  <a:schemeClr val="bg1"/>
                </a:solidFill>
              </a:rPr>
              <a:t>offers</a:t>
            </a:r>
            <a:r>
              <a:rPr lang="de-DE">
                <a:solidFill>
                  <a:schemeClr val="bg1"/>
                </a:solidFill>
              </a:rPr>
              <a:t> – </a:t>
            </a:r>
            <a:r>
              <a:rPr lang="de-DE" err="1">
                <a:solidFill>
                  <a:schemeClr val="bg1"/>
                </a:solidFill>
              </a:rPr>
              <a:t>extend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country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borders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1E164-A1C4-7F40-8527-5CEE9D12F2DA}"/>
              </a:ext>
            </a:extLst>
          </p:cNvPr>
          <p:cNvCxnSpPr>
            <a:cxnSpLocks/>
          </p:cNvCxnSpPr>
          <p:nvPr/>
        </p:nvCxnSpPr>
        <p:spPr>
          <a:xfrm>
            <a:off x="6506735" y="3088888"/>
            <a:ext cx="27880" cy="3282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2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1A16-EA7C-734F-8629-1042DCE3E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34" y="534274"/>
            <a:ext cx="8333678" cy="706438"/>
          </a:xfrm>
        </p:spPr>
        <p:txBody>
          <a:bodyPr>
            <a:noAutofit/>
          </a:bodyPr>
          <a:lstStyle/>
          <a:p>
            <a:r>
              <a:rPr lang="de-DE" sz="3600" dirty="0"/>
              <a:t>Casino </a:t>
            </a:r>
            <a:r>
              <a:rPr lang="en-GR" sz="3600"/>
              <a:t>optimisation 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12766-C834-6042-962D-C5BB9804E4AD}"/>
              </a:ext>
            </a:extLst>
          </p:cNvPr>
          <p:cNvSpPr txBox="1"/>
          <p:nvPr/>
        </p:nvSpPr>
        <p:spPr>
          <a:xfrm>
            <a:off x="464634" y="1411437"/>
            <a:ext cx="112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R" dirty="0">
                <a:solidFill>
                  <a:schemeClr val="accent2"/>
                </a:solidFill>
              </a:rPr>
              <a:t>Cluster profiling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05025-F2B6-B849-A68D-5C9082996AB6}"/>
              </a:ext>
            </a:extLst>
          </p:cNvPr>
          <p:cNvSpPr txBox="1"/>
          <p:nvPr/>
        </p:nvSpPr>
        <p:spPr>
          <a:xfrm>
            <a:off x="576726" y="3036378"/>
            <a:ext cx="575402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R" b="1" dirty="0">
                <a:solidFill>
                  <a:schemeClr val="bg1"/>
                </a:solidFill>
              </a:rPr>
              <a:t>Cluster2 : </a:t>
            </a:r>
            <a:r>
              <a:rPr lang="en-GR" sz="1600" dirty="0">
                <a:solidFill>
                  <a:schemeClr val="bg1"/>
                </a:solidFill>
              </a:rPr>
              <a:t>92 players</a:t>
            </a:r>
            <a:endParaRPr lang="en-GR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Males a bit older than the players in the rest clusters (36 years old on average).</a:t>
            </a:r>
          </a:p>
          <a:p>
            <a:pPr marL="342900" indent="-34290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Females appear to be also active in this cluster</a:t>
            </a:r>
          </a:p>
          <a:p>
            <a:pPr marL="342900" indent="-34290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The last deposit is only very few days ago</a:t>
            </a:r>
          </a:p>
          <a:p>
            <a:pPr marL="342900" indent="-34290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The total deposit amount is big</a:t>
            </a:r>
          </a:p>
          <a:p>
            <a:pPr marL="342900" indent="-34290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PlayTech, Iforium, </a:t>
            </a:r>
            <a:r>
              <a:rPr lang="en-GB" dirty="0">
                <a:solidFill>
                  <a:schemeClr val="bg1"/>
                </a:solidFill>
              </a:rPr>
              <a:t>Nyx, MicroGaming </a:t>
            </a:r>
            <a:r>
              <a:rPr lang="en-GR" dirty="0">
                <a:solidFill>
                  <a:schemeClr val="bg1"/>
                </a:solidFill>
              </a:rPr>
              <a:t>are the most popular casino games</a:t>
            </a:r>
          </a:p>
          <a:p>
            <a:pPr marL="342900" indent="-34290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Greece is the dominant country but </a:t>
            </a:r>
            <a:r>
              <a:rPr lang="en-GB" dirty="0">
                <a:solidFill>
                  <a:schemeClr val="bg1"/>
                </a:solidFill>
              </a:rPr>
              <a:t>United Kingdom is rising </a:t>
            </a: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The wins seem to be less frequent but the funds are great</a:t>
            </a:r>
            <a:endParaRPr lang="en-GR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1E164-A1C4-7F40-8527-5CEE9D12F2DA}"/>
              </a:ext>
            </a:extLst>
          </p:cNvPr>
          <p:cNvCxnSpPr>
            <a:cxnSpLocks/>
          </p:cNvCxnSpPr>
          <p:nvPr/>
        </p:nvCxnSpPr>
        <p:spPr>
          <a:xfrm>
            <a:off x="6506735" y="3088888"/>
            <a:ext cx="27880" cy="3282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79066E-2CAB-6549-9342-DB01F63D34D9}"/>
              </a:ext>
            </a:extLst>
          </p:cNvPr>
          <p:cNvSpPr txBox="1"/>
          <p:nvPr/>
        </p:nvSpPr>
        <p:spPr>
          <a:xfrm>
            <a:off x="6660995" y="3546309"/>
            <a:ext cx="5066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Keep them happy – continue to invest much</a:t>
            </a:r>
          </a:p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Keep going to invest on multiple casino games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Reward women for their participation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Reward foreign players 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</a:rPr>
              <a:t>They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“</a:t>
            </a:r>
            <a:r>
              <a:rPr lang="de-DE" dirty="0" err="1">
                <a:solidFill>
                  <a:schemeClr val="bg1"/>
                </a:solidFill>
              </a:rPr>
              <a:t>good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 err="1">
                <a:solidFill>
                  <a:schemeClr val="bg1"/>
                </a:solidFill>
              </a:rPr>
              <a:t>asset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company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8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1A16-EA7C-734F-8629-1042DCE3E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34" y="534274"/>
            <a:ext cx="8333678" cy="706438"/>
          </a:xfrm>
        </p:spPr>
        <p:txBody>
          <a:bodyPr>
            <a:noAutofit/>
          </a:bodyPr>
          <a:lstStyle/>
          <a:p>
            <a:r>
              <a:rPr lang="de-DE" sz="3600" dirty="0"/>
              <a:t>Casino </a:t>
            </a:r>
            <a:r>
              <a:rPr lang="en-GR" sz="3600"/>
              <a:t>optimisation 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12766-C834-6042-962D-C5BB9804E4AD}"/>
              </a:ext>
            </a:extLst>
          </p:cNvPr>
          <p:cNvSpPr txBox="1"/>
          <p:nvPr/>
        </p:nvSpPr>
        <p:spPr>
          <a:xfrm>
            <a:off x="464634" y="1411437"/>
            <a:ext cx="112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R" dirty="0">
                <a:solidFill>
                  <a:schemeClr val="accent2"/>
                </a:solidFill>
              </a:rPr>
              <a:t>Cluster profiling III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05025-F2B6-B849-A68D-5C9082996AB6}"/>
              </a:ext>
            </a:extLst>
          </p:cNvPr>
          <p:cNvSpPr txBox="1"/>
          <p:nvPr/>
        </p:nvSpPr>
        <p:spPr>
          <a:xfrm>
            <a:off x="576726" y="3170190"/>
            <a:ext cx="575402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R" b="1" dirty="0">
                <a:solidFill>
                  <a:schemeClr val="bg1"/>
                </a:solidFill>
              </a:rPr>
              <a:t>Cluster3 : </a:t>
            </a:r>
            <a:r>
              <a:rPr lang="en-GR" dirty="0">
                <a:solidFill>
                  <a:schemeClr val="bg1"/>
                </a:solidFill>
              </a:rPr>
              <a:t>710</a:t>
            </a:r>
            <a:r>
              <a:rPr lang="en-GR" b="1" dirty="0">
                <a:solidFill>
                  <a:schemeClr val="bg1"/>
                </a:solidFill>
              </a:rPr>
              <a:t> </a:t>
            </a:r>
            <a:r>
              <a:rPr lang="en-GR" dirty="0">
                <a:solidFill>
                  <a:schemeClr val="bg1"/>
                </a:solidFill>
              </a:rPr>
              <a:t>players</a:t>
            </a:r>
          </a:p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Males on average 34 years old</a:t>
            </a:r>
          </a:p>
          <a:p>
            <a:pPr marL="285750" indent="-285750">
              <a:buFontTx/>
              <a:buChar char="-"/>
            </a:pPr>
            <a:r>
              <a:rPr lang="en-GR" dirty="0">
                <a:solidFill>
                  <a:schemeClr val="bg1"/>
                </a:solidFill>
              </a:rPr>
              <a:t>Hungary, Ireland and </a:t>
            </a:r>
            <a:r>
              <a:rPr lang="en-GB" dirty="0">
                <a:solidFill>
                  <a:schemeClr val="bg1"/>
                </a:solidFill>
              </a:rPr>
              <a:t>United Kingdom are really active countries in this cluster 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The deposits are frequent and the total &amp; average amounts are high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There is any dominant casino game in terms of popularity and frequency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The wins are not frequent but when it happens the total and average funds are on average</a:t>
            </a:r>
            <a:endParaRPr lang="en-GR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1E164-A1C4-7F40-8527-5CEE9D12F2DA}"/>
              </a:ext>
            </a:extLst>
          </p:cNvPr>
          <p:cNvCxnSpPr>
            <a:cxnSpLocks/>
          </p:cNvCxnSpPr>
          <p:nvPr/>
        </p:nvCxnSpPr>
        <p:spPr>
          <a:xfrm>
            <a:off x="6506735" y="3088888"/>
            <a:ext cx="27880" cy="3282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76616C-E4A7-F940-AC1F-9B169B601940}"/>
              </a:ext>
            </a:extLst>
          </p:cNvPr>
          <p:cNvSpPr txBox="1"/>
          <p:nvPr/>
        </p:nvSpPr>
        <p:spPr>
          <a:xfrm>
            <a:off x="6858003" y="3490335"/>
            <a:ext cx="461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Create a ”loyal” game for the players of this cluster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Reward foreign players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8000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{AF3903D4-6124-984B-B93D-46F9FDCCE7A0}tf10001123</Template>
  <TotalTime>239</TotalTime>
  <Words>600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Casino optimisation I </vt:lpstr>
      <vt:lpstr>Casino optimisation II </vt:lpstr>
      <vt:lpstr>Casino optimisation iii</vt:lpstr>
      <vt:lpstr>Casino optimisation iii</vt:lpstr>
      <vt:lpstr>Casino optimisation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optimisation</dc:title>
  <dc:creator>Adriani Dagre</dc:creator>
  <cp:lastModifiedBy>Adriani Dagre</cp:lastModifiedBy>
  <cp:revision>3</cp:revision>
  <dcterms:created xsi:type="dcterms:W3CDTF">2022-04-10T18:23:26Z</dcterms:created>
  <dcterms:modified xsi:type="dcterms:W3CDTF">2022-04-10T22:22:51Z</dcterms:modified>
</cp:coreProperties>
</file>