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14"/>
  </p:notesMasterIdLst>
  <p:sldIdLst>
    <p:sldId id="256" r:id="rId2"/>
    <p:sldId id="262" r:id="rId3"/>
    <p:sldId id="263" r:id="rId4"/>
    <p:sldId id="279" r:id="rId5"/>
    <p:sldId id="264" r:id="rId6"/>
    <p:sldId id="310" r:id="rId7"/>
    <p:sldId id="311" r:id="rId8"/>
    <p:sldId id="265" r:id="rId9"/>
    <p:sldId id="312" r:id="rId10"/>
    <p:sldId id="272" r:id="rId11"/>
    <p:sldId id="309" r:id="rId12"/>
    <p:sldId id="276" r:id="rId13"/>
  </p:sldIdLst>
  <p:sldSz cx="9144000" cy="5143500" type="screen16x9"/>
  <p:notesSz cx="6858000" cy="9144000"/>
  <p:embeddedFontLst>
    <p:embeddedFont>
      <p:font typeface="Plus Jakarta Sans" panose="020B0604020202020204" charset="0"/>
      <p:regular r:id="rId15"/>
      <p:bold r:id="rId16"/>
      <p:italic r:id="rId17"/>
      <p:boldItalic r:id="rId18"/>
    </p:embeddedFont>
    <p:embeddedFont>
      <p:font typeface="Plus Jakarta Sans Medium" panose="020B0604020202020204" charset="0"/>
      <p:regular r:id="rId19"/>
      <p:bold r:id="rId20"/>
      <p:italic r:id="rId21"/>
      <p:boldItalic r:id="rId22"/>
    </p:embeddedFont>
    <p:embeddedFont>
      <p:font typeface="Plus Jakarta Sans SemiBold"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rian Maulana Muhammad" initials="AMM" lastIdx="1" clrIdx="0">
    <p:extLst>
      <p:ext uri="{19B8F6BF-5375-455C-9EA6-DF929625EA0E}">
        <p15:presenceInfo xmlns:p15="http://schemas.microsoft.com/office/powerpoint/2012/main" userId="00e66fc4acc1fb1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2043092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400000" y="1992000"/>
            <a:ext cx="5664000" cy="1453200"/>
          </a:xfrm>
          <a:prstGeom prst="rect">
            <a:avLst/>
          </a:prstGeom>
        </p:spPr>
        <p:txBody>
          <a:bodyPr spcFirstLastPara="1" wrap="square" lIns="91425" tIns="91425" rIns="91425" bIns="91425" anchor="b" anchorCtr="0">
            <a:normAutofit/>
          </a:bodyPr>
          <a:lstStyle>
            <a:lvl1pPr lvl="0" rtl="0">
              <a:spcBef>
                <a:spcPts val="0"/>
              </a:spcBef>
              <a:spcAft>
                <a:spcPts val="0"/>
              </a:spcAft>
              <a:buSzPts val="4500"/>
              <a:buFont typeface="Plus Jakarta Sans SemiBold"/>
              <a:buNone/>
              <a:defRPr sz="4500">
                <a:latin typeface="Plus Jakarta Sans SemiBold"/>
                <a:ea typeface="Plus Jakarta Sans SemiBold"/>
                <a:cs typeface="Plus Jakarta Sans SemiBold"/>
                <a:sym typeface="Plus Jakarta Sans SemiBold"/>
              </a:defRPr>
            </a:lvl1pPr>
            <a:lvl2pPr lvl="1" algn="ctr" rtl="0">
              <a:spcBef>
                <a:spcPts val="0"/>
              </a:spcBef>
              <a:spcAft>
                <a:spcPts val="0"/>
              </a:spcAft>
              <a:buSzPts val="5100"/>
              <a:buNone/>
              <a:defRPr sz="5100"/>
            </a:lvl2pPr>
            <a:lvl3pPr lvl="2" algn="ctr" rtl="0">
              <a:spcBef>
                <a:spcPts val="0"/>
              </a:spcBef>
              <a:spcAft>
                <a:spcPts val="0"/>
              </a:spcAft>
              <a:buSzPts val="5100"/>
              <a:buNone/>
              <a:defRPr sz="5100"/>
            </a:lvl3pPr>
            <a:lvl4pPr lvl="3" algn="ctr" rtl="0">
              <a:spcBef>
                <a:spcPts val="0"/>
              </a:spcBef>
              <a:spcAft>
                <a:spcPts val="0"/>
              </a:spcAft>
              <a:buSzPts val="5100"/>
              <a:buNone/>
              <a:defRPr sz="5100"/>
            </a:lvl4pPr>
            <a:lvl5pPr lvl="4" algn="ctr" rtl="0">
              <a:spcBef>
                <a:spcPts val="0"/>
              </a:spcBef>
              <a:spcAft>
                <a:spcPts val="0"/>
              </a:spcAft>
              <a:buSzPts val="5100"/>
              <a:buNone/>
              <a:defRPr sz="5100"/>
            </a:lvl5pPr>
            <a:lvl6pPr lvl="5" algn="ctr" rtl="0">
              <a:spcBef>
                <a:spcPts val="0"/>
              </a:spcBef>
              <a:spcAft>
                <a:spcPts val="0"/>
              </a:spcAft>
              <a:buSzPts val="5100"/>
              <a:buNone/>
              <a:defRPr sz="5100"/>
            </a:lvl6pPr>
            <a:lvl7pPr lvl="6" algn="ctr" rtl="0">
              <a:spcBef>
                <a:spcPts val="0"/>
              </a:spcBef>
              <a:spcAft>
                <a:spcPts val="0"/>
              </a:spcAft>
              <a:buSzPts val="5100"/>
              <a:buNone/>
              <a:defRPr sz="5100"/>
            </a:lvl7pPr>
            <a:lvl8pPr lvl="7" algn="ctr" rtl="0">
              <a:spcBef>
                <a:spcPts val="0"/>
              </a:spcBef>
              <a:spcAft>
                <a:spcPts val="0"/>
              </a:spcAft>
              <a:buSzPts val="5100"/>
              <a:buNone/>
              <a:defRPr sz="5100"/>
            </a:lvl8pPr>
            <a:lvl9pPr lvl="8" algn="ctr" rtl="0">
              <a:spcBef>
                <a:spcPts val="0"/>
              </a:spcBef>
              <a:spcAft>
                <a:spcPts val="0"/>
              </a:spcAft>
              <a:buSzPts val="5100"/>
              <a:buNone/>
              <a:defRPr sz="5100"/>
            </a:lvl9pPr>
          </a:lstStyle>
          <a:p>
            <a:endParaRPr/>
          </a:p>
        </p:txBody>
      </p:sp>
      <p:sp>
        <p:nvSpPr>
          <p:cNvPr id="11" name="Google Shape;11;p2"/>
          <p:cNvSpPr txBox="1">
            <a:spLocks noGrp="1"/>
          </p:cNvSpPr>
          <p:nvPr>
            <p:ph type="subTitle" idx="1"/>
          </p:nvPr>
        </p:nvSpPr>
        <p:spPr>
          <a:xfrm>
            <a:off x="2400000" y="3385200"/>
            <a:ext cx="5544000" cy="810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rgbClr val="000000"/>
              </a:buClr>
              <a:buSzPts val="2400"/>
              <a:buFont typeface="Plus Jakarta Sans"/>
              <a:buNone/>
              <a:defRPr sz="2400">
                <a:solidFill>
                  <a:srgbClr val="000000"/>
                </a:solidFill>
                <a:latin typeface="Plus Jakarta Sans"/>
                <a:ea typeface="Plus Jakarta Sans"/>
                <a:cs typeface="Plus Jakarta Sans"/>
                <a:sym typeface="Plus Jakarta Sans"/>
              </a:defRPr>
            </a:lvl1pPr>
            <a:lvl2pPr lvl="1"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2pPr>
            <a:lvl3pPr lvl="2"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3pPr>
            <a:lvl4pPr lvl="3"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4pPr>
            <a:lvl5pPr lvl="4"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5pPr>
            <a:lvl6pPr lvl="5"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6pPr>
            <a:lvl7pPr lvl="6"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7pPr>
            <a:lvl8pPr lvl="7"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8pPr>
            <a:lvl9pPr lvl="8"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lossing">
  <p:cSld name="TITLE_1">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eader" type="secHead">
  <p:cSld name="SECTION_HEADER">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924000" y="2006400"/>
            <a:ext cx="4404000" cy="1130700"/>
          </a:xfrm>
          <a:prstGeom prst="rect">
            <a:avLst/>
          </a:prstGeom>
        </p:spPr>
        <p:txBody>
          <a:bodyPr spcFirstLastPara="1" wrap="square" lIns="91425" tIns="91425" rIns="91425" bIns="91425" anchor="ctr" anchorCtr="0">
            <a:normAutofit/>
          </a:bodyPr>
          <a:lstStyle>
            <a:lvl1pPr lvl="0" rtl="0">
              <a:spcBef>
                <a:spcPts val="0"/>
              </a:spcBef>
              <a:spcAft>
                <a:spcPts val="0"/>
              </a:spcAft>
              <a:buSzPts val="3300"/>
              <a:buFont typeface="Plus Jakarta Sans SemiBold"/>
              <a:buNone/>
              <a:defRPr sz="3300">
                <a:latin typeface="Plus Jakarta Sans SemiBold"/>
                <a:ea typeface="Plus Jakarta Sans SemiBold"/>
                <a:cs typeface="Plus Jakarta Sans SemiBold"/>
                <a:sym typeface="Plus Jakarta Sans SemiBold"/>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
        <p:nvSpPr>
          <p:cNvPr id="17" name="Google Shape;1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8" name="Google Shape;18;p4"/>
          <p:cNvSpPr/>
          <p:nvPr/>
        </p:nvSpPr>
        <p:spPr>
          <a:xfrm>
            <a:off x="1884000" y="2297400"/>
            <a:ext cx="548700" cy="548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p:nvPr/>
        </p:nvSpPr>
        <p:spPr>
          <a:xfrm>
            <a:off x="1884000" y="2371650"/>
            <a:ext cx="5487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a:latin typeface="Plus Jakarta Sans"/>
              <a:ea typeface="Plus Jakarta Sans"/>
              <a:cs typeface="Plus Jakarta Sans"/>
              <a:sym typeface="Plus Jakarta Sans"/>
            </a:endParaRPr>
          </a:p>
        </p:txBody>
      </p:sp>
      <p:sp>
        <p:nvSpPr>
          <p:cNvPr id="20" name="Google Shape;20;p4"/>
          <p:cNvSpPr txBox="1">
            <a:spLocks noGrp="1"/>
          </p:cNvSpPr>
          <p:nvPr>
            <p:ph type="title" idx="2"/>
          </p:nvPr>
        </p:nvSpPr>
        <p:spPr>
          <a:xfrm>
            <a:off x="1602450" y="2190600"/>
            <a:ext cx="1111800" cy="762300"/>
          </a:xfrm>
          <a:prstGeom prst="rect">
            <a:avLst/>
          </a:prstGeom>
        </p:spPr>
        <p:txBody>
          <a:bodyPr spcFirstLastPara="1" wrap="square" lIns="91425" tIns="91425" rIns="91425" bIns="91425" anchor="ctr" anchorCtr="0">
            <a:spAutoFit/>
          </a:bodyPr>
          <a:lstStyle>
            <a:lvl1pPr lvl="0"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cxnSp>
        <p:nvCxnSpPr>
          <p:cNvPr id="21" name="Google Shape;21;p4"/>
          <p:cNvCxnSpPr/>
          <p:nvPr/>
        </p:nvCxnSpPr>
        <p:spPr>
          <a:xfrm>
            <a:off x="151358" y="4703617"/>
            <a:ext cx="8841300" cy="36000"/>
          </a:xfrm>
          <a:prstGeom prst="straightConnector1">
            <a:avLst/>
          </a:prstGeom>
          <a:noFill/>
          <a:ln w="19050" cap="flat" cmpd="sng">
            <a:solidFill>
              <a:schemeClr val="accent1"/>
            </a:solidFill>
            <a:prstDash val="solid"/>
            <a:round/>
            <a:headEnd type="none" w="med" len="med"/>
            <a:tailEnd type="none" w="med" len="med"/>
          </a:ln>
        </p:spPr>
      </p:cxnSp>
      <p:sp>
        <p:nvSpPr>
          <p:cNvPr id="22" name="Google Shape;22;p4"/>
          <p:cNvSpPr txBox="1"/>
          <p:nvPr/>
        </p:nvSpPr>
        <p:spPr>
          <a:xfrm>
            <a:off x="151350" y="4703625"/>
            <a:ext cx="3684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dk1"/>
                </a:solidFill>
                <a:latin typeface="Plus Jakarta Sans"/>
                <a:ea typeface="Plus Jakarta Sans"/>
                <a:cs typeface="Plus Jakarta Sans"/>
                <a:sym typeface="Plus Jakarta Sans"/>
              </a:rPr>
              <a:t>Bootcamp Data Consultant by Data Science Indonesia</a:t>
            </a:r>
            <a:endParaRPr b="1">
              <a:solidFill>
                <a:schemeClr val="dk1"/>
              </a:solidFill>
              <a:latin typeface="Plus Jakarta Sans"/>
              <a:ea typeface="Plus Jakarta Sans"/>
              <a:cs typeface="Plus Jakarta Sans"/>
              <a:sym typeface="Plus Jakart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Reguler">
  <p:cSld name="TITLE_AND_BODY_1_2">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Font typeface="Plus Jakarta Sans"/>
              <a:buNone/>
              <a:defRPr b="1">
                <a:latin typeface="Plus Jakarta Sans"/>
                <a:ea typeface="Plus Jakarta Sans"/>
                <a:cs typeface="Plus Jakarta Sans"/>
                <a:sym typeface="Plus Jakarta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dk1"/>
              </a:buClr>
              <a:buSzPts val="1800"/>
              <a:buFont typeface="Plus Jakarta Sans Medium"/>
              <a:buChar char="●"/>
              <a:defRPr>
                <a:solidFill>
                  <a:schemeClr val="dk1"/>
                </a:solidFill>
                <a:latin typeface="Plus Jakarta Sans Medium"/>
                <a:ea typeface="Plus Jakarta Sans Medium"/>
                <a:cs typeface="Plus Jakarta Sans Medium"/>
                <a:sym typeface="Plus Jakarta Sans Medium"/>
              </a:defRPr>
            </a:lvl1pPr>
            <a:lvl2pPr marL="914400" lvl="1"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2pPr>
            <a:lvl3pPr marL="1371600" lvl="2"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3pPr>
            <a:lvl4pPr marL="1828800" lvl="3"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4pPr>
            <a:lvl5pPr marL="2286000" lvl="4"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5pPr>
            <a:lvl6pPr marL="2743200" lvl="5"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6pPr>
            <a:lvl7pPr marL="3200400" lvl="6"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7pPr>
            <a:lvl8pPr marL="3657600" lvl="7"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8pPr>
            <a:lvl9pPr marL="4114800" lvl="8"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cxnSp>
        <p:nvCxnSpPr>
          <p:cNvPr id="34" name="Google Shape;34;p6"/>
          <p:cNvCxnSpPr/>
          <p:nvPr/>
        </p:nvCxnSpPr>
        <p:spPr>
          <a:xfrm>
            <a:off x="151358" y="4703617"/>
            <a:ext cx="8841300" cy="36000"/>
          </a:xfrm>
          <a:prstGeom prst="straightConnector1">
            <a:avLst/>
          </a:prstGeom>
          <a:noFill/>
          <a:ln w="19050" cap="flat" cmpd="sng">
            <a:solidFill>
              <a:schemeClr val="accent1"/>
            </a:solidFill>
            <a:prstDash val="solid"/>
            <a:round/>
            <a:headEnd type="none" w="med" len="med"/>
            <a:tailEnd type="none" w="med" len="med"/>
          </a:ln>
        </p:spPr>
      </p:cxnSp>
      <p:sp>
        <p:nvSpPr>
          <p:cNvPr id="35" name="Google Shape;35;p6"/>
          <p:cNvSpPr txBox="1"/>
          <p:nvPr/>
        </p:nvSpPr>
        <p:spPr>
          <a:xfrm>
            <a:off x="151350" y="4703625"/>
            <a:ext cx="3684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dk1"/>
                </a:solidFill>
                <a:latin typeface="Plus Jakarta Sans"/>
                <a:ea typeface="Plus Jakarta Sans"/>
                <a:cs typeface="Plus Jakarta Sans"/>
                <a:sym typeface="Plus Jakarta Sans"/>
              </a:rPr>
              <a:t>Bootcamp Data Consultant by Data Science Indonesia</a:t>
            </a:r>
            <a:endParaRPr sz="1000" b="1">
              <a:latin typeface="Plus Jakarta Sans"/>
              <a:ea typeface="Plus Jakarta Sans"/>
              <a:cs typeface="Plus Jakarta Sans"/>
              <a:sym typeface="Plus Jakarta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Text One Liner">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528000" y="2065650"/>
            <a:ext cx="8088000" cy="1012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1pPr>
            <a:lvl2pPr lvl="1"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2pPr>
            <a:lvl3pPr lvl="2"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3pPr>
            <a:lvl4pPr lvl="3"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4pPr>
            <a:lvl5pPr lvl="4"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5pPr>
            <a:lvl6pPr lvl="5"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6pPr>
            <a:lvl7pPr lvl="6"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7pPr>
            <a:lvl8pPr lvl="7"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8pPr>
            <a:lvl9pPr lvl="8"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9pPr>
          </a:lstStyle>
          <a:p>
            <a:endParaRPr/>
          </a:p>
        </p:txBody>
      </p:sp>
      <p:pic>
        <p:nvPicPr>
          <p:cNvPr id="45" name="Google Shape;45;p8"/>
          <p:cNvPicPr preferRelativeResize="0"/>
          <p:nvPr/>
        </p:nvPicPr>
        <p:blipFill>
          <a:blip r:embed="rId3">
            <a:alphaModFix/>
          </a:blip>
          <a:stretch>
            <a:fillRect/>
          </a:stretch>
        </p:blipFill>
        <p:spPr>
          <a:xfrm>
            <a:off x="6792649" y="3430224"/>
            <a:ext cx="1203375" cy="1203375"/>
          </a:xfrm>
          <a:prstGeom prst="rect">
            <a:avLst/>
          </a:prstGeom>
          <a:noFill/>
          <a:ln>
            <a:noFill/>
          </a:ln>
        </p:spPr>
      </p:pic>
      <p:pic>
        <p:nvPicPr>
          <p:cNvPr id="46" name="Google Shape;46;p8"/>
          <p:cNvPicPr preferRelativeResize="0"/>
          <p:nvPr/>
        </p:nvPicPr>
        <p:blipFill>
          <a:blip r:embed="rId3">
            <a:alphaModFix/>
          </a:blip>
          <a:stretch>
            <a:fillRect/>
          </a:stretch>
        </p:blipFill>
        <p:spPr>
          <a:xfrm>
            <a:off x="8056150" y="4105550"/>
            <a:ext cx="703500" cy="70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drn-mm/DSLS_Mini-Project-DA_Adrian-Maulana-Muhamma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lookerstudio.google.com/reporting/f232d16a-5034-4596-b94e-eabb5c0fdb70" TargetMode="Externa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9"/>
          <p:cNvSpPr txBox="1">
            <a:spLocks noGrp="1"/>
          </p:cNvSpPr>
          <p:nvPr>
            <p:ph type="ctrTitle"/>
          </p:nvPr>
        </p:nvSpPr>
        <p:spPr>
          <a:xfrm>
            <a:off x="2214019" y="1488899"/>
            <a:ext cx="5728861" cy="1827737"/>
          </a:xfrm>
          <a:prstGeom prst="rect">
            <a:avLst/>
          </a:prstGeom>
        </p:spPr>
        <p:txBody>
          <a:bodyPr spcFirstLastPara="1" wrap="square" lIns="91425" tIns="91425" rIns="91425" bIns="91425" anchor="b" anchorCtr="0">
            <a:normAutofit fontScale="90000"/>
          </a:bodyPr>
          <a:lstStyle/>
          <a:p>
            <a:pPr marL="0" lvl="0" indent="0" algn="ctr" rtl="0">
              <a:lnSpc>
                <a:spcPct val="150000"/>
              </a:lnSpc>
              <a:spcBef>
                <a:spcPts val="0"/>
              </a:spcBef>
              <a:spcAft>
                <a:spcPts val="0"/>
              </a:spcAft>
              <a:buNone/>
            </a:pPr>
            <a:r>
              <a:rPr lang="en-US" sz="3900" b="1" dirty="0"/>
              <a:t>Mini Project Data Analysis</a:t>
            </a:r>
            <a:br>
              <a:rPr lang="en-US" b="1" dirty="0"/>
            </a:br>
            <a:r>
              <a:rPr lang="en-US" sz="1600" b="1" dirty="0"/>
              <a:t>Analytics Dashboard Traffic Alerts in West Java using Waze Data</a:t>
            </a:r>
            <a:endParaRPr sz="1600" b="1" dirty="0"/>
          </a:p>
        </p:txBody>
      </p:sp>
      <p:sp>
        <p:nvSpPr>
          <p:cNvPr id="52" name="Google Shape;52;p9"/>
          <p:cNvSpPr txBox="1">
            <a:spLocks noGrp="1"/>
          </p:cNvSpPr>
          <p:nvPr>
            <p:ph type="subTitle" idx="1"/>
          </p:nvPr>
        </p:nvSpPr>
        <p:spPr>
          <a:xfrm>
            <a:off x="5520040" y="3316636"/>
            <a:ext cx="2357980" cy="405533"/>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US" sz="1200" dirty="0"/>
              <a:t>by Adrian Maulana Muhammad</a:t>
            </a:r>
            <a:endParaRPr sz="1200" dirty="0"/>
          </a:p>
        </p:txBody>
      </p:sp>
      <p:sp>
        <p:nvSpPr>
          <p:cNvPr id="3" name="TextBox 2">
            <a:extLst>
              <a:ext uri="{FF2B5EF4-FFF2-40B4-BE49-F238E27FC236}">
                <a16:creationId xmlns:a16="http://schemas.microsoft.com/office/drawing/2014/main" id="{62D5E816-1581-FE25-8106-0F0A0E46531A}"/>
              </a:ext>
            </a:extLst>
          </p:cNvPr>
          <p:cNvSpPr txBox="1"/>
          <p:nvPr/>
        </p:nvSpPr>
        <p:spPr>
          <a:xfrm>
            <a:off x="4417017" y="4897388"/>
            <a:ext cx="4726983" cy="246112"/>
          </a:xfrm>
          <a:prstGeom prst="rect">
            <a:avLst/>
          </a:prstGeom>
          <a:noFill/>
        </p:spPr>
        <p:txBody>
          <a:bodyPr wrap="square">
            <a:spAutoFit/>
          </a:bodyPr>
          <a:lstStyle/>
          <a:p>
            <a:r>
              <a:rPr lang="en-ID" sz="1000" u="sng" dirty="0">
                <a:solidFill>
                  <a:srgbClr val="0070C0"/>
                </a:solidFill>
                <a:hlinkClick r:id="rId3"/>
              </a:rPr>
              <a:t>https://github.com/adrn-mm/DSLS_Mini-Project-DA_Adrian-Maulana-Muhammad</a:t>
            </a:r>
            <a:endParaRPr lang="en-ID" sz="1000" u="sng" dirty="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a:bodyPr>
          <a:lstStyle/>
          <a:p>
            <a:r>
              <a:rPr lang="en-US" dirty="0"/>
              <a:t>References</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IV</a:t>
            </a:r>
            <a:endParaRPr lang="en-ID" dirty="0"/>
          </a:p>
        </p:txBody>
      </p:sp>
    </p:spTree>
    <p:extLst>
      <p:ext uri="{BB962C8B-B14F-4D97-AF65-F5344CB8AC3E}">
        <p14:creationId xmlns:p14="http://schemas.microsoft.com/office/powerpoint/2010/main" val="40199822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64CE004-5207-92B5-9EBA-A3C494F363D6}"/>
              </a:ext>
            </a:extLst>
          </p:cNvPr>
          <p:cNvSpPr>
            <a:spLocks noGrp="1"/>
          </p:cNvSpPr>
          <p:nvPr>
            <p:ph type="body" idx="1"/>
          </p:nvPr>
        </p:nvSpPr>
        <p:spPr/>
        <p:txBody>
          <a:bodyPr/>
          <a:lstStyle/>
          <a:p>
            <a:r>
              <a:rPr lang="en-ID" u="sng" dirty="0">
                <a:solidFill>
                  <a:srgbClr val="0070C0"/>
                </a:solidFill>
              </a:rPr>
              <a:t>https://medium.com/data-science-school/google-data-studio-in-10-minutes-step-by-step-guide-867a2bf920f1</a:t>
            </a:r>
          </a:p>
        </p:txBody>
      </p:sp>
    </p:spTree>
    <p:extLst>
      <p:ext uri="{BB962C8B-B14F-4D97-AF65-F5344CB8AC3E}">
        <p14:creationId xmlns:p14="http://schemas.microsoft.com/office/powerpoint/2010/main" val="13003054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DD580-C9BB-788A-D3D8-6F2E94EA9919}"/>
              </a:ext>
            </a:extLst>
          </p:cNvPr>
          <p:cNvSpPr>
            <a:spLocks noGrp="1"/>
          </p:cNvSpPr>
          <p:nvPr>
            <p:ph type="title"/>
          </p:nvPr>
        </p:nvSpPr>
        <p:spPr/>
        <p:txBody>
          <a:bodyPr/>
          <a:lstStyle/>
          <a:p>
            <a:r>
              <a:rPr lang="en-US" dirty="0"/>
              <a:t>Thank You!</a:t>
            </a:r>
            <a:endParaRPr lang="en-ID" dirty="0"/>
          </a:p>
        </p:txBody>
      </p:sp>
    </p:spTree>
    <p:extLst>
      <p:ext uri="{BB962C8B-B14F-4D97-AF65-F5344CB8AC3E}">
        <p14:creationId xmlns:p14="http://schemas.microsoft.com/office/powerpoint/2010/main" val="29854676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B75B-491E-BAB2-A756-F224B5E73DCF}"/>
              </a:ext>
            </a:extLst>
          </p:cNvPr>
          <p:cNvSpPr>
            <a:spLocks noGrp="1"/>
          </p:cNvSpPr>
          <p:nvPr>
            <p:ph type="title"/>
          </p:nvPr>
        </p:nvSpPr>
        <p:spPr>
          <a:xfrm>
            <a:off x="311700" y="574625"/>
            <a:ext cx="6377700" cy="572700"/>
          </a:xfrm>
        </p:spPr>
        <p:txBody>
          <a:bodyPr>
            <a:normAutofit fontScale="90000"/>
          </a:bodyPr>
          <a:lstStyle/>
          <a:p>
            <a:r>
              <a:rPr lang="en-US" dirty="0"/>
              <a:t>Table of Contents</a:t>
            </a:r>
            <a:endParaRPr lang="en-ID" dirty="0"/>
          </a:p>
        </p:txBody>
      </p:sp>
      <p:sp>
        <p:nvSpPr>
          <p:cNvPr id="3" name="Text Placeholder 2">
            <a:extLst>
              <a:ext uri="{FF2B5EF4-FFF2-40B4-BE49-F238E27FC236}">
                <a16:creationId xmlns:a16="http://schemas.microsoft.com/office/drawing/2014/main" id="{01529E12-C6D6-D518-9928-4B09D9687331}"/>
              </a:ext>
            </a:extLst>
          </p:cNvPr>
          <p:cNvSpPr>
            <a:spLocks noGrp="1"/>
          </p:cNvSpPr>
          <p:nvPr>
            <p:ph type="body" idx="1"/>
          </p:nvPr>
        </p:nvSpPr>
        <p:spPr/>
        <p:txBody>
          <a:bodyPr>
            <a:normAutofit/>
          </a:bodyPr>
          <a:lstStyle/>
          <a:p>
            <a:pPr marL="514350" indent="-400050">
              <a:lnSpc>
                <a:spcPct val="150000"/>
              </a:lnSpc>
              <a:buFont typeface="+mj-lt"/>
              <a:buAutoNum type="romanUcPeriod"/>
            </a:pPr>
            <a:r>
              <a:rPr lang="en-US" dirty="0"/>
              <a:t>Dashboard Use Case</a:t>
            </a:r>
          </a:p>
          <a:p>
            <a:pPr marL="514350" indent="-400050">
              <a:lnSpc>
                <a:spcPct val="150000"/>
              </a:lnSpc>
              <a:buFont typeface="+mj-lt"/>
              <a:buAutoNum type="romanUcPeriod"/>
            </a:pPr>
            <a:r>
              <a:rPr lang="en-US" dirty="0"/>
              <a:t>Dashboard Components</a:t>
            </a:r>
          </a:p>
          <a:p>
            <a:pPr marL="514350" indent="-400050">
              <a:lnSpc>
                <a:spcPct val="150000"/>
              </a:lnSpc>
              <a:buFont typeface="+mj-lt"/>
              <a:buAutoNum type="romanUcPeriod"/>
            </a:pPr>
            <a:r>
              <a:rPr lang="en-US" dirty="0"/>
              <a:t>Summaries &amp; Recommendations from Dashboard</a:t>
            </a:r>
          </a:p>
          <a:p>
            <a:pPr marL="514350" indent="-400050">
              <a:lnSpc>
                <a:spcPct val="150000"/>
              </a:lnSpc>
              <a:buFont typeface="+mj-lt"/>
              <a:buAutoNum type="romanUcPeriod"/>
            </a:pPr>
            <a:r>
              <a:rPr lang="en-US" dirty="0"/>
              <a:t>References</a:t>
            </a:r>
          </a:p>
          <a:p>
            <a:pPr marL="514350" indent="-400050">
              <a:lnSpc>
                <a:spcPct val="150000"/>
              </a:lnSpc>
              <a:buFont typeface="+mj-lt"/>
              <a:buAutoNum type="romanUcPeriod"/>
            </a:pPr>
            <a:endParaRPr lang="en-US" dirty="0"/>
          </a:p>
        </p:txBody>
      </p:sp>
    </p:spTree>
    <p:extLst>
      <p:ext uri="{BB962C8B-B14F-4D97-AF65-F5344CB8AC3E}">
        <p14:creationId xmlns:p14="http://schemas.microsoft.com/office/powerpoint/2010/main" val="779236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fontScale="90000"/>
          </a:bodyPr>
          <a:lstStyle/>
          <a:p>
            <a:r>
              <a:rPr lang="en-US" dirty="0"/>
              <a:t>Dashboard</a:t>
            </a:r>
            <a:br>
              <a:rPr lang="en-US" dirty="0"/>
            </a:br>
            <a:r>
              <a:rPr lang="en-US" dirty="0"/>
              <a:t>Use Case</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I</a:t>
            </a:r>
            <a:endParaRPr lang="en-ID" dirty="0"/>
          </a:p>
        </p:txBody>
      </p:sp>
    </p:spTree>
    <p:extLst>
      <p:ext uri="{BB962C8B-B14F-4D97-AF65-F5344CB8AC3E}">
        <p14:creationId xmlns:p14="http://schemas.microsoft.com/office/powerpoint/2010/main" val="29707818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40CA-98A7-F567-A988-C7494E049703}"/>
              </a:ext>
            </a:extLst>
          </p:cNvPr>
          <p:cNvSpPr>
            <a:spLocks noGrp="1"/>
          </p:cNvSpPr>
          <p:nvPr>
            <p:ph type="title"/>
          </p:nvPr>
        </p:nvSpPr>
        <p:spPr>
          <a:xfrm>
            <a:off x="311700" y="618810"/>
            <a:ext cx="6377700" cy="572700"/>
          </a:xfrm>
        </p:spPr>
        <p:txBody>
          <a:bodyPr>
            <a:normAutofit fontScale="90000"/>
          </a:bodyPr>
          <a:lstStyle/>
          <a:p>
            <a:r>
              <a:rPr lang="en-US" dirty="0"/>
              <a:t>Dashboard Traffic Alert in West Java</a:t>
            </a:r>
            <a:endParaRPr lang="en-ID" dirty="0"/>
          </a:p>
        </p:txBody>
      </p:sp>
      <p:sp>
        <p:nvSpPr>
          <p:cNvPr id="3" name="Text Placeholder 2">
            <a:extLst>
              <a:ext uri="{FF2B5EF4-FFF2-40B4-BE49-F238E27FC236}">
                <a16:creationId xmlns:a16="http://schemas.microsoft.com/office/drawing/2014/main" id="{D43773D6-995C-4937-9204-BD8EF7AE131A}"/>
              </a:ext>
            </a:extLst>
          </p:cNvPr>
          <p:cNvSpPr>
            <a:spLocks noGrp="1"/>
          </p:cNvSpPr>
          <p:nvPr>
            <p:ph type="body" idx="1"/>
          </p:nvPr>
        </p:nvSpPr>
        <p:spPr>
          <a:xfrm>
            <a:off x="274338" y="1151949"/>
            <a:ext cx="4260300" cy="3416400"/>
          </a:xfrm>
        </p:spPr>
        <p:txBody>
          <a:bodyPr>
            <a:normAutofit/>
          </a:bodyPr>
          <a:lstStyle/>
          <a:p>
            <a:pPr marL="114300" indent="0" algn="just">
              <a:buNone/>
            </a:pPr>
            <a:r>
              <a:rPr lang="en-US" sz="1200" dirty="0"/>
              <a:t>This analytics dashboard provides a comprehensive overview of the distribution of traffic alerts in the city and street of West Java. It serves as a tool for the local government to effectively monitor and gain insightful analysis of their area's traffic conditions. With real-time updates and visual representation, this dashboard empowers officials to make informed decisions and take swift actions to alleviate congestion, enhance safety, and improve regional mobility. </a:t>
            </a:r>
            <a:endParaRPr lang="en-ID" sz="1400" dirty="0"/>
          </a:p>
        </p:txBody>
      </p:sp>
      <p:pic>
        <p:nvPicPr>
          <p:cNvPr id="6" name="Picture 5">
            <a:extLst>
              <a:ext uri="{FF2B5EF4-FFF2-40B4-BE49-F238E27FC236}">
                <a16:creationId xmlns:a16="http://schemas.microsoft.com/office/drawing/2014/main" id="{481CAC0B-74EC-E045-CB05-D3F8B084AD03}"/>
              </a:ext>
            </a:extLst>
          </p:cNvPr>
          <p:cNvPicPr>
            <a:picLocks noChangeAspect="1"/>
          </p:cNvPicPr>
          <p:nvPr/>
        </p:nvPicPr>
        <p:blipFill>
          <a:blip r:embed="rId2"/>
          <a:stretch>
            <a:fillRect/>
          </a:stretch>
        </p:blipFill>
        <p:spPr>
          <a:xfrm>
            <a:off x="4609363" y="1191510"/>
            <a:ext cx="4160073" cy="2442843"/>
          </a:xfrm>
          <a:prstGeom prst="rect">
            <a:avLst/>
          </a:prstGeom>
        </p:spPr>
      </p:pic>
      <p:sp>
        <p:nvSpPr>
          <p:cNvPr id="8" name="TextBox 7">
            <a:extLst>
              <a:ext uri="{FF2B5EF4-FFF2-40B4-BE49-F238E27FC236}">
                <a16:creationId xmlns:a16="http://schemas.microsoft.com/office/drawing/2014/main" id="{888CAD13-A5E8-F985-F9C2-DBF4008F2B3F}"/>
              </a:ext>
            </a:extLst>
          </p:cNvPr>
          <p:cNvSpPr txBox="1"/>
          <p:nvPr/>
        </p:nvSpPr>
        <p:spPr>
          <a:xfrm>
            <a:off x="4709589" y="3634353"/>
            <a:ext cx="4160073" cy="215444"/>
          </a:xfrm>
          <a:prstGeom prst="rect">
            <a:avLst/>
          </a:prstGeom>
          <a:noFill/>
        </p:spPr>
        <p:txBody>
          <a:bodyPr wrap="square">
            <a:spAutoFit/>
          </a:bodyPr>
          <a:lstStyle/>
          <a:p>
            <a:r>
              <a:rPr lang="en-ID" sz="800" u="sng" dirty="0">
                <a:solidFill>
                  <a:srgbClr val="0070C0"/>
                </a:solidFill>
                <a:hlinkClick r:id="rId3"/>
              </a:rPr>
              <a:t>https://lookerstudio.google.com/reporting/f232d16a-5034-4596-b94e-eabb5c0fdb70</a:t>
            </a:r>
            <a:endParaRPr lang="en-ID" sz="800" u="sng" dirty="0">
              <a:solidFill>
                <a:srgbClr val="0070C0"/>
              </a:solidFill>
            </a:endParaRPr>
          </a:p>
        </p:txBody>
      </p:sp>
    </p:spTree>
    <p:extLst>
      <p:ext uri="{BB962C8B-B14F-4D97-AF65-F5344CB8AC3E}">
        <p14:creationId xmlns:p14="http://schemas.microsoft.com/office/powerpoint/2010/main" val="42900702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fontScale="90000"/>
          </a:bodyPr>
          <a:lstStyle/>
          <a:p>
            <a:r>
              <a:rPr lang="en-US" dirty="0"/>
              <a:t>Dashboard</a:t>
            </a:r>
            <a:br>
              <a:rPr lang="en-US" dirty="0"/>
            </a:br>
            <a:r>
              <a:rPr lang="en-US" dirty="0"/>
              <a:t>Components</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II</a:t>
            </a:r>
            <a:endParaRPr lang="en-ID" dirty="0"/>
          </a:p>
        </p:txBody>
      </p:sp>
    </p:spTree>
    <p:extLst>
      <p:ext uri="{BB962C8B-B14F-4D97-AF65-F5344CB8AC3E}">
        <p14:creationId xmlns:p14="http://schemas.microsoft.com/office/powerpoint/2010/main" val="19751330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752764-5F0A-1673-F21F-88BF346B5385}"/>
              </a:ext>
            </a:extLst>
          </p:cNvPr>
          <p:cNvSpPr>
            <a:spLocks noGrp="1"/>
          </p:cNvSpPr>
          <p:nvPr>
            <p:ph type="title"/>
          </p:nvPr>
        </p:nvSpPr>
        <p:spPr/>
        <p:txBody>
          <a:bodyPr>
            <a:normAutofit fontScale="90000"/>
          </a:bodyPr>
          <a:lstStyle/>
          <a:p>
            <a:r>
              <a:rPr lang="en-US" dirty="0"/>
              <a:t>Overall Components</a:t>
            </a:r>
            <a:endParaRPr lang="en-ID" dirty="0"/>
          </a:p>
        </p:txBody>
      </p:sp>
      <p:pic>
        <p:nvPicPr>
          <p:cNvPr id="3" name="Picture 2">
            <a:extLst>
              <a:ext uri="{FF2B5EF4-FFF2-40B4-BE49-F238E27FC236}">
                <a16:creationId xmlns:a16="http://schemas.microsoft.com/office/drawing/2014/main" id="{5A6C7976-10AA-FE43-B315-873459F7A7DE}"/>
              </a:ext>
            </a:extLst>
          </p:cNvPr>
          <p:cNvPicPr>
            <a:picLocks noChangeAspect="1"/>
          </p:cNvPicPr>
          <p:nvPr/>
        </p:nvPicPr>
        <p:blipFill>
          <a:blip r:embed="rId2"/>
          <a:stretch>
            <a:fillRect/>
          </a:stretch>
        </p:blipFill>
        <p:spPr>
          <a:xfrm>
            <a:off x="1088634" y="1017725"/>
            <a:ext cx="6966731" cy="3562791"/>
          </a:xfrm>
          <a:prstGeom prst="rect">
            <a:avLst/>
          </a:prstGeom>
        </p:spPr>
      </p:pic>
    </p:spTree>
    <p:extLst>
      <p:ext uri="{BB962C8B-B14F-4D97-AF65-F5344CB8AC3E}">
        <p14:creationId xmlns:p14="http://schemas.microsoft.com/office/powerpoint/2010/main" val="24089001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94C10-226C-66A5-BED7-FB73C7F1E3DB}"/>
              </a:ext>
            </a:extLst>
          </p:cNvPr>
          <p:cNvSpPr>
            <a:spLocks noGrp="1"/>
          </p:cNvSpPr>
          <p:nvPr>
            <p:ph type="title"/>
          </p:nvPr>
        </p:nvSpPr>
        <p:spPr/>
        <p:txBody>
          <a:bodyPr>
            <a:normAutofit fontScale="90000"/>
          </a:bodyPr>
          <a:lstStyle/>
          <a:p>
            <a:r>
              <a:rPr lang="en-US" dirty="0"/>
              <a:t>Components Reasoning</a:t>
            </a:r>
            <a:endParaRPr lang="en-ID" dirty="0"/>
          </a:p>
        </p:txBody>
      </p:sp>
      <p:graphicFrame>
        <p:nvGraphicFramePr>
          <p:cNvPr id="4" name="Table 4">
            <a:extLst>
              <a:ext uri="{FF2B5EF4-FFF2-40B4-BE49-F238E27FC236}">
                <a16:creationId xmlns:a16="http://schemas.microsoft.com/office/drawing/2014/main" id="{5C0E45EB-957C-1488-F84B-83118393B7D9}"/>
              </a:ext>
            </a:extLst>
          </p:cNvPr>
          <p:cNvGraphicFramePr>
            <a:graphicFrameLocks noGrp="1"/>
          </p:cNvGraphicFramePr>
          <p:nvPr>
            <p:extLst>
              <p:ext uri="{D42A27DB-BD31-4B8C-83A1-F6EECF244321}">
                <p14:modId xmlns:p14="http://schemas.microsoft.com/office/powerpoint/2010/main" val="386649499"/>
              </p:ext>
            </p:extLst>
          </p:nvPr>
        </p:nvGraphicFramePr>
        <p:xfrm>
          <a:off x="675467" y="1071970"/>
          <a:ext cx="7793066" cy="3393440"/>
        </p:xfrm>
        <a:graphic>
          <a:graphicData uri="http://schemas.openxmlformats.org/drawingml/2006/table">
            <a:tbl>
              <a:tblPr firstRow="1" bandRow="1">
                <a:tableStyleId>{7DF18680-E054-41AD-8BC1-D1AEF772440D}</a:tableStyleId>
              </a:tblPr>
              <a:tblGrid>
                <a:gridCol w="1905338">
                  <a:extLst>
                    <a:ext uri="{9D8B030D-6E8A-4147-A177-3AD203B41FA5}">
                      <a16:colId xmlns:a16="http://schemas.microsoft.com/office/drawing/2014/main" val="518182961"/>
                    </a:ext>
                  </a:extLst>
                </a:gridCol>
                <a:gridCol w="5887728">
                  <a:extLst>
                    <a:ext uri="{9D8B030D-6E8A-4147-A177-3AD203B41FA5}">
                      <a16:colId xmlns:a16="http://schemas.microsoft.com/office/drawing/2014/main" val="632363937"/>
                    </a:ext>
                  </a:extLst>
                </a:gridCol>
              </a:tblGrid>
              <a:tr h="370840">
                <a:tc>
                  <a:txBody>
                    <a:bodyPr/>
                    <a:lstStyle/>
                    <a:p>
                      <a:pPr algn="ctr"/>
                      <a:r>
                        <a:rPr lang="en-US" sz="1200" dirty="0"/>
                        <a:t>Component</a:t>
                      </a:r>
                      <a:endParaRPr lang="en-ID" sz="1200" dirty="0"/>
                    </a:p>
                  </a:txBody>
                  <a:tcPr anchor="ctr"/>
                </a:tc>
                <a:tc>
                  <a:txBody>
                    <a:bodyPr/>
                    <a:lstStyle/>
                    <a:p>
                      <a:pPr algn="ctr"/>
                      <a:r>
                        <a:rPr lang="en-US" sz="1200" dirty="0"/>
                        <a:t>Reasoning</a:t>
                      </a:r>
                      <a:endParaRPr lang="en-ID" sz="1200" dirty="0"/>
                    </a:p>
                  </a:txBody>
                  <a:tcPr anchor="ctr"/>
                </a:tc>
                <a:extLst>
                  <a:ext uri="{0D108BD9-81ED-4DB2-BD59-A6C34878D82A}">
                    <a16:rowId xmlns:a16="http://schemas.microsoft.com/office/drawing/2014/main" val="181041298"/>
                  </a:ext>
                </a:extLst>
              </a:tr>
              <a:tr h="370840">
                <a:tc>
                  <a:txBody>
                    <a:bodyPr/>
                    <a:lstStyle/>
                    <a:p>
                      <a:pPr algn="ctr"/>
                      <a:r>
                        <a:rPr lang="en-US" sz="1200" dirty="0"/>
                        <a:t>Date Picker</a:t>
                      </a:r>
                      <a:endParaRPr lang="en-ID" sz="1200" dirty="0"/>
                    </a:p>
                  </a:txBody>
                  <a:tcPr anchor="ctr"/>
                </a:tc>
                <a:tc>
                  <a:txBody>
                    <a:bodyPr/>
                    <a:lstStyle/>
                    <a:p>
                      <a:pPr algn="just"/>
                      <a:r>
                        <a:rPr lang="en-US" sz="1200" dirty="0"/>
                        <a:t>This component can be used interactively by the user to determine time intervals on the data.</a:t>
                      </a:r>
                      <a:endParaRPr lang="en-ID" sz="1200" dirty="0"/>
                    </a:p>
                  </a:txBody>
                  <a:tcPr anchor="ctr"/>
                </a:tc>
                <a:extLst>
                  <a:ext uri="{0D108BD9-81ED-4DB2-BD59-A6C34878D82A}">
                    <a16:rowId xmlns:a16="http://schemas.microsoft.com/office/drawing/2014/main" val="3321003424"/>
                  </a:ext>
                </a:extLst>
              </a:tr>
              <a:tr h="370840">
                <a:tc>
                  <a:txBody>
                    <a:bodyPr/>
                    <a:lstStyle/>
                    <a:p>
                      <a:pPr algn="ctr"/>
                      <a:r>
                        <a:rPr lang="en-US" sz="1200" dirty="0"/>
                        <a:t>Heatmap Table</a:t>
                      </a:r>
                      <a:endParaRPr lang="en-ID" sz="1200" dirty="0"/>
                    </a:p>
                  </a:txBody>
                  <a:tcPr anchor="ctr"/>
                </a:tc>
                <a:tc>
                  <a:txBody>
                    <a:bodyPr/>
                    <a:lstStyle/>
                    <a:p>
                      <a:pPr algn="just"/>
                      <a:r>
                        <a:rPr lang="en-US" sz="1200" dirty="0"/>
                        <a:t>This component displays the total traffic alert records sequence for each street, starting from the highest value. The color red is chosen to indicate that an increase in value is undesirable, with brighter shades of red on the component indicating higher values.</a:t>
                      </a:r>
                      <a:endParaRPr lang="en-ID" sz="1200" dirty="0"/>
                    </a:p>
                  </a:txBody>
                  <a:tcPr anchor="ctr"/>
                </a:tc>
                <a:extLst>
                  <a:ext uri="{0D108BD9-81ED-4DB2-BD59-A6C34878D82A}">
                    <a16:rowId xmlns:a16="http://schemas.microsoft.com/office/drawing/2014/main" val="2203047934"/>
                  </a:ext>
                </a:extLst>
              </a:tr>
              <a:tr h="370840">
                <a:tc>
                  <a:txBody>
                    <a:bodyPr/>
                    <a:lstStyle/>
                    <a:p>
                      <a:pPr algn="ctr"/>
                      <a:r>
                        <a:rPr lang="en-US" sz="1200" dirty="0"/>
                        <a:t>Donut Chart</a:t>
                      </a:r>
                      <a:endParaRPr lang="en-ID" sz="1200" dirty="0"/>
                    </a:p>
                  </a:txBody>
                  <a:tcPr anchor="ctr"/>
                </a:tc>
                <a:tc>
                  <a:txBody>
                    <a:bodyPr/>
                    <a:lstStyle/>
                    <a:p>
                      <a:pPr algn="just"/>
                      <a:r>
                        <a:rPr lang="en-US" sz="1200" dirty="0"/>
                        <a:t>This component displays the proportion of traffic alert records for each city. The reason for the chosen color scheme is the same as the previous explanation.</a:t>
                      </a:r>
                      <a:endParaRPr lang="en-ID" sz="1200" dirty="0"/>
                    </a:p>
                  </a:txBody>
                  <a:tcPr anchor="ctr"/>
                </a:tc>
                <a:extLst>
                  <a:ext uri="{0D108BD9-81ED-4DB2-BD59-A6C34878D82A}">
                    <a16:rowId xmlns:a16="http://schemas.microsoft.com/office/drawing/2014/main" val="1484226892"/>
                  </a:ext>
                </a:extLst>
              </a:tr>
              <a:tr h="370840">
                <a:tc>
                  <a:txBody>
                    <a:bodyPr/>
                    <a:lstStyle/>
                    <a:p>
                      <a:pPr algn="ctr"/>
                      <a:r>
                        <a:rPr lang="en-US" sz="1200" dirty="0"/>
                        <a:t>Geo Chart</a:t>
                      </a:r>
                      <a:endParaRPr lang="en-ID" sz="1200" dirty="0"/>
                    </a:p>
                  </a:txBody>
                  <a:tcPr anchor="ctr"/>
                </a:tc>
                <a:tc>
                  <a:txBody>
                    <a:bodyPr/>
                    <a:lstStyle/>
                    <a:p>
                      <a:pPr algn="just"/>
                      <a:r>
                        <a:rPr lang="en-US" sz="1200" dirty="0"/>
                        <a:t>This component visualizes the previous proportions in a Geo Map format, allowing users to view the distribution based on the map's conditions.</a:t>
                      </a:r>
                      <a:endParaRPr lang="en-ID" sz="1200" dirty="0"/>
                    </a:p>
                  </a:txBody>
                  <a:tcPr anchor="ctr"/>
                </a:tc>
                <a:extLst>
                  <a:ext uri="{0D108BD9-81ED-4DB2-BD59-A6C34878D82A}">
                    <a16:rowId xmlns:a16="http://schemas.microsoft.com/office/drawing/2014/main" val="120560607"/>
                  </a:ext>
                </a:extLst>
              </a:tr>
              <a:tr h="370840">
                <a:tc>
                  <a:txBody>
                    <a:bodyPr/>
                    <a:lstStyle/>
                    <a:p>
                      <a:pPr algn="ctr"/>
                      <a:r>
                        <a:rPr lang="en-US" sz="1200" dirty="0"/>
                        <a:t>Scorecards</a:t>
                      </a:r>
                      <a:endParaRPr lang="en-ID" sz="1200" dirty="0"/>
                    </a:p>
                  </a:txBody>
                  <a:tcPr anchor="ctr"/>
                </a:tc>
                <a:tc>
                  <a:txBody>
                    <a:bodyPr/>
                    <a:lstStyle/>
                    <a:p>
                      <a:pPr algn="just"/>
                      <a:r>
                        <a:rPr lang="en-US" sz="1200" dirty="0"/>
                        <a:t>This component is designed to show the status and progress of each metric.</a:t>
                      </a:r>
                      <a:endParaRPr lang="en-ID" sz="1200" dirty="0"/>
                    </a:p>
                  </a:txBody>
                  <a:tcPr anchor="ctr"/>
                </a:tc>
                <a:extLst>
                  <a:ext uri="{0D108BD9-81ED-4DB2-BD59-A6C34878D82A}">
                    <a16:rowId xmlns:a16="http://schemas.microsoft.com/office/drawing/2014/main" val="1396615546"/>
                  </a:ext>
                </a:extLst>
              </a:tr>
              <a:tr h="370840">
                <a:tc>
                  <a:txBody>
                    <a:bodyPr/>
                    <a:lstStyle/>
                    <a:p>
                      <a:pPr algn="ctr"/>
                      <a:r>
                        <a:rPr lang="en-US" sz="1200" dirty="0"/>
                        <a:t>Line Chart</a:t>
                      </a:r>
                      <a:endParaRPr lang="en-ID" sz="1200" dirty="0"/>
                    </a:p>
                  </a:txBody>
                  <a:tcPr anchor="ctr"/>
                </a:tc>
                <a:tc>
                  <a:txBody>
                    <a:bodyPr/>
                    <a:lstStyle/>
                    <a:p>
                      <a:pPr algn="just"/>
                      <a:r>
                        <a:rPr lang="en-US" sz="1200" dirty="0"/>
                        <a:t>This component is used to indicate the changes in values of each metric over time, with each metric having a different color to clearly depict the changes.</a:t>
                      </a:r>
                      <a:endParaRPr lang="en-ID" sz="1200" dirty="0"/>
                    </a:p>
                  </a:txBody>
                  <a:tcPr anchor="ctr"/>
                </a:tc>
                <a:extLst>
                  <a:ext uri="{0D108BD9-81ED-4DB2-BD59-A6C34878D82A}">
                    <a16:rowId xmlns:a16="http://schemas.microsoft.com/office/drawing/2014/main" val="1539764618"/>
                  </a:ext>
                </a:extLst>
              </a:tr>
            </a:tbl>
          </a:graphicData>
        </a:graphic>
      </p:graphicFrame>
    </p:spTree>
    <p:extLst>
      <p:ext uri="{BB962C8B-B14F-4D97-AF65-F5344CB8AC3E}">
        <p14:creationId xmlns:p14="http://schemas.microsoft.com/office/powerpoint/2010/main" val="40241916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fontScale="90000"/>
          </a:bodyPr>
          <a:lstStyle/>
          <a:p>
            <a:r>
              <a:rPr lang="en-US" dirty="0"/>
              <a:t>Summaries &amp; Recommendations from Dashboard</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III</a:t>
            </a:r>
            <a:endParaRPr lang="en-ID" dirty="0"/>
          </a:p>
        </p:txBody>
      </p:sp>
    </p:spTree>
    <p:extLst>
      <p:ext uri="{BB962C8B-B14F-4D97-AF65-F5344CB8AC3E}">
        <p14:creationId xmlns:p14="http://schemas.microsoft.com/office/powerpoint/2010/main" val="37409781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82FA1-0F05-226E-1517-F3B5BAF83B18}"/>
              </a:ext>
            </a:extLst>
          </p:cNvPr>
          <p:cNvSpPr>
            <a:spLocks noGrp="1"/>
          </p:cNvSpPr>
          <p:nvPr>
            <p:ph type="title"/>
          </p:nvPr>
        </p:nvSpPr>
        <p:spPr/>
        <p:txBody>
          <a:bodyPr>
            <a:normAutofit/>
          </a:bodyPr>
          <a:lstStyle/>
          <a:p>
            <a:r>
              <a:rPr lang="en-US" sz="2400" dirty="0"/>
              <a:t>Summaries &amp; Recommendations</a:t>
            </a:r>
            <a:endParaRPr lang="en-ID" sz="2400" dirty="0"/>
          </a:p>
        </p:txBody>
      </p:sp>
      <p:sp>
        <p:nvSpPr>
          <p:cNvPr id="3" name="Text Placeholder 2">
            <a:extLst>
              <a:ext uri="{FF2B5EF4-FFF2-40B4-BE49-F238E27FC236}">
                <a16:creationId xmlns:a16="http://schemas.microsoft.com/office/drawing/2014/main" id="{3DE8EFAD-F744-E4A3-BC7A-72F6FEEB73EE}"/>
              </a:ext>
            </a:extLst>
          </p:cNvPr>
          <p:cNvSpPr>
            <a:spLocks noGrp="1"/>
          </p:cNvSpPr>
          <p:nvPr>
            <p:ph type="body" idx="1"/>
          </p:nvPr>
        </p:nvSpPr>
        <p:spPr/>
        <p:txBody>
          <a:bodyPr>
            <a:normAutofit fontScale="92500" lnSpcReduction="20000"/>
          </a:bodyPr>
          <a:lstStyle/>
          <a:p>
            <a:pPr algn="just"/>
            <a:r>
              <a:rPr lang="en-US" dirty="0"/>
              <a:t>According to the analytics dashboard, it has been identified that the </a:t>
            </a:r>
            <a:r>
              <a:rPr lang="en-US" dirty="0" err="1"/>
              <a:t>Jagorawi</a:t>
            </a:r>
            <a:r>
              <a:rPr lang="en-US" dirty="0"/>
              <a:t> Toll Road has the highest number of total traffic alerts during the specified date range. This information can be used to investigate the causes of the high alert rate.</a:t>
            </a:r>
          </a:p>
          <a:p>
            <a:pPr algn="just"/>
            <a:r>
              <a:rPr lang="en-US" dirty="0"/>
              <a:t>Based on the analytics dashboard, it has been determined that the city with the highest proportion of traffic alerts during the specified date range is Bekasi. This finding provides valuable insights into identifying the underlying causes of the high alert rate.</a:t>
            </a:r>
          </a:p>
          <a:p>
            <a:pPr algn="just"/>
            <a:r>
              <a:rPr lang="en-US" dirty="0"/>
              <a:t>The analytics dashboard results have revealed that the top three status types of traffic alerts with the highest frequency during the specified date range are Weather Hazard, Road Closed, and Jam. In contrast, an Accident is the most minor reported status type of traffic alert. This information provides critical insights into the traffic issues frequently occurring in the area.</a:t>
            </a:r>
            <a:endParaRPr lang="en-ID" dirty="0"/>
          </a:p>
        </p:txBody>
      </p:sp>
    </p:spTree>
    <p:extLst>
      <p:ext uri="{BB962C8B-B14F-4D97-AF65-F5344CB8AC3E}">
        <p14:creationId xmlns:p14="http://schemas.microsoft.com/office/powerpoint/2010/main" val="5771749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0A9079"/>
      </a:accent1>
      <a:accent2>
        <a:srgbClr val="2862C3"/>
      </a:accent2>
      <a:accent3>
        <a:srgbClr val="FFE604"/>
      </a:accent3>
      <a:accent4>
        <a:srgbClr val="84D5C6"/>
      </a:accent4>
      <a:accent5>
        <a:srgbClr val="A1B8E2"/>
      </a:accent5>
      <a:accent6>
        <a:srgbClr val="F5EC9E"/>
      </a:accent6>
      <a:hlink>
        <a:srgbClr val="2862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TotalTime>
  <Words>498</Words>
  <Application>Microsoft Office PowerPoint</Application>
  <PresentationFormat>On-screen Show (16:9)</PresentationFormat>
  <Paragraphs>41</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Plus Jakarta Sans Medium</vt:lpstr>
      <vt:lpstr>Plus Jakarta Sans SemiBold</vt:lpstr>
      <vt:lpstr>Arial</vt:lpstr>
      <vt:lpstr>Plus Jakarta Sans</vt:lpstr>
      <vt:lpstr>Simple Light</vt:lpstr>
      <vt:lpstr>Mini Project Data Analysis Analytics Dashboard Traffic Alerts in West Java using Waze Data</vt:lpstr>
      <vt:lpstr>Table of Contents</vt:lpstr>
      <vt:lpstr>Dashboard Use Case</vt:lpstr>
      <vt:lpstr>Dashboard Traffic Alert in West Java</vt:lpstr>
      <vt:lpstr>Dashboard Components</vt:lpstr>
      <vt:lpstr>Overall Components</vt:lpstr>
      <vt:lpstr>Components Reasoning</vt:lpstr>
      <vt:lpstr>Summaries &amp; Recommendations from Dashboard</vt:lpstr>
      <vt:lpstr>Summaries &amp; Recommendations</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Data Science Project Title</dc:title>
  <dc:creator>Adrian Maulana Muhammad</dc:creator>
  <cp:lastModifiedBy>Adrian Maulana Muhammad</cp:lastModifiedBy>
  <cp:revision>157</cp:revision>
  <dcterms:modified xsi:type="dcterms:W3CDTF">2023-02-25T10:33:35Z</dcterms:modified>
</cp:coreProperties>
</file>