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1" r:id="rId8"/>
    <p:sldId id="282" r:id="rId9"/>
    <p:sldId id="283" r:id="rId10"/>
    <p:sldId id="284" r:id="rId11"/>
    <p:sldId id="285" r:id="rId12"/>
    <p:sldId id="286" r:id="rId13"/>
    <p:sldId id="287" r:id="rId14"/>
    <p:sldId id="291" r:id="rId15"/>
    <p:sldId id="292" r:id="rId16"/>
    <p:sldId id="296" r:id="rId17"/>
    <p:sldId id="295" r:id="rId18"/>
    <p:sldId id="299" r:id="rId19"/>
    <p:sldId id="289" r:id="rId20"/>
    <p:sldId id="290" r:id="rId21"/>
    <p:sldId id="293" r:id="rId22"/>
    <p:sldId id="294" r:id="rId23"/>
    <p:sldId id="297" r:id="rId24"/>
    <p:sldId id="298" r:id="rId25"/>
    <p:sldId id="288" r:id="rId26"/>
    <p:sldId id="266" r:id="rId27"/>
    <p:sldId id="272" r:id="rId28"/>
    <p:sldId id="273" r:id="rId29"/>
    <p:sldId id="280" r:id="rId3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Garamond" panose="02020404030301010803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406643c8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c406643c8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406643c86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g1c406643c86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5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71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51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61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406643c86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c406643c86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73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aramond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02747"/>
              </a:buClr>
              <a:buSzPts val="2100"/>
              <a:buFont typeface="Garamond"/>
              <a:buChar char="›"/>
              <a:defRPr/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02747"/>
              </a:buClr>
              <a:buSzPts val="1800"/>
              <a:buFont typeface="Garamond"/>
              <a:buChar char="›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02747"/>
              </a:buClr>
              <a:buSzPts val="1500"/>
              <a:buFont typeface="Garamond"/>
              <a:buChar char="›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02747"/>
              </a:buClr>
              <a:buSzPts val="1400"/>
              <a:buFont typeface="Garamond"/>
              <a:buChar char="›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02747"/>
              </a:buClr>
              <a:buSzPts val="1400"/>
              <a:buFont typeface="Garamond"/>
              <a:buChar char="›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aramond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A8D2-7801-4C1A-8174-6461E62C0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CCA18-2CDE-4DFC-BD38-534A78EB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63E8-84B5-4771-B306-9BD537B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388D-7049-4A58-ADEF-069566DE167C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AFE3-1E93-4F0F-9D33-8FC7EBD0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345-F763-43E1-9677-9C8B4679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33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E30E-2CF4-4C28-A728-ACC9709B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7D78-1CBF-4FC3-914C-F3FB674F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33350" indent="-133350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1pPr>
            <a:lvl2pPr marL="257175" indent="-123825">
              <a:buClr>
                <a:srgbClr val="102747"/>
              </a:buClr>
              <a:buFont typeface="Garamond" panose="02020404030301010803" pitchFamily="18" charset="0"/>
              <a:buChar char="›"/>
              <a:defRPr/>
            </a:lvl2pPr>
            <a:lvl3pPr marL="390525" indent="-123825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457325" algn="l"/>
              </a:tabLst>
              <a:defRPr/>
            </a:lvl3pPr>
            <a:lvl4pPr marL="514350" indent="-133350">
              <a:buClr>
                <a:srgbClr val="102747"/>
              </a:buClr>
              <a:buFont typeface="Garamond" panose="02020404030301010803" pitchFamily="18" charset="0"/>
              <a:buChar char="›"/>
              <a:tabLst>
                <a:tab pos="1457325" algn="l"/>
              </a:tabLst>
              <a:defRPr/>
            </a:lvl4pPr>
            <a:lvl5pPr marL="647700" indent="-133350">
              <a:buClr>
                <a:srgbClr val="102747"/>
              </a:buClr>
              <a:buFont typeface="Garamond" panose="02020404030301010803" pitchFamily="18" charset="0"/>
              <a:buChar char="›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59B1-99F0-4BD1-8B0B-58723E65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679C-196D-4DE0-8A42-E5ADEB72970E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102-C2B4-4A47-9F34-AB569C93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B167-E2CC-4E62-8049-AFC7D64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85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01E3-CDD6-4188-8C1C-C98FC9C3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1369-1D30-4C1E-9595-48AC121AD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AB11-A9B4-4500-BF8F-B50C2BB4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ED3D-CB9B-48CA-9D94-084D6089EB93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2044-A45B-41EA-930C-5263ADC4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C8D7-6F28-4815-9EE3-1AC310BB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1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4E2-8BD4-4D5F-8392-7AD00B78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13C7-50F2-424F-BE7F-7DE7F444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18EE6-5835-4D32-A248-0BDDC8921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69D1-83B0-400F-9319-38E8753A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89B3-530D-4855-BCB9-DEB09A7CF906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FEED-4036-4191-A42E-A183CD03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1FE4-4C37-487F-8A3F-7F8C96BE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62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9C24-40E6-4317-A009-BC709DF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34740-2740-4357-8B9E-D5EDF780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6345-5C80-4EA8-95D9-0896444A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0ECDC-8899-47DC-82BF-4A970E295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3B67-BBA0-4D0C-A8CF-852BC026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4E01C-3297-4635-8452-9091983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FEFAF-07A3-4695-BB79-64B21819070B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4BF24-974A-42CF-A4DD-3F77B75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0926F-924C-40C9-90A6-2C476AE8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4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4EE6-F7BA-4C11-AA2C-6A393C9A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EA8C-7DFC-4CD9-AEF4-7B81F2BD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3797-4250-4407-9785-E305430B2792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2DD-A71A-499A-A598-A6104FD2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A7A6E-C67E-4F89-ADB1-226826F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8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9F175-0F57-4EB3-B265-34517C43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07AB-517D-4491-9172-EBFFC880A0F5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84187-B78A-4088-BD9A-54F6B43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3A28F-8FE9-46BF-A895-C31A1493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4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224-3EAF-4EE6-A0D5-9A804E23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26DD-F5E8-414C-BDF0-C2F770A5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F688C-1DE6-44DD-988C-9CB1769E2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98EE2-070C-405B-B3AD-0DE7B0F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0FA8-FD76-4777-81F3-EA849AAF49D9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71937-FE79-46E8-880E-54563256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6B417-789C-4CF7-8948-08A45745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77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891-E02B-4A29-A955-5E06630F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5FE48-8E40-498D-AA77-9E67F7F84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DF13E-98FF-4848-9799-8BCF36FB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9BE-8217-4F2F-AC35-168B6095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5968D-F649-4BB4-A9DF-559D2CA7055F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3AB8-90C3-4C6E-8ABE-02803C02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F9E5-7A14-4B53-85EF-77D661F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99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EB78-F0A3-4057-B8C5-D4FB73D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F6B5E-9BC2-47EC-9A21-4DF177161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AB22-76D6-44FD-85AC-FC624D4C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A9BD-FB71-48D4-9715-A1838906E938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7D41-8927-4140-9BBB-3240D703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790AD-13EB-472C-B70F-04CE90F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1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AB713-8A5F-44D4-9418-40DEFBCA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F773D-F7CE-4EC2-8150-A14C1DBB4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FE4-6D17-4A33-809A-DE4018BA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700E-BABF-48D7-91ED-16FA9F56B942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11-47EB-4D78-AA5E-7ACDE006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26BA-3599-4EE3-9F68-E75EFE95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Garamond"/>
              <a:buNone/>
              <a:defRPr sz="33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7549-7BA2-4483-80DE-044F01FB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9A2D-9010-4365-9F0A-6371B64B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3941-B14F-4EAD-86E2-82097642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026A1-4838-47B3-BDB6-2E6C2423384E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04-5677-48F2-93C7-E80C17D69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Insert 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B155-7C67-4B01-800F-B47EEE4F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EE5B-6B89-47D3-A969-11CC9D54F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74799" y="0"/>
            <a:ext cx="2169200" cy="5143500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6588287" y="473478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Garamond"/>
              <a:buNone/>
            </a:pPr>
            <a:r>
              <a:rPr lang="en" sz="1200" dirty="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rPr>
              <a:t>29/01/2023</a:t>
            </a:r>
            <a:endParaRPr sz="1200" b="0" i="0" u="none" strike="noStrike" cap="none" dirty="0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>
            <a:off x="0" y="4871707"/>
            <a:ext cx="6974799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" name="Google Shape;132;p25"/>
          <p:cNvSpPr/>
          <p:nvPr/>
        </p:nvSpPr>
        <p:spPr>
          <a:xfrm>
            <a:off x="782393" y="1924999"/>
            <a:ext cx="8361608" cy="2621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33" name="Google Shape;133;p25"/>
          <p:cNvGrpSpPr/>
          <p:nvPr/>
        </p:nvGrpSpPr>
        <p:grpSpPr>
          <a:xfrm>
            <a:off x="1194371" y="3331052"/>
            <a:ext cx="7343001" cy="889344"/>
            <a:chOff x="810505" y="2963049"/>
            <a:chExt cx="8683500" cy="1185792"/>
          </a:xfrm>
        </p:grpSpPr>
        <p:sp>
          <p:nvSpPr>
            <p:cNvPr id="134" name="Google Shape;134;p25"/>
            <p:cNvSpPr txBox="1"/>
            <p:nvPr/>
          </p:nvSpPr>
          <p:spPr>
            <a:xfrm>
              <a:off x="810505" y="2963049"/>
              <a:ext cx="8683500" cy="59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3300"/>
                <a:buFont typeface="Garamond"/>
                <a:buNone/>
              </a:pPr>
              <a:r>
                <a:rPr lang="en-US" sz="2900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Data Case Study: Northwind Traders Database</a:t>
              </a:r>
              <a:endParaRPr lang="en-US" sz="1100" dirty="0"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810520" y="3717954"/>
              <a:ext cx="8063425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2100"/>
                <a:buFont typeface="Garamond"/>
                <a:buNone/>
              </a:pPr>
              <a:r>
                <a:rPr lang="en" sz="2100" b="0" i="0" u="none" strike="noStrike" cap="none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by </a:t>
              </a:r>
              <a:r>
                <a:rPr lang="en" sz="2100" b="1" i="0" u="none" strike="noStrike" cap="none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Adrian Maulana Muhammad</a:t>
              </a:r>
              <a:endParaRPr sz="1100" b="1" dirty="0"/>
            </a:p>
          </p:txBody>
        </p:sp>
        <p:cxnSp>
          <p:nvCxnSpPr>
            <p:cNvPr id="136" name="Google Shape;136;p25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7" name="Google Shape;137;p25"/>
          <p:cNvGrpSpPr/>
          <p:nvPr/>
        </p:nvGrpSpPr>
        <p:grpSpPr>
          <a:xfrm>
            <a:off x="399224" y="2241454"/>
            <a:ext cx="2402050" cy="553991"/>
            <a:chOff x="684699" y="2988605"/>
            <a:chExt cx="3202734" cy="738655"/>
          </a:xfrm>
        </p:grpSpPr>
        <p:sp>
          <p:nvSpPr>
            <p:cNvPr id="138" name="Google Shape;138;p25"/>
            <p:cNvSpPr/>
            <p:nvPr/>
          </p:nvSpPr>
          <p:spPr>
            <a:xfrm>
              <a:off x="684699" y="2988605"/>
              <a:ext cx="3202734" cy="738655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39" name="Google Shape;139;p25"/>
            <p:cNvSpPr txBox="1"/>
            <p:nvPr/>
          </p:nvSpPr>
          <p:spPr>
            <a:xfrm>
              <a:off x="775563" y="3154670"/>
              <a:ext cx="3021001" cy="4062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Arial"/>
                <a:buNone/>
              </a:pPr>
              <a:r>
                <a:rPr lang="en" sz="2200" dirty="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Mini Project DE</a:t>
              </a:r>
              <a:endParaRPr sz="1800" dirty="0"/>
            </a:p>
          </p:txBody>
        </p:sp>
      </p:grpSp>
      <p:cxnSp>
        <p:nvCxnSpPr>
          <p:cNvPr id="140" name="Google Shape;140;p25"/>
          <p:cNvCxnSpPr/>
          <p:nvPr/>
        </p:nvCxnSpPr>
        <p:spPr>
          <a:xfrm>
            <a:off x="6974799" y="4871707"/>
            <a:ext cx="642188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24" y="271792"/>
            <a:ext cx="1886424" cy="10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Flowchart of Analysis of Product Sales by Category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5499915-4C86-AB0D-865F-86A60793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377"/>
            <a:ext cx="9144000" cy="27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Flowchart of Analysis of The Best-Selling Products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05418A8-FDA8-01DD-E874-685C4D4F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1605309"/>
            <a:ext cx="8448579" cy="280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8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Flowchart of Analysis of Customer Spending by Country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009B97B-7805-2B7C-A03E-FF055991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239"/>
            <a:ext cx="9144000" cy="27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6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Flowchart of Analysis of The Most Frequent Customers by Number of Orders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D45F9E-6BEE-0891-0B63-0BD56E84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79" y="1389370"/>
            <a:ext cx="5265194" cy="37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0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Flowchart of Analysis of Average Delivery Time per Shipper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5F98470-BEB7-6F1F-C406-7E94ECB0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42" y="1398116"/>
            <a:ext cx="7991274" cy="34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 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Flowchart of Analysis of The Busiest Shippers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F5E56A9-C4D5-EF9C-D1B9-484331AC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67" y="1533444"/>
            <a:ext cx="6057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13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1"/>
            <a:ext cx="6047569" cy="1090651"/>
            <a:chOff x="810520" y="2509977"/>
            <a:chExt cx="8063425" cy="1454200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7"/>
              <a:ext cx="8063425" cy="923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kumimoji="0" lang="en-ID" sz="4500" b="0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Data Processing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6"/>
              <a:ext cx="8063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Product Analysis Queries|Customer Analysis Queries|Shipper Analysis Queries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4734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Query of Analysis of Product Sales by Category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837A5A-20C2-EC03-B147-B67414EAFC2D}"/>
              </a:ext>
            </a:extLst>
          </p:cNvPr>
          <p:cNvSpPr txBox="1"/>
          <p:nvPr/>
        </p:nvSpPr>
        <p:spPr>
          <a:xfrm>
            <a:off x="705175" y="1405731"/>
            <a:ext cx="49362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category_sales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sz="9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QuantitySold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Revenue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Products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[Order Details]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Categories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QuantitySold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Revenue</a:t>
            </a: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category_sales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QuantitySold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QuantitySold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category_sales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B510B9-1011-354D-BD52-CCBEEB24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83" y="2129461"/>
            <a:ext cx="3185830" cy="1290261"/>
          </a:xfrm>
          <a:prstGeom prst="rect">
            <a:avLst/>
          </a:prstGeom>
          <a:ln w="1016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49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Query of Analysis of The Best-Selling Products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3B314F-ABF8-60E3-1F1B-4F0F185C1C3B}"/>
              </a:ext>
            </a:extLst>
          </p:cNvPr>
          <p:cNvSpPr txBox="1"/>
          <p:nvPr/>
        </p:nvSpPr>
        <p:spPr>
          <a:xfrm>
            <a:off x="693307" y="1460267"/>
            <a:ext cx="4273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Product_Sales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Total_Quantity_Sold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Orders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Products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en-ID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TOP 10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ProductName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Total_Quantity_Sold</a:t>
            </a:r>
            <a:r>
              <a:rPr lang="en-ID" sz="9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Total_Quantity_Sold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9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Product_Sales</a:t>
            </a:r>
            <a:endParaRPr lang="en-ID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4451CF-C151-FD1D-8F46-DF10CBAB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19" y="1806726"/>
            <a:ext cx="3391074" cy="19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193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Query of Analysis of Customer Spending by Country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0F1B43-1CE4-48F8-0CE7-C34531BC4BBC}"/>
              </a:ext>
            </a:extLst>
          </p:cNvPr>
          <p:cNvSpPr txBox="1"/>
          <p:nvPr/>
        </p:nvSpPr>
        <p:spPr>
          <a:xfrm>
            <a:off x="759417" y="1509921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CountryRevenue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[Order Details]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Revenue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Customers 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[Order Details]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CountryRevenue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Revenue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Revenue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CountryRevenue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CFBAA-6D6F-7245-CA6A-780A90E31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47" y="1818162"/>
            <a:ext cx="1898542" cy="1507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753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57188" y="273844"/>
            <a:ext cx="8443913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aramond"/>
              <a:buNone/>
            </a:pPr>
            <a:r>
              <a:rPr lang="en" sz="2800" dirty="0"/>
              <a:t>Table of Contents</a:t>
            </a:r>
            <a:endParaRPr sz="2800" dirty="0"/>
          </a:p>
        </p:txBody>
      </p:sp>
      <p:sp>
        <p:nvSpPr>
          <p:cNvPr id="147" name="Google Shape;147;p26"/>
          <p:cNvSpPr/>
          <p:nvPr/>
        </p:nvSpPr>
        <p:spPr>
          <a:xfrm>
            <a:off x="0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331709" y="1553398"/>
            <a:ext cx="24948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Objectives</a:t>
            </a:r>
            <a:endParaRPr sz="1100" dirty="0"/>
          </a:p>
        </p:txBody>
      </p:sp>
      <p:sp>
        <p:nvSpPr>
          <p:cNvPr id="151" name="Google Shape;151;p26"/>
          <p:cNvSpPr txBox="1"/>
          <p:nvPr/>
        </p:nvSpPr>
        <p:spPr>
          <a:xfrm>
            <a:off x="6306230" y="1553398"/>
            <a:ext cx="2494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Data Processing Flowchart</a:t>
            </a:r>
            <a:endParaRPr sz="1100" dirty="0"/>
          </a:p>
        </p:txBody>
      </p:sp>
      <p:sp>
        <p:nvSpPr>
          <p:cNvPr id="152" name="Google Shape;152;p26"/>
          <p:cNvSpPr txBox="1"/>
          <p:nvPr/>
        </p:nvSpPr>
        <p:spPr>
          <a:xfrm>
            <a:off x="357188" y="1553398"/>
            <a:ext cx="249487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Business &amp; Data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Understanding</a:t>
            </a:r>
            <a:endParaRPr lang="en-ID" sz="1100" dirty="0"/>
          </a:p>
        </p:txBody>
      </p:sp>
      <p:sp>
        <p:nvSpPr>
          <p:cNvPr id="153" name="Google Shape;153;p26"/>
          <p:cNvSpPr txBox="1"/>
          <p:nvPr/>
        </p:nvSpPr>
        <p:spPr>
          <a:xfrm>
            <a:off x="3331710" y="3377973"/>
            <a:ext cx="25806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Analysis</a:t>
            </a:r>
            <a:endParaRPr sz="1100" dirty="0"/>
          </a:p>
        </p:txBody>
      </p:sp>
      <p:sp>
        <p:nvSpPr>
          <p:cNvPr id="154" name="Google Shape;154;p26"/>
          <p:cNvSpPr txBox="1"/>
          <p:nvPr/>
        </p:nvSpPr>
        <p:spPr>
          <a:xfrm>
            <a:off x="357188" y="3377973"/>
            <a:ext cx="26388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Preprocessing</a:t>
            </a:r>
            <a:endParaRPr sz="23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55" name="Google Shape;155;p26"/>
          <p:cNvGrpSpPr/>
          <p:nvPr/>
        </p:nvGrpSpPr>
        <p:grpSpPr>
          <a:xfrm>
            <a:off x="357188" y="1050471"/>
            <a:ext cx="390667" cy="390667"/>
            <a:chOff x="476251" y="1400628"/>
            <a:chExt cx="599622" cy="599622"/>
          </a:xfrm>
        </p:grpSpPr>
        <p:sp>
          <p:nvSpPr>
            <p:cNvPr id="156" name="Google Shape;156;p26"/>
            <p:cNvSpPr/>
            <p:nvPr/>
          </p:nvSpPr>
          <p:spPr>
            <a:xfrm>
              <a:off x="476251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79882" y="1462183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1</a:t>
              </a:r>
              <a:endParaRPr sz="1100"/>
            </a:p>
          </p:txBody>
        </p:sp>
      </p:grpSp>
      <p:grpSp>
        <p:nvGrpSpPr>
          <p:cNvPr id="158" name="Google Shape;158;p26"/>
          <p:cNvGrpSpPr/>
          <p:nvPr/>
        </p:nvGrpSpPr>
        <p:grpSpPr>
          <a:xfrm>
            <a:off x="3331709" y="1050471"/>
            <a:ext cx="390668" cy="390667"/>
            <a:chOff x="4442279" y="1400628"/>
            <a:chExt cx="599622" cy="599622"/>
          </a:xfrm>
        </p:grpSpPr>
        <p:sp>
          <p:nvSpPr>
            <p:cNvPr id="159" name="Google Shape;159;p26"/>
            <p:cNvSpPr/>
            <p:nvPr/>
          </p:nvSpPr>
          <p:spPr>
            <a:xfrm>
              <a:off x="4442279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645910" y="1462183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2</a:t>
              </a:r>
              <a:endParaRPr sz="1100"/>
            </a:p>
          </p:txBody>
        </p:sp>
      </p:grpSp>
      <p:grpSp>
        <p:nvGrpSpPr>
          <p:cNvPr id="161" name="Google Shape;161;p26"/>
          <p:cNvGrpSpPr/>
          <p:nvPr/>
        </p:nvGrpSpPr>
        <p:grpSpPr>
          <a:xfrm>
            <a:off x="6306230" y="1050471"/>
            <a:ext cx="390668" cy="390667"/>
            <a:chOff x="8408307" y="1400628"/>
            <a:chExt cx="599622" cy="599622"/>
          </a:xfrm>
        </p:grpSpPr>
        <p:sp>
          <p:nvSpPr>
            <p:cNvPr id="162" name="Google Shape;162;p26"/>
            <p:cNvSpPr/>
            <p:nvPr/>
          </p:nvSpPr>
          <p:spPr>
            <a:xfrm>
              <a:off x="8408307" y="1400628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8611938" y="1462183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3</a:t>
              </a:r>
              <a:endParaRPr sz="1100"/>
            </a:p>
          </p:txBody>
        </p:sp>
      </p:grpSp>
      <p:grpSp>
        <p:nvGrpSpPr>
          <p:cNvPr id="164" name="Google Shape;164;p26"/>
          <p:cNvGrpSpPr/>
          <p:nvPr/>
        </p:nvGrpSpPr>
        <p:grpSpPr>
          <a:xfrm>
            <a:off x="357188" y="2875046"/>
            <a:ext cx="390667" cy="390668"/>
            <a:chOff x="476251" y="3659224"/>
            <a:chExt cx="599622" cy="599622"/>
          </a:xfrm>
        </p:grpSpPr>
        <p:sp>
          <p:nvSpPr>
            <p:cNvPr id="165" name="Google Shape;165;p26"/>
            <p:cNvSpPr/>
            <p:nvPr/>
          </p:nvSpPr>
          <p:spPr>
            <a:xfrm>
              <a:off x="476251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79882" y="3720779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4</a:t>
              </a:r>
              <a:endParaRPr sz="1100"/>
            </a:p>
          </p:txBody>
        </p:sp>
      </p:grpSp>
      <p:grpSp>
        <p:nvGrpSpPr>
          <p:cNvPr id="167" name="Google Shape;167;p26"/>
          <p:cNvGrpSpPr/>
          <p:nvPr/>
        </p:nvGrpSpPr>
        <p:grpSpPr>
          <a:xfrm>
            <a:off x="3331709" y="2875046"/>
            <a:ext cx="390668" cy="390668"/>
            <a:chOff x="4442279" y="3659224"/>
            <a:chExt cx="599622" cy="599622"/>
          </a:xfrm>
        </p:grpSpPr>
        <p:sp>
          <p:nvSpPr>
            <p:cNvPr id="168" name="Google Shape;168;p26"/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 dirty="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5</a:t>
              </a:r>
              <a:endParaRPr sz="1100" dirty="0"/>
            </a:p>
          </p:txBody>
        </p:sp>
      </p:grpSp>
      <p:grpSp>
        <p:nvGrpSpPr>
          <p:cNvPr id="5" name="Google Shape;167;p26">
            <a:extLst>
              <a:ext uri="{FF2B5EF4-FFF2-40B4-BE49-F238E27FC236}">
                <a16:creationId xmlns:a16="http://schemas.microsoft.com/office/drawing/2014/main" id="{6B0CD244-66DC-1A8A-78BE-C95F14575934}"/>
              </a:ext>
            </a:extLst>
          </p:cNvPr>
          <p:cNvGrpSpPr/>
          <p:nvPr/>
        </p:nvGrpSpPr>
        <p:grpSpPr>
          <a:xfrm>
            <a:off x="6306230" y="2845321"/>
            <a:ext cx="390668" cy="390668"/>
            <a:chOff x="4442279" y="3659224"/>
            <a:chExt cx="599622" cy="599622"/>
          </a:xfrm>
        </p:grpSpPr>
        <p:sp>
          <p:nvSpPr>
            <p:cNvPr id="6" name="Google Shape;168;p26">
              <a:extLst>
                <a:ext uri="{FF2B5EF4-FFF2-40B4-BE49-F238E27FC236}">
                  <a16:creationId xmlns:a16="http://schemas.microsoft.com/office/drawing/2014/main" id="{73BA4E85-5685-EBED-C032-1DB817540BFE}"/>
                </a:ext>
              </a:extLst>
            </p:cNvPr>
            <p:cNvSpPr/>
            <p:nvPr/>
          </p:nvSpPr>
          <p:spPr>
            <a:xfrm>
              <a:off x="4442279" y="3659224"/>
              <a:ext cx="599622" cy="599622"/>
            </a:xfrm>
            <a:prstGeom prst="rect">
              <a:avLst/>
            </a:prstGeom>
            <a:solidFill>
              <a:srgbClr val="1027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Garamond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" name="Google Shape;169;p26">
              <a:extLst>
                <a:ext uri="{FF2B5EF4-FFF2-40B4-BE49-F238E27FC236}">
                  <a16:creationId xmlns:a16="http://schemas.microsoft.com/office/drawing/2014/main" id="{3A0C2067-6401-47DC-81C4-B54DA183F4F3}"/>
                </a:ext>
              </a:extLst>
            </p:cNvPr>
            <p:cNvSpPr/>
            <p:nvPr/>
          </p:nvSpPr>
          <p:spPr>
            <a:xfrm>
              <a:off x="4645910" y="3720779"/>
              <a:ext cx="19236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aramond"/>
                <a:buNone/>
              </a:pPr>
              <a:r>
                <a:rPr lang="en" sz="2400" b="0" i="0" u="none" strike="noStrike" cap="none" dirty="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6</a:t>
              </a:r>
              <a:endParaRPr sz="1100" dirty="0"/>
            </a:p>
          </p:txBody>
        </p:sp>
      </p:grpSp>
      <p:sp>
        <p:nvSpPr>
          <p:cNvPr id="8" name="Google Shape;153;p26">
            <a:extLst>
              <a:ext uri="{FF2B5EF4-FFF2-40B4-BE49-F238E27FC236}">
                <a16:creationId xmlns:a16="http://schemas.microsoft.com/office/drawing/2014/main" id="{1B18E56F-7991-2CD0-1FC8-5C354F1367F9}"/>
              </a:ext>
            </a:extLst>
          </p:cNvPr>
          <p:cNvSpPr txBox="1"/>
          <p:nvPr/>
        </p:nvSpPr>
        <p:spPr>
          <a:xfrm>
            <a:off x="6148014" y="3377972"/>
            <a:ext cx="2580600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747"/>
              </a:buClr>
              <a:buSzPts val="2300"/>
              <a:buFont typeface="Garamond"/>
              <a:buNone/>
            </a:pPr>
            <a:r>
              <a:rPr lang="en" sz="2300" dirty="0">
                <a:latin typeface="Garamond"/>
                <a:ea typeface="Garamond"/>
                <a:cs typeface="Garamond"/>
                <a:sym typeface="Garamond"/>
              </a:rPr>
              <a:t>Summaries</a:t>
            </a:r>
            <a:endParaRPr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Query of Analysis of The Most Frequent Customers by Number of Orders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F6D689-95E4-4B35-01AC-C1B2574F283E}"/>
              </a:ext>
            </a:extLst>
          </p:cNvPr>
          <p:cNvSpPr txBox="1"/>
          <p:nvPr/>
        </p:nvSpPr>
        <p:spPr>
          <a:xfrm>
            <a:off x="774915" y="1381164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CustomerOrderCount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OrderCount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247437-976F-9FFA-920D-FF984AA8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43" y="1568398"/>
            <a:ext cx="2438525" cy="2006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5296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Query of Analysis of Average Delivery Time per Shipper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CEB5CB-D5A2-E49B-452C-39894C4D9843}"/>
              </a:ext>
            </a:extLst>
          </p:cNvPr>
          <p:cNvSpPr txBox="1"/>
          <p:nvPr/>
        </p:nvSpPr>
        <p:spPr>
          <a:xfrm>
            <a:off x="728420" y="1411942"/>
            <a:ext cx="4572000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deliveries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ID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Shipper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ShippedDate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DeliveryTime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Shippers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ShipVia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Shipper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1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DeliveryTime</a:t>
            </a:r>
            <a:r>
              <a:rPr lang="en-ID" sz="11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AverageDeliveryTime</a:t>
            </a:r>
            <a:endParaRPr lang="en-ID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deliveries</a:t>
            </a:r>
          </a:p>
          <a:p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1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100" dirty="0">
                <a:solidFill>
                  <a:srgbClr val="000000"/>
                </a:solidFill>
                <a:latin typeface="Consolas" panose="020B0609020204030204" pitchFamily="49" charset="0"/>
              </a:rPr>
              <a:t> Shipper</a:t>
            </a:r>
            <a:endParaRPr lang="en-ID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786DC9-2DCA-7B5A-AD22-3731A6F9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05" y="2023031"/>
            <a:ext cx="2778620" cy="1097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83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 startAt="2"/>
            </a:pPr>
            <a:r>
              <a:rPr lang="en-US" sz="2000" dirty="0"/>
              <a:t>Query of Analysis of The Busiest Shippers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EEE351-F1BA-F416-68FA-B60BD503F9F5}"/>
              </a:ext>
            </a:extLst>
          </p:cNvPr>
          <p:cNvSpPr txBox="1"/>
          <p:nvPr/>
        </p:nvSpPr>
        <p:spPr>
          <a:xfrm>
            <a:off x="720671" y="1543485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ID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Orders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Shippers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ShipVia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Shippers</a:t>
            </a:r>
            <a:r>
              <a:rPr lang="en-ID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endParaRPr lang="en-ID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D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NumberOfOrders</a:t>
            </a:r>
            <a:r>
              <a:rPr lang="en-ID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D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6B69F5-C5C2-3BD5-D8C8-F2BDF05B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531" y="2031440"/>
            <a:ext cx="3267798" cy="1354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835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1"/>
            <a:ext cx="6047569" cy="1090651"/>
            <a:chOff x="810520" y="2509977"/>
            <a:chExt cx="8063425" cy="1454200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7"/>
              <a:ext cx="8063425" cy="923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kumimoji="0" lang="en-ID" sz="4500" b="0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Data Analysis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6"/>
              <a:ext cx="8063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Product Analysis|Customer Analysis|Shipper Analysis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90918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DD081F-81B2-4DAF-B81A-01070A0AC9C3}"/>
              </a:ext>
            </a:extLst>
          </p:cNvPr>
          <p:cNvSpPr/>
          <p:nvPr/>
        </p:nvSpPr>
        <p:spPr>
          <a:xfrm>
            <a:off x="0" y="0"/>
            <a:ext cx="3960254" cy="514349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98389"/>
            <a:ext cx="3129768" cy="251736"/>
          </a:xfrm>
        </p:spPr>
        <p:txBody>
          <a:bodyPr vert="horz" wrap="square" lIns="0" tIns="0" rIns="0" bIns="0" rtlCol="0" anchor="ctr">
            <a:sp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088572"/>
            <a:ext cx="3129767" cy="3399257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algn="ctr" defTabSz="685800">
              <a:buClrTx/>
            </a:pPr>
            <a:fld id="{20ACEE5B-6B89-47D3-A969-11CC9D54FA43}" type="slidenum">
              <a:rPr lang="en-US" kern="1200">
                <a:solidFill>
                  <a:prstClr val="white"/>
                </a:solidFill>
                <a:latin typeface="Garamond"/>
                <a:ea typeface="+mn-ea"/>
                <a:cs typeface="+mn-cs"/>
              </a:rPr>
              <a:pPr algn="ctr" defTabSz="685800">
                <a:buClrTx/>
              </a:pPr>
              <a:t>24</a:t>
            </a:fld>
            <a:endParaRPr lang="en-US" kern="1200">
              <a:solidFill>
                <a:prstClr val="white"/>
              </a:solidFill>
              <a:latin typeface="Garamon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>
            <a:cxnSpLocks/>
          </p:cNvCxnSpPr>
          <p:nvPr/>
        </p:nvCxnSpPr>
        <p:spPr>
          <a:xfrm>
            <a:off x="3960253" y="4843463"/>
            <a:ext cx="44503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D908F-7DBA-4437-9681-9B15B002034C}"/>
              </a:ext>
            </a:extLst>
          </p:cNvPr>
          <p:cNvCxnSpPr>
            <a:cxnSpLocks/>
          </p:cNvCxnSpPr>
          <p:nvPr/>
        </p:nvCxnSpPr>
        <p:spPr>
          <a:xfrm>
            <a:off x="357188" y="935191"/>
            <a:ext cx="312976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C53C6C5-97E8-17FC-CAC9-CF293DD8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754" y="97176"/>
            <a:ext cx="2619649" cy="22666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B91C66-9FFE-4444-546D-B2AB6A29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54" y="2484244"/>
            <a:ext cx="2619648" cy="2359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57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3"/>
            <a:ext cx="6047569" cy="1429202"/>
            <a:chOff x="810520" y="2509978"/>
            <a:chExt cx="8063425" cy="1905601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8"/>
              <a:ext cx="8063425" cy="923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kumimoji="0" lang="en-ID" sz="4500" b="0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Summaries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3"/>
              <a:ext cx="8063425" cy="697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Based on the above data analysis, </a:t>
              </a:r>
              <a:r>
                <a:rPr lang="en-US" sz="1700" b="1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several </a:t>
              </a: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conclusions can be drawn.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3141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163115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100" dirty="0"/>
              <a:t>Based on the above data analysis, the following conclusions can be drawn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901108"/>
            <a:ext cx="8443913" cy="4154528"/>
          </a:xfrm>
        </p:spPr>
        <p:txBody>
          <a:bodyPr vert="horz" lIns="0" tIns="0" rIns="0" bIns="0" rtlCol="0" anchor="t">
            <a:noAutofit/>
          </a:bodyPr>
          <a:lstStyle/>
          <a:p>
            <a:pPr algn="just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0" y="163115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algn="ctr" defTabSz="685800">
              <a:buClrTx/>
            </a:pPr>
            <a:fld id="{20ACEE5B-6B89-47D3-A969-11CC9D54FA43}" type="slidenum">
              <a:rPr lang="en-US" kern="1200">
                <a:solidFill>
                  <a:prstClr val="white"/>
                </a:solidFill>
                <a:latin typeface="Garamond"/>
                <a:ea typeface="+mn-ea"/>
                <a:cs typeface="+mn-cs"/>
              </a:rPr>
              <a:pPr algn="ctr" defTabSz="685800">
                <a:buClrTx/>
              </a:pPr>
              <a:t>26</a:t>
            </a:fld>
            <a:endParaRPr lang="en-US" kern="1200">
              <a:solidFill>
                <a:prstClr val="white"/>
              </a:solidFill>
              <a:latin typeface="Garamon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964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algn="ctr" defTabSz="685800">
              <a:buClrTx/>
            </a:pPr>
            <a:fld id="{20ACEE5B-6B89-47D3-A969-11CC9D54FA43}" type="slidenum">
              <a:rPr lang="en-US" kern="1200">
                <a:solidFill>
                  <a:prstClr val="white"/>
                </a:solidFill>
                <a:latin typeface="Garamond"/>
                <a:ea typeface="+mn-ea"/>
                <a:cs typeface="+mn-cs"/>
              </a:rPr>
              <a:pPr algn="ctr" defTabSz="685800">
                <a:buClrTx/>
              </a:pPr>
              <a:t>27</a:t>
            </a:fld>
            <a:endParaRPr lang="en-US" kern="1200">
              <a:solidFill>
                <a:prstClr val="white"/>
              </a:solidFill>
              <a:latin typeface="Garamon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49099-8F0E-4CD4-B9A5-1D896C61F5E3}"/>
              </a:ext>
            </a:extLst>
          </p:cNvPr>
          <p:cNvSpPr/>
          <p:nvPr/>
        </p:nvSpPr>
        <p:spPr>
          <a:xfrm>
            <a:off x="357188" y="0"/>
            <a:ext cx="3706476" cy="4543425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C75474-7493-40E3-9766-08CA8C27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02" y="2422716"/>
            <a:ext cx="2813847" cy="503536"/>
          </a:xfr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DFCF1-56C9-45F3-86AF-9BF6D1815339}"/>
              </a:ext>
            </a:extLst>
          </p:cNvPr>
          <p:cNvCxnSpPr>
            <a:cxnSpLocks/>
          </p:cNvCxnSpPr>
          <p:nvPr/>
        </p:nvCxnSpPr>
        <p:spPr>
          <a:xfrm>
            <a:off x="803502" y="2980466"/>
            <a:ext cx="28138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0CAF28-BA37-478B-BAE9-899D5A8D10E2}"/>
              </a:ext>
            </a:extLst>
          </p:cNvPr>
          <p:cNvGrpSpPr/>
          <p:nvPr/>
        </p:nvGrpSpPr>
        <p:grpSpPr>
          <a:xfrm>
            <a:off x="4360178" y="643033"/>
            <a:ext cx="700954" cy="700954"/>
            <a:chOff x="5813571" y="798286"/>
            <a:chExt cx="1078596" cy="10785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8FAA56-C568-4C9B-B925-E0E193816AF7}"/>
                </a:ext>
              </a:extLst>
            </p:cNvPr>
            <p:cNvSpPr/>
            <p:nvPr/>
          </p:nvSpPr>
          <p:spPr>
            <a:xfrm>
              <a:off x="5813571" y="798286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BED466-3678-4C30-82D2-7CCE9021A00A}"/>
                </a:ext>
              </a:extLst>
            </p:cNvPr>
            <p:cNvSpPr/>
            <p:nvPr/>
          </p:nvSpPr>
          <p:spPr>
            <a:xfrm>
              <a:off x="5927567" y="912282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C6F42E-BEC2-4D86-A534-EF9DF6DF088A}"/>
                </a:ext>
              </a:extLst>
            </p:cNvPr>
            <p:cNvGrpSpPr/>
            <p:nvPr/>
          </p:nvGrpSpPr>
          <p:grpSpPr>
            <a:xfrm>
              <a:off x="6187769" y="1224872"/>
              <a:ext cx="330200" cy="225425"/>
              <a:chOff x="4127500" y="3670301"/>
              <a:chExt cx="330200" cy="225425"/>
            </a:xfrm>
            <a:solidFill>
              <a:schemeClr val="bg1"/>
            </a:solidFill>
          </p:grpSpPr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id="{2BE6E0A7-6E24-46AF-B127-7E312D2B7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684588"/>
                <a:ext cx="330200" cy="211138"/>
              </a:xfrm>
              <a:custGeom>
                <a:avLst/>
                <a:gdLst>
                  <a:gd name="T0" fmla="*/ 87 w 88"/>
                  <a:gd name="T1" fmla="*/ 0 h 56"/>
                  <a:gd name="T2" fmla="*/ 45 w 88"/>
                  <a:gd name="T3" fmla="*/ 34 h 56"/>
                  <a:gd name="T4" fmla="*/ 44 w 88"/>
                  <a:gd name="T5" fmla="*/ 34 h 56"/>
                  <a:gd name="T6" fmla="*/ 43 w 88"/>
                  <a:gd name="T7" fmla="*/ 34 h 56"/>
                  <a:gd name="T8" fmla="*/ 1 w 88"/>
                  <a:gd name="T9" fmla="*/ 0 h 56"/>
                  <a:gd name="T10" fmla="*/ 0 w 88"/>
                  <a:gd name="T11" fmla="*/ 4 h 56"/>
                  <a:gd name="T12" fmla="*/ 0 w 88"/>
                  <a:gd name="T13" fmla="*/ 48 h 56"/>
                  <a:gd name="T14" fmla="*/ 8 w 88"/>
                  <a:gd name="T15" fmla="*/ 56 h 56"/>
                  <a:gd name="T16" fmla="*/ 80 w 88"/>
                  <a:gd name="T17" fmla="*/ 56 h 56"/>
                  <a:gd name="T18" fmla="*/ 88 w 88"/>
                  <a:gd name="T19" fmla="*/ 48 h 56"/>
                  <a:gd name="T20" fmla="*/ 88 w 88"/>
                  <a:gd name="T21" fmla="*/ 4 h 56"/>
                  <a:gd name="T22" fmla="*/ 87 w 88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8" h="56">
                    <a:moveTo>
                      <a:pt x="87" y="0"/>
                    </a:moveTo>
                    <a:cubicBezTo>
                      <a:pt x="45" y="34"/>
                      <a:pt x="45" y="34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4"/>
                      <a:pt x="43" y="34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2"/>
                      <a:pt x="4" y="56"/>
                      <a:pt x="8" y="56"/>
                    </a:cubicBezTo>
                    <a:cubicBezTo>
                      <a:pt x="80" y="56"/>
                      <a:pt x="80" y="56"/>
                      <a:pt x="80" y="56"/>
                    </a:cubicBezTo>
                    <a:cubicBezTo>
                      <a:pt x="84" y="56"/>
                      <a:pt x="88" y="52"/>
                      <a:pt x="88" y="48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2"/>
                      <a:pt x="88" y="1"/>
                      <a:pt x="8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FD2B891F-0A13-4EC2-8BA4-3FB455348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3375" y="3670301"/>
                <a:ext cx="300038" cy="123825"/>
              </a:xfrm>
              <a:custGeom>
                <a:avLst/>
                <a:gdLst>
                  <a:gd name="T0" fmla="*/ 80 w 80"/>
                  <a:gd name="T1" fmla="*/ 1 h 33"/>
                  <a:gd name="T2" fmla="*/ 76 w 80"/>
                  <a:gd name="T3" fmla="*/ 0 h 33"/>
                  <a:gd name="T4" fmla="*/ 4 w 80"/>
                  <a:gd name="T5" fmla="*/ 0 h 33"/>
                  <a:gd name="T6" fmla="*/ 0 w 80"/>
                  <a:gd name="T7" fmla="*/ 1 h 33"/>
                  <a:gd name="T8" fmla="*/ 40 w 80"/>
                  <a:gd name="T9" fmla="*/ 33 h 33"/>
                  <a:gd name="T10" fmla="*/ 80 w 80"/>
                  <a:gd name="T11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3">
                    <a:moveTo>
                      <a:pt x="80" y="1"/>
                    </a:moveTo>
                    <a:cubicBezTo>
                      <a:pt x="79" y="0"/>
                      <a:pt x="77" y="0"/>
                      <a:pt x="7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40" y="33"/>
                      <a:pt x="40" y="33"/>
                      <a:pt x="40" y="33"/>
                    </a:cubicBezTo>
                    <a:lnTo>
                      <a:pt x="8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00B1DF-7DF7-4030-8939-C368901365E3}"/>
              </a:ext>
            </a:extLst>
          </p:cNvPr>
          <p:cNvGrpSpPr/>
          <p:nvPr/>
        </p:nvGrpSpPr>
        <p:grpSpPr>
          <a:xfrm>
            <a:off x="4360178" y="1607549"/>
            <a:ext cx="700954" cy="700954"/>
            <a:chOff x="5813571" y="2462892"/>
            <a:chExt cx="1078596" cy="10785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5B9D78-F752-4862-8F95-9048A8D78BA0}"/>
                </a:ext>
              </a:extLst>
            </p:cNvPr>
            <p:cNvSpPr/>
            <p:nvPr/>
          </p:nvSpPr>
          <p:spPr>
            <a:xfrm>
              <a:off x="5813571" y="2462892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03F7FD-1300-49C9-B7F1-0CC209A88464}"/>
                </a:ext>
              </a:extLst>
            </p:cNvPr>
            <p:cNvSpPr/>
            <p:nvPr/>
          </p:nvSpPr>
          <p:spPr>
            <a:xfrm>
              <a:off x="5927567" y="2576888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C75AF1-BCEC-4A7E-8556-9FEB54A68AF3}"/>
                </a:ext>
              </a:extLst>
            </p:cNvPr>
            <p:cNvGrpSpPr/>
            <p:nvPr/>
          </p:nvGrpSpPr>
          <p:grpSpPr>
            <a:xfrm>
              <a:off x="6170307" y="2821215"/>
              <a:ext cx="365125" cy="361950"/>
              <a:chOff x="4108450" y="2886076"/>
              <a:chExt cx="365125" cy="361950"/>
            </a:xfrm>
            <a:solidFill>
              <a:schemeClr val="bg1"/>
            </a:solidFill>
          </p:grpSpPr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F6133284-A0D1-44C4-9417-B03B5432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450" y="2946401"/>
                <a:ext cx="307975" cy="301625"/>
              </a:xfrm>
              <a:custGeom>
                <a:avLst/>
                <a:gdLst>
                  <a:gd name="T0" fmla="*/ 70 w 82"/>
                  <a:gd name="T1" fmla="*/ 49 h 80"/>
                  <a:gd name="T2" fmla="*/ 63 w 82"/>
                  <a:gd name="T3" fmla="*/ 46 h 80"/>
                  <a:gd name="T4" fmla="*/ 56 w 82"/>
                  <a:gd name="T5" fmla="*/ 49 h 80"/>
                  <a:gd name="T6" fmla="*/ 54 w 82"/>
                  <a:gd name="T7" fmla="*/ 50 h 80"/>
                  <a:gd name="T8" fmla="*/ 31 w 82"/>
                  <a:gd name="T9" fmla="*/ 27 h 80"/>
                  <a:gd name="T10" fmla="*/ 32 w 82"/>
                  <a:gd name="T11" fmla="*/ 25 h 80"/>
                  <a:gd name="T12" fmla="*/ 32 w 82"/>
                  <a:gd name="T13" fmla="*/ 11 h 80"/>
                  <a:gd name="T14" fmla="*/ 24 w 82"/>
                  <a:gd name="T15" fmla="*/ 3 h 80"/>
                  <a:gd name="T16" fmla="*/ 17 w 82"/>
                  <a:gd name="T17" fmla="*/ 0 h 80"/>
                  <a:gd name="T18" fmla="*/ 10 w 82"/>
                  <a:gd name="T19" fmla="*/ 3 h 80"/>
                  <a:gd name="T20" fmla="*/ 5 w 82"/>
                  <a:gd name="T21" fmla="*/ 7 h 80"/>
                  <a:gd name="T22" fmla="*/ 3 w 82"/>
                  <a:gd name="T23" fmla="*/ 25 h 80"/>
                  <a:gd name="T24" fmla="*/ 56 w 82"/>
                  <a:gd name="T25" fmla="*/ 78 h 80"/>
                  <a:gd name="T26" fmla="*/ 64 w 82"/>
                  <a:gd name="T27" fmla="*/ 80 h 80"/>
                  <a:gd name="T28" fmla="*/ 74 w 82"/>
                  <a:gd name="T29" fmla="*/ 76 h 80"/>
                  <a:gd name="T30" fmla="*/ 78 w 82"/>
                  <a:gd name="T31" fmla="*/ 71 h 80"/>
                  <a:gd name="T32" fmla="*/ 78 w 82"/>
                  <a:gd name="T33" fmla="*/ 57 h 80"/>
                  <a:gd name="T34" fmla="*/ 70 w 82"/>
                  <a:gd name="T35" fmla="*/ 4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80">
                    <a:moveTo>
                      <a:pt x="70" y="49"/>
                    </a:moveTo>
                    <a:cubicBezTo>
                      <a:pt x="68" y="47"/>
                      <a:pt x="65" y="46"/>
                      <a:pt x="63" y="46"/>
                    </a:cubicBezTo>
                    <a:cubicBezTo>
                      <a:pt x="60" y="46"/>
                      <a:pt x="57" y="47"/>
                      <a:pt x="56" y="49"/>
                    </a:cubicBezTo>
                    <a:cubicBezTo>
                      <a:pt x="54" y="50"/>
                      <a:pt x="54" y="50"/>
                      <a:pt x="54" y="50"/>
                    </a:cubicBezTo>
                    <a:cubicBezTo>
                      <a:pt x="46" y="43"/>
                      <a:pt x="38" y="35"/>
                      <a:pt x="31" y="27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6" y="22"/>
                      <a:pt x="36" y="15"/>
                      <a:pt x="32" y="11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2" y="1"/>
                      <a:pt x="19" y="0"/>
                      <a:pt x="17" y="0"/>
                    </a:cubicBezTo>
                    <a:cubicBezTo>
                      <a:pt x="14" y="0"/>
                      <a:pt x="12" y="1"/>
                      <a:pt x="10" y="3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0" y="12"/>
                      <a:pt x="0" y="20"/>
                      <a:pt x="3" y="25"/>
                    </a:cubicBezTo>
                    <a:cubicBezTo>
                      <a:pt x="17" y="46"/>
                      <a:pt x="35" y="64"/>
                      <a:pt x="56" y="78"/>
                    </a:cubicBezTo>
                    <a:cubicBezTo>
                      <a:pt x="58" y="79"/>
                      <a:pt x="61" y="80"/>
                      <a:pt x="64" y="80"/>
                    </a:cubicBezTo>
                    <a:cubicBezTo>
                      <a:pt x="67" y="80"/>
                      <a:pt x="71" y="79"/>
                      <a:pt x="74" y="76"/>
                    </a:cubicBezTo>
                    <a:cubicBezTo>
                      <a:pt x="78" y="71"/>
                      <a:pt x="78" y="71"/>
                      <a:pt x="78" y="71"/>
                    </a:cubicBezTo>
                    <a:cubicBezTo>
                      <a:pt x="82" y="67"/>
                      <a:pt x="82" y="61"/>
                      <a:pt x="78" y="57"/>
                    </a:cubicBezTo>
                    <a:lnTo>
                      <a:pt x="7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992CB7E-6E68-4CCC-93F1-126777A0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2886076"/>
                <a:ext cx="187325" cy="188913"/>
              </a:xfrm>
              <a:custGeom>
                <a:avLst/>
                <a:gdLst>
                  <a:gd name="T0" fmla="*/ 2 w 50"/>
                  <a:gd name="T1" fmla="*/ 0 h 50"/>
                  <a:gd name="T2" fmla="*/ 0 w 50"/>
                  <a:gd name="T3" fmla="*/ 2 h 50"/>
                  <a:gd name="T4" fmla="*/ 2 w 50"/>
                  <a:gd name="T5" fmla="*/ 4 h 50"/>
                  <a:gd name="T6" fmla="*/ 46 w 50"/>
                  <a:gd name="T7" fmla="*/ 48 h 50"/>
                  <a:gd name="T8" fmla="*/ 48 w 50"/>
                  <a:gd name="T9" fmla="*/ 50 h 50"/>
                  <a:gd name="T10" fmla="*/ 50 w 50"/>
                  <a:gd name="T11" fmla="*/ 48 h 50"/>
                  <a:gd name="T12" fmla="*/ 2 w 50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5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6" y="4"/>
                      <a:pt x="46" y="24"/>
                      <a:pt x="46" y="48"/>
                    </a:cubicBezTo>
                    <a:cubicBezTo>
                      <a:pt x="46" y="49"/>
                      <a:pt x="47" y="50"/>
                      <a:pt x="48" y="50"/>
                    </a:cubicBezTo>
                    <a:cubicBezTo>
                      <a:pt x="49" y="50"/>
                      <a:pt x="50" y="49"/>
                      <a:pt x="50" y="48"/>
                    </a:cubicBezTo>
                    <a:cubicBezTo>
                      <a:pt x="50" y="22"/>
                      <a:pt x="28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92B1D1B-8E84-43BB-A7B5-27D7DCDBE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2946401"/>
                <a:ext cx="127000" cy="128588"/>
              </a:xfrm>
              <a:custGeom>
                <a:avLst/>
                <a:gdLst>
                  <a:gd name="T0" fmla="*/ 2 w 34"/>
                  <a:gd name="T1" fmla="*/ 4 h 34"/>
                  <a:gd name="T2" fmla="*/ 30 w 34"/>
                  <a:gd name="T3" fmla="*/ 32 h 34"/>
                  <a:gd name="T4" fmla="*/ 32 w 34"/>
                  <a:gd name="T5" fmla="*/ 34 h 34"/>
                  <a:gd name="T6" fmla="*/ 34 w 34"/>
                  <a:gd name="T7" fmla="*/ 32 h 34"/>
                  <a:gd name="T8" fmla="*/ 2 w 34"/>
                  <a:gd name="T9" fmla="*/ 0 h 34"/>
                  <a:gd name="T10" fmla="*/ 0 w 34"/>
                  <a:gd name="T11" fmla="*/ 2 h 34"/>
                  <a:gd name="T12" fmla="*/ 2 w 34"/>
                  <a:gd name="T1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4">
                    <a:moveTo>
                      <a:pt x="2" y="4"/>
                    </a:moveTo>
                    <a:cubicBezTo>
                      <a:pt x="17" y="4"/>
                      <a:pt x="30" y="17"/>
                      <a:pt x="30" y="32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3" y="34"/>
                      <a:pt x="34" y="33"/>
                      <a:pt x="34" y="32"/>
                    </a:cubicBezTo>
                    <a:cubicBezTo>
                      <a:pt x="34" y="14"/>
                      <a:pt x="20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0AE14156-35EC-44C7-AD18-8BF6C8965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250" y="3006726"/>
                <a:ext cx="66675" cy="68263"/>
              </a:xfrm>
              <a:custGeom>
                <a:avLst/>
                <a:gdLst>
                  <a:gd name="T0" fmla="*/ 2 w 18"/>
                  <a:gd name="T1" fmla="*/ 4 h 18"/>
                  <a:gd name="T2" fmla="*/ 14 w 18"/>
                  <a:gd name="T3" fmla="*/ 16 h 18"/>
                  <a:gd name="T4" fmla="*/ 16 w 18"/>
                  <a:gd name="T5" fmla="*/ 18 h 18"/>
                  <a:gd name="T6" fmla="*/ 18 w 18"/>
                  <a:gd name="T7" fmla="*/ 16 h 18"/>
                  <a:gd name="T8" fmla="*/ 2 w 18"/>
                  <a:gd name="T9" fmla="*/ 0 h 18"/>
                  <a:gd name="T10" fmla="*/ 0 w 18"/>
                  <a:gd name="T11" fmla="*/ 2 h 18"/>
                  <a:gd name="T12" fmla="*/ 2 w 18"/>
                  <a:gd name="T1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8">
                    <a:moveTo>
                      <a:pt x="2" y="4"/>
                    </a:moveTo>
                    <a:cubicBezTo>
                      <a:pt x="9" y="4"/>
                      <a:pt x="14" y="9"/>
                      <a:pt x="14" y="16"/>
                    </a:cubicBezTo>
                    <a:cubicBezTo>
                      <a:pt x="14" y="17"/>
                      <a:pt x="15" y="18"/>
                      <a:pt x="16" y="18"/>
                    </a:cubicBezTo>
                    <a:cubicBezTo>
                      <a:pt x="17" y="18"/>
                      <a:pt x="18" y="17"/>
                      <a:pt x="18" y="16"/>
                    </a:cubicBezTo>
                    <a:cubicBezTo>
                      <a:pt x="18" y="7"/>
                      <a:pt x="11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buClrTx/>
                </a:pPr>
                <a:endParaRPr lang="id-ID" sz="1800" kern="1200">
                  <a:solidFill>
                    <a:prstClr val="black"/>
                  </a:solidFill>
                  <a:latin typeface="Garamon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34C7D8-3FAD-470B-A87A-BFA2F620A7BF}"/>
              </a:ext>
            </a:extLst>
          </p:cNvPr>
          <p:cNvGrpSpPr/>
          <p:nvPr/>
        </p:nvGrpSpPr>
        <p:grpSpPr>
          <a:xfrm>
            <a:off x="4360178" y="3536579"/>
            <a:ext cx="700954" cy="700954"/>
            <a:chOff x="5813571" y="4181019"/>
            <a:chExt cx="1078596" cy="107859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B4670F-B4D8-44BC-AB05-DC12F114D0AA}"/>
                </a:ext>
              </a:extLst>
            </p:cNvPr>
            <p:cNvSpPr/>
            <p:nvPr/>
          </p:nvSpPr>
          <p:spPr>
            <a:xfrm>
              <a:off x="5813571" y="4181019"/>
              <a:ext cx="1078596" cy="10785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193350-3558-4F1A-8E6A-166D11B1AE34}"/>
                </a:ext>
              </a:extLst>
            </p:cNvPr>
            <p:cNvSpPr/>
            <p:nvPr/>
          </p:nvSpPr>
          <p:spPr>
            <a:xfrm>
              <a:off x="5927567" y="4295015"/>
              <a:ext cx="850604" cy="850604"/>
            </a:xfrm>
            <a:prstGeom prst="ellipse">
              <a:avLst/>
            </a:prstGeom>
            <a:solidFill>
              <a:srgbClr val="102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</a:pPr>
              <a:endParaRPr lang="en-US" sz="1800" kern="1200">
                <a:solidFill>
                  <a:prstClr val="white"/>
                </a:solidFill>
                <a:latin typeface="Garamond"/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44BD608-0AE2-4506-AD6A-D34797818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2688" y="4539342"/>
              <a:ext cx="360363" cy="361950"/>
            </a:xfrm>
            <a:custGeom>
              <a:avLst/>
              <a:gdLst>
                <a:gd name="T0" fmla="*/ 92 w 96"/>
                <a:gd name="T1" fmla="*/ 26 h 96"/>
                <a:gd name="T2" fmla="*/ 68 w 96"/>
                <a:gd name="T3" fmla="*/ 26 h 96"/>
                <a:gd name="T4" fmla="*/ 64 w 96"/>
                <a:gd name="T5" fmla="*/ 38 h 96"/>
                <a:gd name="T6" fmla="*/ 40 w 96"/>
                <a:gd name="T7" fmla="*/ 30 h 96"/>
                <a:gd name="T8" fmla="*/ 36 w 96"/>
                <a:gd name="T9" fmla="*/ 14 h 96"/>
                <a:gd name="T10" fmla="*/ 20 w 96"/>
                <a:gd name="T11" fmla="*/ 2 h 96"/>
                <a:gd name="T12" fmla="*/ 16 w 96"/>
                <a:gd name="T13" fmla="*/ 12 h 96"/>
                <a:gd name="T14" fmla="*/ 4 w 96"/>
                <a:gd name="T15" fmla="*/ 28 h 96"/>
                <a:gd name="T16" fmla="*/ 0 w 96"/>
                <a:gd name="T17" fmla="*/ 94 h 96"/>
                <a:gd name="T18" fmla="*/ 12 w 96"/>
                <a:gd name="T19" fmla="*/ 86 h 96"/>
                <a:gd name="T20" fmla="*/ 24 w 96"/>
                <a:gd name="T21" fmla="*/ 86 h 96"/>
                <a:gd name="T22" fmla="*/ 76 w 96"/>
                <a:gd name="T23" fmla="*/ 86 h 96"/>
                <a:gd name="T24" fmla="*/ 88 w 96"/>
                <a:gd name="T25" fmla="*/ 86 h 96"/>
                <a:gd name="T26" fmla="*/ 96 w 96"/>
                <a:gd name="T27" fmla="*/ 94 h 96"/>
                <a:gd name="T28" fmla="*/ 14 w 96"/>
                <a:gd name="T29" fmla="*/ 20 h 96"/>
                <a:gd name="T30" fmla="*/ 26 w 96"/>
                <a:gd name="T31" fmla="*/ 24 h 96"/>
                <a:gd name="T32" fmla="*/ 14 w 96"/>
                <a:gd name="T33" fmla="*/ 20 h 96"/>
                <a:gd name="T34" fmla="*/ 8 w 96"/>
                <a:gd name="T35" fmla="*/ 78 h 96"/>
                <a:gd name="T36" fmla="*/ 32 w 96"/>
                <a:gd name="T37" fmla="*/ 78 h 96"/>
                <a:gd name="T38" fmla="*/ 10 w 96"/>
                <a:gd name="T39" fmla="*/ 72 h 96"/>
                <a:gd name="T40" fmla="*/ 30 w 96"/>
                <a:gd name="T41" fmla="*/ 68 h 96"/>
                <a:gd name="T42" fmla="*/ 30 w 96"/>
                <a:gd name="T43" fmla="*/ 64 h 96"/>
                <a:gd name="T44" fmla="*/ 10 w 96"/>
                <a:gd name="T45" fmla="*/ 60 h 96"/>
                <a:gd name="T46" fmla="*/ 30 w 96"/>
                <a:gd name="T47" fmla="*/ 64 h 96"/>
                <a:gd name="T48" fmla="*/ 8 w 96"/>
                <a:gd name="T49" fmla="*/ 54 h 96"/>
                <a:gd name="T50" fmla="*/ 32 w 96"/>
                <a:gd name="T51" fmla="*/ 54 h 96"/>
                <a:gd name="T52" fmla="*/ 10 w 96"/>
                <a:gd name="T53" fmla="*/ 48 h 96"/>
                <a:gd name="T54" fmla="*/ 30 w 96"/>
                <a:gd name="T55" fmla="*/ 44 h 96"/>
                <a:gd name="T56" fmla="*/ 30 w 96"/>
                <a:gd name="T57" fmla="*/ 40 h 96"/>
                <a:gd name="T58" fmla="*/ 10 w 96"/>
                <a:gd name="T59" fmla="*/ 36 h 96"/>
                <a:gd name="T60" fmla="*/ 30 w 96"/>
                <a:gd name="T61" fmla="*/ 40 h 96"/>
                <a:gd name="T62" fmla="*/ 44 w 96"/>
                <a:gd name="T63" fmla="*/ 78 h 96"/>
                <a:gd name="T64" fmla="*/ 60 w 96"/>
                <a:gd name="T65" fmla="*/ 78 h 96"/>
                <a:gd name="T66" fmla="*/ 46 w 96"/>
                <a:gd name="T67" fmla="*/ 72 h 96"/>
                <a:gd name="T68" fmla="*/ 58 w 96"/>
                <a:gd name="T69" fmla="*/ 68 h 96"/>
                <a:gd name="T70" fmla="*/ 58 w 96"/>
                <a:gd name="T71" fmla="*/ 64 h 96"/>
                <a:gd name="T72" fmla="*/ 46 w 96"/>
                <a:gd name="T73" fmla="*/ 60 h 96"/>
                <a:gd name="T74" fmla="*/ 58 w 96"/>
                <a:gd name="T75" fmla="*/ 64 h 96"/>
                <a:gd name="T76" fmla="*/ 72 w 96"/>
                <a:gd name="T77" fmla="*/ 78 h 96"/>
                <a:gd name="T78" fmla="*/ 88 w 96"/>
                <a:gd name="T79" fmla="*/ 78 h 96"/>
                <a:gd name="T80" fmla="*/ 74 w 96"/>
                <a:gd name="T81" fmla="*/ 72 h 96"/>
                <a:gd name="T82" fmla="*/ 86 w 96"/>
                <a:gd name="T83" fmla="*/ 68 h 96"/>
                <a:gd name="T84" fmla="*/ 86 w 96"/>
                <a:gd name="T85" fmla="*/ 64 h 96"/>
                <a:gd name="T86" fmla="*/ 74 w 96"/>
                <a:gd name="T87" fmla="*/ 60 h 96"/>
                <a:gd name="T88" fmla="*/ 86 w 96"/>
                <a:gd name="T89" fmla="*/ 64 h 96"/>
                <a:gd name="T90" fmla="*/ 72 w 96"/>
                <a:gd name="T91" fmla="*/ 54 h 96"/>
                <a:gd name="T92" fmla="*/ 88 w 96"/>
                <a:gd name="T93" fmla="*/ 54 h 96"/>
                <a:gd name="T94" fmla="*/ 74 w 96"/>
                <a:gd name="T95" fmla="*/ 48 h 96"/>
                <a:gd name="T96" fmla="*/ 86 w 96"/>
                <a:gd name="T97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96">
                  <a:moveTo>
                    <a:pt x="94" y="36"/>
                  </a:moveTo>
                  <a:cubicBezTo>
                    <a:pt x="92" y="36"/>
                    <a:pt x="92" y="36"/>
                    <a:pt x="92" y="3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5"/>
                    <a:pt x="91" y="24"/>
                    <a:pt x="9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8" y="25"/>
                    <a:pt x="68" y="2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5" y="36"/>
                    <a:pt x="64" y="37"/>
                    <a:pt x="64" y="38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9"/>
                    <a:pt x="39" y="28"/>
                    <a:pt x="38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3"/>
                    <a:pt x="35" y="12"/>
                    <a:pt x="34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3"/>
                    <a:pt x="4" y="14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9"/>
                    <a:pt x="0" y="3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5"/>
                    <a:pt x="1" y="96"/>
                    <a:pt x="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86"/>
                    <a:pt x="12" y="86"/>
                    <a:pt x="12" y="86"/>
                  </a:cubicBezTo>
                  <a:cubicBezTo>
                    <a:pt x="12" y="85"/>
                    <a:pt x="13" y="84"/>
                    <a:pt x="14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3" y="84"/>
                    <a:pt x="24" y="85"/>
                    <a:pt x="24" y="8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7" y="84"/>
                    <a:pt x="78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7" y="84"/>
                    <a:pt x="88" y="85"/>
                    <a:pt x="88" y="86"/>
                  </a:cubicBezTo>
                  <a:cubicBezTo>
                    <a:pt x="88" y="96"/>
                    <a:pt x="88" y="96"/>
                    <a:pt x="88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6"/>
                    <a:pt x="96" y="95"/>
                    <a:pt x="96" y="94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5" y="36"/>
                    <a:pt x="94" y="36"/>
                  </a:cubicBezTo>
                  <a:close/>
                  <a:moveTo>
                    <a:pt x="14" y="20"/>
                  </a:moveTo>
                  <a:cubicBezTo>
                    <a:pt x="26" y="20"/>
                    <a:pt x="26" y="20"/>
                    <a:pt x="26" y="20"/>
                  </a:cubicBezTo>
                  <a:cubicBezTo>
                    <a:pt x="27" y="20"/>
                    <a:pt x="28" y="21"/>
                    <a:pt x="28" y="22"/>
                  </a:cubicBezTo>
                  <a:cubicBezTo>
                    <a:pt x="28" y="23"/>
                    <a:pt x="27" y="24"/>
                    <a:pt x="26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2" y="23"/>
                    <a:pt x="12" y="22"/>
                  </a:cubicBezTo>
                  <a:cubicBezTo>
                    <a:pt x="12" y="21"/>
                    <a:pt x="13" y="20"/>
                    <a:pt x="14" y="20"/>
                  </a:cubicBezTo>
                  <a:close/>
                  <a:moveTo>
                    <a:pt x="30" y="80"/>
                  </a:moveTo>
                  <a:cubicBezTo>
                    <a:pt x="10" y="80"/>
                    <a:pt x="10" y="80"/>
                    <a:pt x="10" y="80"/>
                  </a:cubicBezTo>
                  <a:cubicBezTo>
                    <a:pt x="9" y="80"/>
                    <a:pt x="8" y="79"/>
                    <a:pt x="8" y="78"/>
                  </a:cubicBezTo>
                  <a:cubicBezTo>
                    <a:pt x="8" y="77"/>
                    <a:pt x="9" y="76"/>
                    <a:pt x="1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2" y="77"/>
                    <a:pt x="32" y="78"/>
                  </a:cubicBezTo>
                  <a:cubicBezTo>
                    <a:pt x="32" y="79"/>
                    <a:pt x="31" y="80"/>
                    <a:pt x="30" y="80"/>
                  </a:cubicBezTo>
                  <a:close/>
                  <a:moveTo>
                    <a:pt x="30" y="72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9" y="72"/>
                    <a:pt x="8" y="71"/>
                    <a:pt x="8" y="70"/>
                  </a:cubicBezTo>
                  <a:cubicBezTo>
                    <a:pt x="8" y="69"/>
                    <a:pt x="9" y="68"/>
                    <a:pt x="1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1" y="68"/>
                    <a:pt x="32" y="69"/>
                    <a:pt x="32" y="70"/>
                  </a:cubicBezTo>
                  <a:cubicBezTo>
                    <a:pt x="32" y="71"/>
                    <a:pt x="31" y="72"/>
                    <a:pt x="30" y="72"/>
                  </a:cubicBezTo>
                  <a:close/>
                  <a:moveTo>
                    <a:pt x="3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9" y="64"/>
                    <a:pt x="8" y="63"/>
                    <a:pt x="8" y="62"/>
                  </a:cubicBezTo>
                  <a:cubicBezTo>
                    <a:pt x="8" y="61"/>
                    <a:pt x="9" y="60"/>
                    <a:pt x="10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1" y="60"/>
                    <a:pt x="32" y="61"/>
                    <a:pt x="32" y="62"/>
                  </a:cubicBezTo>
                  <a:cubicBezTo>
                    <a:pt x="32" y="63"/>
                    <a:pt x="31" y="64"/>
                    <a:pt x="30" y="64"/>
                  </a:cubicBezTo>
                  <a:close/>
                  <a:moveTo>
                    <a:pt x="30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8" y="55"/>
                    <a:pt x="8" y="54"/>
                  </a:cubicBezTo>
                  <a:cubicBezTo>
                    <a:pt x="8" y="53"/>
                    <a:pt x="9" y="52"/>
                    <a:pt x="1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52"/>
                    <a:pt x="32" y="53"/>
                    <a:pt x="32" y="54"/>
                  </a:cubicBezTo>
                  <a:cubicBezTo>
                    <a:pt x="32" y="55"/>
                    <a:pt x="31" y="56"/>
                    <a:pt x="30" y="56"/>
                  </a:cubicBezTo>
                  <a:close/>
                  <a:moveTo>
                    <a:pt x="3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9" y="48"/>
                    <a:pt x="8" y="47"/>
                    <a:pt x="8" y="46"/>
                  </a:cubicBezTo>
                  <a:cubicBezTo>
                    <a:pt x="8" y="45"/>
                    <a:pt x="9" y="44"/>
                    <a:pt x="1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1" y="44"/>
                    <a:pt x="32" y="45"/>
                    <a:pt x="32" y="46"/>
                  </a:cubicBezTo>
                  <a:cubicBezTo>
                    <a:pt x="32" y="47"/>
                    <a:pt x="31" y="48"/>
                    <a:pt x="30" y="48"/>
                  </a:cubicBezTo>
                  <a:close/>
                  <a:moveTo>
                    <a:pt x="30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9" y="40"/>
                    <a:pt x="8" y="39"/>
                    <a:pt x="8" y="38"/>
                  </a:cubicBezTo>
                  <a:cubicBezTo>
                    <a:pt x="8" y="37"/>
                    <a:pt x="9" y="36"/>
                    <a:pt x="1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2" y="37"/>
                    <a:pt x="32" y="38"/>
                  </a:cubicBezTo>
                  <a:cubicBezTo>
                    <a:pt x="32" y="39"/>
                    <a:pt x="31" y="40"/>
                    <a:pt x="30" y="40"/>
                  </a:cubicBezTo>
                  <a:close/>
                  <a:moveTo>
                    <a:pt x="58" y="80"/>
                  </a:moveTo>
                  <a:cubicBezTo>
                    <a:pt x="46" y="80"/>
                    <a:pt x="46" y="80"/>
                    <a:pt x="46" y="80"/>
                  </a:cubicBezTo>
                  <a:cubicBezTo>
                    <a:pt x="45" y="80"/>
                    <a:pt x="44" y="79"/>
                    <a:pt x="44" y="78"/>
                  </a:cubicBezTo>
                  <a:cubicBezTo>
                    <a:pt x="44" y="77"/>
                    <a:pt x="45" y="76"/>
                    <a:pt x="46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9" y="76"/>
                    <a:pt x="60" y="77"/>
                    <a:pt x="60" y="78"/>
                  </a:cubicBezTo>
                  <a:cubicBezTo>
                    <a:pt x="60" y="79"/>
                    <a:pt x="59" y="80"/>
                    <a:pt x="58" y="80"/>
                  </a:cubicBezTo>
                  <a:close/>
                  <a:moveTo>
                    <a:pt x="58" y="72"/>
                  </a:move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4" y="71"/>
                    <a:pt x="44" y="70"/>
                  </a:cubicBezTo>
                  <a:cubicBezTo>
                    <a:pt x="44" y="69"/>
                    <a:pt x="45" y="68"/>
                    <a:pt x="46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9" y="68"/>
                    <a:pt x="60" y="69"/>
                    <a:pt x="60" y="70"/>
                  </a:cubicBezTo>
                  <a:cubicBezTo>
                    <a:pt x="60" y="71"/>
                    <a:pt x="59" y="72"/>
                    <a:pt x="58" y="72"/>
                  </a:cubicBezTo>
                  <a:close/>
                  <a:moveTo>
                    <a:pt x="58" y="64"/>
                  </a:moveTo>
                  <a:cubicBezTo>
                    <a:pt x="46" y="64"/>
                    <a:pt x="46" y="64"/>
                    <a:pt x="46" y="64"/>
                  </a:cubicBezTo>
                  <a:cubicBezTo>
                    <a:pt x="45" y="64"/>
                    <a:pt x="44" y="63"/>
                    <a:pt x="44" y="62"/>
                  </a:cubicBezTo>
                  <a:cubicBezTo>
                    <a:pt x="44" y="61"/>
                    <a:pt x="45" y="60"/>
                    <a:pt x="46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9" y="60"/>
                    <a:pt x="60" y="61"/>
                    <a:pt x="60" y="62"/>
                  </a:cubicBezTo>
                  <a:cubicBezTo>
                    <a:pt x="60" y="63"/>
                    <a:pt x="59" y="64"/>
                    <a:pt x="58" y="64"/>
                  </a:cubicBezTo>
                  <a:close/>
                  <a:moveTo>
                    <a:pt x="86" y="80"/>
                  </a:moveTo>
                  <a:cubicBezTo>
                    <a:pt x="74" y="80"/>
                    <a:pt x="74" y="80"/>
                    <a:pt x="74" y="80"/>
                  </a:cubicBezTo>
                  <a:cubicBezTo>
                    <a:pt x="73" y="80"/>
                    <a:pt x="72" y="79"/>
                    <a:pt x="72" y="78"/>
                  </a:cubicBezTo>
                  <a:cubicBezTo>
                    <a:pt x="72" y="77"/>
                    <a:pt x="73" y="76"/>
                    <a:pt x="74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7" y="76"/>
                    <a:pt x="88" y="77"/>
                    <a:pt x="88" y="78"/>
                  </a:cubicBezTo>
                  <a:cubicBezTo>
                    <a:pt x="88" y="79"/>
                    <a:pt x="87" y="80"/>
                    <a:pt x="86" y="80"/>
                  </a:cubicBezTo>
                  <a:close/>
                  <a:moveTo>
                    <a:pt x="86" y="72"/>
                  </a:move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2" y="71"/>
                    <a:pt x="72" y="70"/>
                  </a:cubicBezTo>
                  <a:cubicBezTo>
                    <a:pt x="72" y="69"/>
                    <a:pt x="73" y="68"/>
                    <a:pt x="74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87" y="68"/>
                    <a:pt x="88" y="69"/>
                    <a:pt x="88" y="70"/>
                  </a:cubicBezTo>
                  <a:cubicBezTo>
                    <a:pt x="88" y="71"/>
                    <a:pt x="87" y="72"/>
                    <a:pt x="86" y="72"/>
                  </a:cubicBezTo>
                  <a:close/>
                  <a:moveTo>
                    <a:pt x="86" y="64"/>
                  </a:moveTo>
                  <a:cubicBezTo>
                    <a:pt x="74" y="64"/>
                    <a:pt x="74" y="64"/>
                    <a:pt x="74" y="64"/>
                  </a:cubicBezTo>
                  <a:cubicBezTo>
                    <a:pt x="73" y="64"/>
                    <a:pt x="72" y="63"/>
                    <a:pt x="72" y="62"/>
                  </a:cubicBezTo>
                  <a:cubicBezTo>
                    <a:pt x="72" y="61"/>
                    <a:pt x="73" y="60"/>
                    <a:pt x="74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7" y="60"/>
                    <a:pt x="88" y="61"/>
                    <a:pt x="88" y="62"/>
                  </a:cubicBezTo>
                  <a:cubicBezTo>
                    <a:pt x="88" y="63"/>
                    <a:pt x="87" y="64"/>
                    <a:pt x="86" y="64"/>
                  </a:cubicBezTo>
                  <a:close/>
                  <a:moveTo>
                    <a:pt x="86" y="56"/>
                  </a:moveTo>
                  <a:cubicBezTo>
                    <a:pt x="74" y="56"/>
                    <a:pt x="74" y="56"/>
                    <a:pt x="74" y="56"/>
                  </a:cubicBezTo>
                  <a:cubicBezTo>
                    <a:pt x="73" y="56"/>
                    <a:pt x="72" y="55"/>
                    <a:pt x="72" y="54"/>
                  </a:cubicBezTo>
                  <a:cubicBezTo>
                    <a:pt x="72" y="53"/>
                    <a:pt x="73" y="52"/>
                    <a:pt x="74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8" y="53"/>
                    <a:pt x="88" y="54"/>
                  </a:cubicBezTo>
                  <a:cubicBezTo>
                    <a:pt x="88" y="55"/>
                    <a:pt x="87" y="56"/>
                    <a:pt x="86" y="56"/>
                  </a:cubicBezTo>
                  <a:close/>
                  <a:moveTo>
                    <a:pt x="86" y="48"/>
                  </a:moveTo>
                  <a:cubicBezTo>
                    <a:pt x="74" y="48"/>
                    <a:pt x="74" y="48"/>
                    <a:pt x="74" y="48"/>
                  </a:cubicBezTo>
                  <a:cubicBezTo>
                    <a:pt x="73" y="48"/>
                    <a:pt x="72" y="47"/>
                    <a:pt x="72" y="46"/>
                  </a:cubicBezTo>
                  <a:cubicBezTo>
                    <a:pt x="72" y="45"/>
                    <a:pt x="73" y="44"/>
                    <a:pt x="74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8" y="45"/>
                    <a:pt x="88" y="46"/>
                  </a:cubicBezTo>
                  <a:cubicBezTo>
                    <a:pt x="88" y="47"/>
                    <a:pt x="87" y="48"/>
                    <a:pt x="8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7742B07A-45EB-40D2-9A03-4E33693F5BD1}"/>
              </a:ext>
            </a:extLst>
          </p:cNvPr>
          <p:cNvSpPr/>
          <p:nvPr/>
        </p:nvSpPr>
        <p:spPr>
          <a:xfrm>
            <a:off x="4360178" y="2572065"/>
            <a:ext cx="700954" cy="70095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CDF15-D0EE-4CD9-80A5-D75986C05C3C}"/>
              </a:ext>
            </a:extLst>
          </p:cNvPr>
          <p:cNvSpPr/>
          <p:nvPr/>
        </p:nvSpPr>
        <p:spPr>
          <a:xfrm>
            <a:off x="4434261" y="2646147"/>
            <a:ext cx="552787" cy="552787"/>
          </a:xfrm>
          <a:prstGeom prst="ellipse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800" kern="1200">
              <a:solidFill>
                <a:prstClr val="white"/>
              </a:solidFill>
              <a:latin typeface="Garamond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120F7E-E4F5-4620-BC22-A752E1FCB1FB}"/>
              </a:ext>
            </a:extLst>
          </p:cNvPr>
          <p:cNvGrpSpPr/>
          <p:nvPr/>
        </p:nvGrpSpPr>
        <p:grpSpPr>
          <a:xfrm>
            <a:off x="4583267" y="2789895"/>
            <a:ext cx="254777" cy="265295"/>
            <a:chOff x="3390900" y="723900"/>
            <a:chExt cx="346075" cy="360363"/>
          </a:xfrm>
          <a:solidFill>
            <a:schemeClr val="bg1"/>
          </a:solidFill>
        </p:grpSpPr>
        <p:sp>
          <p:nvSpPr>
            <p:cNvPr id="46" name="Freeform 252">
              <a:extLst>
                <a:ext uri="{FF2B5EF4-FFF2-40B4-BE49-F238E27FC236}">
                  <a16:creationId xmlns:a16="http://schemas.microsoft.com/office/drawing/2014/main" id="{A111DBF6-D001-4EED-B757-FAB0A8E19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0" y="1023938"/>
              <a:ext cx="346075" cy="60325"/>
            </a:xfrm>
            <a:custGeom>
              <a:avLst/>
              <a:gdLst>
                <a:gd name="T0" fmla="*/ 90 w 92"/>
                <a:gd name="T1" fmla="*/ 12 h 16"/>
                <a:gd name="T2" fmla="*/ 48 w 92"/>
                <a:gd name="T3" fmla="*/ 12 h 16"/>
                <a:gd name="T4" fmla="*/ 48 w 92"/>
                <a:gd name="T5" fmla="*/ 0 h 16"/>
                <a:gd name="T6" fmla="*/ 44 w 92"/>
                <a:gd name="T7" fmla="*/ 0 h 16"/>
                <a:gd name="T8" fmla="*/ 44 w 92"/>
                <a:gd name="T9" fmla="*/ 12 h 16"/>
                <a:gd name="T10" fmla="*/ 2 w 92"/>
                <a:gd name="T11" fmla="*/ 12 h 16"/>
                <a:gd name="T12" fmla="*/ 0 w 92"/>
                <a:gd name="T13" fmla="*/ 14 h 16"/>
                <a:gd name="T14" fmla="*/ 2 w 92"/>
                <a:gd name="T15" fmla="*/ 16 h 16"/>
                <a:gd name="T16" fmla="*/ 90 w 92"/>
                <a:gd name="T17" fmla="*/ 16 h 16"/>
                <a:gd name="T18" fmla="*/ 92 w 92"/>
                <a:gd name="T19" fmla="*/ 14 h 16"/>
                <a:gd name="T20" fmla="*/ 90 w 92"/>
                <a:gd name="T21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6">
                  <a:moveTo>
                    <a:pt x="90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1" y="16"/>
                    <a:pt x="92" y="15"/>
                    <a:pt x="92" y="14"/>
                  </a:cubicBezTo>
                  <a:cubicBezTo>
                    <a:pt x="92" y="13"/>
                    <a:pt x="91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7" name="Freeform 253">
              <a:extLst>
                <a:ext uri="{FF2B5EF4-FFF2-40B4-BE49-F238E27FC236}">
                  <a16:creationId xmlns:a16="http://schemas.microsoft.com/office/drawing/2014/main" id="{FC405264-BE3A-43DC-B54D-80EA85FC6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874713"/>
              <a:ext cx="87313" cy="44450"/>
            </a:xfrm>
            <a:custGeom>
              <a:avLst/>
              <a:gdLst>
                <a:gd name="T0" fmla="*/ 21 w 23"/>
                <a:gd name="T1" fmla="*/ 0 h 12"/>
                <a:gd name="T2" fmla="*/ 0 w 23"/>
                <a:gd name="T3" fmla="*/ 0 h 12"/>
                <a:gd name="T4" fmla="*/ 3 w 23"/>
                <a:gd name="T5" fmla="*/ 12 h 12"/>
                <a:gd name="T6" fmla="*/ 23 w 23"/>
                <a:gd name="T7" fmla="*/ 12 h 12"/>
                <a:gd name="T8" fmla="*/ 21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1" y="8"/>
                    <a:pt x="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8"/>
                    <a:pt x="21" y="4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8" name="Freeform 254">
              <a:extLst>
                <a:ext uri="{FF2B5EF4-FFF2-40B4-BE49-F238E27FC236}">
                  <a16:creationId xmlns:a16="http://schemas.microsoft.com/office/drawing/2014/main" id="{B983B4BE-E4EF-483A-9C3C-2777C4F9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600" y="739775"/>
              <a:ext cx="68263" cy="44450"/>
            </a:xfrm>
            <a:custGeom>
              <a:avLst/>
              <a:gdLst>
                <a:gd name="T0" fmla="*/ 8 w 18"/>
                <a:gd name="T1" fmla="*/ 0 h 12"/>
                <a:gd name="T2" fmla="*/ 0 w 18"/>
                <a:gd name="T3" fmla="*/ 12 h 12"/>
                <a:gd name="T4" fmla="*/ 18 w 18"/>
                <a:gd name="T5" fmla="*/ 12 h 12"/>
                <a:gd name="T6" fmla="*/ 10 w 18"/>
                <a:gd name="T7" fmla="*/ 0 h 12"/>
                <a:gd name="T8" fmla="*/ 8 w 1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8" y="0"/>
                  </a:moveTo>
                  <a:cubicBezTo>
                    <a:pt x="5" y="4"/>
                    <a:pt x="2" y="8"/>
                    <a:pt x="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8"/>
                    <a:pt x="13" y="4"/>
                    <a:pt x="1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49" name="Freeform 255">
              <a:extLst>
                <a:ext uri="{FF2B5EF4-FFF2-40B4-BE49-F238E27FC236}">
                  <a16:creationId xmlns:a16="http://schemas.microsoft.com/office/drawing/2014/main" id="{B223B66A-D382-4670-99BB-4AEA46C9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088" y="874713"/>
              <a:ext cx="85725" cy="44450"/>
            </a:xfrm>
            <a:custGeom>
              <a:avLst/>
              <a:gdLst>
                <a:gd name="T0" fmla="*/ 23 w 23"/>
                <a:gd name="T1" fmla="*/ 0 h 12"/>
                <a:gd name="T2" fmla="*/ 2 w 23"/>
                <a:gd name="T3" fmla="*/ 0 h 12"/>
                <a:gd name="T4" fmla="*/ 0 w 23"/>
                <a:gd name="T5" fmla="*/ 12 h 12"/>
                <a:gd name="T6" fmla="*/ 20 w 23"/>
                <a:gd name="T7" fmla="*/ 12 h 12"/>
                <a:gd name="T8" fmla="*/ 23 w 2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2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2" y="8"/>
                    <a:pt x="23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0" name="Freeform 256">
              <a:extLst>
                <a:ext uri="{FF2B5EF4-FFF2-40B4-BE49-F238E27FC236}">
                  <a16:creationId xmlns:a16="http://schemas.microsoft.com/office/drawing/2014/main" id="{7AADD97D-38F2-4A47-960C-9EC3371E1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874713"/>
              <a:ext cx="104775" cy="44450"/>
            </a:xfrm>
            <a:custGeom>
              <a:avLst/>
              <a:gdLst>
                <a:gd name="T0" fmla="*/ 0 w 28"/>
                <a:gd name="T1" fmla="*/ 0 h 12"/>
                <a:gd name="T2" fmla="*/ 3 w 28"/>
                <a:gd name="T3" fmla="*/ 12 h 12"/>
                <a:gd name="T4" fmla="*/ 25 w 28"/>
                <a:gd name="T5" fmla="*/ 12 h 12"/>
                <a:gd name="T6" fmla="*/ 28 w 28"/>
                <a:gd name="T7" fmla="*/ 0 h 12"/>
                <a:gd name="T8" fmla="*/ 0 w 28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2">
                  <a:moveTo>
                    <a:pt x="0" y="0"/>
                  </a:moveTo>
                  <a:cubicBezTo>
                    <a:pt x="1" y="4"/>
                    <a:pt x="2" y="8"/>
                    <a:pt x="3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8"/>
                    <a:pt x="27" y="4"/>
                    <a:pt x="2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1" name="Freeform 257">
              <a:extLst>
                <a:ext uri="{FF2B5EF4-FFF2-40B4-BE49-F238E27FC236}">
                  <a16:creationId xmlns:a16="http://schemas.microsoft.com/office/drawing/2014/main" id="{299F226E-99B4-42CA-96C0-278E06B10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550" y="798513"/>
              <a:ext cx="104775" cy="60325"/>
            </a:xfrm>
            <a:custGeom>
              <a:avLst/>
              <a:gdLst>
                <a:gd name="T0" fmla="*/ 28 w 28"/>
                <a:gd name="T1" fmla="*/ 16 h 16"/>
                <a:gd name="T2" fmla="*/ 25 w 28"/>
                <a:gd name="T3" fmla="*/ 0 h 16"/>
                <a:gd name="T4" fmla="*/ 3 w 28"/>
                <a:gd name="T5" fmla="*/ 0 h 16"/>
                <a:gd name="T6" fmla="*/ 0 w 28"/>
                <a:gd name="T7" fmla="*/ 16 h 16"/>
                <a:gd name="T8" fmla="*/ 28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16"/>
                  </a:moveTo>
                  <a:cubicBezTo>
                    <a:pt x="28" y="11"/>
                    <a:pt x="27" y="5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5"/>
                    <a:pt x="0" y="11"/>
                    <a:pt x="0" y="16"/>
                  </a:cubicBezTo>
                  <a:lnTo>
                    <a:pt x="2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2" name="Freeform 258">
              <a:extLst>
                <a:ext uri="{FF2B5EF4-FFF2-40B4-BE49-F238E27FC236}">
                  <a16:creationId xmlns:a16="http://schemas.microsoft.com/office/drawing/2014/main" id="{4C003908-1DC2-4687-B8CE-0B64A117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935038"/>
              <a:ext cx="74613" cy="58738"/>
            </a:xfrm>
            <a:custGeom>
              <a:avLst/>
              <a:gdLst>
                <a:gd name="T0" fmla="*/ 11 w 20"/>
                <a:gd name="T1" fmla="*/ 16 h 16"/>
                <a:gd name="T2" fmla="*/ 20 w 20"/>
                <a:gd name="T3" fmla="*/ 0 h 16"/>
                <a:gd name="T4" fmla="*/ 0 w 20"/>
                <a:gd name="T5" fmla="*/ 0 h 16"/>
                <a:gd name="T6" fmla="*/ 9 w 20"/>
                <a:gd name="T7" fmla="*/ 16 h 16"/>
                <a:gd name="T8" fmla="*/ 11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1" y="16"/>
                  </a:moveTo>
                  <a:cubicBezTo>
                    <a:pt x="14" y="11"/>
                    <a:pt x="17" y="5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11"/>
                    <a:pt x="9" y="16"/>
                  </a:cubicBezTo>
                  <a:lnTo>
                    <a:pt x="1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3" name="Freeform 259">
              <a:extLst>
                <a:ext uri="{FF2B5EF4-FFF2-40B4-BE49-F238E27FC236}">
                  <a16:creationId xmlns:a16="http://schemas.microsoft.com/office/drawing/2014/main" id="{77FE54F1-C954-4DFB-8CA4-214A84BC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063" y="798513"/>
              <a:ext cx="87313" cy="60325"/>
            </a:xfrm>
            <a:custGeom>
              <a:avLst/>
              <a:gdLst>
                <a:gd name="T0" fmla="*/ 0 w 23"/>
                <a:gd name="T1" fmla="*/ 16 h 16"/>
                <a:gd name="T2" fmla="*/ 20 w 23"/>
                <a:gd name="T3" fmla="*/ 16 h 16"/>
                <a:gd name="T4" fmla="*/ 23 w 23"/>
                <a:gd name="T5" fmla="*/ 0 h 16"/>
                <a:gd name="T6" fmla="*/ 4 w 23"/>
                <a:gd name="T7" fmla="*/ 0 h 16"/>
                <a:gd name="T8" fmla="*/ 0 w 23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1"/>
                    <a:pt x="21" y="5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5"/>
                    <a:pt x="0" y="10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4" name="Freeform 260">
              <a:extLst>
                <a:ext uri="{FF2B5EF4-FFF2-40B4-BE49-F238E27FC236}">
                  <a16:creationId xmlns:a16="http://schemas.microsoft.com/office/drawing/2014/main" id="{EB2E636F-FAA1-4671-A79A-E1AD7534C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088" y="798513"/>
              <a:ext cx="85725" cy="60325"/>
            </a:xfrm>
            <a:custGeom>
              <a:avLst/>
              <a:gdLst>
                <a:gd name="T0" fmla="*/ 0 w 23"/>
                <a:gd name="T1" fmla="*/ 0 h 16"/>
                <a:gd name="T2" fmla="*/ 3 w 23"/>
                <a:gd name="T3" fmla="*/ 16 h 16"/>
                <a:gd name="T4" fmla="*/ 23 w 23"/>
                <a:gd name="T5" fmla="*/ 16 h 16"/>
                <a:gd name="T6" fmla="*/ 19 w 23"/>
                <a:gd name="T7" fmla="*/ 0 h 16"/>
                <a:gd name="T8" fmla="*/ 0 w 23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2" y="5"/>
                    <a:pt x="3" y="11"/>
                    <a:pt x="3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0"/>
                    <a:pt x="21" y="5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5" name="Freeform 261">
              <a:extLst>
                <a:ext uri="{FF2B5EF4-FFF2-40B4-BE49-F238E27FC236}">
                  <a16:creationId xmlns:a16="http://schemas.microsoft.com/office/drawing/2014/main" id="{CBFE28E0-2BD6-46BE-B6ED-329230B90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935038"/>
              <a:ext cx="112713" cy="74613"/>
            </a:xfrm>
            <a:custGeom>
              <a:avLst/>
              <a:gdLst>
                <a:gd name="T0" fmla="*/ 11 w 30"/>
                <a:gd name="T1" fmla="*/ 0 h 20"/>
                <a:gd name="T2" fmla="*/ 0 w 30"/>
                <a:gd name="T3" fmla="*/ 19 h 20"/>
                <a:gd name="T4" fmla="*/ 0 w 30"/>
                <a:gd name="T5" fmla="*/ 20 h 20"/>
                <a:gd name="T6" fmla="*/ 30 w 30"/>
                <a:gd name="T7" fmla="*/ 0 h 20"/>
                <a:gd name="T8" fmla="*/ 11 w 3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11" y="0"/>
                  </a:moveTo>
                  <a:cubicBezTo>
                    <a:pt x="8" y="6"/>
                    <a:pt x="5" y="13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" y="19"/>
                    <a:pt x="24" y="11"/>
                    <a:pt x="30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6" name="Freeform 262">
              <a:extLst>
                <a:ext uri="{FF2B5EF4-FFF2-40B4-BE49-F238E27FC236}">
                  <a16:creationId xmlns:a16="http://schemas.microsoft.com/office/drawing/2014/main" id="{4C110F8C-5323-4107-8EA8-6C6F88758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935038"/>
              <a:ext cx="112713" cy="74613"/>
            </a:xfrm>
            <a:custGeom>
              <a:avLst/>
              <a:gdLst>
                <a:gd name="T0" fmla="*/ 30 w 30"/>
                <a:gd name="T1" fmla="*/ 19 h 20"/>
                <a:gd name="T2" fmla="*/ 19 w 30"/>
                <a:gd name="T3" fmla="*/ 0 h 20"/>
                <a:gd name="T4" fmla="*/ 0 w 30"/>
                <a:gd name="T5" fmla="*/ 0 h 20"/>
                <a:gd name="T6" fmla="*/ 30 w 30"/>
                <a:gd name="T7" fmla="*/ 20 h 20"/>
                <a:gd name="T8" fmla="*/ 30 w 30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9"/>
                  </a:moveTo>
                  <a:cubicBezTo>
                    <a:pt x="25" y="13"/>
                    <a:pt x="22" y="6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1"/>
                    <a:pt x="17" y="19"/>
                    <a:pt x="30" y="20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7" name="Freeform 263">
              <a:extLst>
                <a:ext uri="{FF2B5EF4-FFF2-40B4-BE49-F238E27FC236}">
                  <a16:creationId xmlns:a16="http://schemas.microsoft.com/office/drawing/2014/main" id="{8DC165B0-E6C2-424C-B0A0-248AD1220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8050" y="723900"/>
              <a:ext cx="104775" cy="60325"/>
            </a:xfrm>
            <a:custGeom>
              <a:avLst/>
              <a:gdLst>
                <a:gd name="T0" fmla="*/ 18 w 28"/>
                <a:gd name="T1" fmla="*/ 16 h 16"/>
                <a:gd name="T2" fmla="*/ 28 w 28"/>
                <a:gd name="T3" fmla="*/ 1 h 16"/>
                <a:gd name="T4" fmla="*/ 28 w 28"/>
                <a:gd name="T5" fmla="*/ 0 h 16"/>
                <a:gd name="T6" fmla="*/ 0 w 28"/>
                <a:gd name="T7" fmla="*/ 16 h 16"/>
                <a:gd name="T8" fmla="*/ 18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8" y="16"/>
                  </a:moveTo>
                  <a:cubicBezTo>
                    <a:pt x="20" y="11"/>
                    <a:pt x="24" y="5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1"/>
                    <a:pt x="6" y="7"/>
                    <a:pt x="0" y="16"/>
                  </a:cubicBezTo>
                  <a:lnTo>
                    <a:pt x="1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  <p:sp>
          <p:nvSpPr>
            <p:cNvPr id="58" name="Freeform 264">
              <a:extLst>
                <a:ext uri="{FF2B5EF4-FFF2-40B4-BE49-F238E27FC236}">
                  <a16:creationId xmlns:a16="http://schemas.microsoft.com/office/drawing/2014/main" id="{2C22B1E3-26FD-460A-A9E2-8C3086E2C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050" y="723900"/>
              <a:ext cx="106363" cy="60325"/>
            </a:xfrm>
            <a:custGeom>
              <a:avLst/>
              <a:gdLst>
                <a:gd name="T0" fmla="*/ 0 w 28"/>
                <a:gd name="T1" fmla="*/ 1 h 16"/>
                <a:gd name="T2" fmla="*/ 10 w 28"/>
                <a:gd name="T3" fmla="*/ 16 h 16"/>
                <a:gd name="T4" fmla="*/ 28 w 28"/>
                <a:gd name="T5" fmla="*/ 16 h 16"/>
                <a:gd name="T6" fmla="*/ 0 w 28"/>
                <a:gd name="T7" fmla="*/ 0 h 16"/>
                <a:gd name="T8" fmla="*/ 0 w 28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0" y="1"/>
                  </a:moveTo>
                  <a:cubicBezTo>
                    <a:pt x="4" y="5"/>
                    <a:pt x="8" y="11"/>
                    <a:pt x="10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2" y="7"/>
                    <a:pt x="11" y="1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buClrTx/>
              </a:pPr>
              <a:endParaRPr lang="id-ID" sz="1800" kern="1200">
                <a:solidFill>
                  <a:prstClr val="black"/>
                </a:solidFill>
                <a:latin typeface="Garamond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11D77A-6095-4970-84F8-D972B5356353}"/>
              </a:ext>
            </a:extLst>
          </p:cNvPr>
          <p:cNvGrpSpPr/>
          <p:nvPr/>
        </p:nvGrpSpPr>
        <p:grpSpPr>
          <a:xfrm>
            <a:off x="5284613" y="748492"/>
            <a:ext cx="2325055" cy="493278"/>
            <a:chOff x="6284976" y="1299469"/>
            <a:chExt cx="6374695" cy="873879"/>
          </a:xfrm>
        </p:grpSpPr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5BD1B552-63A3-4A39-9140-3741C5DF70F3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5"/>
              <a:ext cx="6374695" cy="36804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adrian.m.muhammad@gmail.com</a:t>
              </a:r>
            </a:p>
          </p:txBody>
        </p: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BA70DA6E-9B2F-4B09-8927-144E554504A7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9"/>
              <a:ext cx="5449824" cy="40893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500" dirty="0">
                  <a:solidFill>
                    <a:srgbClr val="102747"/>
                  </a:solidFill>
                  <a:latin typeface="Garamond"/>
                </a:rPr>
                <a:t>Email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0CFB64-6BDE-4CB1-8CE8-76043419C3F9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7BEFB7-3F7F-42EB-ACE8-08F959741EAA}"/>
              </a:ext>
            </a:extLst>
          </p:cNvPr>
          <p:cNvGrpSpPr/>
          <p:nvPr/>
        </p:nvGrpSpPr>
        <p:grpSpPr>
          <a:xfrm>
            <a:off x="5284613" y="1713006"/>
            <a:ext cx="1987725" cy="493279"/>
            <a:chOff x="6284976" y="1299467"/>
            <a:chExt cx="5449824" cy="873883"/>
          </a:xfrm>
        </p:grpSpPr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6A37F00C-CC2A-4593-80C1-A63876A94450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6"/>
              <a:ext cx="5449824" cy="368044"/>
            </a:xfrm>
            <a:prstGeom prst="rect">
              <a:avLst/>
            </a:prstGeom>
          </p:spPr>
          <p:txBody>
            <a:bodyPr vert="horz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+6285233791448</a:t>
              </a:r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02551B09-7A29-47A4-AA64-170FB76C7F2C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7"/>
              <a:ext cx="5449824" cy="40893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500" dirty="0">
                  <a:solidFill>
                    <a:srgbClr val="102747"/>
                  </a:solidFill>
                  <a:latin typeface="Garamond"/>
                </a:rPr>
                <a:t>Phone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51FD6E3-BD81-478E-9265-5AAFA8072443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C6C265-61F7-4ED9-A78B-028DC6863860}"/>
              </a:ext>
            </a:extLst>
          </p:cNvPr>
          <p:cNvGrpSpPr/>
          <p:nvPr/>
        </p:nvGrpSpPr>
        <p:grpSpPr>
          <a:xfrm>
            <a:off x="5284612" y="2677523"/>
            <a:ext cx="3516489" cy="701027"/>
            <a:chOff x="6284973" y="1299469"/>
            <a:chExt cx="8842392" cy="1241922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0530B8AF-D8F7-4608-BD9F-5AB6464140E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3" y="1805305"/>
              <a:ext cx="8842392" cy="73608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github.com/</a:t>
              </a:r>
              <a:r>
                <a:rPr lang="en-US" sz="1350" dirty="0" err="1">
                  <a:solidFill>
                    <a:prstClr val="black"/>
                  </a:solidFill>
                  <a:latin typeface="Garamond"/>
                </a:rPr>
                <a:t>adrn</a:t>
              </a: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-mm/</a:t>
              </a:r>
              <a:r>
                <a:rPr lang="en-US" sz="1350" dirty="0" err="1">
                  <a:solidFill>
                    <a:prstClr val="black"/>
                  </a:solidFill>
                  <a:latin typeface="Garamond"/>
                </a:rPr>
                <a:t>DSLS_Mini</a:t>
              </a: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-Project-</a:t>
              </a:r>
              <a:r>
                <a:rPr lang="en-US" sz="1350" dirty="0" err="1">
                  <a:solidFill>
                    <a:prstClr val="black"/>
                  </a:solidFill>
                  <a:latin typeface="Garamond"/>
                </a:rPr>
                <a:t>DE_Adrian</a:t>
              </a: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-Maulana-Muhammad</a:t>
              </a:r>
            </a:p>
          </p:txBody>
        </p:sp>
        <p:sp>
          <p:nvSpPr>
            <p:cNvPr id="69" name="Content Placeholder 2">
              <a:extLst>
                <a:ext uri="{FF2B5EF4-FFF2-40B4-BE49-F238E27FC236}">
                  <a16:creationId xmlns:a16="http://schemas.microsoft.com/office/drawing/2014/main" id="{58D9F3DF-3F1F-4822-B5DC-FE00D25F0BA8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9"/>
              <a:ext cx="5449824" cy="40893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500" dirty="0">
                  <a:solidFill>
                    <a:srgbClr val="102747"/>
                  </a:solidFill>
                  <a:latin typeface="Garamond"/>
                </a:rPr>
                <a:t>Website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6D38441-33F8-414C-A34B-BF82302D1476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D9F0086-081A-4908-90E0-E4F8C13F0DF7}"/>
              </a:ext>
            </a:extLst>
          </p:cNvPr>
          <p:cNvGrpSpPr/>
          <p:nvPr/>
        </p:nvGrpSpPr>
        <p:grpSpPr>
          <a:xfrm>
            <a:off x="5284613" y="3642038"/>
            <a:ext cx="2898492" cy="493279"/>
            <a:chOff x="6284976" y="1299468"/>
            <a:chExt cx="7946910" cy="873881"/>
          </a:xfrm>
        </p:grpSpPr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683A8375-BF64-4DA2-AFB8-727FBC6E470E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805306"/>
              <a:ext cx="7946910" cy="36804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-US" sz="1350" dirty="0">
                  <a:solidFill>
                    <a:prstClr val="black"/>
                  </a:solidFill>
                  <a:latin typeface="Garamond"/>
                </a:rPr>
                <a:t>linkedin.com/in/adrn-mm/</a:t>
              </a:r>
            </a:p>
          </p:txBody>
        </p:sp>
        <p:sp>
          <p:nvSpPr>
            <p:cNvPr id="73" name="Content Placeholder 2">
              <a:extLst>
                <a:ext uri="{FF2B5EF4-FFF2-40B4-BE49-F238E27FC236}">
                  <a16:creationId xmlns:a16="http://schemas.microsoft.com/office/drawing/2014/main" id="{5FAFE8E9-EB60-48AC-901B-465AF078B39F}"/>
                </a:ext>
              </a:extLst>
            </p:cNvPr>
            <p:cNvSpPr txBox="1">
              <a:spLocks/>
            </p:cNvSpPr>
            <p:nvPr/>
          </p:nvSpPr>
          <p:spPr>
            <a:xfrm>
              <a:off x="6284976" y="1299468"/>
              <a:ext cx="5449824" cy="40893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77800" indent="-1778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20700" indent="-1651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>
                  <a:tab pos="1943100" algn="l"/>
                </a:tabLst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63600" indent="-1778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102747"/>
                </a:buClr>
                <a:buFont typeface="Garamond" panose="02020404030301010803" pitchFamily="18" charset="0"/>
                <a:buChar char="›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685800">
                <a:lnSpc>
                  <a:spcPct val="100000"/>
                </a:lnSpc>
                <a:spcBef>
                  <a:spcPts val="0"/>
                </a:spcBef>
                <a:spcAft>
                  <a:spcPts val="900"/>
                </a:spcAft>
                <a:buNone/>
                <a:defRPr sz="2000" b="0" i="0" u="none" strike="noStrike" kern="1200" spc="0" baseline="0">
                  <a:solidFill>
                    <a:srgbClr val="102747"/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500" dirty="0" err="1">
                  <a:solidFill>
                    <a:srgbClr val="102747"/>
                  </a:solidFill>
                  <a:latin typeface="Garamond"/>
                </a:rPr>
                <a:t>Linkedin</a:t>
              </a:r>
              <a:endParaRPr lang="en-US" sz="1500" dirty="0">
                <a:solidFill>
                  <a:srgbClr val="102747"/>
                </a:solidFill>
                <a:latin typeface="Garamond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04A700E-BBAE-4D9C-B295-9225313A7D08}"/>
                </a:ext>
              </a:extLst>
            </p:cNvPr>
            <p:cNvCxnSpPr>
              <a:cxnSpLocks/>
            </p:cNvCxnSpPr>
            <p:nvPr/>
          </p:nvCxnSpPr>
          <p:spPr>
            <a:xfrm>
              <a:off x="6284976" y="1756857"/>
              <a:ext cx="54498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36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338688"/>
            <a:ext cx="6047569" cy="1029093"/>
            <a:chOff x="810520" y="2694643"/>
            <a:chExt cx="8063425" cy="1372123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694643"/>
              <a:ext cx="8063425" cy="738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</a:pPr>
              <a:r>
                <a:rPr lang="en" sz="3600" b="0" i="0" u="none" strike="noStrike" cap="none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Business &amp; Data Understanding</a:t>
              </a:r>
              <a:endParaRPr sz="3600" dirty="0"/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3"/>
              <a:ext cx="8063425" cy="3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</a:pPr>
              <a:r>
                <a:rPr lang="en" sz="1700" b="1" i="0" u="none" strike="noStrike" cap="none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Northwind Traders</a:t>
              </a:r>
              <a:endParaRPr sz="1100" dirty="0"/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ramond"/>
              <a:buNone/>
            </a:pPr>
            <a:endParaRPr sz="1400" b="0" i="0" u="none" strike="noStrike" cap="non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Northwind Traders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2000" dirty="0"/>
              <a:t>Northwind Traders is a fictional company that operates as a wholesale supplier of food and non-food products. The database represents a typical business operating in the retail industry, which includes a wide range of products, customers, orders, and employees.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Garamond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algn="ctr" defTabSz="685800">
              <a:buClrTx/>
            </a:pPr>
            <a:fld id="{20ACEE5B-6B89-47D3-A969-11CC9D54FA43}" type="slidenum">
              <a:rPr lang="en-US" kern="1200">
                <a:solidFill>
                  <a:prstClr val="white"/>
                </a:solidFill>
                <a:latin typeface="Garamond"/>
                <a:ea typeface="+mn-ea"/>
                <a:cs typeface="+mn-cs"/>
              </a:rPr>
              <a:pPr algn="ctr" defTabSz="685800">
                <a:buClrTx/>
              </a:pPr>
              <a:t>4</a:t>
            </a:fld>
            <a:endParaRPr lang="en-US" kern="1200">
              <a:solidFill>
                <a:prstClr val="white"/>
              </a:solidFill>
              <a:latin typeface="Garamond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511B6C1-7222-ADCC-3DCE-872EDF76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82" y="2391157"/>
            <a:ext cx="5439036" cy="222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1"/>
            <a:ext cx="6047569" cy="1121430"/>
            <a:chOff x="810520" y="2509976"/>
            <a:chExt cx="8063425" cy="1495238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6"/>
              <a:ext cx="8063425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lang="en-ID" sz="4500" dirty="0">
                  <a:solidFill>
                    <a:srgbClr val="102747"/>
                  </a:solidFill>
                  <a:latin typeface="Garamond"/>
                  <a:ea typeface="Garamond"/>
                  <a:cs typeface="Garamond"/>
                  <a:sym typeface="Garamond"/>
                </a:rPr>
                <a:t>Analysis Objectives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6"/>
              <a:ext cx="8063425" cy="287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Product Analysis|Customer Analysis|Shipper Analysis </a:t>
              </a: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4755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Product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Product Sales by Category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join to combine the data from the "Products", "</a:t>
            </a:r>
            <a:r>
              <a:rPr lang="en-US" sz="1400" dirty="0" err="1"/>
              <a:t>OrderDetails</a:t>
            </a:r>
            <a:r>
              <a:rPr lang="en-US" sz="1400" dirty="0"/>
              <a:t>" and "Categories" tables.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aggregation to group the joined data by category and calculate the sum of quantity sold and total revenue for each category.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filtering to display only categories that have sold units above the average.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The Best-Selling Products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Join the Orders and Order Details tables to retrieve order details information.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Filter the order details information to retrieve only the needed information.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Group the data by product ID and aggregate the data to find the total quantity of each product sold.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Sort the data in descending order to find the best-selling product.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Join the Products table to retrieve the product name.</a:t>
            </a:r>
          </a:p>
          <a:p>
            <a:pPr marL="476250" lvl="1" indent="-342900">
              <a:lnSpc>
                <a:spcPct val="100000"/>
              </a:lnSpc>
              <a:buFont typeface="+mj-lt"/>
              <a:buAutoNum type="alphaLcParenR"/>
            </a:pPr>
            <a:r>
              <a:rPr lang="en-US" sz="1400" dirty="0"/>
              <a:t>Select the product name and total quantity to display the best-selling product information.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5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Customer Spending by Country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join to combine the data from the "Customers" and "Orders Details" tables.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aggregation to group the joined data by country and calculate the sum of total revenue for each country.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filtering to display only countries where customer spending is above the average.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The Most Frequent Customers by Number of Orders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CTE to create a subquery that counts the number of orders per customer.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filtering to display only customers who have placed more than average orders.</a:t>
            </a:r>
            <a:endParaRPr lang="en-US" sz="2000" dirty="0"/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sorting to order the data by the number of orders per customer and display the top 10 most frequent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1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DDA-F337-4788-86F1-266D5676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273844"/>
            <a:ext cx="8443913" cy="52625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2800" dirty="0"/>
              <a:t>Shipper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B3EB-D02A-4B2A-9829-29CDD5B6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" y="1028700"/>
            <a:ext cx="8443913" cy="349178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Average Delivery Time per Shipper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join to combine the data from the "Orders" and "Shippers" tables.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condition to calculate the difference between the "</a:t>
            </a:r>
            <a:r>
              <a:rPr lang="en-US" sz="1400" dirty="0" err="1"/>
              <a:t>ShippedDate</a:t>
            </a:r>
            <a:r>
              <a:rPr lang="en-US" sz="1400" dirty="0"/>
              <a:t>" and "</a:t>
            </a:r>
            <a:r>
              <a:rPr lang="en-US" sz="1400" dirty="0" err="1"/>
              <a:t>OrderDate</a:t>
            </a:r>
            <a:r>
              <a:rPr lang="en-US" sz="1400" dirty="0"/>
              <a:t>" columns.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aggregation to group the joined data by shipper and calculate the average delivery time for each shipper.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2000" dirty="0"/>
              <a:t>Analysis of The Busiest Shippers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join to combine the data from the "Orders" and "Shippers" tables.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aggregation to count the number of orders shipped by each shipper.</a:t>
            </a:r>
          </a:p>
          <a:p>
            <a:pPr marL="581025" lvl="1" indent="-457200" algn="just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+mj-lt"/>
              <a:buAutoNum type="alphaLcParenR"/>
            </a:pPr>
            <a:r>
              <a:rPr lang="en-US" sz="1400" dirty="0"/>
              <a:t>Use sorting to order the data by the number of shipped orders and display the top 10 busiest shippers.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F7546-5B53-457F-BF1F-872AA9DC4568}"/>
              </a:ext>
            </a:extLst>
          </p:cNvPr>
          <p:cNvSpPr/>
          <p:nvPr/>
        </p:nvSpPr>
        <p:spPr>
          <a:xfrm>
            <a:off x="1" y="273844"/>
            <a:ext cx="206828" cy="526256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+mn-cs"/>
              <a:sym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9D98-9AE7-44E7-8F60-792F270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9716" y="4706541"/>
            <a:ext cx="291385" cy="273844"/>
          </a:xfrm>
          <a:solidFill>
            <a:srgbClr val="102747"/>
          </a:solidFill>
        </p:spPr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fld id="{20ACEE5B-6B89-47D3-A969-11CC9D54FA4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/>
                <a:ea typeface="+mn-ea"/>
                <a:cs typeface="Arial"/>
                <a:sym typeface="Arial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+mn-ea"/>
              <a:cs typeface="Arial"/>
              <a:sym typeface="Arial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636B81-E366-40A1-A22C-E23DE020F5B1}"/>
              </a:ext>
            </a:extLst>
          </p:cNvPr>
          <p:cNvCxnSpPr/>
          <p:nvPr/>
        </p:nvCxnSpPr>
        <p:spPr>
          <a:xfrm>
            <a:off x="3542428" y="4843463"/>
            <a:ext cx="48681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0" y="3028951"/>
            <a:ext cx="641554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75" name="Google Shape;175;p27"/>
          <p:cNvGrpSpPr/>
          <p:nvPr/>
        </p:nvGrpSpPr>
        <p:grpSpPr>
          <a:xfrm>
            <a:off x="973157" y="3200191"/>
            <a:ext cx="6047569" cy="1090651"/>
            <a:chOff x="810520" y="2509977"/>
            <a:chExt cx="8063425" cy="1454200"/>
          </a:xfrm>
        </p:grpSpPr>
        <p:sp>
          <p:nvSpPr>
            <p:cNvPr id="176" name="Google Shape;176;p27"/>
            <p:cNvSpPr txBox="1"/>
            <p:nvPr/>
          </p:nvSpPr>
          <p:spPr>
            <a:xfrm>
              <a:off x="810520" y="2509977"/>
              <a:ext cx="8063425" cy="923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4500"/>
                <a:buFont typeface="Garamond"/>
                <a:buNone/>
                <a:tabLst/>
                <a:defRPr/>
              </a:pPr>
              <a:r>
                <a:rPr kumimoji="0" lang="en-ID" sz="4500" b="0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Data Processing Flowchart</a:t>
              </a:r>
              <a:endPara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810520" y="3717956"/>
              <a:ext cx="8063425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2747"/>
                </a:buClr>
                <a:buSzPts val="1700"/>
                <a:buFont typeface="Garamond"/>
                <a:buNone/>
                <a:tabLst/>
                <a:defRPr/>
              </a:pPr>
              <a:r>
                <a:rPr kumimoji="0" lang="e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02747"/>
                  </a:solidFill>
                  <a:effectLst/>
                  <a:uLnTx/>
                  <a:uFillTx/>
                  <a:latin typeface="Garamond"/>
                  <a:ea typeface="Garamond"/>
                  <a:cs typeface="Garamond"/>
                  <a:sym typeface="Garamond"/>
                </a:rPr>
                <a:t>Product Analysis Flowchart|Customer Analysis Flowchart|Shipper Analysis Flowchart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27"/>
            <p:cNvCxnSpPr/>
            <p:nvPr/>
          </p:nvCxnSpPr>
          <p:spPr>
            <a:xfrm>
              <a:off x="810520" y="3575631"/>
              <a:ext cx="8063425" cy="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27"/>
          <p:cNvSpPr/>
          <p:nvPr/>
        </p:nvSpPr>
        <p:spPr>
          <a:xfrm>
            <a:off x="7352327" y="3028951"/>
            <a:ext cx="1791673" cy="1571622"/>
          </a:xfrm>
          <a:prstGeom prst="rect">
            <a:avLst/>
          </a:prstGeom>
          <a:solidFill>
            <a:srgbClr val="10274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aramond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375149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4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1209</Words>
  <Application>Microsoft Office PowerPoint</Application>
  <PresentationFormat>On-screen Show (16:9)</PresentationFormat>
  <Paragraphs>211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Garamond</vt:lpstr>
      <vt:lpstr>Consolas</vt:lpstr>
      <vt:lpstr>Simple Light</vt:lpstr>
      <vt:lpstr>1_Office Theme</vt:lpstr>
      <vt:lpstr>Office Theme</vt:lpstr>
      <vt:lpstr>PowerPoint Presentation</vt:lpstr>
      <vt:lpstr>Table of Contents</vt:lpstr>
      <vt:lpstr>PowerPoint Presentation</vt:lpstr>
      <vt:lpstr>Northwind Traders</vt:lpstr>
      <vt:lpstr>PowerPoint Presentation</vt:lpstr>
      <vt:lpstr>Product Analysis</vt:lpstr>
      <vt:lpstr>Customer Analysis</vt:lpstr>
      <vt:lpstr>Shipper Analysis</vt:lpstr>
      <vt:lpstr>PowerPoint Presentation</vt:lpstr>
      <vt:lpstr>Product Analysis Flowchart</vt:lpstr>
      <vt:lpstr>Product Analysis Flowchart</vt:lpstr>
      <vt:lpstr>Customer Analysis Flowchart</vt:lpstr>
      <vt:lpstr>Customer Analysis Flowchart</vt:lpstr>
      <vt:lpstr>Shipper Analysis Flowchart</vt:lpstr>
      <vt:lpstr>Shipper Analysis Flowchart</vt:lpstr>
      <vt:lpstr>PowerPoint Presentation</vt:lpstr>
      <vt:lpstr>Product Analysis Queries</vt:lpstr>
      <vt:lpstr>Product Analysis Queries</vt:lpstr>
      <vt:lpstr>Customer Analysis Queries</vt:lpstr>
      <vt:lpstr>Customer Analysis Queries</vt:lpstr>
      <vt:lpstr>Shipper Analysis Queries</vt:lpstr>
      <vt:lpstr>Shipper Analysis Queries</vt:lpstr>
      <vt:lpstr>PowerPoint Presentation</vt:lpstr>
      <vt:lpstr>PowerPoint Presentation</vt:lpstr>
      <vt:lpstr>PowerPoint Presentation</vt:lpstr>
      <vt:lpstr>Based on the above data analysis, the following conclusions can be drawn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Maulana Muhammad</dc:creator>
  <cp:lastModifiedBy>Adrian Maulana Muhammad</cp:lastModifiedBy>
  <cp:revision>95</cp:revision>
  <dcterms:modified xsi:type="dcterms:W3CDTF">2023-01-29T13:54:20Z</dcterms:modified>
</cp:coreProperties>
</file>