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36"/>
  </p:notesMasterIdLst>
  <p:sldIdLst>
    <p:sldId id="256" r:id="rId2"/>
    <p:sldId id="262" r:id="rId3"/>
    <p:sldId id="263" r:id="rId4"/>
    <p:sldId id="279" r:id="rId5"/>
    <p:sldId id="315" r:id="rId6"/>
    <p:sldId id="264" r:id="rId7"/>
    <p:sldId id="340" r:id="rId8"/>
    <p:sldId id="313" r:id="rId9"/>
    <p:sldId id="314"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276"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Plus Jakarta Sans" panose="020B0604020202020204" charset="0"/>
      <p:regular r:id="rId41"/>
      <p:bold r:id="rId42"/>
      <p:italic r:id="rId43"/>
      <p:boldItalic r:id="rId44"/>
    </p:embeddedFont>
    <p:embeddedFont>
      <p:font typeface="Plus Jakarta Sans Medium" panose="020B0604020202020204" charset="0"/>
      <p:regular r:id="rId45"/>
      <p:bold r:id="rId46"/>
      <p:italic r:id="rId47"/>
      <p:boldItalic r:id="rId48"/>
    </p:embeddedFont>
    <p:embeddedFont>
      <p:font typeface="Plus Jakarta Sans SemiBold"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Maulana Muhammad" initials="AMM" lastIdx="1" clrIdx="0">
    <p:extLst>
      <p:ext uri="{19B8F6BF-5375-455C-9EA6-DF929625EA0E}">
        <p15:presenceInfo xmlns:p15="http://schemas.microsoft.com/office/powerpoint/2012/main" userId="00e66fc4acc1f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4309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97010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721075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743836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sing">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Reguler">
  <p:cSld name="TITLE_AND_BODY_1_2">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rn-mm/DSLS_Mini-Project-DE_Adrian-Maulana-Muhamm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edium.com/analytics-and-data/the-path-to-learning-sql-and-mastering-it-to-become-a-data-engineer-256ea0fef4e7" TargetMode="External"/><Relationship Id="rId2" Type="http://schemas.openxmlformats.org/officeDocument/2006/relationships/hyperlink" Target="https://github.com/yugabyte/yugabyte-db/wiki/Northwind-Sample-Database" TargetMode="External"/><Relationship Id="rId1" Type="http://schemas.openxmlformats.org/officeDocument/2006/relationships/slideLayout" Target="../slideLayouts/slideLayout4.xml"/><Relationship Id="rId4" Type="http://schemas.openxmlformats.org/officeDocument/2006/relationships/hyperlink" Target="https://www.mssqltips.com/sqlservertip/6921/data-engineering-solution-python-sql-serv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214019" y="1488899"/>
            <a:ext cx="5728861" cy="1827737"/>
          </a:xfrm>
          <a:prstGeom prst="rect">
            <a:avLst/>
          </a:prstGeom>
        </p:spPr>
        <p:txBody>
          <a:bodyPr spcFirstLastPara="1" wrap="square" lIns="91425" tIns="91425" rIns="91425" bIns="91425" anchor="b" anchorCtr="0">
            <a:normAutofit fontScale="90000"/>
          </a:bodyPr>
          <a:lstStyle/>
          <a:p>
            <a:pPr marL="0" lvl="0" indent="0" algn="r" rtl="0">
              <a:lnSpc>
                <a:spcPct val="150000"/>
              </a:lnSpc>
              <a:spcBef>
                <a:spcPts val="0"/>
              </a:spcBef>
              <a:spcAft>
                <a:spcPts val="0"/>
              </a:spcAft>
              <a:buNone/>
            </a:pPr>
            <a:r>
              <a:rPr lang="en-US" sz="3300" b="1" dirty="0"/>
              <a:t>Mini Project Data Engineering</a:t>
            </a:r>
            <a:br>
              <a:rPr lang="en-US" b="1" dirty="0"/>
            </a:br>
            <a:r>
              <a:rPr lang="en-US" sz="1600" b="1" dirty="0"/>
              <a:t>Study Case: Northwind Traders Database</a:t>
            </a:r>
          </a:p>
        </p:txBody>
      </p:sp>
      <p:sp>
        <p:nvSpPr>
          <p:cNvPr id="52" name="Google Shape;52;p9"/>
          <p:cNvSpPr txBox="1">
            <a:spLocks noGrp="1"/>
          </p:cNvSpPr>
          <p:nvPr>
            <p:ph type="subTitle" idx="1"/>
          </p:nvPr>
        </p:nvSpPr>
        <p:spPr>
          <a:xfrm>
            <a:off x="5520040" y="3316636"/>
            <a:ext cx="2357980" cy="40553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t>by Adrian Maulana Muhammad</a:t>
            </a:r>
            <a:endParaRPr sz="1200" dirty="0"/>
          </a:p>
        </p:txBody>
      </p:sp>
      <p:sp>
        <p:nvSpPr>
          <p:cNvPr id="3" name="TextBox 2">
            <a:extLst>
              <a:ext uri="{FF2B5EF4-FFF2-40B4-BE49-F238E27FC236}">
                <a16:creationId xmlns:a16="http://schemas.microsoft.com/office/drawing/2014/main" id="{62D5E816-1581-FE25-8106-0F0A0E46531A}"/>
              </a:ext>
            </a:extLst>
          </p:cNvPr>
          <p:cNvSpPr txBox="1"/>
          <p:nvPr/>
        </p:nvSpPr>
        <p:spPr>
          <a:xfrm>
            <a:off x="4417017" y="4897388"/>
            <a:ext cx="4726983" cy="246112"/>
          </a:xfrm>
          <a:prstGeom prst="rect">
            <a:avLst/>
          </a:prstGeom>
          <a:noFill/>
        </p:spPr>
        <p:txBody>
          <a:bodyPr wrap="square">
            <a:spAutoFit/>
          </a:bodyPr>
          <a:lstStyle/>
          <a:p>
            <a:r>
              <a:rPr lang="en-ID" sz="1000" u="sng" dirty="0">
                <a:solidFill>
                  <a:srgbClr val="0070C0"/>
                </a:solidFill>
                <a:hlinkClick r:id="rId3"/>
              </a:rPr>
              <a:t>https://github.com/adrn-mm/DSLS_Mini-Project-DE_Adrian-Maulana-Muhammad</a:t>
            </a:r>
            <a:endParaRPr lang="en-ID" sz="1000" u="sng"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D5A1-053A-A166-30A4-25A4C7AEF155}"/>
              </a:ext>
            </a:extLst>
          </p:cNvPr>
          <p:cNvSpPr>
            <a:spLocks noGrp="1"/>
          </p:cNvSpPr>
          <p:nvPr>
            <p:ph type="title"/>
          </p:nvPr>
        </p:nvSpPr>
        <p:spPr/>
        <p:txBody>
          <a:bodyPr>
            <a:normAutofit fontScale="90000"/>
          </a:bodyPr>
          <a:lstStyle/>
          <a:p>
            <a:r>
              <a:rPr lang="en-US" dirty="0"/>
              <a:t>Shipper Analysis</a:t>
            </a:r>
            <a:endParaRPr lang="en-ID" dirty="0"/>
          </a:p>
        </p:txBody>
      </p:sp>
      <p:sp>
        <p:nvSpPr>
          <p:cNvPr id="3" name="Text Placeholder 2">
            <a:extLst>
              <a:ext uri="{FF2B5EF4-FFF2-40B4-BE49-F238E27FC236}">
                <a16:creationId xmlns:a16="http://schemas.microsoft.com/office/drawing/2014/main" id="{801FC43D-09CC-E5AF-1F4B-CABCB671A279}"/>
              </a:ext>
            </a:extLst>
          </p:cNvPr>
          <p:cNvSpPr>
            <a:spLocks noGrp="1"/>
          </p:cNvSpPr>
          <p:nvPr>
            <p:ph type="body" idx="1"/>
          </p:nvPr>
        </p:nvSpPr>
        <p:spPr/>
        <p:txBody>
          <a:bodyPr/>
          <a:lstStyle/>
          <a:p>
            <a:pPr>
              <a:buFont typeface="Wingdings" panose="05000000000000000000" pitchFamily="2" charset="2"/>
              <a:buChar char="§"/>
            </a:pPr>
            <a:r>
              <a:rPr lang="en-US" sz="1800" dirty="0"/>
              <a:t>Analysis of Average Delivery Time per Shipper</a:t>
            </a:r>
          </a:p>
          <a:p>
            <a:pPr marL="939800" lvl="1" indent="-342900">
              <a:buFont typeface="+mj-lt"/>
              <a:buAutoNum type="alphaLcParenR"/>
            </a:pPr>
            <a:r>
              <a:rPr lang="en-US" sz="1400" dirty="0"/>
              <a:t>Use join to combine the data from the "Orders" and "Shippers" tables.</a:t>
            </a:r>
          </a:p>
          <a:p>
            <a:pPr marL="939800" lvl="1" indent="-342900">
              <a:buFont typeface="+mj-lt"/>
              <a:buAutoNum type="alphaLcParenR"/>
            </a:pPr>
            <a:r>
              <a:rPr lang="en-US" sz="1400" dirty="0"/>
              <a:t>Use condition to calculate the difference between the "</a:t>
            </a:r>
            <a:r>
              <a:rPr lang="en-US" sz="1400" dirty="0" err="1"/>
              <a:t>ShippedDate</a:t>
            </a:r>
            <a:r>
              <a:rPr lang="en-US" sz="1400" dirty="0"/>
              <a:t>" and "</a:t>
            </a:r>
            <a:r>
              <a:rPr lang="en-US" sz="1400" dirty="0" err="1"/>
              <a:t>OrderDate</a:t>
            </a:r>
            <a:r>
              <a:rPr lang="en-US" sz="1400" dirty="0"/>
              <a:t>" columns.</a:t>
            </a:r>
          </a:p>
          <a:p>
            <a:pPr marL="939800" lvl="1" indent="-342900">
              <a:buFont typeface="+mj-lt"/>
              <a:buAutoNum type="alphaLcParenR"/>
            </a:pPr>
            <a:r>
              <a:rPr lang="en-US" sz="1400" dirty="0"/>
              <a:t>Use aggregation to group the joined data by shipper and calculate the average delivery time for each shipper.</a:t>
            </a:r>
            <a:endParaRPr lang="en-US" dirty="0"/>
          </a:p>
          <a:p>
            <a:pPr marL="596900" lvl="1" indent="0">
              <a:buNone/>
            </a:pPr>
            <a:endParaRPr lang="en-US" dirty="0"/>
          </a:p>
          <a:p>
            <a:pPr>
              <a:buFont typeface="Wingdings" panose="05000000000000000000" pitchFamily="2" charset="2"/>
              <a:buChar char="§"/>
            </a:pPr>
            <a:r>
              <a:rPr lang="en-US" sz="1800" dirty="0"/>
              <a:t>Analysis of The Busiest Shippers</a:t>
            </a:r>
          </a:p>
          <a:p>
            <a:pPr marL="939800" lvl="1" indent="-342900">
              <a:buFont typeface="+mj-lt"/>
              <a:buAutoNum type="alphaLcParenR"/>
            </a:pPr>
            <a:r>
              <a:rPr lang="en-US" sz="1400" dirty="0"/>
              <a:t>Use join to combine the data from the "Orders" and "Shippers" tables.</a:t>
            </a:r>
          </a:p>
          <a:p>
            <a:pPr marL="939800" lvl="1" indent="-342900">
              <a:buFont typeface="+mj-lt"/>
              <a:buAutoNum type="alphaLcParenR"/>
            </a:pPr>
            <a:r>
              <a:rPr lang="en-US" sz="1400" dirty="0"/>
              <a:t>Use aggregation to count the number of orders shipped by each shipper.</a:t>
            </a:r>
          </a:p>
          <a:p>
            <a:pPr marL="939800" lvl="1" indent="-342900">
              <a:buFont typeface="+mj-lt"/>
              <a:buAutoNum type="alphaLcParenR"/>
            </a:pPr>
            <a:r>
              <a:rPr lang="en-US" sz="1400" dirty="0"/>
              <a:t>Use sorting to order the data by the number of shipped orders and display the top 10 busiest shippers.</a:t>
            </a:r>
          </a:p>
        </p:txBody>
      </p:sp>
    </p:spTree>
    <p:extLst>
      <p:ext uri="{BB962C8B-B14F-4D97-AF65-F5344CB8AC3E}">
        <p14:creationId xmlns:p14="http://schemas.microsoft.com/office/powerpoint/2010/main" val="2772599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0F03-8CE9-CFF9-3D4D-58E05D7C0B5D}"/>
              </a:ext>
            </a:extLst>
          </p:cNvPr>
          <p:cNvSpPr>
            <a:spLocks noGrp="1"/>
          </p:cNvSpPr>
          <p:nvPr>
            <p:ph type="title"/>
          </p:nvPr>
        </p:nvSpPr>
        <p:spPr/>
        <p:txBody>
          <a:bodyPr>
            <a:normAutofit fontScale="90000"/>
          </a:bodyPr>
          <a:lstStyle/>
          <a:p>
            <a:r>
              <a:rPr lang="en-US" dirty="0"/>
              <a:t>Data Processing Flowcharts</a:t>
            </a:r>
            <a:endParaRPr lang="en-ID" dirty="0"/>
          </a:p>
        </p:txBody>
      </p:sp>
      <p:sp>
        <p:nvSpPr>
          <p:cNvPr id="3" name="Title 2">
            <a:extLst>
              <a:ext uri="{FF2B5EF4-FFF2-40B4-BE49-F238E27FC236}">
                <a16:creationId xmlns:a16="http://schemas.microsoft.com/office/drawing/2014/main" id="{BA0992E5-510F-AAC3-264A-B053DDC7F622}"/>
              </a:ext>
            </a:extLst>
          </p:cNvPr>
          <p:cNvSpPr>
            <a:spLocks noGrp="1"/>
          </p:cNvSpPr>
          <p:nvPr>
            <p:ph type="title" idx="2"/>
          </p:nvPr>
        </p:nvSpPr>
        <p:spPr/>
        <p:txBody>
          <a:bodyPr/>
          <a:lstStyle/>
          <a:p>
            <a:r>
              <a:rPr lang="en-US" dirty="0"/>
              <a:t>III</a:t>
            </a:r>
            <a:endParaRPr lang="en-ID" dirty="0"/>
          </a:p>
        </p:txBody>
      </p:sp>
    </p:spTree>
    <p:extLst>
      <p:ext uri="{BB962C8B-B14F-4D97-AF65-F5344CB8AC3E}">
        <p14:creationId xmlns:p14="http://schemas.microsoft.com/office/powerpoint/2010/main" val="3929840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B491-E3C5-033E-55D5-E62D33CF253C}"/>
              </a:ext>
            </a:extLst>
          </p:cNvPr>
          <p:cNvSpPr>
            <a:spLocks noGrp="1"/>
          </p:cNvSpPr>
          <p:nvPr>
            <p:ph type="title"/>
          </p:nvPr>
        </p:nvSpPr>
        <p:spPr/>
        <p:txBody>
          <a:bodyPr>
            <a:normAutofit fontScale="90000"/>
          </a:bodyPr>
          <a:lstStyle/>
          <a:p>
            <a:r>
              <a:rPr lang="en-US" dirty="0"/>
              <a:t>Product Analysis Flowcharts</a:t>
            </a:r>
            <a:endParaRPr lang="en-ID" dirty="0"/>
          </a:p>
        </p:txBody>
      </p:sp>
      <p:sp>
        <p:nvSpPr>
          <p:cNvPr id="3" name="Text Placeholder 2">
            <a:extLst>
              <a:ext uri="{FF2B5EF4-FFF2-40B4-BE49-F238E27FC236}">
                <a16:creationId xmlns:a16="http://schemas.microsoft.com/office/drawing/2014/main" id="{11C43FEE-B8E6-6FD4-A9B7-592A0061F197}"/>
              </a:ext>
            </a:extLst>
          </p:cNvPr>
          <p:cNvSpPr>
            <a:spLocks noGrp="1"/>
          </p:cNvSpPr>
          <p:nvPr>
            <p:ph type="body" idx="1"/>
          </p:nvPr>
        </p:nvSpPr>
        <p:spPr/>
        <p:txBody>
          <a:bodyPr/>
          <a:lstStyle/>
          <a:p>
            <a:pPr marL="114300" indent="0">
              <a:buNone/>
            </a:pPr>
            <a:r>
              <a:rPr lang="en-US" sz="1800" dirty="0"/>
              <a:t>Flowchart of </a:t>
            </a:r>
            <a:r>
              <a:rPr lang="en-US" dirty="0"/>
              <a:t>Analysis of Category of Items Sold The Most</a:t>
            </a:r>
            <a:endParaRPr lang="en-US" sz="1800" dirty="0"/>
          </a:p>
          <a:p>
            <a:pPr marL="114300" indent="0">
              <a:buNone/>
            </a:pPr>
            <a:endParaRPr lang="en-ID" dirty="0"/>
          </a:p>
        </p:txBody>
      </p:sp>
      <p:pic>
        <p:nvPicPr>
          <p:cNvPr id="4" name="Picture 3">
            <a:extLst>
              <a:ext uri="{FF2B5EF4-FFF2-40B4-BE49-F238E27FC236}">
                <a16:creationId xmlns:a16="http://schemas.microsoft.com/office/drawing/2014/main" id="{3F0C1354-8536-0E3B-5383-9F614AFFC6B5}"/>
              </a:ext>
            </a:extLst>
          </p:cNvPr>
          <p:cNvPicPr>
            <a:picLocks noChangeAspect="1"/>
          </p:cNvPicPr>
          <p:nvPr/>
        </p:nvPicPr>
        <p:blipFill>
          <a:blip r:embed="rId2"/>
          <a:stretch>
            <a:fillRect/>
          </a:stretch>
        </p:blipFill>
        <p:spPr>
          <a:xfrm>
            <a:off x="0" y="1868225"/>
            <a:ext cx="9144000" cy="2700650"/>
          </a:xfrm>
          <a:prstGeom prst="rect">
            <a:avLst/>
          </a:prstGeom>
        </p:spPr>
      </p:pic>
    </p:spTree>
    <p:extLst>
      <p:ext uri="{BB962C8B-B14F-4D97-AF65-F5344CB8AC3E}">
        <p14:creationId xmlns:p14="http://schemas.microsoft.com/office/powerpoint/2010/main" val="3930329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C93E-0B67-D4E3-7D14-9160CB4E64E2}"/>
              </a:ext>
            </a:extLst>
          </p:cNvPr>
          <p:cNvSpPr>
            <a:spLocks noGrp="1"/>
          </p:cNvSpPr>
          <p:nvPr>
            <p:ph type="title"/>
          </p:nvPr>
        </p:nvSpPr>
        <p:spPr/>
        <p:txBody>
          <a:bodyPr>
            <a:normAutofit fontScale="90000"/>
          </a:bodyPr>
          <a:lstStyle/>
          <a:p>
            <a:r>
              <a:rPr lang="en-US" dirty="0"/>
              <a:t>Product Analysis Flowcharts</a:t>
            </a:r>
            <a:endParaRPr lang="en-ID" dirty="0"/>
          </a:p>
        </p:txBody>
      </p:sp>
      <p:sp>
        <p:nvSpPr>
          <p:cNvPr id="3" name="Text Placeholder 2">
            <a:extLst>
              <a:ext uri="{FF2B5EF4-FFF2-40B4-BE49-F238E27FC236}">
                <a16:creationId xmlns:a16="http://schemas.microsoft.com/office/drawing/2014/main" id="{8F03AC97-30BD-BEF2-463D-E74CC7431AD7}"/>
              </a:ext>
            </a:extLst>
          </p:cNvPr>
          <p:cNvSpPr>
            <a:spLocks noGrp="1"/>
          </p:cNvSpPr>
          <p:nvPr>
            <p:ph type="body" idx="1"/>
          </p:nvPr>
        </p:nvSpPr>
        <p:spPr/>
        <p:txBody>
          <a:bodyPr/>
          <a:lstStyle/>
          <a:p>
            <a:pPr marL="114300" indent="0">
              <a:buNone/>
            </a:pPr>
            <a:r>
              <a:rPr lang="en-US" sz="1800" dirty="0"/>
              <a:t>Flowchart of Analysis of The Best-Selling Products</a:t>
            </a:r>
          </a:p>
        </p:txBody>
      </p:sp>
      <p:pic>
        <p:nvPicPr>
          <p:cNvPr id="4" name="Picture 3">
            <a:extLst>
              <a:ext uri="{FF2B5EF4-FFF2-40B4-BE49-F238E27FC236}">
                <a16:creationId xmlns:a16="http://schemas.microsoft.com/office/drawing/2014/main" id="{13596F99-5DA4-7606-552B-AE38E3B43327}"/>
              </a:ext>
            </a:extLst>
          </p:cNvPr>
          <p:cNvPicPr>
            <a:picLocks noChangeAspect="1"/>
          </p:cNvPicPr>
          <p:nvPr/>
        </p:nvPicPr>
        <p:blipFill>
          <a:blip r:embed="rId2"/>
          <a:stretch>
            <a:fillRect/>
          </a:stretch>
        </p:blipFill>
        <p:spPr>
          <a:xfrm>
            <a:off x="347710" y="1768089"/>
            <a:ext cx="8448579" cy="2800786"/>
          </a:xfrm>
          <a:prstGeom prst="rect">
            <a:avLst/>
          </a:prstGeom>
        </p:spPr>
      </p:pic>
    </p:spTree>
    <p:extLst>
      <p:ext uri="{BB962C8B-B14F-4D97-AF65-F5344CB8AC3E}">
        <p14:creationId xmlns:p14="http://schemas.microsoft.com/office/powerpoint/2010/main" val="2908580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0B3B-0128-0C6D-940B-A870C50A35B5}"/>
              </a:ext>
            </a:extLst>
          </p:cNvPr>
          <p:cNvSpPr>
            <a:spLocks noGrp="1"/>
          </p:cNvSpPr>
          <p:nvPr>
            <p:ph type="title"/>
          </p:nvPr>
        </p:nvSpPr>
        <p:spPr/>
        <p:txBody>
          <a:bodyPr>
            <a:normAutofit fontScale="90000"/>
          </a:bodyPr>
          <a:lstStyle/>
          <a:p>
            <a:r>
              <a:rPr lang="en-US" dirty="0"/>
              <a:t>Customer Analysis Flowcharts</a:t>
            </a:r>
            <a:endParaRPr lang="en-ID" dirty="0"/>
          </a:p>
        </p:txBody>
      </p:sp>
      <p:sp>
        <p:nvSpPr>
          <p:cNvPr id="3" name="Text Placeholder 2">
            <a:extLst>
              <a:ext uri="{FF2B5EF4-FFF2-40B4-BE49-F238E27FC236}">
                <a16:creationId xmlns:a16="http://schemas.microsoft.com/office/drawing/2014/main" id="{BFC95303-5574-002B-88F3-566DAA1ED94E}"/>
              </a:ext>
            </a:extLst>
          </p:cNvPr>
          <p:cNvSpPr>
            <a:spLocks noGrp="1"/>
          </p:cNvSpPr>
          <p:nvPr>
            <p:ph type="body" idx="1"/>
          </p:nvPr>
        </p:nvSpPr>
        <p:spPr/>
        <p:txBody>
          <a:bodyPr/>
          <a:lstStyle/>
          <a:p>
            <a:pPr marL="114300" indent="0">
              <a:buNone/>
            </a:pPr>
            <a:r>
              <a:rPr lang="en-US" sz="1800" dirty="0"/>
              <a:t>Flowchart of Analysis of Customer Spending by Country</a:t>
            </a:r>
          </a:p>
        </p:txBody>
      </p:sp>
      <p:pic>
        <p:nvPicPr>
          <p:cNvPr id="4" name="Picture 3">
            <a:extLst>
              <a:ext uri="{FF2B5EF4-FFF2-40B4-BE49-F238E27FC236}">
                <a16:creationId xmlns:a16="http://schemas.microsoft.com/office/drawing/2014/main" id="{45C81D66-88EB-B604-AF6F-F9F96B40E97E}"/>
              </a:ext>
            </a:extLst>
          </p:cNvPr>
          <p:cNvPicPr>
            <a:picLocks noChangeAspect="1"/>
          </p:cNvPicPr>
          <p:nvPr/>
        </p:nvPicPr>
        <p:blipFill>
          <a:blip r:embed="rId2"/>
          <a:stretch>
            <a:fillRect/>
          </a:stretch>
        </p:blipFill>
        <p:spPr>
          <a:xfrm>
            <a:off x="0" y="1776444"/>
            <a:ext cx="9144000" cy="2792431"/>
          </a:xfrm>
          <a:prstGeom prst="rect">
            <a:avLst/>
          </a:prstGeom>
        </p:spPr>
      </p:pic>
    </p:spTree>
    <p:extLst>
      <p:ext uri="{BB962C8B-B14F-4D97-AF65-F5344CB8AC3E}">
        <p14:creationId xmlns:p14="http://schemas.microsoft.com/office/powerpoint/2010/main" val="1074286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029D-F493-7EA5-1F16-ACCCA11810ED}"/>
              </a:ext>
            </a:extLst>
          </p:cNvPr>
          <p:cNvSpPr>
            <a:spLocks noGrp="1"/>
          </p:cNvSpPr>
          <p:nvPr>
            <p:ph type="title"/>
          </p:nvPr>
        </p:nvSpPr>
        <p:spPr/>
        <p:txBody>
          <a:bodyPr>
            <a:normAutofit fontScale="90000"/>
          </a:bodyPr>
          <a:lstStyle/>
          <a:p>
            <a:r>
              <a:rPr lang="en-US" dirty="0"/>
              <a:t>Customer Analysis Flowcharts</a:t>
            </a:r>
            <a:endParaRPr lang="en-ID" dirty="0"/>
          </a:p>
        </p:txBody>
      </p:sp>
      <p:sp>
        <p:nvSpPr>
          <p:cNvPr id="3" name="Text Placeholder 2">
            <a:extLst>
              <a:ext uri="{FF2B5EF4-FFF2-40B4-BE49-F238E27FC236}">
                <a16:creationId xmlns:a16="http://schemas.microsoft.com/office/drawing/2014/main" id="{293A0A93-21A6-F63C-C3BC-92D07FDF0584}"/>
              </a:ext>
            </a:extLst>
          </p:cNvPr>
          <p:cNvSpPr>
            <a:spLocks noGrp="1"/>
          </p:cNvSpPr>
          <p:nvPr>
            <p:ph type="body" idx="1"/>
          </p:nvPr>
        </p:nvSpPr>
        <p:spPr/>
        <p:txBody>
          <a:bodyPr>
            <a:normAutofit/>
          </a:bodyPr>
          <a:lstStyle/>
          <a:p>
            <a:pPr marL="114300" indent="0">
              <a:buNone/>
            </a:pPr>
            <a:r>
              <a:rPr lang="en-US" sz="1600" dirty="0"/>
              <a:t>Flowchart of Analysis of The Most Frequent Customers by Number of Orders</a:t>
            </a:r>
          </a:p>
        </p:txBody>
      </p:sp>
      <p:pic>
        <p:nvPicPr>
          <p:cNvPr id="4" name="Picture 3">
            <a:extLst>
              <a:ext uri="{FF2B5EF4-FFF2-40B4-BE49-F238E27FC236}">
                <a16:creationId xmlns:a16="http://schemas.microsoft.com/office/drawing/2014/main" id="{E204349C-C708-55E3-FEAA-3AC43AD436A2}"/>
              </a:ext>
            </a:extLst>
          </p:cNvPr>
          <p:cNvPicPr>
            <a:picLocks noChangeAspect="1"/>
          </p:cNvPicPr>
          <p:nvPr/>
        </p:nvPicPr>
        <p:blipFill>
          <a:blip r:embed="rId2"/>
          <a:stretch>
            <a:fillRect/>
          </a:stretch>
        </p:blipFill>
        <p:spPr>
          <a:xfrm>
            <a:off x="2461530" y="1584933"/>
            <a:ext cx="4220940" cy="2983942"/>
          </a:xfrm>
          <a:prstGeom prst="rect">
            <a:avLst/>
          </a:prstGeom>
        </p:spPr>
      </p:pic>
    </p:spTree>
    <p:extLst>
      <p:ext uri="{BB962C8B-B14F-4D97-AF65-F5344CB8AC3E}">
        <p14:creationId xmlns:p14="http://schemas.microsoft.com/office/powerpoint/2010/main" val="1350904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1E5B-C018-8612-7003-EBD1C46A1706}"/>
              </a:ext>
            </a:extLst>
          </p:cNvPr>
          <p:cNvSpPr>
            <a:spLocks noGrp="1"/>
          </p:cNvSpPr>
          <p:nvPr>
            <p:ph type="title"/>
          </p:nvPr>
        </p:nvSpPr>
        <p:spPr/>
        <p:txBody>
          <a:bodyPr>
            <a:normAutofit fontScale="90000"/>
          </a:bodyPr>
          <a:lstStyle/>
          <a:p>
            <a:r>
              <a:rPr lang="en-US" dirty="0"/>
              <a:t>Shipper Analysis Flowcharts</a:t>
            </a:r>
            <a:endParaRPr lang="en-ID" dirty="0"/>
          </a:p>
        </p:txBody>
      </p:sp>
      <p:sp>
        <p:nvSpPr>
          <p:cNvPr id="3" name="Text Placeholder 2">
            <a:extLst>
              <a:ext uri="{FF2B5EF4-FFF2-40B4-BE49-F238E27FC236}">
                <a16:creationId xmlns:a16="http://schemas.microsoft.com/office/drawing/2014/main" id="{BE32133E-4238-AB4D-FCE5-FBDE72DD6A87}"/>
              </a:ext>
            </a:extLst>
          </p:cNvPr>
          <p:cNvSpPr>
            <a:spLocks noGrp="1"/>
          </p:cNvSpPr>
          <p:nvPr>
            <p:ph type="body" idx="1"/>
          </p:nvPr>
        </p:nvSpPr>
        <p:spPr/>
        <p:txBody>
          <a:bodyPr/>
          <a:lstStyle/>
          <a:p>
            <a:pPr marL="114300" indent="0">
              <a:buNone/>
            </a:pPr>
            <a:r>
              <a:rPr lang="en-US" sz="1800" dirty="0"/>
              <a:t>Flowchart of Analysis of Average Delivery Time per Shipper</a:t>
            </a:r>
          </a:p>
        </p:txBody>
      </p:sp>
      <p:pic>
        <p:nvPicPr>
          <p:cNvPr id="4" name="Picture 3">
            <a:extLst>
              <a:ext uri="{FF2B5EF4-FFF2-40B4-BE49-F238E27FC236}">
                <a16:creationId xmlns:a16="http://schemas.microsoft.com/office/drawing/2014/main" id="{1283F1D1-B4FB-94A8-0C40-83BF4BDB285F}"/>
              </a:ext>
            </a:extLst>
          </p:cNvPr>
          <p:cNvPicPr>
            <a:picLocks noChangeAspect="1"/>
          </p:cNvPicPr>
          <p:nvPr/>
        </p:nvPicPr>
        <p:blipFill>
          <a:blip r:embed="rId2"/>
          <a:stretch>
            <a:fillRect/>
          </a:stretch>
        </p:blipFill>
        <p:spPr>
          <a:xfrm>
            <a:off x="1275467" y="1704740"/>
            <a:ext cx="6593065" cy="2864135"/>
          </a:xfrm>
          <a:prstGeom prst="rect">
            <a:avLst/>
          </a:prstGeom>
        </p:spPr>
      </p:pic>
    </p:spTree>
    <p:extLst>
      <p:ext uri="{BB962C8B-B14F-4D97-AF65-F5344CB8AC3E}">
        <p14:creationId xmlns:p14="http://schemas.microsoft.com/office/powerpoint/2010/main" val="2818394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BE24-27E7-C112-AA98-65C88D2FC28D}"/>
              </a:ext>
            </a:extLst>
          </p:cNvPr>
          <p:cNvSpPr>
            <a:spLocks noGrp="1"/>
          </p:cNvSpPr>
          <p:nvPr>
            <p:ph type="title"/>
          </p:nvPr>
        </p:nvSpPr>
        <p:spPr/>
        <p:txBody>
          <a:bodyPr>
            <a:normAutofit fontScale="90000"/>
          </a:bodyPr>
          <a:lstStyle/>
          <a:p>
            <a:r>
              <a:rPr lang="en-US" dirty="0"/>
              <a:t>Shipper Analysis Flowcharts</a:t>
            </a:r>
            <a:endParaRPr lang="en-ID" dirty="0"/>
          </a:p>
        </p:txBody>
      </p:sp>
      <p:sp>
        <p:nvSpPr>
          <p:cNvPr id="3" name="Text Placeholder 2">
            <a:extLst>
              <a:ext uri="{FF2B5EF4-FFF2-40B4-BE49-F238E27FC236}">
                <a16:creationId xmlns:a16="http://schemas.microsoft.com/office/drawing/2014/main" id="{3F8B988E-E326-D6BA-0E90-6DB1C1CBDD7F}"/>
              </a:ext>
            </a:extLst>
          </p:cNvPr>
          <p:cNvSpPr>
            <a:spLocks noGrp="1"/>
          </p:cNvSpPr>
          <p:nvPr>
            <p:ph type="body" idx="1"/>
          </p:nvPr>
        </p:nvSpPr>
        <p:spPr/>
        <p:txBody>
          <a:bodyPr/>
          <a:lstStyle/>
          <a:p>
            <a:pPr marL="114300" indent="0">
              <a:buNone/>
            </a:pPr>
            <a:r>
              <a:rPr lang="en-US" sz="1800" dirty="0"/>
              <a:t>Flowchart of Analysis of The Busiest Shippers</a:t>
            </a:r>
          </a:p>
        </p:txBody>
      </p:sp>
      <p:pic>
        <p:nvPicPr>
          <p:cNvPr id="4" name="Picture 3">
            <a:extLst>
              <a:ext uri="{FF2B5EF4-FFF2-40B4-BE49-F238E27FC236}">
                <a16:creationId xmlns:a16="http://schemas.microsoft.com/office/drawing/2014/main" id="{A1E0EAF7-D256-1A64-DB9D-9AE71AA51E0E}"/>
              </a:ext>
            </a:extLst>
          </p:cNvPr>
          <p:cNvPicPr>
            <a:picLocks noChangeAspect="1"/>
          </p:cNvPicPr>
          <p:nvPr/>
        </p:nvPicPr>
        <p:blipFill>
          <a:blip r:embed="rId2"/>
          <a:stretch>
            <a:fillRect/>
          </a:stretch>
        </p:blipFill>
        <p:spPr>
          <a:xfrm>
            <a:off x="1543050" y="1701850"/>
            <a:ext cx="6057900" cy="2867025"/>
          </a:xfrm>
          <a:prstGeom prst="rect">
            <a:avLst/>
          </a:prstGeom>
        </p:spPr>
      </p:pic>
    </p:spTree>
    <p:extLst>
      <p:ext uri="{BB962C8B-B14F-4D97-AF65-F5344CB8AC3E}">
        <p14:creationId xmlns:p14="http://schemas.microsoft.com/office/powerpoint/2010/main" val="3460881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4AAD-E437-1AF5-8EE7-D97C2F9D9560}"/>
              </a:ext>
            </a:extLst>
          </p:cNvPr>
          <p:cNvSpPr>
            <a:spLocks noGrp="1"/>
          </p:cNvSpPr>
          <p:nvPr>
            <p:ph type="title"/>
          </p:nvPr>
        </p:nvSpPr>
        <p:spPr/>
        <p:txBody>
          <a:bodyPr>
            <a:normAutofit fontScale="90000"/>
          </a:bodyPr>
          <a:lstStyle/>
          <a:p>
            <a:r>
              <a:rPr lang="en-US" dirty="0"/>
              <a:t>Data Processing Queries</a:t>
            </a:r>
            <a:endParaRPr lang="en-ID" dirty="0"/>
          </a:p>
        </p:txBody>
      </p:sp>
      <p:sp>
        <p:nvSpPr>
          <p:cNvPr id="3" name="Title 2">
            <a:extLst>
              <a:ext uri="{FF2B5EF4-FFF2-40B4-BE49-F238E27FC236}">
                <a16:creationId xmlns:a16="http://schemas.microsoft.com/office/drawing/2014/main" id="{0DAD98FB-FCCB-DC78-2D62-8606A16E4342}"/>
              </a:ext>
            </a:extLst>
          </p:cNvPr>
          <p:cNvSpPr>
            <a:spLocks noGrp="1"/>
          </p:cNvSpPr>
          <p:nvPr>
            <p:ph type="title" idx="2"/>
          </p:nvPr>
        </p:nvSpPr>
        <p:spPr/>
        <p:txBody>
          <a:bodyPr/>
          <a:lstStyle/>
          <a:p>
            <a:r>
              <a:rPr lang="en-US" dirty="0"/>
              <a:t>IV</a:t>
            </a:r>
            <a:endParaRPr lang="en-ID" dirty="0"/>
          </a:p>
        </p:txBody>
      </p:sp>
    </p:spTree>
    <p:extLst>
      <p:ext uri="{BB962C8B-B14F-4D97-AF65-F5344CB8AC3E}">
        <p14:creationId xmlns:p14="http://schemas.microsoft.com/office/powerpoint/2010/main" val="1550133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7DB7-18B5-C038-5CA6-93DD2205C781}"/>
              </a:ext>
            </a:extLst>
          </p:cNvPr>
          <p:cNvSpPr>
            <a:spLocks noGrp="1"/>
          </p:cNvSpPr>
          <p:nvPr>
            <p:ph type="title"/>
          </p:nvPr>
        </p:nvSpPr>
        <p:spPr/>
        <p:txBody>
          <a:bodyPr>
            <a:normAutofit fontScale="90000"/>
          </a:bodyPr>
          <a:lstStyle/>
          <a:p>
            <a:r>
              <a:rPr lang="en-US" dirty="0"/>
              <a:t>Product Analysis Queries</a:t>
            </a:r>
            <a:endParaRPr lang="en-ID" dirty="0"/>
          </a:p>
        </p:txBody>
      </p:sp>
      <p:sp>
        <p:nvSpPr>
          <p:cNvPr id="3" name="Text Placeholder 2">
            <a:extLst>
              <a:ext uri="{FF2B5EF4-FFF2-40B4-BE49-F238E27FC236}">
                <a16:creationId xmlns:a16="http://schemas.microsoft.com/office/drawing/2014/main" id="{097188D8-2FDD-6B51-C305-9777334D86AB}"/>
              </a:ext>
            </a:extLst>
          </p:cNvPr>
          <p:cNvSpPr>
            <a:spLocks noGrp="1"/>
          </p:cNvSpPr>
          <p:nvPr>
            <p:ph type="body" idx="1"/>
          </p:nvPr>
        </p:nvSpPr>
        <p:spPr/>
        <p:txBody>
          <a:bodyPr/>
          <a:lstStyle/>
          <a:p>
            <a:pPr marL="114300" indent="0">
              <a:buNone/>
            </a:pPr>
            <a:r>
              <a:rPr lang="en-US" sz="1800" dirty="0"/>
              <a:t>Query of</a:t>
            </a:r>
            <a:r>
              <a:rPr lang="en-US" dirty="0"/>
              <a:t> Analysis of Category of Items Sold The Most</a:t>
            </a:r>
            <a:endParaRPr lang="en-US" sz="1800" dirty="0"/>
          </a:p>
        </p:txBody>
      </p:sp>
      <p:sp>
        <p:nvSpPr>
          <p:cNvPr id="4" name="TextBox 3">
            <a:extLst>
              <a:ext uri="{FF2B5EF4-FFF2-40B4-BE49-F238E27FC236}">
                <a16:creationId xmlns:a16="http://schemas.microsoft.com/office/drawing/2014/main" id="{89FFD283-14B6-5995-145D-D63A0F32ABB3}"/>
              </a:ext>
            </a:extLst>
          </p:cNvPr>
          <p:cNvSpPr txBox="1"/>
          <p:nvPr/>
        </p:nvSpPr>
        <p:spPr>
          <a:xfrm>
            <a:off x="557941" y="1631033"/>
            <a:ext cx="4331775" cy="2800767"/>
          </a:xfrm>
          <a:prstGeom prst="rect">
            <a:avLst/>
          </a:prstGeom>
          <a:noFill/>
          <a:ln>
            <a:solidFill>
              <a:schemeClr val="tx1"/>
            </a:solidFill>
          </a:ln>
        </p:spPr>
        <p:txBody>
          <a:bodyPr wrap="square">
            <a:spAutoFit/>
          </a:bodyPr>
          <a:lstStyle/>
          <a:p>
            <a:r>
              <a:rPr lang="en-ID" sz="800" dirty="0">
                <a:solidFill>
                  <a:srgbClr val="0000FF"/>
                </a:solidFill>
                <a:latin typeface="Consolas" panose="020B0609020204030204" pitchFamily="49" charset="0"/>
              </a:rPr>
              <a:t>WITH</a:t>
            </a:r>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category_sales</a:t>
            </a:r>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AS </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SELECT</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Categories</a:t>
            </a:r>
            <a:r>
              <a:rPr lang="en-ID" sz="800" dirty="0" err="1">
                <a:solidFill>
                  <a:srgbClr val="808080"/>
                </a:solidFill>
                <a:latin typeface="Consolas" panose="020B0609020204030204" pitchFamily="49" charset="0"/>
              </a:rPr>
              <a:t>.</a:t>
            </a:r>
            <a:r>
              <a:rPr lang="en-ID" sz="800" dirty="0" err="1">
                <a:solidFill>
                  <a:srgbClr val="000000"/>
                </a:solidFill>
                <a:latin typeface="Consolas" panose="020B0609020204030204" pitchFamily="49" charset="0"/>
              </a:rPr>
              <a:t>CategoryName</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a:solidFill>
                  <a:srgbClr val="FF00FF"/>
                </a:solidFill>
                <a:latin typeface="Consolas" panose="020B0609020204030204" pitchFamily="49" charset="0"/>
              </a:rPr>
              <a:t>SUM</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[Order Details]</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Quantity</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as</a:t>
            </a:r>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QuantitySold</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SUM</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[Order Details]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Quantity</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[Order Details]</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UnitPrice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Revenue</a:t>
            </a: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FROM</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Products </a:t>
            </a:r>
          </a:p>
          <a:p>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JOIN</a:t>
            </a:r>
            <a:r>
              <a:rPr lang="en-ID"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[Order Details]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Products</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ProductID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[Order Details]</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ProductID</a:t>
            </a:r>
            <a:endParaRPr lang="en-US"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JOIN</a:t>
            </a:r>
            <a:r>
              <a:rPr lang="en-ID"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Categories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Products</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CategoryID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Categories</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CategoryID</a:t>
            </a:r>
            <a:endParaRPr lang="en-US"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GROUP</a:t>
            </a:r>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BY</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Categories</a:t>
            </a:r>
            <a:r>
              <a:rPr lang="en-ID" sz="800" dirty="0" err="1">
                <a:solidFill>
                  <a:srgbClr val="808080"/>
                </a:solidFill>
                <a:latin typeface="Consolas" panose="020B0609020204030204" pitchFamily="49" charset="0"/>
              </a:rPr>
              <a:t>.</a:t>
            </a:r>
            <a:r>
              <a:rPr lang="en-ID" sz="800" dirty="0" err="1">
                <a:solidFill>
                  <a:srgbClr val="000000"/>
                </a:solidFill>
                <a:latin typeface="Consolas" panose="020B0609020204030204" pitchFamily="49" charset="0"/>
              </a:rPr>
              <a:t>CategoryName</a:t>
            </a:r>
            <a:endParaRPr lang="en-ID" sz="800" dirty="0">
              <a:solidFill>
                <a:srgbClr val="000000"/>
              </a:solidFill>
              <a:latin typeface="Consolas" panose="020B0609020204030204" pitchFamily="49" charset="0"/>
            </a:endParaRPr>
          </a:p>
          <a:p>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FF"/>
                </a:solidFill>
                <a:latin typeface="Consolas" panose="020B0609020204030204" pitchFamily="49" charset="0"/>
              </a:rPr>
              <a:t>SELECT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CategoryName</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QuantitySold</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Revenue</a:t>
            </a:r>
          </a:p>
          <a:p>
            <a:r>
              <a:rPr lang="en-ID" sz="800" dirty="0">
                <a:solidFill>
                  <a:srgbClr val="0000FF"/>
                </a:solidFill>
                <a:latin typeface="Consolas" panose="020B0609020204030204" pitchFamily="49" charset="0"/>
              </a:rPr>
              <a:t>FROM</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category_sales</a:t>
            </a:r>
            <a:endParaRPr lang="en-ID" sz="800" dirty="0">
              <a:solidFill>
                <a:srgbClr val="000000"/>
              </a:solidFill>
              <a:latin typeface="Consolas" panose="020B0609020204030204" pitchFamily="49" charset="0"/>
            </a:endParaRPr>
          </a:p>
          <a:p>
            <a:r>
              <a:rPr lang="en-ID" sz="800" dirty="0">
                <a:solidFill>
                  <a:srgbClr val="0000FF"/>
                </a:solidFill>
                <a:latin typeface="Consolas" panose="020B0609020204030204" pitchFamily="49" charset="0"/>
              </a:rPr>
              <a:t>WHERE</a:t>
            </a:r>
            <a:r>
              <a:rPr lang="en-ID"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QuantitySold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&gt;</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AVG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QuantitySold</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category_sales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p:txBody>
      </p:sp>
      <p:pic>
        <p:nvPicPr>
          <p:cNvPr id="5" name="Picture 4">
            <a:extLst>
              <a:ext uri="{FF2B5EF4-FFF2-40B4-BE49-F238E27FC236}">
                <a16:creationId xmlns:a16="http://schemas.microsoft.com/office/drawing/2014/main" id="{76027A87-5D84-04CE-A46C-33B3026E0609}"/>
              </a:ext>
            </a:extLst>
          </p:cNvPr>
          <p:cNvPicPr>
            <a:picLocks noChangeAspect="1"/>
          </p:cNvPicPr>
          <p:nvPr/>
        </p:nvPicPr>
        <p:blipFill>
          <a:blip r:embed="rId2"/>
          <a:stretch>
            <a:fillRect/>
          </a:stretch>
        </p:blipFill>
        <p:spPr>
          <a:xfrm>
            <a:off x="5268093" y="2215544"/>
            <a:ext cx="3185830" cy="1290261"/>
          </a:xfrm>
          <a:prstGeom prst="rect">
            <a:avLst/>
          </a:prstGeom>
          <a:ln w="10160">
            <a:solidFill>
              <a:schemeClr val="tx1"/>
            </a:solidFill>
          </a:ln>
        </p:spPr>
      </p:pic>
    </p:spTree>
    <p:extLst>
      <p:ext uri="{BB962C8B-B14F-4D97-AF65-F5344CB8AC3E}">
        <p14:creationId xmlns:p14="http://schemas.microsoft.com/office/powerpoint/2010/main" val="2949557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B75B-491E-BAB2-A756-F224B5E73DCF}"/>
              </a:ext>
            </a:extLst>
          </p:cNvPr>
          <p:cNvSpPr>
            <a:spLocks noGrp="1"/>
          </p:cNvSpPr>
          <p:nvPr>
            <p:ph type="title"/>
          </p:nvPr>
        </p:nvSpPr>
        <p:spPr>
          <a:xfrm>
            <a:off x="311700" y="574625"/>
            <a:ext cx="6377700" cy="572700"/>
          </a:xfrm>
        </p:spPr>
        <p:txBody>
          <a:bodyPr>
            <a:normAutofit fontScale="90000"/>
          </a:bodyPr>
          <a:lstStyle/>
          <a:p>
            <a:r>
              <a:rPr lang="en-US" dirty="0"/>
              <a:t>Table of Contents</a:t>
            </a:r>
            <a:endParaRPr lang="en-ID" dirty="0"/>
          </a:p>
        </p:txBody>
      </p:sp>
      <p:sp>
        <p:nvSpPr>
          <p:cNvPr id="3" name="Text Placeholder 2">
            <a:extLst>
              <a:ext uri="{FF2B5EF4-FFF2-40B4-BE49-F238E27FC236}">
                <a16:creationId xmlns:a16="http://schemas.microsoft.com/office/drawing/2014/main" id="{01529E12-C6D6-D518-9928-4B09D9687331}"/>
              </a:ext>
            </a:extLst>
          </p:cNvPr>
          <p:cNvSpPr>
            <a:spLocks noGrp="1"/>
          </p:cNvSpPr>
          <p:nvPr>
            <p:ph type="body" idx="1"/>
          </p:nvPr>
        </p:nvSpPr>
        <p:spPr/>
        <p:txBody>
          <a:bodyPr>
            <a:normAutofit/>
          </a:bodyPr>
          <a:lstStyle/>
          <a:p>
            <a:pPr marL="514350" indent="-400050">
              <a:lnSpc>
                <a:spcPct val="150000"/>
              </a:lnSpc>
              <a:buFont typeface="+mj-lt"/>
              <a:buAutoNum type="romanUcPeriod"/>
            </a:pPr>
            <a:r>
              <a:rPr lang="en-US" dirty="0"/>
              <a:t>Business Understanding</a:t>
            </a:r>
          </a:p>
          <a:p>
            <a:pPr marL="514350" indent="-400050">
              <a:lnSpc>
                <a:spcPct val="150000"/>
              </a:lnSpc>
              <a:buFont typeface="+mj-lt"/>
              <a:buAutoNum type="romanUcPeriod"/>
            </a:pPr>
            <a:r>
              <a:rPr lang="en-US" dirty="0"/>
              <a:t>Analysis Objectives</a:t>
            </a:r>
          </a:p>
          <a:p>
            <a:pPr marL="514350" indent="-400050">
              <a:lnSpc>
                <a:spcPct val="150000"/>
              </a:lnSpc>
              <a:buFont typeface="+mj-lt"/>
              <a:buAutoNum type="romanUcPeriod"/>
            </a:pPr>
            <a:r>
              <a:rPr lang="en-US" dirty="0"/>
              <a:t>Data Processing Flowcharts</a:t>
            </a:r>
          </a:p>
          <a:p>
            <a:pPr marL="514350" indent="-400050">
              <a:lnSpc>
                <a:spcPct val="150000"/>
              </a:lnSpc>
              <a:buFont typeface="+mj-lt"/>
              <a:buAutoNum type="romanUcPeriod"/>
            </a:pPr>
            <a:r>
              <a:rPr lang="en-US" dirty="0"/>
              <a:t>Data Processing Queries</a:t>
            </a:r>
          </a:p>
          <a:p>
            <a:pPr marL="514350" indent="-400050">
              <a:lnSpc>
                <a:spcPct val="150000"/>
              </a:lnSpc>
              <a:buFont typeface="+mj-lt"/>
              <a:buAutoNum type="romanUcPeriod"/>
            </a:pPr>
            <a:r>
              <a:rPr lang="en-US" dirty="0"/>
              <a:t>Data Analysis</a:t>
            </a:r>
          </a:p>
          <a:p>
            <a:pPr marL="514350" indent="-400050">
              <a:lnSpc>
                <a:spcPct val="150000"/>
              </a:lnSpc>
              <a:buFont typeface="+mj-lt"/>
              <a:buAutoNum type="romanUcPeriod"/>
            </a:pPr>
            <a:r>
              <a:rPr lang="en-US" dirty="0"/>
              <a:t>Summaries &amp; Recommendations</a:t>
            </a:r>
          </a:p>
          <a:p>
            <a:pPr marL="514350" indent="-400050">
              <a:lnSpc>
                <a:spcPct val="150000"/>
              </a:lnSpc>
              <a:buFont typeface="+mj-lt"/>
              <a:buAutoNum type="romanUcPeriod"/>
            </a:pPr>
            <a:r>
              <a:rPr lang="en-US" dirty="0"/>
              <a:t>References</a:t>
            </a:r>
          </a:p>
          <a:p>
            <a:pPr marL="514350" indent="-400050">
              <a:lnSpc>
                <a:spcPct val="150000"/>
              </a:lnSpc>
              <a:buFont typeface="+mj-lt"/>
              <a:buAutoNum type="romanUcPeriod"/>
            </a:pPr>
            <a:endParaRPr lang="en-US" dirty="0"/>
          </a:p>
        </p:txBody>
      </p:sp>
    </p:spTree>
    <p:extLst>
      <p:ext uri="{BB962C8B-B14F-4D97-AF65-F5344CB8AC3E}">
        <p14:creationId xmlns:p14="http://schemas.microsoft.com/office/powerpoint/2010/main" val="77923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1B02-916F-F1B5-210C-9FA3270962B1}"/>
              </a:ext>
            </a:extLst>
          </p:cNvPr>
          <p:cNvSpPr>
            <a:spLocks noGrp="1"/>
          </p:cNvSpPr>
          <p:nvPr>
            <p:ph type="title"/>
          </p:nvPr>
        </p:nvSpPr>
        <p:spPr/>
        <p:txBody>
          <a:bodyPr>
            <a:normAutofit fontScale="90000"/>
          </a:bodyPr>
          <a:lstStyle/>
          <a:p>
            <a:r>
              <a:rPr lang="en-US" dirty="0"/>
              <a:t>Product Analysis Queries</a:t>
            </a:r>
            <a:endParaRPr lang="en-ID" dirty="0"/>
          </a:p>
        </p:txBody>
      </p:sp>
      <p:sp>
        <p:nvSpPr>
          <p:cNvPr id="3" name="Text Placeholder 2">
            <a:extLst>
              <a:ext uri="{FF2B5EF4-FFF2-40B4-BE49-F238E27FC236}">
                <a16:creationId xmlns:a16="http://schemas.microsoft.com/office/drawing/2014/main" id="{29CCE187-60E4-E3C9-C65D-36752EE4500C}"/>
              </a:ext>
            </a:extLst>
          </p:cNvPr>
          <p:cNvSpPr>
            <a:spLocks noGrp="1"/>
          </p:cNvSpPr>
          <p:nvPr>
            <p:ph type="body" idx="1"/>
          </p:nvPr>
        </p:nvSpPr>
        <p:spPr/>
        <p:txBody>
          <a:bodyPr/>
          <a:lstStyle/>
          <a:p>
            <a:pPr marL="0" indent="0" algn="just">
              <a:lnSpc>
                <a:spcPct val="100000"/>
              </a:lnSpc>
              <a:spcBef>
                <a:spcPts val="0"/>
              </a:spcBef>
              <a:spcAft>
                <a:spcPts val="900"/>
              </a:spcAft>
              <a:buNone/>
            </a:pPr>
            <a:r>
              <a:rPr lang="en-US" sz="1800" dirty="0"/>
              <a:t>Query of Analysis of The Best-Selling Products</a:t>
            </a:r>
          </a:p>
        </p:txBody>
      </p:sp>
      <p:sp>
        <p:nvSpPr>
          <p:cNvPr id="4" name="TextBox 3">
            <a:extLst>
              <a:ext uri="{FF2B5EF4-FFF2-40B4-BE49-F238E27FC236}">
                <a16:creationId xmlns:a16="http://schemas.microsoft.com/office/drawing/2014/main" id="{81705D1C-7BEB-CE39-0DC2-70F54F6F138E}"/>
              </a:ext>
            </a:extLst>
          </p:cNvPr>
          <p:cNvSpPr txBox="1"/>
          <p:nvPr/>
        </p:nvSpPr>
        <p:spPr>
          <a:xfrm>
            <a:off x="468581" y="1630748"/>
            <a:ext cx="4273900" cy="2800767"/>
          </a:xfrm>
          <a:prstGeom prst="rect">
            <a:avLst/>
          </a:prstGeom>
          <a:noFill/>
          <a:ln>
            <a:solidFill>
              <a:schemeClr val="tx1"/>
            </a:solidFill>
          </a:ln>
        </p:spPr>
        <p:txBody>
          <a:bodyPr wrap="square">
            <a:spAutoFit/>
          </a:bodyPr>
          <a:lstStyle/>
          <a:p>
            <a:r>
              <a:rPr lang="en-ID" sz="800" dirty="0">
                <a:solidFill>
                  <a:srgbClr val="0000FF"/>
                </a:solidFill>
                <a:latin typeface="Consolas" panose="020B0609020204030204" pitchFamily="49" charset="0"/>
              </a:rPr>
              <a:t>WITH</a:t>
            </a:r>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Product_Sales</a:t>
            </a:r>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AS </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SELECT</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Products</a:t>
            </a:r>
            <a:r>
              <a:rPr lang="en-ID" sz="800" dirty="0" err="1">
                <a:solidFill>
                  <a:srgbClr val="808080"/>
                </a:solidFill>
                <a:latin typeface="Consolas" panose="020B0609020204030204" pitchFamily="49" charset="0"/>
              </a:rPr>
              <a:t>.</a:t>
            </a:r>
            <a:r>
              <a:rPr lang="en-ID" sz="800" dirty="0" err="1">
                <a:solidFill>
                  <a:srgbClr val="000000"/>
                </a:solidFill>
                <a:latin typeface="Consolas" panose="020B0609020204030204" pitchFamily="49" charset="0"/>
              </a:rPr>
              <a:t>ProductID</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Products</a:t>
            </a:r>
            <a:r>
              <a:rPr lang="en-ID" sz="800" dirty="0" err="1">
                <a:solidFill>
                  <a:srgbClr val="808080"/>
                </a:solidFill>
                <a:latin typeface="Consolas" panose="020B0609020204030204" pitchFamily="49" charset="0"/>
              </a:rPr>
              <a:t>.</a:t>
            </a:r>
            <a:r>
              <a:rPr lang="en-ID" sz="800" dirty="0" err="1">
                <a:solidFill>
                  <a:srgbClr val="000000"/>
                </a:solidFill>
                <a:latin typeface="Consolas" panose="020B0609020204030204" pitchFamily="49" charset="0"/>
              </a:rPr>
              <a:t>ProductName</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FF00FF"/>
                </a:solidFill>
                <a:latin typeface="Consolas" panose="020B0609020204030204" pitchFamily="49" charset="0"/>
              </a:rPr>
              <a:t>SUM</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Quantity</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AS</a:t>
            </a:r>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Total_Quantity_Sold</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FROM</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Orders</a:t>
            </a:r>
          </a:p>
          <a:p>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INNER</a:t>
            </a:r>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JOIN</a:t>
            </a:r>
            <a:r>
              <a:rPr lang="en-ID"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[Order Details]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Orders</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OrderID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[Order Details]</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OrderID</a:t>
            </a:r>
            <a:endParaRPr lang="en-US"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INNER</a:t>
            </a:r>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JOIN</a:t>
            </a:r>
            <a:endParaRPr lang="en-ID"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Products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[Order Details]</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ProductID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Products</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ProductID</a:t>
            </a:r>
            <a:endParaRPr lang="en-US"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WHERE</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ShippedDate</a:t>
            </a:r>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IS</a:t>
            </a:r>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NOT</a:t>
            </a:r>
            <a:r>
              <a:rPr lang="en-ID" sz="800" dirty="0">
                <a:solidFill>
                  <a:srgbClr val="000000"/>
                </a:solidFill>
                <a:latin typeface="Consolas" panose="020B0609020204030204" pitchFamily="49" charset="0"/>
              </a:rPr>
              <a:t> </a:t>
            </a:r>
            <a:r>
              <a:rPr lang="en-ID" sz="800" dirty="0">
                <a:solidFill>
                  <a:srgbClr val="808080"/>
                </a:solidFill>
                <a:latin typeface="Consolas" panose="020B0609020204030204" pitchFamily="49" charset="0"/>
              </a:rPr>
              <a:t>NULL</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GROUP</a:t>
            </a:r>
            <a:r>
              <a:rPr lang="en-ID" sz="800" dirty="0">
                <a:solidFill>
                  <a:srgbClr val="000000"/>
                </a:solidFill>
                <a:latin typeface="Consolas" panose="020B0609020204030204" pitchFamily="49" charset="0"/>
              </a:rPr>
              <a:t> </a:t>
            </a:r>
            <a:r>
              <a:rPr lang="en-ID" sz="800" dirty="0">
                <a:solidFill>
                  <a:srgbClr val="0000FF"/>
                </a:solidFill>
                <a:latin typeface="Consolas" panose="020B0609020204030204" pitchFamily="49" charset="0"/>
              </a:rPr>
              <a:t>BY</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Products</a:t>
            </a:r>
            <a:r>
              <a:rPr lang="en-ID" sz="800" dirty="0" err="1">
                <a:solidFill>
                  <a:srgbClr val="808080"/>
                </a:solidFill>
                <a:latin typeface="Consolas" panose="020B0609020204030204" pitchFamily="49" charset="0"/>
              </a:rPr>
              <a:t>.</a:t>
            </a:r>
            <a:r>
              <a:rPr lang="en-ID" sz="800" dirty="0" err="1">
                <a:solidFill>
                  <a:srgbClr val="000000"/>
                </a:solidFill>
                <a:latin typeface="Consolas" panose="020B0609020204030204" pitchFamily="49" charset="0"/>
              </a:rPr>
              <a:t>ProductID</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Products</a:t>
            </a:r>
            <a:r>
              <a:rPr lang="en-ID" sz="800" dirty="0" err="1">
                <a:solidFill>
                  <a:srgbClr val="808080"/>
                </a:solidFill>
                <a:latin typeface="Consolas" panose="020B0609020204030204" pitchFamily="49" charset="0"/>
              </a:rPr>
              <a:t>.</a:t>
            </a:r>
            <a:r>
              <a:rPr lang="en-ID" sz="800" dirty="0" err="1">
                <a:solidFill>
                  <a:srgbClr val="000000"/>
                </a:solidFill>
                <a:latin typeface="Consolas" panose="020B0609020204030204" pitchFamily="49" charset="0"/>
              </a:rPr>
              <a:t>ProductName</a:t>
            </a:r>
            <a:endParaRPr lang="en-ID" sz="800" dirty="0">
              <a:solidFill>
                <a:srgbClr val="000000"/>
              </a:solidFill>
              <a:latin typeface="Consolas" panose="020B0609020204030204" pitchFamily="49" charset="0"/>
            </a:endParaRPr>
          </a:p>
          <a:p>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FF"/>
                </a:solidFill>
                <a:latin typeface="Consolas" panose="020B0609020204030204" pitchFamily="49" charset="0"/>
              </a:rPr>
              <a:t>SELECT</a:t>
            </a:r>
            <a:r>
              <a:rPr lang="en-ID" sz="800" dirty="0">
                <a:solidFill>
                  <a:srgbClr val="000000"/>
                </a:solidFill>
                <a:latin typeface="Consolas" panose="020B0609020204030204" pitchFamily="49" charset="0"/>
              </a:rPr>
              <a:t> TOP 10</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ProductID</a:t>
            </a:r>
            <a:r>
              <a:rPr lang="en-ID" sz="800" dirty="0">
                <a:solidFill>
                  <a:srgbClr val="808080"/>
                </a:solidFill>
                <a:latin typeface="Consolas" panose="020B0609020204030204" pitchFamily="49" charset="0"/>
              </a:rPr>
              <a:t>,</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ProductName</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Total_Quantity_Sold</a:t>
            </a:r>
            <a:r>
              <a:rPr lang="en-ID" sz="800" dirty="0">
                <a:solidFill>
                  <a:srgbClr val="808080"/>
                </a:solidFill>
                <a:latin typeface="Consolas" panose="020B0609020204030204" pitchFamily="49" charset="0"/>
              </a:rPr>
              <a:t>,</a:t>
            </a:r>
            <a:endParaRPr lang="en-ID"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ROW_NUMBER</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Total_Quantity_Sold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DESC</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Rank</a:t>
            </a:r>
            <a:endParaRPr lang="en-US" sz="800" dirty="0">
              <a:solidFill>
                <a:srgbClr val="000000"/>
              </a:solidFill>
              <a:latin typeface="Consolas" panose="020B0609020204030204" pitchFamily="49" charset="0"/>
            </a:endParaRPr>
          </a:p>
          <a:p>
            <a:r>
              <a:rPr lang="en-ID" sz="800" dirty="0">
                <a:solidFill>
                  <a:srgbClr val="0000FF"/>
                </a:solidFill>
                <a:latin typeface="Consolas" panose="020B0609020204030204" pitchFamily="49" charset="0"/>
              </a:rPr>
              <a:t>FROM</a:t>
            </a:r>
            <a:r>
              <a:rPr lang="en-ID" sz="800" dirty="0">
                <a:solidFill>
                  <a:srgbClr val="000000"/>
                </a:solidFill>
                <a:latin typeface="Consolas" panose="020B0609020204030204" pitchFamily="49" charset="0"/>
              </a:rPr>
              <a:t> </a:t>
            </a:r>
          </a:p>
          <a:p>
            <a:r>
              <a:rPr lang="en-ID" sz="800" dirty="0">
                <a:solidFill>
                  <a:srgbClr val="000000"/>
                </a:solidFill>
                <a:latin typeface="Consolas" panose="020B0609020204030204" pitchFamily="49" charset="0"/>
              </a:rPr>
              <a:t>  </a:t>
            </a:r>
            <a:r>
              <a:rPr lang="en-ID" sz="800" dirty="0" err="1">
                <a:solidFill>
                  <a:srgbClr val="000000"/>
                </a:solidFill>
                <a:latin typeface="Consolas" panose="020B0609020204030204" pitchFamily="49" charset="0"/>
              </a:rPr>
              <a:t>Product_Sales</a:t>
            </a:r>
            <a:endParaRPr lang="en-ID" sz="800" dirty="0"/>
          </a:p>
        </p:txBody>
      </p:sp>
      <p:pic>
        <p:nvPicPr>
          <p:cNvPr id="5" name="Picture 4">
            <a:extLst>
              <a:ext uri="{FF2B5EF4-FFF2-40B4-BE49-F238E27FC236}">
                <a16:creationId xmlns:a16="http://schemas.microsoft.com/office/drawing/2014/main" id="{B2879816-313E-97AC-997F-62F44DF9461D}"/>
              </a:ext>
            </a:extLst>
          </p:cNvPr>
          <p:cNvPicPr>
            <a:picLocks noChangeAspect="1"/>
          </p:cNvPicPr>
          <p:nvPr/>
        </p:nvPicPr>
        <p:blipFill>
          <a:blip r:embed="rId2"/>
          <a:stretch>
            <a:fillRect/>
          </a:stretch>
        </p:blipFill>
        <p:spPr>
          <a:xfrm>
            <a:off x="5091853" y="1889075"/>
            <a:ext cx="3391074" cy="1943200"/>
          </a:xfrm>
          <a:prstGeom prst="rect">
            <a:avLst/>
          </a:prstGeom>
          <a:noFill/>
          <a:ln>
            <a:solidFill>
              <a:schemeClr val="tx1"/>
            </a:solidFill>
          </a:ln>
        </p:spPr>
      </p:pic>
    </p:spTree>
    <p:extLst>
      <p:ext uri="{BB962C8B-B14F-4D97-AF65-F5344CB8AC3E}">
        <p14:creationId xmlns:p14="http://schemas.microsoft.com/office/powerpoint/2010/main" val="958852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4753-AD85-4AC4-CC0E-B2EB274BE748}"/>
              </a:ext>
            </a:extLst>
          </p:cNvPr>
          <p:cNvSpPr>
            <a:spLocks noGrp="1"/>
          </p:cNvSpPr>
          <p:nvPr>
            <p:ph type="title"/>
          </p:nvPr>
        </p:nvSpPr>
        <p:spPr/>
        <p:txBody>
          <a:bodyPr>
            <a:normAutofit fontScale="90000"/>
          </a:bodyPr>
          <a:lstStyle/>
          <a:p>
            <a:r>
              <a:rPr lang="en-US" dirty="0"/>
              <a:t>Customer Analysis Queries</a:t>
            </a:r>
            <a:endParaRPr lang="en-ID" dirty="0"/>
          </a:p>
        </p:txBody>
      </p:sp>
      <p:sp>
        <p:nvSpPr>
          <p:cNvPr id="3" name="Text Placeholder 2">
            <a:extLst>
              <a:ext uri="{FF2B5EF4-FFF2-40B4-BE49-F238E27FC236}">
                <a16:creationId xmlns:a16="http://schemas.microsoft.com/office/drawing/2014/main" id="{FC3B7842-170D-C75A-9767-D3AE5F033E6F}"/>
              </a:ext>
            </a:extLst>
          </p:cNvPr>
          <p:cNvSpPr>
            <a:spLocks noGrp="1"/>
          </p:cNvSpPr>
          <p:nvPr>
            <p:ph type="body" idx="1"/>
          </p:nvPr>
        </p:nvSpPr>
        <p:spPr/>
        <p:txBody>
          <a:bodyPr/>
          <a:lstStyle/>
          <a:p>
            <a:pPr marL="114300" indent="0">
              <a:buNone/>
            </a:pPr>
            <a:r>
              <a:rPr lang="en-US" sz="1800" dirty="0"/>
              <a:t>Query of Analysis of Customer Spending by Country</a:t>
            </a:r>
          </a:p>
        </p:txBody>
      </p:sp>
      <p:sp>
        <p:nvSpPr>
          <p:cNvPr id="4" name="TextBox 3">
            <a:extLst>
              <a:ext uri="{FF2B5EF4-FFF2-40B4-BE49-F238E27FC236}">
                <a16:creationId xmlns:a16="http://schemas.microsoft.com/office/drawing/2014/main" id="{E00FE8AF-9CF6-DA7C-FADB-0E9C9C48CB61}"/>
              </a:ext>
            </a:extLst>
          </p:cNvPr>
          <p:cNvSpPr txBox="1"/>
          <p:nvPr/>
        </p:nvSpPr>
        <p:spPr>
          <a:xfrm>
            <a:off x="534692" y="1867367"/>
            <a:ext cx="4572000" cy="2123658"/>
          </a:xfrm>
          <a:prstGeom prst="rect">
            <a:avLst/>
          </a:prstGeom>
          <a:noFill/>
          <a:ln>
            <a:solidFill>
              <a:schemeClr val="tx1"/>
            </a:solidFill>
          </a:ln>
        </p:spPr>
        <p:txBody>
          <a:bodyPr wrap="square">
            <a:spAutoFit/>
          </a:bodyPr>
          <a:lstStyle/>
          <a:p>
            <a:r>
              <a:rPr lang="en-ID" sz="1100" dirty="0">
                <a:solidFill>
                  <a:srgbClr val="0000FF"/>
                </a:solidFill>
                <a:latin typeface="Consolas" panose="020B0609020204030204" pitchFamily="49" charset="0"/>
              </a:rPr>
              <a:t>WITH</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CountryRevenue</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p>
          <a:p>
            <a:r>
              <a:rPr lang="en-ID" sz="1100" dirty="0" err="1">
                <a:solidFill>
                  <a:srgbClr val="000000"/>
                </a:solidFill>
                <a:latin typeface="Consolas" panose="020B0609020204030204" pitchFamily="49" charset="0"/>
              </a:rPr>
              <a:t>Customers</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Country</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US" sz="1100" dirty="0">
                <a:solidFill>
                  <a:srgbClr val="FF00FF"/>
                </a:solidFill>
                <a:latin typeface="Consolas" panose="020B0609020204030204" pitchFamily="49" charset="0"/>
              </a:rPr>
              <a:t>SUM</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[Order Details]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Quantity</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[Order Details]</a:t>
            </a:r>
            <a:r>
              <a:rPr lang="en-US" sz="1100" dirty="0">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UnitPrice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Revenue</a:t>
            </a:r>
          </a:p>
          <a:p>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Customers </a:t>
            </a:r>
          </a:p>
          <a:p>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Orders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CustomerID</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CustomerID</a:t>
            </a:r>
            <a:endParaRPr lang="en-US" sz="1100" dirty="0">
              <a:solidFill>
                <a:srgbClr val="000000"/>
              </a:solidFill>
              <a:latin typeface="Consolas" panose="020B0609020204030204" pitchFamily="49" charset="0"/>
            </a:endParaRPr>
          </a:p>
          <a:p>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[Order Details]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[Order Details]</a:t>
            </a:r>
            <a:r>
              <a:rPr lang="en-US" sz="1100" dirty="0">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OrderID</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OrderID</a:t>
            </a:r>
            <a:endParaRPr lang="en-US"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GROUP</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BY</a:t>
            </a:r>
            <a:r>
              <a:rPr lang="en-ID" sz="1100" dirty="0">
                <a:solidFill>
                  <a:srgbClr val="000000"/>
                </a:solidFill>
                <a:latin typeface="Consolas" panose="020B0609020204030204" pitchFamily="49" charset="0"/>
              </a:rPr>
              <a:t> Country</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r>
              <a:rPr lang="en-ID" sz="1100" dirty="0">
                <a:solidFill>
                  <a:srgbClr val="808080"/>
                </a:solidFill>
                <a:latin typeface="Consolas" panose="020B0609020204030204" pitchFamily="49" charset="0"/>
              </a:rPr>
              <a: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CountryRevenue</a:t>
            </a:r>
            <a:endParaRPr lang="en-ID"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WHERE</a:t>
            </a:r>
            <a:r>
              <a:rPr lang="en-US" sz="1100" dirty="0">
                <a:solidFill>
                  <a:srgbClr val="000000"/>
                </a:solidFill>
                <a:latin typeface="Consolas" panose="020B0609020204030204" pitchFamily="49" charset="0"/>
              </a:rPr>
              <a:t> Revenue </a:t>
            </a:r>
            <a:r>
              <a:rPr lang="en-US" sz="1100" dirty="0">
                <a:solidFill>
                  <a:srgbClr val="808080"/>
                </a:solidFill>
                <a:latin typeface="Consolas" panose="020B0609020204030204" pitchFamily="49" charset="0"/>
              </a:rPr>
              <a:t>&gt;</a:t>
            </a:r>
            <a:r>
              <a:rPr lang="en-US" sz="1100" dirty="0">
                <a:solidFill>
                  <a:srgbClr val="0000FF"/>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SELECT</a:t>
            </a:r>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AVG</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Revenue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CountryRevenue</a:t>
            </a:r>
            <a:r>
              <a:rPr lang="en-US" sz="1100" dirty="0">
                <a:solidFill>
                  <a:srgbClr val="808080"/>
                </a:solidFill>
                <a:latin typeface="Consolas" panose="020B0609020204030204" pitchFamily="49" charset="0"/>
              </a:rPr>
              <a:t>)</a:t>
            </a:r>
            <a:endParaRPr lang="en-ID" sz="1100" dirty="0"/>
          </a:p>
        </p:txBody>
      </p:sp>
      <p:pic>
        <p:nvPicPr>
          <p:cNvPr id="5" name="Picture 4">
            <a:extLst>
              <a:ext uri="{FF2B5EF4-FFF2-40B4-BE49-F238E27FC236}">
                <a16:creationId xmlns:a16="http://schemas.microsoft.com/office/drawing/2014/main" id="{1510B8AC-C278-8B01-6C43-949B8F2AAEAD}"/>
              </a:ext>
            </a:extLst>
          </p:cNvPr>
          <p:cNvPicPr>
            <a:picLocks noChangeAspect="1"/>
          </p:cNvPicPr>
          <p:nvPr/>
        </p:nvPicPr>
        <p:blipFill>
          <a:blip r:embed="rId2"/>
          <a:stretch>
            <a:fillRect/>
          </a:stretch>
        </p:blipFill>
        <p:spPr>
          <a:xfrm>
            <a:off x="5740129" y="2107087"/>
            <a:ext cx="1898542" cy="1507176"/>
          </a:xfrm>
          <a:prstGeom prst="rect">
            <a:avLst/>
          </a:prstGeom>
          <a:ln>
            <a:solidFill>
              <a:schemeClr val="tx1"/>
            </a:solidFill>
          </a:ln>
        </p:spPr>
      </p:pic>
    </p:spTree>
    <p:extLst>
      <p:ext uri="{BB962C8B-B14F-4D97-AF65-F5344CB8AC3E}">
        <p14:creationId xmlns:p14="http://schemas.microsoft.com/office/powerpoint/2010/main" val="338787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3301-9AA3-661F-CD68-6A1B32C02B5D}"/>
              </a:ext>
            </a:extLst>
          </p:cNvPr>
          <p:cNvSpPr>
            <a:spLocks noGrp="1"/>
          </p:cNvSpPr>
          <p:nvPr>
            <p:ph type="title"/>
          </p:nvPr>
        </p:nvSpPr>
        <p:spPr/>
        <p:txBody>
          <a:bodyPr>
            <a:normAutofit fontScale="90000"/>
          </a:bodyPr>
          <a:lstStyle/>
          <a:p>
            <a:r>
              <a:rPr lang="en-US" dirty="0"/>
              <a:t>Customer Analysis Queries</a:t>
            </a:r>
            <a:endParaRPr lang="en-ID" dirty="0"/>
          </a:p>
        </p:txBody>
      </p:sp>
      <p:sp>
        <p:nvSpPr>
          <p:cNvPr id="3" name="Text Placeholder 2">
            <a:extLst>
              <a:ext uri="{FF2B5EF4-FFF2-40B4-BE49-F238E27FC236}">
                <a16:creationId xmlns:a16="http://schemas.microsoft.com/office/drawing/2014/main" id="{139CFF95-E77C-A71A-F3CA-7884633B6B09}"/>
              </a:ext>
            </a:extLst>
          </p:cNvPr>
          <p:cNvSpPr>
            <a:spLocks noGrp="1"/>
          </p:cNvSpPr>
          <p:nvPr>
            <p:ph type="body" idx="1"/>
          </p:nvPr>
        </p:nvSpPr>
        <p:spPr/>
        <p:txBody>
          <a:bodyPr/>
          <a:lstStyle/>
          <a:p>
            <a:pPr marL="114300" indent="0">
              <a:buNone/>
            </a:pPr>
            <a:r>
              <a:rPr lang="en-US" sz="1800" dirty="0"/>
              <a:t>Query of Analysis of The Most Frequent Customers by Number of Orders</a:t>
            </a:r>
          </a:p>
        </p:txBody>
      </p:sp>
      <p:sp>
        <p:nvSpPr>
          <p:cNvPr id="4" name="TextBox 3">
            <a:extLst>
              <a:ext uri="{FF2B5EF4-FFF2-40B4-BE49-F238E27FC236}">
                <a16:creationId xmlns:a16="http://schemas.microsoft.com/office/drawing/2014/main" id="{21447631-797B-195C-35FC-0A4B1BCF20D8}"/>
              </a:ext>
            </a:extLst>
          </p:cNvPr>
          <p:cNvSpPr txBox="1"/>
          <p:nvPr/>
        </p:nvSpPr>
        <p:spPr>
          <a:xfrm>
            <a:off x="542442" y="1706553"/>
            <a:ext cx="4572000" cy="2862322"/>
          </a:xfrm>
          <a:prstGeom prst="rect">
            <a:avLst/>
          </a:prstGeom>
          <a:noFill/>
          <a:ln>
            <a:solidFill>
              <a:schemeClr val="tx1"/>
            </a:solidFill>
          </a:ln>
        </p:spPr>
        <p:txBody>
          <a:bodyPr wrap="square">
            <a:spAutoFit/>
          </a:bodyPr>
          <a:lstStyle/>
          <a:p>
            <a:r>
              <a:rPr lang="en-ID" sz="1000" dirty="0">
                <a:solidFill>
                  <a:srgbClr val="0000FF"/>
                </a:solidFill>
                <a:latin typeface="Consolas" panose="020B0609020204030204" pitchFamily="49" charset="0"/>
              </a:rPr>
              <a:t>WITH</a:t>
            </a:r>
            <a:r>
              <a:rPr lang="en-ID" sz="1000" dirty="0">
                <a:solidFill>
                  <a:srgbClr val="000000"/>
                </a:solidFill>
                <a:latin typeface="Consolas" panose="020B0609020204030204" pitchFamily="49" charset="0"/>
              </a:rPr>
              <a:t> </a:t>
            </a:r>
            <a:r>
              <a:rPr lang="en-ID" sz="1000" dirty="0" err="1">
                <a:solidFill>
                  <a:srgbClr val="000000"/>
                </a:solidFill>
                <a:latin typeface="Consolas" panose="020B0609020204030204" pitchFamily="49" charset="0"/>
              </a:rPr>
              <a:t>CustomerOrderCount</a:t>
            </a:r>
            <a:r>
              <a:rPr lang="en-ID" sz="1000" dirty="0">
                <a:solidFill>
                  <a:srgbClr val="000000"/>
                </a:solidFill>
                <a:latin typeface="Consolas" panose="020B0609020204030204" pitchFamily="49" charset="0"/>
              </a:rPr>
              <a:t> </a:t>
            </a:r>
            <a:r>
              <a:rPr lang="en-ID" sz="1000" dirty="0">
                <a:solidFill>
                  <a:srgbClr val="0000FF"/>
                </a:solidFill>
                <a:latin typeface="Consolas" panose="020B0609020204030204" pitchFamily="49" charset="0"/>
              </a:rPr>
              <a:t>AS </a:t>
            </a:r>
            <a:r>
              <a:rPr lang="en-ID" sz="1000" dirty="0">
                <a:solidFill>
                  <a:srgbClr val="808080"/>
                </a:solidFill>
                <a:latin typeface="Consolas" panose="020B0609020204030204" pitchFamily="49" charset="0"/>
              </a:rPr>
              <a:t>(</a:t>
            </a:r>
            <a:endParaRPr lang="en-ID" sz="1000" dirty="0">
              <a:solidFill>
                <a:srgbClr val="000000"/>
              </a:solidFill>
              <a:latin typeface="Consolas" panose="020B0609020204030204" pitchFamily="49" charset="0"/>
            </a:endParaRPr>
          </a:p>
          <a:p>
            <a:r>
              <a:rPr lang="en-ID" sz="1000" dirty="0">
                <a:solidFill>
                  <a:srgbClr val="0000FF"/>
                </a:solidFill>
                <a:latin typeface="Consolas" panose="020B0609020204030204" pitchFamily="49" charset="0"/>
              </a:rPr>
              <a:t>SELECT</a:t>
            </a:r>
            <a:endParaRPr lang="en-ID" sz="1000" dirty="0">
              <a:solidFill>
                <a:srgbClr val="000000"/>
              </a:solidFill>
              <a:latin typeface="Consolas" panose="020B0609020204030204" pitchFamily="49" charset="0"/>
            </a:endParaRPr>
          </a:p>
          <a:p>
            <a:r>
              <a:rPr lang="en-ID" sz="1000" dirty="0" err="1">
                <a:solidFill>
                  <a:srgbClr val="000000"/>
                </a:solidFill>
                <a:latin typeface="Consolas" panose="020B0609020204030204" pitchFamily="49" charset="0"/>
              </a:rPr>
              <a:t>CustomerID</a:t>
            </a:r>
            <a:r>
              <a:rPr lang="en-ID" sz="1000" dirty="0">
                <a:solidFill>
                  <a:srgbClr val="808080"/>
                </a:solidFill>
                <a:latin typeface="Consolas" panose="020B0609020204030204" pitchFamily="49" charset="0"/>
              </a:rPr>
              <a:t>,</a:t>
            </a:r>
            <a:endParaRPr lang="en-ID" sz="1000" dirty="0">
              <a:solidFill>
                <a:srgbClr val="000000"/>
              </a:solidFill>
              <a:latin typeface="Consolas" panose="020B0609020204030204" pitchFamily="49" charset="0"/>
            </a:endParaRPr>
          </a:p>
          <a:p>
            <a:r>
              <a:rPr lang="en-ID" sz="1000" dirty="0">
                <a:solidFill>
                  <a:srgbClr val="FF00FF"/>
                </a:solidFill>
                <a:latin typeface="Consolas" panose="020B0609020204030204" pitchFamily="49" charset="0"/>
              </a:rPr>
              <a:t>COUNT</a:t>
            </a:r>
            <a:r>
              <a:rPr lang="en-ID" sz="1000" dirty="0">
                <a:solidFill>
                  <a:srgbClr val="808080"/>
                </a:solidFill>
                <a:latin typeface="Consolas" panose="020B0609020204030204" pitchFamily="49" charset="0"/>
              </a:rPr>
              <a:t>(</a:t>
            </a:r>
            <a:r>
              <a:rPr lang="en-ID" sz="1000" dirty="0" err="1">
                <a:solidFill>
                  <a:srgbClr val="000000"/>
                </a:solidFill>
                <a:latin typeface="Consolas" panose="020B0609020204030204" pitchFamily="49" charset="0"/>
              </a:rPr>
              <a:t>OrderID</a:t>
            </a:r>
            <a:r>
              <a:rPr lang="en-ID" sz="1000" dirty="0">
                <a:solidFill>
                  <a:srgbClr val="808080"/>
                </a:solidFill>
                <a:latin typeface="Consolas" panose="020B0609020204030204" pitchFamily="49" charset="0"/>
              </a:rPr>
              <a:t>)</a:t>
            </a:r>
            <a:r>
              <a:rPr lang="en-ID" sz="1000" dirty="0">
                <a:solidFill>
                  <a:srgbClr val="000000"/>
                </a:solidFill>
                <a:latin typeface="Consolas" panose="020B0609020204030204" pitchFamily="49" charset="0"/>
              </a:rPr>
              <a:t> </a:t>
            </a:r>
            <a:r>
              <a:rPr lang="en-ID" sz="1000" dirty="0">
                <a:solidFill>
                  <a:srgbClr val="0000FF"/>
                </a:solidFill>
                <a:latin typeface="Consolas" panose="020B0609020204030204" pitchFamily="49" charset="0"/>
              </a:rPr>
              <a:t>AS</a:t>
            </a:r>
            <a:r>
              <a:rPr lang="en-ID" sz="1000" dirty="0">
                <a:solidFill>
                  <a:srgbClr val="000000"/>
                </a:solidFill>
                <a:latin typeface="Consolas" panose="020B0609020204030204" pitchFamily="49" charset="0"/>
              </a:rPr>
              <a:t> </a:t>
            </a:r>
            <a:r>
              <a:rPr lang="en-ID" sz="1000" dirty="0" err="1">
                <a:solidFill>
                  <a:srgbClr val="000000"/>
                </a:solidFill>
                <a:latin typeface="Consolas" panose="020B0609020204030204" pitchFamily="49" charset="0"/>
              </a:rPr>
              <a:t>OrderCount</a:t>
            </a:r>
            <a:endParaRPr lang="en-ID" sz="1000" dirty="0">
              <a:solidFill>
                <a:srgbClr val="000000"/>
              </a:solidFill>
              <a:latin typeface="Consolas" panose="020B0609020204030204" pitchFamily="49" charset="0"/>
            </a:endParaRPr>
          </a:p>
          <a:p>
            <a:r>
              <a:rPr lang="en-ID" sz="1000" dirty="0">
                <a:solidFill>
                  <a:srgbClr val="0000FF"/>
                </a:solidFill>
                <a:latin typeface="Consolas" panose="020B0609020204030204" pitchFamily="49" charset="0"/>
              </a:rPr>
              <a:t>FROM</a:t>
            </a:r>
            <a:r>
              <a:rPr lang="en-ID" sz="1000" dirty="0">
                <a:solidFill>
                  <a:srgbClr val="000000"/>
                </a:solidFill>
                <a:latin typeface="Consolas" panose="020B0609020204030204" pitchFamily="49" charset="0"/>
              </a:rPr>
              <a:t> Orders</a:t>
            </a:r>
          </a:p>
          <a:p>
            <a:r>
              <a:rPr lang="en-ID" sz="1000" dirty="0">
                <a:solidFill>
                  <a:srgbClr val="0000FF"/>
                </a:solidFill>
                <a:latin typeface="Consolas" panose="020B0609020204030204" pitchFamily="49" charset="0"/>
              </a:rPr>
              <a:t>GROUP</a:t>
            </a:r>
            <a:r>
              <a:rPr lang="en-ID" sz="1000" dirty="0">
                <a:solidFill>
                  <a:srgbClr val="000000"/>
                </a:solidFill>
                <a:latin typeface="Consolas" panose="020B0609020204030204" pitchFamily="49" charset="0"/>
              </a:rPr>
              <a:t> </a:t>
            </a:r>
            <a:r>
              <a:rPr lang="en-ID" sz="1000" dirty="0">
                <a:solidFill>
                  <a:srgbClr val="0000FF"/>
                </a:solidFill>
                <a:latin typeface="Consolas" panose="020B0609020204030204" pitchFamily="49" charset="0"/>
              </a:rPr>
              <a:t>BY</a:t>
            </a:r>
            <a:r>
              <a:rPr lang="en-ID" sz="1000" dirty="0">
                <a:solidFill>
                  <a:srgbClr val="000000"/>
                </a:solidFill>
                <a:latin typeface="Consolas" panose="020B0609020204030204" pitchFamily="49" charset="0"/>
              </a:rPr>
              <a:t> </a:t>
            </a:r>
            <a:r>
              <a:rPr lang="en-ID" sz="1000" dirty="0" err="1">
                <a:solidFill>
                  <a:srgbClr val="000000"/>
                </a:solidFill>
                <a:latin typeface="Consolas" panose="020B0609020204030204" pitchFamily="49" charset="0"/>
              </a:rPr>
              <a:t>CustomerID</a:t>
            </a:r>
            <a:endParaRPr lang="en-ID" sz="1000" dirty="0">
              <a:solidFill>
                <a:srgbClr val="000000"/>
              </a:solidFill>
              <a:latin typeface="Consolas" panose="020B0609020204030204" pitchFamily="49" charset="0"/>
            </a:endParaRPr>
          </a:p>
          <a:p>
            <a:r>
              <a:rPr lang="en-ID" sz="1000" dirty="0">
                <a:solidFill>
                  <a:srgbClr val="808080"/>
                </a:solidFill>
                <a:latin typeface="Consolas" panose="020B0609020204030204" pitchFamily="49" charset="0"/>
              </a:rPr>
              <a:t>)</a:t>
            </a:r>
            <a:endParaRPr lang="en-ID" sz="1000" dirty="0">
              <a:solidFill>
                <a:srgbClr val="000000"/>
              </a:solidFill>
              <a:latin typeface="Consolas" panose="020B0609020204030204" pitchFamily="49" charset="0"/>
            </a:endParaRPr>
          </a:p>
          <a:p>
            <a:r>
              <a:rPr lang="en-ID" sz="1000" dirty="0">
                <a:solidFill>
                  <a:srgbClr val="0000FF"/>
                </a:solidFill>
                <a:latin typeface="Consolas" panose="020B0609020204030204" pitchFamily="49" charset="0"/>
              </a:rPr>
              <a:t>SELECT</a:t>
            </a:r>
            <a:r>
              <a:rPr lang="en-ID" sz="1000" dirty="0">
                <a:solidFill>
                  <a:srgbClr val="000000"/>
                </a:solidFill>
                <a:latin typeface="Consolas" panose="020B0609020204030204" pitchFamily="49" charset="0"/>
              </a:rPr>
              <a:t> </a:t>
            </a:r>
            <a:r>
              <a:rPr lang="en-ID" sz="1000" dirty="0">
                <a:solidFill>
                  <a:srgbClr val="0000FF"/>
                </a:solidFill>
                <a:latin typeface="Consolas" panose="020B0609020204030204" pitchFamily="49" charset="0"/>
              </a:rPr>
              <a:t>TOP</a:t>
            </a:r>
            <a:r>
              <a:rPr lang="en-ID" sz="1000" dirty="0">
                <a:solidFill>
                  <a:srgbClr val="000000"/>
                </a:solidFill>
                <a:latin typeface="Consolas" panose="020B0609020204030204" pitchFamily="49" charset="0"/>
              </a:rPr>
              <a:t> 10</a:t>
            </a:r>
          </a:p>
          <a:p>
            <a:r>
              <a:rPr lang="en-ID" sz="1000" dirty="0" err="1">
                <a:solidFill>
                  <a:srgbClr val="000000"/>
                </a:solidFill>
                <a:latin typeface="Consolas" panose="020B0609020204030204" pitchFamily="49" charset="0"/>
              </a:rPr>
              <a:t>Customers</a:t>
            </a:r>
            <a:r>
              <a:rPr lang="en-ID" sz="1000" dirty="0" err="1">
                <a:solidFill>
                  <a:srgbClr val="808080"/>
                </a:solidFill>
                <a:latin typeface="Consolas" panose="020B0609020204030204" pitchFamily="49" charset="0"/>
              </a:rPr>
              <a:t>.</a:t>
            </a:r>
            <a:r>
              <a:rPr lang="en-ID" sz="1000" dirty="0" err="1">
                <a:solidFill>
                  <a:srgbClr val="000000"/>
                </a:solidFill>
                <a:latin typeface="Consolas" panose="020B0609020204030204" pitchFamily="49" charset="0"/>
              </a:rPr>
              <a:t>CompanyName</a:t>
            </a:r>
            <a:r>
              <a:rPr lang="en-ID" sz="1000" dirty="0">
                <a:solidFill>
                  <a:srgbClr val="808080"/>
                </a:solidFill>
                <a:latin typeface="Consolas" panose="020B0609020204030204" pitchFamily="49" charset="0"/>
              </a:rPr>
              <a:t>,</a:t>
            </a:r>
            <a:endParaRPr lang="en-ID" sz="1000" dirty="0">
              <a:solidFill>
                <a:srgbClr val="000000"/>
              </a:solidFill>
              <a:latin typeface="Consolas" panose="020B0609020204030204" pitchFamily="49" charset="0"/>
            </a:endParaRPr>
          </a:p>
          <a:p>
            <a:r>
              <a:rPr lang="en-ID" sz="1000" dirty="0" err="1">
                <a:solidFill>
                  <a:srgbClr val="000000"/>
                </a:solidFill>
                <a:latin typeface="Consolas" panose="020B0609020204030204" pitchFamily="49" charset="0"/>
              </a:rPr>
              <a:t>CustomerOrderCount</a:t>
            </a:r>
            <a:r>
              <a:rPr lang="en-ID" sz="1000" dirty="0" err="1">
                <a:solidFill>
                  <a:srgbClr val="808080"/>
                </a:solidFill>
                <a:latin typeface="Consolas" panose="020B0609020204030204" pitchFamily="49" charset="0"/>
              </a:rPr>
              <a:t>.</a:t>
            </a:r>
            <a:r>
              <a:rPr lang="en-ID" sz="1000" dirty="0" err="1">
                <a:solidFill>
                  <a:srgbClr val="000000"/>
                </a:solidFill>
                <a:latin typeface="Consolas" panose="020B0609020204030204" pitchFamily="49" charset="0"/>
              </a:rPr>
              <a:t>OrderCount</a:t>
            </a:r>
            <a:endParaRPr lang="en-ID" sz="1000" dirty="0">
              <a:solidFill>
                <a:srgbClr val="000000"/>
              </a:solidFill>
              <a:latin typeface="Consolas" panose="020B0609020204030204" pitchFamily="49" charset="0"/>
            </a:endParaRPr>
          </a:p>
          <a:p>
            <a:r>
              <a:rPr lang="en-ID" sz="1000" dirty="0">
                <a:solidFill>
                  <a:srgbClr val="0000FF"/>
                </a:solidFill>
                <a:latin typeface="Consolas" panose="020B0609020204030204" pitchFamily="49" charset="0"/>
              </a:rPr>
              <a:t>FROM</a:t>
            </a:r>
            <a:r>
              <a:rPr lang="en-ID" sz="1000" dirty="0">
                <a:solidFill>
                  <a:srgbClr val="000000"/>
                </a:solidFill>
                <a:latin typeface="Consolas" panose="020B0609020204030204" pitchFamily="49" charset="0"/>
              </a:rPr>
              <a:t> Customers</a:t>
            </a:r>
          </a:p>
          <a:p>
            <a:r>
              <a:rPr lang="en-US" sz="1000" dirty="0">
                <a:solidFill>
                  <a:srgbClr val="808080"/>
                </a:solidFill>
                <a:latin typeface="Consolas" panose="020B0609020204030204" pitchFamily="49" charset="0"/>
              </a:rPr>
              <a:t>JOIN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CustomerOrderCount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Customers</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CustomerID</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CustomerOrderCount</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CustomerID</a:t>
            </a:r>
            <a:endParaRPr lang="en-US" sz="1000" dirty="0">
              <a:solidFill>
                <a:srgbClr val="000000"/>
              </a:solidFill>
              <a:latin typeface="Consolas" panose="020B0609020204030204" pitchFamily="49" charset="0"/>
            </a:endParaRPr>
          </a:p>
          <a:p>
            <a:r>
              <a:rPr lang="en-ID" sz="1000" dirty="0">
                <a:solidFill>
                  <a:srgbClr val="0000FF"/>
                </a:solidFill>
                <a:latin typeface="Consolas" panose="020B0609020204030204" pitchFamily="49" charset="0"/>
              </a:rPr>
              <a:t>WHERE</a:t>
            </a:r>
            <a:endParaRPr lang="en-ID" sz="1000" dirty="0">
              <a:solidFill>
                <a:srgbClr val="000000"/>
              </a:solidFill>
              <a:latin typeface="Consolas" panose="020B0609020204030204" pitchFamily="49" charset="0"/>
            </a:endParaRPr>
          </a:p>
          <a:p>
            <a:r>
              <a:rPr lang="en-US" sz="1000" dirty="0" err="1">
                <a:solidFill>
                  <a:srgbClr val="000000"/>
                </a:solidFill>
                <a:latin typeface="Consolas" panose="020B0609020204030204" pitchFamily="49" charset="0"/>
              </a:rPr>
              <a:t>CustomerOrderCount</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OrderCount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&gt;</a:t>
            </a:r>
            <a:r>
              <a:rPr lang="en-US" sz="1000" dirty="0">
                <a:solidFill>
                  <a:srgbClr val="0000FF"/>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SELECT</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AVG</a:t>
            </a:r>
            <a:r>
              <a:rPr lang="en-US" sz="1000" dirty="0">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OrderCount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FROM</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CustomerOrderCount</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ID" sz="1000" dirty="0">
                <a:solidFill>
                  <a:srgbClr val="0000FF"/>
                </a:solidFill>
                <a:latin typeface="Consolas" panose="020B0609020204030204" pitchFamily="49" charset="0"/>
              </a:rPr>
              <a:t>ORDER</a:t>
            </a:r>
            <a:r>
              <a:rPr lang="en-ID" sz="1000" dirty="0">
                <a:solidFill>
                  <a:srgbClr val="000000"/>
                </a:solidFill>
                <a:latin typeface="Consolas" panose="020B0609020204030204" pitchFamily="49" charset="0"/>
              </a:rPr>
              <a:t> </a:t>
            </a:r>
            <a:r>
              <a:rPr lang="en-ID" sz="1000" dirty="0">
                <a:solidFill>
                  <a:srgbClr val="0000FF"/>
                </a:solidFill>
                <a:latin typeface="Consolas" panose="020B0609020204030204" pitchFamily="49" charset="0"/>
              </a:rPr>
              <a:t>BY</a:t>
            </a:r>
            <a:endParaRPr lang="en-ID" sz="1000" dirty="0">
              <a:solidFill>
                <a:srgbClr val="000000"/>
              </a:solidFill>
              <a:latin typeface="Consolas" panose="020B0609020204030204" pitchFamily="49" charset="0"/>
            </a:endParaRPr>
          </a:p>
          <a:p>
            <a:r>
              <a:rPr lang="en-ID" sz="1000" dirty="0" err="1">
                <a:solidFill>
                  <a:srgbClr val="000000"/>
                </a:solidFill>
                <a:latin typeface="Consolas" panose="020B0609020204030204" pitchFamily="49" charset="0"/>
              </a:rPr>
              <a:t>CustomerOrderCount</a:t>
            </a:r>
            <a:r>
              <a:rPr lang="en-ID" sz="1000" dirty="0" err="1">
                <a:solidFill>
                  <a:srgbClr val="808080"/>
                </a:solidFill>
                <a:latin typeface="Consolas" panose="020B0609020204030204" pitchFamily="49" charset="0"/>
              </a:rPr>
              <a:t>.</a:t>
            </a:r>
            <a:r>
              <a:rPr lang="en-ID" sz="1000" dirty="0" err="1">
                <a:solidFill>
                  <a:srgbClr val="000000"/>
                </a:solidFill>
                <a:latin typeface="Consolas" panose="020B0609020204030204" pitchFamily="49" charset="0"/>
              </a:rPr>
              <a:t>OrderCount</a:t>
            </a:r>
            <a:r>
              <a:rPr lang="en-ID" sz="1000" dirty="0">
                <a:solidFill>
                  <a:srgbClr val="000000"/>
                </a:solidFill>
                <a:latin typeface="Consolas" panose="020B0609020204030204" pitchFamily="49" charset="0"/>
              </a:rPr>
              <a:t> </a:t>
            </a:r>
            <a:r>
              <a:rPr lang="en-ID" sz="1000" dirty="0">
                <a:solidFill>
                  <a:srgbClr val="0000FF"/>
                </a:solidFill>
                <a:latin typeface="Consolas" panose="020B0609020204030204" pitchFamily="49" charset="0"/>
              </a:rPr>
              <a:t>DESC</a:t>
            </a:r>
            <a:endParaRPr lang="en-ID" sz="1000" dirty="0">
              <a:solidFill>
                <a:srgbClr val="000000"/>
              </a:solidFill>
              <a:latin typeface="Consolas" panose="020B0609020204030204" pitchFamily="49" charset="0"/>
            </a:endParaRPr>
          </a:p>
        </p:txBody>
      </p:sp>
      <p:pic>
        <p:nvPicPr>
          <p:cNvPr id="5" name="Picture 4">
            <a:extLst>
              <a:ext uri="{FF2B5EF4-FFF2-40B4-BE49-F238E27FC236}">
                <a16:creationId xmlns:a16="http://schemas.microsoft.com/office/drawing/2014/main" id="{6F97B635-31A6-385C-6003-2965756BDA92}"/>
              </a:ext>
            </a:extLst>
          </p:cNvPr>
          <p:cNvPicPr>
            <a:picLocks noChangeAspect="1"/>
          </p:cNvPicPr>
          <p:nvPr/>
        </p:nvPicPr>
        <p:blipFill>
          <a:blip r:embed="rId2"/>
          <a:stretch>
            <a:fillRect/>
          </a:stretch>
        </p:blipFill>
        <p:spPr>
          <a:xfrm>
            <a:off x="5754108" y="1857323"/>
            <a:ext cx="2438525" cy="2006703"/>
          </a:xfrm>
          <a:prstGeom prst="rect">
            <a:avLst/>
          </a:prstGeom>
          <a:ln>
            <a:solidFill>
              <a:schemeClr val="tx1"/>
            </a:solidFill>
          </a:ln>
        </p:spPr>
      </p:pic>
    </p:spTree>
    <p:extLst>
      <p:ext uri="{BB962C8B-B14F-4D97-AF65-F5344CB8AC3E}">
        <p14:creationId xmlns:p14="http://schemas.microsoft.com/office/powerpoint/2010/main" val="3597560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2C9D-2BBC-4736-27F4-9D0519B7B52D}"/>
              </a:ext>
            </a:extLst>
          </p:cNvPr>
          <p:cNvSpPr>
            <a:spLocks noGrp="1"/>
          </p:cNvSpPr>
          <p:nvPr>
            <p:ph type="title"/>
          </p:nvPr>
        </p:nvSpPr>
        <p:spPr/>
        <p:txBody>
          <a:bodyPr>
            <a:normAutofit fontScale="90000"/>
          </a:bodyPr>
          <a:lstStyle/>
          <a:p>
            <a:r>
              <a:rPr lang="en-US" dirty="0"/>
              <a:t>Shipper Analysis Queries</a:t>
            </a:r>
            <a:endParaRPr lang="en-ID" dirty="0"/>
          </a:p>
        </p:txBody>
      </p:sp>
      <p:sp>
        <p:nvSpPr>
          <p:cNvPr id="3" name="Text Placeholder 2">
            <a:extLst>
              <a:ext uri="{FF2B5EF4-FFF2-40B4-BE49-F238E27FC236}">
                <a16:creationId xmlns:a16="http://schemas.microsoft.com/office/drawing/2014/main" id="{DF1EE2AC-266B-54BC-EA98-B002B721C443}"/>
              </a:ext>
            </a:extLst>
          </p:cNvPr>
          <p:cNvSpPr>
            <a:spLocks noGrp="1"/>
          </p:cNvSpPr>
          <p:nvPr>
            <p:ph type="body" idx="1"/>
          </p:nvPr>
        </p:nvSpPr>
        <p:spPr/>
        <p:txBody>
          <a:bodyPr/>
          <a:lstStyle/>
          <a:p>
            <a:pPr marL="114300" indent="0">
              <a:buNone/>
            </a:pPr>
            <a:r>
              <a:rPr lang="en-US" sz="1800" dirty="0"/>
              <a:t>Query of Analysis of Average Delivery Time per Shipper</a:t>
            </a:r>
          </a:p>
        </p:txBody>
      </p:sp>
      <p:sp>
        <p:nvSpPr>
          <p:cNvPr id="4" name="TextBox 3">
            <a:extLst>
              <a:ext uri="{FF2B5EF4-FFF2-40B4-BE49-F238E27FC236}">
                <a16:creationId xmlns:a16="http://schemas.microsoft.com/office/drawing/2014/main" id="{42856099-0CE4-50BA-07BA-5E8478C0CF62}"/>
              </a:ext>
            </a:extLst>
          </p:cNvPr>
          <p:cNvSpPr txBox="1"/>
          <p:nvPr/>
        </p:nvSpPr>
        <p:spPr>
          <a:xfrm>
            <a:off x="488196" y="1698090"/>
            <a:ext cx="4572000" cy="2292935"/>
          </a:xfrm>
          <a:prstGeom prst="rect">
            <a:avLst/>
          </a:prstGeom>
          <a:noFill/>
          <a:ln>
            <a:solidFill>
              <a:schemeClr val="tx1"/>
            </a:solidFill>
          </a:ln>
        </p:spPr>
        <p:txBody>
          <a:bodyPr wrap="square">
            <a:spAutoFit/>
          </a:bodyPr>
          <a:lstStyle/>
          <a:p>
            <a:r>
              <a:rPr lang="en-ID" sz="1100" dirty="0">
                <a:solidFill>
                  <a:srgbClr val="0000FF"/>
                </a:solidFill>
                <a:latin typeface="Consolas" panose="020B0609020204030204" pitchFamily="49" charset="0"/>
              </a:rPr>
              <a:t>WITH</a:t>
            </a:r>
            <a:r>
              <a:rPr lang="en-ID" sz="1100" dirty="0">
                <a:solidFill>
                  <a:srgbClr val="000000"/>
                </a:solidFill>
                <a:latin typeface="Consolas" panose="020B0609020204030204" pitchFamily="49" charset="0"/>
              </a:rPr>
              <a:t> deliveries </a:t>
            </a:r>
            <a:r>
              <a:rPr lang="en-ID" sz="1100" dirty="0">
                <a:solidFill>
                  <a:srgbClr val="0000FF"/>
                </a:solidFill>
                <a:latin typeface="Consolas" panose="020B0609020204030204" pitchFamily="49" charset="0"/>
              </a:rPr>
              <a:t>AS </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p>
          <a:p>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Shippers</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CompanyName</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000000"/>
                </a:solidFill>
                <a:latin typeface="Consolas" panose="020B0609020204030204" pitchFamily="49" charset="0"/>
              </a:rPr>
              <a:t> Shipper</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DATEDIFF</a:t>
            </a:r>
            <a:r>
              <a:rPr lang="en-US" sz="1100" dirty="0">
                <a:solidFill>
                  <a:srgbClr val="808080"/>
                </a:solidFill>
                <a:latin typeface="Consolas" panose="020B0609020204030204" pitchFamily="49" charset="0"/>
              </a:rPr>
              <a:t>(</a:t>
            </a:r>
            <a:r>
              <a:rPr lang="en-US" sz="1100" dirty="0">
                <a:solidFill>
                  <a:srgbClr val="FF00FF"/>
                </a:solidFill>
                <a:latin typeface="Consolas" panose="020B0609020204030204" pitchFamily="49" charset="0"/>
              </a:rPr>
              <a:t>day</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OrderDate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ShippedDate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DeliveryTime</a:t>
            </a:r>
            <a:endParaRPr lang="en-US" sz="1100" dirty="0">
              <a:solidFill>
                <a:srgbClr val="000000"/>
              </a:solidFill>
              <a:latin typeface="Consolas" panose="020B0609020204030204" pitchFamily="49" charset="0"/>
            </a:endParaRPr>
          </a:p>
          <a:p>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Orders</a:t>
            </a:r>
          </a:p>
          <a:p>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Shippers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ShipVia</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Shippers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ShipperID</a:t>
            </a:r>
            <a:endParaRPr lang="en-US" sz="1100" dirty="0">
              <a:solidFill>
                <a:srgbClr val="000000"/>
              </a:solidFill>
              <a:latin typeface="Consolas" panose="020B0609020204030204" pitchFamily="49" charset="0"/>
            </a:endParaRPr>
          </a:p>
          <a:p>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p>
          <a:p>
            <a:r>
              <a:rPr lang="en-ID" sz="1100" dirty="0">
                <a:solidFill>
                  <a:srgbClr val="000000"/>
                </a:solidFill>
                <a:latin typeface="Consolas" panose="020B0609020204030204" pitchFamily="49" charset="0"/>
              </a:rPr>
              <a:t>  Shipper</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00"/>
                </a:solidFill>
                <a:latin typeface="Consolas" panose="020B0609020204030204" pitchFamily="49" charset="0"/>
              </a:rPr>
              <a:t>  </a:t>
            </a:r>
            <a:r>
              <a:rPr lang="en-ID" sz="1100" dirty="0">
                <a:solidFill>
                  <a:srgbClr val="FF00FF"/>
                </a:solidFill>
                <a:latin typeface="Consolas" panose="020B0609020204030204" pitchFamily="49" charset="0"/>
              </a:rPr>
              <a:t>AVG</a:t>
            </a:r>
            <a:r>
              <a:rPr lang="en-ID" sz="1100" dirty="0">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DeliveryTime</a:t>
            </a:r>
            <a:r>
              <a:rPr lang="en-ID" sz="1100" dirty="0">
                <a:solidFill>
                  <a:srgbClr val="808080"/>
                </a:solidFill>
                <a:latin typeface="Consolas" panose="020B0609020204030204" pitchFamily="49" charset="0"/>
              </a:rPr>
              <a: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AverageDeliveryTime</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deliveries</a:t>
            </a:r>
          </a:p>
          <a:p>
            <a:r>
              <a:rPr lang="en-ID" sz="1100" dirty="0">
                <a:solidFill>
                  <a:srgbClr val="0000FF"/>
                </a:solidFill>
                <a:latin typeface="Consolas" panose="020B0609020204030204" pitchFamily="49" charset="0"/>
              </a:rPr>
              <a:t>GROUP</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BY</a:t>
            </a:r>
            <a:r>
              <a:rPr lang="en-ID" sz="1100" dirty="0">
                <a:solidFill>
                  <a:srgbClr val="000000"/>
                </a:solidFill>
                <a:latin typeface="Consolas" panose="020B0609020204030204" pitchFamily="49" charset="0"/>
              </a:rPr>
              <a:t> Shipper</a:t>
            </a:r>
            <a:endParaRPr lang="en-ID" sz="1100" dirty="0"/>
          </a:p>
        </p:txBody>
      </p:sp>
      <p:pic>
        <p:nvPicPr>
          <p:cNvPr id="5" name="Picture 4">
            <a:extLst>
              <a:ext uri="{FF2B5EF4-FFF2-40B4-BE49-F238E27FC236}">
                <a16:creationId xmlns:a16="http://schemas.microsoft.com/office/drawing/2014/main" id="{BF83F6BF-E2FA-6A1D-D80B-E1FBD0A3CA64}"/>
              </a:ext>
            </a:extLst>
          </p:cNvPr>
          <p:cNvPicPr>
            <a:picLocks noChangeAspect="1"/>
          </p:cNvPicPr>
          <p:nvPr/>
        </p:nvPicPr>
        <p:blipFill>
          <a:blip r:embed="rId2"/>
          <a:stretch>
            <a:fillRect/>
          </a:stretch>
        </p:blipFill>
        <p:spPr>
          <a:xfrm>
            <a:off x="5556938" y="2311956"/>
            <a:ext cx="2778620" cy="1097438"/>
          </a:xfrm>
          <a:prstGeom prst="rect">
            <a:avLst/>
          </a:prstGeom>
          <a:ln>
            <a:solidFill>
              <a:schemeClr val="tx1"/>
            </a:solidFill>
          </a:ln>
        </p:spPr>
      </p:pic>
    </p:spTree>
    <p:extLst>
      <p:ext uri="{BB962C8B-B14F-4D97-AF65-F5344CB8AC3E}">
        <p14:creationId xmlns:p14="http://schemas.microsoft.com/office/powerpoint/2010/main" val="2187790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861A-6F47-F010-4CD3-53DC078A5527}"/>
              </a:ext>
            </a:extLst>
          </p:cNvPr>
          <p:cNvSpPr>
            <a:spLocks noGrp="1"/>
          </p:cNvSpPr>
          <p:nvPr>
            <p:ph type="title"/>
          </p:nvPr>
        </p:nvSpPr>
        <p:spPr/>
        <p:txBody>
          <a:bodyPr>
            <a:normAutofit fontScale="90000"/>
          </a:bodyPr>
          <a:lstStyle/>
          <a:p>
            <a:r>
              <a:rPr lang="en-US" dirty="0"/>
              <a:t>Shipper Analysis Queries</a:t>
            </a:r>
            <a:endParaRPr lang="en-ID" dirty="0"/>
          </a:p>
        </p:txBody>
      </p:sp>
      <p:sp>
        <p:nvSpPr>
          <p:cNvPr id="3" name="Text Placeholder 2">
            <a:extLst>
              <a:ext uri="{FF2B5EF4-FFF2-40B4-BE49-F238E27FC236}">
                <a16:creationId xmlns:a16="http://schemas.microsoft.com/office/drawing/2014/main" id="{30B14E87-D665-8C2A-D2C7-DB153687A00B}"/>
              </a:ext>
            </a:extLst>
          </p:cNvPr>
          <p:cNvSpPr>
            <a:spLocks noGrp="1"/>
          </p:cNvSpPr>
          <p:nvPr>
            <p:ph type="body" idx="1"/>
          </p:nvPr>
        </p:nvSpPr>
        <p:spPr/>
        <p:txBody>
          <a:bodyPr/>
          <a:lstStyle/>
          <a:p>
            <a:pPr marL="114300" indent="0">
              <a:buNone/>
            </a:pPr>
            <a:r>
              <a:rPr lang="en-US" sz="1800" dirty="0"/>
              <a:t>Query of Analysis of The Busiest Shippers</a:t>
            </a:r>
          </a:p>
        </p:txBody>
      </p:sp>
      <p:sp>
        <p:nvSpPr>
          <p:cNvPr id="4" name="TextBox 3">
            <a:extLst>
              <a:ext uri="{FF2B5EF4-FFF2-40B4-BE49-F238E27FC236}">
                <a16:creationId xmlns:a16="http://schemas.microsoft.com/office/drawing/2014/main" id="{5C8393E9-84A3-E070-0623-7B0B00CA4F2A}"/>
              </a:ext>
            </a:extLst>
          </p:cNvPr>
          <p:cNvSpPr txBox="1"/>
          <p:nvPr/>
        </p:nvSpPr>
        <p:spPr>
          <a:xfrm>
            <a:off x="560896" y="1629567"/>
            <a:ext cx="4572000" cy="2462213"/>
          </a:xfrm>
          <a:prstGeom prst="rect">
            <a:avLst/>
          </a:prstGeom>
          <a:noFill/>
          <a:ln>
            <a:solidFill>
              <a:schemeClr val="tx1"/>
            </a:solidFill>
          </a:ln>
        </p:spPr>
        <p:txBody>
          <a:bodyPr wrap="square">
            <a:spAutoFit/>
          </a:bodyPr>
          <a:lstStyle/>
          <a:p>
            <a:r>
              <a:rPr lang="en-ID" sz="1400" dirty="0">
                <a:solidFill>
                  <a:srgbClr val="0000FF"/>
                </a:solidFill>
                <a:latin typeface="Consolas" panose="020B0609020204030204" pitchFamily="49" charset="0"/>
              </a:rPr>
              <a:t>SELECT</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a:t>
            </a:r>
            <a:r>
              <a:rPr lang="en-ID" sz="1400" dirty="0" err="1">
                <a:solidFill>
                  <a:srgbClr val="000000"/>
                </a:solidFill>
                <a:latin typeface="Consolas" panose="020B0609020204030204" pitchFamily="49" charset="0"/>
              </a:rPr>
              <a:t>Shippers</a:t>
            </a:r>
            <a:r>
              <a:rPr lang="en-ID" sz="1400" dirty="0" err="1">
                <a:solidFill>
                  <a:srgbClr val="808080"/>
                </a:solidFill>
                <a:latin typeface="Consolas" panose="020B0609020204030204" pitchFamily="49" charset="0"/>
              </a:rPr>
              <a:t>.</a:t>
            </a:r>
            <a:r>
              <a:rPr lang="en-ID" sz="1400" dirty="0" err="1">
                <a:solidFill>
                  <a:srgbClr val="000000"/>
                </a:solidFill>
                <a:latin typeface="Consolas" panose="020B0609020204030204" pitchFamily="49" charset="0"/>
              </a:rPr>
              <a:t>CompanyName</a:t>
            </a:r>
            <a:r>
              <a:rPr lang="en-ID" sz="1400" dirty="0">
                <a:solidFill>
                  <a:srgbClr val="808080"/>
                </a:solidFill>
                <a:latin typeface="Consolas" panose="020B0609020204030204" pitchFamily="49" charset="0"/>
              </a:rPr>
              <a:t>,</a:t>
            </a:r>
            <a:r>
              <a:rPr lang="en-ID"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NumberOfOrders</a:t>
            </a:r>
            <a:endParaRPr lang="en-US" sz="1400" dirty="0">
              <a:solidFill>
                <a:srgbClr val="000000"/>
              </a:solidFill>
              <a:latin typeface="Consolas" panose="020B0609020204030204" pitchFamily="49" charset="0"/>
            </a:endParaRPr>
          </a:p>
          <a:p>
            <a:r>
              <a:rPr lang="en-ID" sz="1400" dirty="0">
                <a:solidFill>
                  <a:srgbClr val="0000FF"/>
                </a:solidFill>
                <a:latin typeface="Consolas" panose="020B0609020204030204" pitchFamily="49" charset="0"/>
              </a:rPr>
              <a:t>FROM</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Orders </a:t>
            </a:r>
          </a:p>
          <a:p>
            <a:r>
              <a:rPr lang="en-ID" sz="1400" dirty="0">
                <a:solidFill>
                  <a:srgbClr val="000000"/>
                </a:solidFill>
                <a:latin typeface="Consolas" panose="020B0609020204030204" pitchFamily="49" charset="0"/>
              </a:rPr>
              <a:t>  </a:t>
            </a:r>
            <a:r>
              <a:rPr lang="en-ID" sz="1400" dirty="0">
                <a:solidFill>
                  <a:srgbClr val="808080"/>
                </a:solidFill>
                <a:latin typeface="Consolas" panose="020B0609020204030204" pitchFamily="49" charset="0"/>
              </a:rPr>
              <a:t>INNER</a:t>
            </a:r>
            <a:r>
              <a:rPr lang="en-ID" sz="1400" dirty="0">
                <a:solidFill>
                  <a:srgbClr val="000000"/>
                </a:solidFill>
                <a:latin typeface="Consolas" panose="020B0609020204030204" pitchFamily="49" charset="0"/>
              </a:rPr>
              <a:t> </a:t>
            </a:r>
            <a:r>
              <a:rPr lang="en-ID" sz="1400" dirty="0">
                <a:solidFill>
                  <a:srgbClr val="808080"/>
                </a:solidFill>
                <a:latin typeface="Consolas" panose="020B0609020204030204" pitchFamily="49" charset="0"/>
              </a:rPr>
              <a:t>JOIN</a:t>
            </a:r>
            <a:r>
              <a:rPr lang="en-ID" sz="1400" dirty="0">
                <a:solidFill>
                  <a:srgbClr val="000000"/>
                </a:solidFill>
                <a:latin typeface="Consolas" panose="020B0609020204030204" pitchFamily="49" charset="0"/>
              </a:rPr>
              <a:t> Shippers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Orders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ShipVia</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Shippers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ShipperID</a:t>
            </a:r>
            <a:endParaRPr lang="en-US" sz="1400" dirty="0">
              <a:solidFill>
                <a:srgbClr val="000000"/>
              </a:solidFill>
              <a:latin typeface="Consolas" panose="020B0609020204030204" pitchFamily="49" charset="0"/>
            </a:endParaRPr>
          </a:p>
          <a:p>
            <a:r>
              <a:rPr lang="en-ID" sz="1400" dirty="0">
                <a:solidFill>
                  <a:srgbClr val="0000FF"/>
                </a:solidFill>
                <a:latin typeface="Consolas" panose="020B0609020204030204" pitchFamily="49" charset="0"/>
              </a:rPr>
              <a:t>GROUP</a:t>
            </a:r>
            <a:r>
              <a:rPr lang="en-ID" sz="1400" dirty="0">
                <a:solidFill>
                  <a:srgbClr val="000000"/>
                </a:solidFill>
                <a:latin typeface="Consolas" panose="020B0609020204030204" pitchFamily="49" charset="0"/>
              </a:rPr>
              <a:t> </a:t>
            </a:r>
            <a:r>
              <a:rPr lang="en-ID" sz="1400" dirty="0">
                <a:solidFill>
                  <a:srgbClr val="0000FF"/>
                </a:solidFill>
                <a:latin typeface="Consolas" panose="020B0609020204030204" pitchFamily="49" charset="0"/>
              </a:rPr>
              <a:t>BY</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a:t>
            </a:r>
            <a:r>
              <a:rPr lang="en-ID" sz="1400" dirty="0" err="1">
                <a:solidFill>
                  <a:srgbClr val="000000"/>
                </a:solidFill>
                <a:latin typeface="Consolas" panose="020B0609020204030204" pitchFamily="49" charset="0"/>
              </a:rPr>
              <a:t>Shippers</a:t>
            </a:r>
            <a:r>
              <a:rPr lang="en-ID" sz="1400" dirty="0" err="1">
                <a:solidFill>
                  <a:srgbClr val="808080"/>
                </a:solidFill>
                <a:latin typeface="Consolas" panose="020B0609020204030204" pitchFamily="49" charset="0"/>
              </a:rPr>
              <a:t>.</a:t>
            </a:r>
            <a:r>
              <a:rPr lang="en-ID" sz="1400" dirty="0" err="1">
                <a:solidFill>
                  <a:srgbClr val="000000"/>
                </a:solidFill>
                <a:latin typeface="Consolas" panose="020B0609020204030204" pitchFamily="49" charset="0"/>
              </a:rPr>
              <a:t>CompanyName</a:t>
            </a:r>
            <a:endParaRPr lang="en-ID" sz="1400" dirty="0">
              <a:solidFill>
                <a:srgbClr val="000000"/>
              </a:solidFill>
              <a:latin typeface="Consolas" panose="020B0609020204030204" pitchFamily="49" charset="0"/>
            </a:endParaRPr>
          </a:p>
          <a:p>
            <a:r>
              <a:rPr lang="en-ID" sz="1400" dirty="0">
                <a:solidFill>
                  <a:srgbClr val="0000FF"/>
                </a:solidFill>
                <a:latin typeface="Consolas" panose="020B0609020204030204" pitchFamily="49" charset="0"/>
              </a:rPr>
              <a:t>ORDER</a:t>
            </a:r>
            <a:r>
              <a:rPr lang="en-ID" sz="1400" dirty="0">
                <a:solidFill>
                  <a:srgbClr val="000000"/>
                </a:solidFill>
                <a:latin typeface="Consolas" panose="020B0609020204030204" pitchFamily="49" charset="0"/>
              </a:rPr>
              <a:t> </a:t>
            </a:r>
            <a:r>
              <a:rPr lang="en-ID" sz="1400" dirty="0">
                <a:solidFill>
                  <a:srgbClr val="0000FF"/>
                </a:solidFill>
                <a:latin typeface="Consolas" panose="020B0609020204030204" pitchFamily="49" charset="0"/>
              </a:rPr>
              <a:t>BY</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a:t>
            </a:r>
            <a:r>
              <a:rPr lang="en-ID" sz="1400" dirty="0" err="1">
                <a:solidFill>
                  <a:srgbClr val="000000"/>
                </a:solidFill>
                <a:latin typeface="Consolas" panose="020B0609020204030204" pitchFamily="49" charset="0"/>
              </a:rPr>
              <a:t>NumberOfOrders</a:t>
            </a:r>
            <a:r>
              <a:rPr lang="en-ID" sz="1400" dirty="0">
                <a:solidFill>
                  <a:srgbClr val="000000"/>
                </a:solidFill>
                <a:latin typeface="Consolas" panose="020B0609020204030204" pitchFamily="49" charset="0"/>
              </a:rPr>
              <a:t> </a:t>
            </a:r>
            <a:r>
              <a:rPr lang="en-ID" sz="1400" dirty="0">
                <a:solidFill>
                  <a:srgbClr val="0000FF"/>
                </a:solidFill>
                <a:latin typeface="Consolas" panose="020B0609020204030204" pitchFamily="49" charset="0"/>
              </a:rPr>
              <a:t>DESC</a:t>
            </a:r>
            <a:endParaRPr lang="en-ID" dirty="0"/>
          </a:p>
        </p:txBody>
      </p:sp>
      <p:pic>
        <p:nvPicPr>
          <p:cNvPr id="5" name="Picture 4">
            <a:extLst>
              <a:ext uri="{FF2B5EF4-FFF2-40B4-BE49-F238E27FC236}">
                <a16:creationId xmlns:a16="http://schemas.microsoft.com/office/drawing/2014/main" id="{E2F0A44E-FD8A-CFC0-97BC-A00462390BCE}"/>
              </a:ext>
            </a:extLst>
          </p:cNvPr>
          <p:cNvPicPr>
            <a:picLocks noChangeAspect="1"/>
          </p:cNvPicPr>
          <p:nvPr/>
        </p:nvPicPr>
        <p:blipFill>
          <a:blip r:embed="rId2"/>
          <a:stretch>
            <a:fillRect/>
          </a:stretch>
        </p:blipFill>
        <p:spPr>
          <a:xfrm>
            <a:off x="5382091" y="2183204"/>
            <a:ext cx="3267798" cy="1354940"/>
          </a:xfrm>
          <a:prstGeom prst="rect">
            <a:avLst/>
          </a:prstGeom>
          <a:ln>
            <a:solidFill>
              <a:schemeClr val="tx1"/>
            </a:solidFill>
          </a:ln>
        </p:spPr>
      </p:pic>
    </p:spTree>
    <p:extLst>
      <p:ext uri="{BB962C8B-B14F-4D97-AF65-F5344CB8AC3E}">
        <p14:creationId xmlns:p14="http://schemas.microsoft.com/office/powerpoint/2010/main" val="3224010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C1A4-E210-4DCC-37E8-69C735D67920}"/>
              </a:ext>
            </a:extLst>
          </p:cNvPr>
          <p:cNvSpPr>
            <a:spLocks noGrp="1"/>
          </p:cNvSpPr>
          <p:nvPr>
            <p:ph type="title"/>
          </p:nvPr>
        </p:nvSpPr>
        <p:spPr/>
        <p:txBody>
          <a:bodyPr/>
          <a:lstStyle/>
          <a:p>
            <a:r>
              <a:rPr lang="en-US" dirty="0"/>
              <a:t>Data Analysis</a:t>
            </a:r>
            <a:endParaRPr lang="en-ID" dirty="0"/>
          </a:p>
        </p:txBody>
      </p:sp>
      <p:sp>
        <p:nvSpPr>
          <p:cNvPr id="3" name="Title 2">
            <a:extLst>
              <a:ext uri="{FF2B5EF4-FFF2-40B4-BE49-F238E27FC236}">
                <a16:creationId xmlns:a16="http://schemas.microsoft.com/office/drawing/2014/main" id="{FFCAF51C-8D5F-B594-1770-23903B890556}"/>
              </a:ext>
            </a:extLst>
          </p:cNvPr>
          <p:cNvSpPr>
            <a:spLocks noGrp="1"/>
          </p:cNvSpPr>
          <p:nvPr>
            <p:ph type="title" idx="2"/>
          </p:nvPr>
        </p:nvSpPr>
        <p:spPr/>
        <p:txBody>
          <a:bodyPr/>
          <a:lstStyle/>
          <a:p>
            <a:r>
              <a:rPr lang="en-US" dirty="0"/>
              <a:t>V</a:t>
            </a:r>
            <a:endParaRPr lang="en-ID" dirty="0"/>
          </a:p>
        </p:txBody>
      </p:sp>
    </p:spTree>
    <p:extLst>
      <p:ext uri="{BB962C8B-B14F-4D97-AF65-F5344CB8AC3E}">
        <p14:creationId xmlns:p14="http://schemas.microsoft.com/office/powerpoint/2010/main" val="2008030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BDC0-D9E7-5851-8402-D0C84A3313E8}"/>
              </a:ext>
            </a:extLst>
          </p:cNvPr>
          <p:cNvSpPr>
            <a:spLocks noGrp="1"/>
          </p:cNvSpPr>
          <p:nvPr>
            <p:ph type="title"/>
          </p:nvPr>
        </p:nvSpPr>
        <p:spPr/>
        <p:txBody>
          <a:bodyPr>
            <a:normAutofit fontScale="90000"/>
          </a:bodyPr>
          <a:lstStyle/>
          <a:p>
            <a:r>
              <a:rPr lang="en-US" dirty="0"/>
              <a:t>What Category of Items Sold The Most?</a:t>
            </a:r>
            <a:endParaRPr lang="en-ID" dirty="0"/>
          </a:p>
        </p:txBody>
      </p:sp>
      <p:sp>
        <p:nvSpPr>
          <p:cNvPr id="3" name="Text Placeholder 2">
            <a:extLst>
              <a:ext uri="{FF2B5EF4-FFF2-40B4-BE49-F238E27FC236}">
                <a16:creationId xmlns:a16="http://schemas.microsoft.com/office/drawing/2014/main" id="{7BEE2F3B-B59F-7DA7-BB28-252B21108CC0}"/>
              </a:ext>
            </a:extLst>
          </p:cNvPr>
          <p:cNvSpPr>
            <a:spLocks noGrp="1"/>
          </p:cNvSpPr>
          <p:nvPr>
            <p:ph type="body" idx="1"/>
          </p:nvPr>
        </p:nvSpPr>
        <p:spPr>
          <a:xfrm>
            <a:off x="311701" y="1152475"/>
            <a:ext cx="3818598" cy="3411776"/>
          </a:xfrm>
        </p:spPr>
        <p:txBody>
          <a:bodyPr>
            <a:normAutofit/>
          </a:bodyPr>
          <a:lstStyle/>
          <a:p>
            <a:pPr marL="114300" indent="0" algn="just">
              <a:buNone/>
            </a:pPr>
            <a:r>
              <a:rPr lang="en-US" sz="1400" dirty="0"/>
              <a:t>Based on the data visualization, it is evident that the product category that generated the highest revenue and sold the most units is Beverages, while the category with the lowest revenue is Seafood. The findings are aligned with the analysis of the Northwind database and provide valuable insights into the market performance of different product categories. </a:t>
            </a:r>
            <a:endParaRPr lang="en-ID" sz="1400" dirty="0"/>
          </a:p>
        </p:txBody>
      </p:sp>
      <p:pic>
        <p:nvPicPr>
          <p:cNvPr id="5" name="Picture 4">
            <a:extLst>
              <a:ext uri="{FF2B5EF4-FFF2-40B4-BE49-F238E27FC236}">
                <a16:creationId xmlns:a16="http://schemas.microsoft.com/office/drawing/2014/main" id="{7D8001C7-59EC-A733-AEC0-23B42DD1E321}"/>
              </a:ext>
            </a:extLst>
          </p:cNvPr>
          <p:cNvPicPr>
            <a:picLocks noChangeAspect="1"/>
          </p:cNvPicPr>
          <p:nvPr/>
        </p:nvPicPr>
        <p:blipFill>
          <a:blip r:embed="rId2"/>
          <a:stretch>
            <a:fillRect/>
          </a:stretch>
        </p:blipFill>
        <p:spPr>
          <a:xfrm>
            <a:off x="4572000" y="1305388"/>
            <a:ext cx="3448809" cy="3105950"/>
          </a:xfrm>
          <a:prstGeom prst="rect">
            <a:avLst/>
          </a:prstGeom>
          <a:ln>
            <a:solidFill>
              <a:schemeClr val="tx1"/>
            </a:solidFill>
          </a:ln>
        </p:spPr>
      </p:pic>
    </p:spTree>
    <p:extLst>
      <p:ext uri="{BB962C8B-B14F-4D97-AF65-F5344CB8AC3E}">
        <p14:creationId xmlns:p14="http://schemas.microsoft.com/office/powerpoint/2010/main" val="165876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BDC0-D9E7-5851-8402-D0C84A3313E8}"/>
              </a:ext>
            </a:extLst>
          </p:cNvPr>
          <p:cNvSpPr>
            <a:spLocks noGrp="1"/>
          </p:cNvSpPr>
          <p:nvPr>
            <p:ph type="title"/>
          </p:nvPr>
        </p:nvSpPr>
        <p:spPr/>
        <p:txBody>
          <a:bodyPr>
            <a:normAutofit fontScale="90000"/>
          </a:bodyPr>
          <a:lstStyle/>
          <a:p>
            <a:r>
              <a:rPr lang="en-US" dirty="0"/>
              <a:t>What is The Best-Selling Product?</a:t>
            </a:r>
            <a:endParaRPr lang="en-ID" dirty="0"/>
          </a:p>
        </p:txBody>
      </p:sp>
      <p:sp>
        <p:nvSpPr>
          <p:cNvPr id="3" name="Text Placeholder 2">
            <a:extLst>
              <a:ext uri="{FF2B5EF4-FFF2-40B4-BE49-F238E27FC236}">
                <a16:creationId xmlns:a16="http://schemas.microsoft.com/office/drawing/2014/main" id="{7BEE2F3B-B59F-7DA7-BB28-252B21108CC0}"/>
              </a:ext>
            </a:extLst>
          </p:cNvPr>
          <p:cNvSpPr>
            <a:spLocks noGrp="1"/>
          </p:cNvSpPr>
          <p:nvPr>
            <p:ph type="body" idx="1"/>
          </p:nvPr>
        </p:nvSpPr>
        <p:spPr>
          <a:xfrm>
            <a:off x="311700" y="1152475"/>
            <a:ext cx="4469527" cy="3411776"/>
          </a:xfrm>
        </p:spPr>
        <p:txBody>
          <a:bodyPr>
            <a:normAutofit/>
          </a:bodyPr>
          <a:lstStyle/>
          <a:p>
            <a:pPr marL="114300" indent="0" algn="just">
              <a:buNone/>
            </a:pPr>
            <a:r>
              <a:rPr lang="en-US" sz="1400" dirty="0"/>
              <a:t>Based on the data visualization displayed alongside, it is evident that the most highly sold product is Camembert Pierrot. Further analysis of the sales figures for this product indicates that it has consistently been one of the top-performing products within the Northwind inventory. </a:t>
            </a:r>
            <a:endParaRPr lang="en-ID" sz="1400" dirty="0"/>
          </a:p>
        </p:txBody>
      </p:sp>
      <p:pic>
        <p:nvPicPr>
          <p:cNvPr id="4" name="Picture 3">
            <a:extLst>
              <a:ext uri="{FF2B5EF4-FFF2-40B4-BE49-F238E27FC236}">
                <a16:creationId xmlns:a16="http://schemas.microsoft.com/office/drawing/2014/main" id="{0D36CA82-6B7C-547E-E898-F233772E51C5}"/>
              </a:ext>
            </a:extLst>
          </p:cNvPr>
          <p:cNvPicPr>
            <a:picLocks noChangeAspect="1"/>
          </p:cNvPicPr>
          <p:nvPr/>
        </p:nvPicPr>
        <p:blipFill>
          <a:blip r:embed="rId3"/>
          <a:stretch>
            <a:fillRect/>
          </a:stretch>
        </p:blipFill>
        <p:spPr>
          <a:xfrm>
            <a:off x="4969558" y="1286699"/>
            <a:ext cx="3120557" cy="3095238"/>
          </a:xfrm>
          <a:prstGeom prst="rect">
            <a:avLst/>
          </a:prstGeom>
          <a:ln>
            <a:solidFill>
              <a:schemeClr val="tx1"/>
            </a:solidFill>
          </a:ln>
        </p:spPr>
      </p:pic>
    </p:spTree>
    <p:extLst>
      <p:ext uri="{BB962C8B-B14F-4D97-AF65-F5344CB8AC3E}">
        <p14:creationId xmlns:p14="http://schemas.microsoft.com/office/powerpoint/2010/main" val="1566182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BDC0-D9E7-5851-8402-D0C84A3313E8}"/>
              </a:ext>
            </a:extLst>
          </p:cNvPr>
          <p:cNvSpPr>
            <a:spLocks noGrp="1"/>
          </p:cNvSpPr>
          <p:nvPr>
            <p:ph type="title"/>
          </p:nvPr>
        </p:nvSpPr>
        <p:spPr/>
        <p:txBody>
          <a:bodyPr>
            <a:noAutofit/>
          </a:bodyPr>
          <a:lstStyle/>
          <a:p>
            <a:r>
              <a:rPr lang="en-US" sz="2000" dirty="0"/>
              <a:t>From Which Country Do The Customers Originate?</a:t>
            </a:r>
            <a:endParaRPr lang="en-ID" sz="2000" dirty="0"/>
          </a:p>
        </p:txBody>
      </p:sp>
      <p:sp>
        <p:nvSpPr>
          <p:cNvPr id="3" name="Text Placeholder 2">
            <a:extLst>
              <a:ext uri="{FF2B5EF4-FFF2-40B4-BE49-F238E27FC236}">
                <a16:creationId xmlns:a16="http://schemas.microsoft.com/office/drawing/2014/main" id="{7BEE2F3B-B59F-7DA7-BB28-252B21108CC0}"/>
              </a:ext>
            </a:extLst>
          </p:cNvPr>
          <p:cNvSpPr>
            <a:spLocks noGrp="1"/>
          </p:cNvSpPr>
          <p:nvPr>
            <p:ph type="body" idx="1"/>
          </p:nvPr>
        </p:nvSpPr>
        <p:spPr>
          <a:xfrm>
            <a:off x="311700" y="1151981"/>
            <a:ext cx="4198307" cy="3411776"/>
          </a:xfrm>
        </p:spPr>
        <p:txBody>
          <a:bodyPr>
            <a:normAutofit/>
          </a:bodyPr>
          <a:lstStyle/>
          <a:p>
            <a:pPr marL="114300" indent="0" algn="just">
              <a:buNone/>
            </a:pPr>
            <a:r>
              <a:rPr lang="en-US" sz="1400" dirty="0"/>
              <a:t>Based on the visualization data displayed, it is evident that most customers are located in the United States, while the few are from France. This can provide valuable insights into the geographical distribution of the customer base and can be used to inform future business strategies and marketing efforts. </a:t>
            </a:r>
            <a:endParaRPr lang="en-ID" sz="1400" dirty="0"/>
          </a:p>
        </p:txBody>
      </p:sp>
      <p:pic>
        <p:nvPicPr>
          <p:cNvPr id="5" name="Picture 4">
            <a:extLst>
              <a:ext uri="{FF2B5EF4-FFF2-40B4-BE49-F238E27FC236}">
                <a16:creationId xmlns:a16="http://schemas.microsoft.com/office/drawing/2014/main" id="{545FE862-BBED-54A9-44D4-5F67DAE3AFF5}"/>
              </a:ext>
            </a:extLst>
          </p:cNvPr>
          <p:cNvPicPr>
            <a:picLocks noChangeAspect="1"/>
          </p:cNvPicPr>
          <p:nvPr/>
        </p:nvPicPr>
        <p:blipFill>
          <a:blip r:embed="rId3"/>
          <a:stretch>
            <a:fillRect/>
          </a:stretch>
        </p:blipFill>
        <p:spPr>
          <a:xfrm>
            <a:off x="5016193" y="1257598"/>
            <a:ext cx="3346413" cy="3092054"/>
          </a:xfrm>
          <a:prstGeom prst="rect">
            <a:avLst/>
          </a:prstGeom>
          <a:ln>
            <a:solidFill>
              <a:schemeClr val="tx1"/>
            </a:solidFill>
          </a:ln>
        </p:spPr>
      </p:pic>
    </p:spTree>
    <p:extLst>
      <p:ext uri="{BB962C8B-B14F-4D97-AF65-F5344CB8AC3E}">
        <p14:creationId xmlns:p14="http://schemas.microsoft.com/office/powerpoint/2010/main" val="2345265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BDC0-D9E7-5851-8402-D0C84A3313E8}"/>
              </a:ext>
            </a:extLst>
          </p:cNvPr>
          <p:cNvSpPr>
            <a:spLocks noGrp="1"/>
          </p:cNvSpPr>
          <p:nvPr>
            <p:ph type="title"/>
          </p:nvPr>
        </p:nvSpPr>
        <p:spPr/>
        <p:txBody>
          <a:bodyPr>
            <a:noAutofit/>
          </a:bodyPr>
          <a:lstStyle/>
          <a:p>
            <a:r>
              <a:rPr lang="en-US" sz="2400" dirty="0"/>
              <a:t>Which Company Places The Most Orders?</a:t>
            </a:r>
            <a:endParaRPr lang="en-ID" sz="2400" dirty="0"/>
          </a:p>
        </p:txBody>
      </p:sp>
      <p:sp>
        <p:nvSpPr>
          <p:cNvPr id="3" name="Text Placeholder 2">
            <a:extLst>
              <a:ext uri="{FF2B5EF4-FFF2-40B4-BE49-F238E27FC236}">
                <a16:creationId xmlns:a16="http://schemas.microsoft.com/office/drawing/2014/main" id="{7BEE2F3B-B59F-7DA7-BB28-252B21108CC0}"/>
              </a:ext>
            </a:extLst>
          </p:cNvPr>
          <p:cNvSpPr>
            <a:spLocks noGrp="1"/>
          </p:cNvSpPr>
          <p:nvPr>
            <p:ph type="body" idx="1"/>
          </p:nvPr>
        </p:nvSpPr>
        <p:spPr>
          <a:xfrm>
            <a:off x="311700" y="1152475"/>
            <a:ext cx="4469527" cy="3411776"/>
          </a:xfrm>
        </p:spPr>
        <p:txBody>
          <a:bodyPr>
            <a:normAutofit/>
          </a:bodyPr>
          <a:lstStyle/>
          <a:p>
            <a:pPr marL="114300" indent="0" algn="just">
              <a:buNone/>
            </a:pPr>
            <a:r>
              <a:rPr lang="en-US" sz="1400" dirty="0"/>
              <a:t>Based on the visualization data shown, it can be seen that the company that places the most orders is Save-a-lot Markets, and the company that places the least orders is Franken </a:t>
            </a:r>
            <a:r>
              <a:rPr lang="en-US" sz="1400" dirty="0" err="1"/>
              <a:t>versand</a:t>
            </a:r>
            <a:r>
              <a:rPr lang="en-US" sz="1400" dirty="0"/>
              <a:t>. The insights gleaned from this analysis indicate the purchasing patterns of different companies and could provide valuable information for businesses looking to optimize their sales and marketing strategies. </a:t>
            </a:r>
            <a:endParaRPr lang="en-ID" sz="1400" dirty="0"/>
          </a:p>
        </p:txBody>
      </p:sp>
      <p:pic>
        <p:nvPicPr>
          <p:cNvPr id="5" name="Picture 4">
            <a:extLst>
              <a:ext uri="{FF2B5EF4-FFF2-40B4-BE49-F238E27FC236}">
                <a16:creationId xmlns:a16="http://schemas.microsoft.com/office/drawing/2014/main" id="{FCB85D46-583F-A702-C7F8-130C07C20308}"/>
              </a:ext>
            </a:extLst>
          </p:cNvPr>
          <p:cNvPicPr>
            <a:picLocks noChangeAspect="1"/>
          </p:cNvPicPr>
          <p:nvPr/>
        </p:nvPicPr>
        <p:blipFill>
          <a:blip r:embed="rId3"/>
          <a:stretch>
            <a:fillRect/>
          </a:stretch>
        </p:blipFill>
        <p:spPr>
          <a:xfrm>
            <a:off x="5154099" y="1237714"/>
            <a:ext cx="3070602" cy="3070602"/>
          </a:xfrm>
          <a:prstGeom prst="rect">
            <a:avLst/>
          </a:prstGeom>
          <a:ln>
            <a:solidFill>
              <a:schemeClr val="tx1"/>
            </a:solidFill>
          </a:ln>
        </p:spPr>
      </p:pic>
    </p:spTree>
    <p:extLst>
      <p:ext uri="{BB962C8B-B14F-4D97-AF65-F5344CB8AC3E}">
        <p14:creationId xmlns:p14="http://schemas.microsoft.com/office/powerpoint/2010/main" val="2690589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Business</a:t>
            </a:r>
            <a:br>
              <a:rPr lang="en-US" dirty="0"/>
            </a:br>
            <a:r>
              <a:rPr lang="en-US" dirty="0"/>
              <a:t>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a:t>
            </a:r>
            <a:endParaRPr lang="en-ID" dirty="0"/>
          </a:p>
        </p:txBody>
      </p:sp>
    </p:spTree>
    <p:extLst>
      <p:ext uri="{BB962C8B-B14F-4D97-AF65-F5344CB8AC3E}">
        <p14:creationId xmlns:p14="http://schemas.microsoft.com/office/powerpoint/2010/main" val="2970781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814A-5B9B-9FB9-2AF9-45EE8F71E1A0}"/>
              </a:ext>
            </a:extLst>
          </p:cNvPr>
          <p:cNvSpPr>
            <a:spLocks noGrp="1"/>
          </p:cNvSpPr>
          <p:nvPr>
            <p:ph type="title"/>
          </p:nvPr>
        </p:nvSpPr>
        <p:spPr/>
        <p:txBody>
          <a:bodyPr>
            <a:normAutofit fontScale="90000"/>
          </a:bodyPr>
          <a:lstStyle/>
          <a:p>
            <a:r>
              <a:rPr lang="en-US" dirty="0"/>
              <a:t>Summaries &amp; Recommendations</a:t>
            </a:r>
            <a:endParaRPr lang="en-ID" dirty="0"/>
          </a:p>
        </p:txBody>
      </p:sp>
      <p:sp>
        <p:nvSpPr>
          <p:cNvPr id="3" name="Title 2">
            <a:extLst>
              <a:ext uri="{FF2B5EF4-FFF2-40B4-BE49-F238E27FC236}">
                <a16:creationId xmlns:a16="http://schemas.microsoft.com/office/drawing/2014/main" id="{9D3910AB-B46C-6018-CC05-D23742514D7E}"/>
              </a:ext>
            </a:extLst>
          </p:cNvPr>
          <p:cNvSpPr>
            <a:spLocks noGrp="1"/>
          </p:cNvSpPr>
          <p:nvPr>
            <p:ph type="title" idx="2"/>
          </p:nvPr>
        </p:nvSpPr>
        <p:spPr/>
        <p:txBody>
          <a:bodyPr/>
          <a:lstStyle/>
          <a:p>
            <a:r>
              <a:rPr lang="en-US" dirty="0"/>
              <a:t>VI</a:t>
            </a:r>
            <a:endParaRPr lang="en-ID" dirty="0"/>
          </a:p>
        </p:txBody>
      </p:sp>
    </p:spTree>
    <p:extLst>
      <p:ext uri="{BB962C8B-B14F-4D97-AF65-F5344CB8AC3E}">
        <p14:creationId xmlns:p14="http://schemas.microsoft.com/office/powerpoint/2010/main" val="2854611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C795-40A6-334E-6B85-3C6CF0C6836B}"/>
              </a:ext>
            </a:extLst>
          </p:cNvPr>
          <p:cNvSpPr>
            <a:spLocks noGrp="1"/>
          </p:cNvSpPr>
          <p:nvPr>
            <p:ph type="title"/>
          </p:nvPr>
        </p:nvSpPr>
        <p:spPr/>
        <p:txBody>
          <a:bodyPr>
            <a:noAutofit/>
          </a:bodyPr>
          <a:lstStyle/>
          <a:p>
            <a:r>
              <a:rPr lang="en-US" sz="1700" dirty="0"/>
              <a:t>Based on the above data analysis, the following conclusions can be drawn</a:t>
            </a:r>
            <a:endParaRPr lang="en-ID" sz="1700" dirty="0"/>
          </a:p>
        </p:txBody>
      </p:sp>
      <p:sp>
        <p:nvSpPr>
          <p:cNvPr id="3" name="Text Placeholder 2">
            <a:extLst>
              <a:ext uri="{FF2B5EF4-FFF2-40B4-BE49-F238E27FC236}">
                <a16:creationId xmlns:a16="http://schemas.microsoft.com/office/drawing/2014/main" id="{2DC971D3-36C5-F640-DAD7-07AD54FAFAC5}"/>
              </a:ext>
            </a:extLst>
          </p:cNvPr>
          <p:cNvSpPr>
            <a:spLocks noGrp="1"/>
          </p:cNvSpPr>
          <p:nvPr>
            <p:ph type="body" idx="1"/>
          </p:nvPr>
        </p:nvSpPr>
        <p:spPr/>
        <p:txBody>
          <a:bodyPr>
            <a:normAutofit fontScale="70000" lnSpcReduction="20000"/>
          </a:bodyPr>
          <a:lstStyle/>
          <a:p>
            <a:pPr algn="just">
              <a:buFont typeface="Wingdings" panose="05000000000000000000" pitchFamily="2" charset="2"/>
              <a:buChar char="§"/>
            </a:pPr>
            <a:r>
              <a:rPr lang="en-US" dirty="0"/>
              <a:t>From the above facts, it can be concluded that the Beverages product category is the most profitable and highly sold in the Northwind database. This information can inform product development and inventory management strategies by prioritizing the production of similar products or expanding the Beverages category.</a:t>
            </a:r>
          </a:p>
          <a:p>
            <a:pPr marL="114300" indent="0" algn="just">
              <a:buNone/>
            </a:pPr>
            <a:endParaRPr lang="en-US" dirty="0"/>
          </a:p>
          <a:p>
            <a:pPr algn="just">
              <a:buFont typeface="Wingdings" panose="05000000000000000000" pitchFamily="2" charset="2"/>
              <a:buChar char="§"/>
            </a:pPr>
            <a:r>
              <a:rPr lang="en-US" dirty="0"/>
              <a:t>Furthermore, the high sales performance of Camembert Pierrot highlights the potential for similar products to perform well in the market. This could inform product development and marketing efforts for similar products.</a:t>
            </a:r>
          </a:p>
          <a:p>
            <a:pPr algn="just">
              <a:buFont typeface="Wingdings" panose="05000000000000000000" pitchFamily="2" charset="2"/>
              <a:buChar char="§"/>
            </a:pPr>
            <a:endParaRPr lang="en-US" dirty="0"/>
          </a:p>
          <a:p>
            <a:pPr algn="just">
              <a:buFont typeface="Wingdings" panose="05000000000000000000" pitchFamily="2" charset="2"/>
              <a:buChar char="§"/>
            </a:pPr>
            <a:r>
              <a:rPr lang="en-US" dirty="0"/>
              <a:t>The majority of customers are located in the United States, which suggests that there may be potential for further growth in this market. Marketing and sales efforts could be focused on this region to target potential customers and increase sales.</a:t>
            </a:r>
          </a:p>
          <a:p>
            <a:pPr algn="just">
              <a:buFont typeface="Wingdings" panose="05000000000000000000" pitchFamily="2" charset="2"/>
              <a:buChar char="§"/>
            </a:pPr>
            <a:endParaRPr lang="en-US" dirty="0"/>
          </a:p>
          <a:p>
            <a:pPr algn="just">
              <a:buFont typeface="Wingdings" panose="05000000000000000000" pitchFamily="2" charset="2"/>
              <a:buChar char="§"/>
            </a:pPr>
            <a:r>
              <a:rPr lang="en-US" dirty="0"/>
              <a:t>Save-a-lot Markets place the most orders, suggesting they may be a valuable target for business-to-business sales and marketing efforts. On the other hand, the low number of orders placed by </a:t>
            </a:r>
            <a:r>
              <a:rPr lang="en-US" dirty="0" err="1"/>
              <a:t>Frankenversand</a:t>
            </a:r>
            <a:r>
              <a:rPr lang="en-US" dirty="0"/>
              <a:t> highlights the potential for further growth in this market and the opportunity to target this company for increased sales. </a:t>
            </a:r>
            <a:endParaRPr lang="en-ID" dirty="0"/>
          </a:p>
        </p:txBody>
      </p:sp>
    </p:spTree>
    <p:extLst>
      <p:ext uri="{BB962C8B-B14F-4D97-AF65-F5344CB8AC3E}">
        <p14:creationId xmlns:p14="http://schemas.microsoft.com/office/powerpoint/2010/main" val="3223978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01C6-99AA-F951-A6F9-08C19A799142}"/>
              </a:ext>
            </a:extLst>
          </p:cNvPr>
          <p:cNvSpPr>
            <a:spLocks noGrp="1"/>
          </p:cNvSpPr>
          <p:nvPr>
            <p:ph type="title"/>
          </p:nvPr>
        </p:nvSpPr>
        <p:spPr/>
        <p:txBody>
          <a:bodyPr/>
          <a:lstStyle/>
          <a:p>
            <a:r>
              <a:rPr lang="en-US" dirty="0"/>
              <a:t>References</a:t>
            </a:r>
            <a:endParaRPr lang="en-ID" dirty="0"/>
          </a:p>
        </p:txBody>
      </p:sp>
      <p:sp>
        <p:nvSpPr>
          <p:cNvPr id="3" name="Title 2">
            <a:extLst>
              <a:ext uri="{FF2B5EF4-FFF2-40B4-BE49-F238E27FC236}">
                <a16:creationId xmlns:a16="http://schemas.microsoft.com/office/drawing/2014/main" id="{EF5E6357-62AC-E3FA-EC5B-505556D84A14}"/>
              </a:ext>
            </a:extLst>
          </p:cNvPr>
          <p:cNvSpPr>
            <a:spLocks noGrp="1"/>
          </p:cNvSpPr>
          <p:nvPr>
            <p:ph type="title" idx="2"/>
          </p:nvPr>
        </p:nvSpPr>
        <p:spPr/>
        <p:txBody>
          <a:bodyPr/>
          <a:lstStyle/>
          <a:p>
            <a:r>
              <a:rPr lang="en-US" dirty="0"/>
              <a:t>VII</a:t>
            </a:r>
            <a:endParaRPr lang="en-ID" dirty="0"/>
          </a:p>
        </p:txBody>
      </p:sp>
    </p:spTree>
    <p:extLst>
      <p:ext uri="{BB962C8B-B14F-4D97-AF65-F5344CB8AC3E}">
        <p14:creationId xmlns:p14="http://schemas.microsoft.com/office/powerpoint/2010/main" val="2599231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900E1C-DBD7-C23B-E18E-BCA07FB8648E}"/>
              </a:ext>
            </a:extLst>
          </p:cNvPr>
          <p:cNvSpPr>
            <a:spLocks noGrp="1"/>
          </p:cNvSpPr>
          <p:nvPr>
            <p:ph type="body" idx="1"/>
          </p:nvPr>
        </p:nvSpPr>
        <p:spPr/>
        <p:txBody>
          <a:bodyPr/>
          <a:lstStyle/>
          <a:p>
            <a:r>
              <a:rPr lang="en-ID" dirty="0">
                <a:hlinkClick r:id="rId2"/>
              </a:rPr>
              <a:t>https://github.com/yugabyte/yugabyte-db/wiki/Northwind-Sample-Database</a:t>
            </a:r>
            <a:endParaRPr lang="en-ID" dirty="0"/>
          </a:p>
          <a:p>
            <a:r>
              <a:rPr lang="en-ID" dirty="0">
                <a:hlinkClick r:id="rId3"/>
              </a:rPr>
              <a:t>https://medium.com/analytics-and-data/the-path-to-learning-sql-and-mastering-it-to-become-a-data-engineer-256ea0fef4e7</a:t>
            </a:r>
            <a:endParaRPr lang="en-ID" dirty="0"/>
          </a:p>
          <a:p>
            <a:r>
              <a:rPr lang="en-ID" dirty="0">
                <a:hlinkClick r:id="rId4"/>
              </a:rPr>
              <a:t>https://www.mssqltips.com/sqlservertip/6921/data-engineering-solution-python-sql-server/</a:t>
            </a:r>
            <a:endParaRPr lang="en-ID" dirty="0"/>
          </a:p>
        </p:txBody>
      </p:sp>
    </p:spTree>
    <p:extLst>
      <p:ext uri="{BB962C8B-B14F-4D97-AF65-F5344CB8AC3E}">
        <p14:creationId xmlns:p14="http://schemas.microsoft.com/office/powerpoint/2010/main" val="1451501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0-C9BB-788A-D3D8-6F2E94EA9919}"/>
              </a:ext>
            </a:extLst>
          </p:cNvPr>
          <p:cNvSpPr>
            <a:spLocks noGrp="1"/>
          </p:cNvSpPr>
          <p:nvPr>
            <p:ph type="title"/>
          </p:nvPr>
        </p:nvSpPr>
        <p:spPr/>
        <p:txBody>
          <a:bodyPr/>
          <a:lstStyle/>
          <a:p>
            <a:r>
              <a:rPr lang="en-US" dirty="0"/>
              <a:t>Thank You!</a:t>
            </a:r>
            <a:endParaRPr lang="en-ID" dirty="0"/>
          </a:p>
        </p:txBody>
      </p:sp>
    </p:spTree>
    <p:extLst>
      <p:ext uri="{BB962C8B-B14F-4D97-AF65-F5344CB8AC3E}">
        <p14:creationId xmlns:p14="http://schemas.microsoft.com/office/powerpoint/2010/main" val="2985467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618810"/>
            <a:ext cx="6377700" cy="572700"/>
          </a:xfrm>
        </p:spPr>
        <p:txBody>
          <a:bodyPr>
            <a:normAutofit fontScale="90000"/>
          </a:bodyPr>
          <a:lstStyle/>
          <a:p>
            <a:r>
              <a:rPr lang="en-US" dirty="0"/>
              <a:t>Northwind Traders</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274338" y="1151949"/>
            <a:ext cx="8427960" cy="3416400"/>
          </a:xfrm>
        </p:spPr>
        <p:txBody>
          <a:bodyPr>
            <a:normAutofit/>
          </a:bodyPr>
          <a:lstStyle/>
          <a:p>
            <a:pPr marL="0" indent="0" algn="just">
              <a:lnSpc>
                <a:spcPct val="100000"/>
              </a:lnSpc>
              <a:spcBef>
                <a:spcPts val="0"/>
              </a:spcBef>
              <a:spcAft>
                <a:spcPts val="900"/>
              </a:spcAft>
              <a:buNone/>
            </a:pPr>
            <a:r>
              <a:rPr lang="en-US" sz="1400" dirty="0"/>
              <a:t>Northwind Traders is a fictional company that operates as a wholesale supplier of food and non-food products. The database represents a typical business operating in the retail industry, which includes a wide range of products, customers, orders, and employees. </a:t>
            </a:r>
          </a:p>
        </p:txBody>
      </p:sp>
      <p:pic>
        <p:nvPicPr>
          <p:cNvPr id="4" name="Picture 3">
            <a:extLst>
              <a:ext uri="{FF2B5EF4-FFF2-40B4-BE49-F238E27FC236}">
                <a16:creationId xmlns:a16="http://schemas.microsoft.com/office/drawing/2014/main" id="{8A479E9B-93E3-A0F8-ED1B-5B34C7B38E2E}"/>
              </a:ext>
            </a:extLst>
          </p:cNvPr>
          <p:cNvPicPr>
            <a:picLocks noChangeAspect="1"/>
          </p:cNvPicPr>
          <p:nvPr/>
        </p:nvPicPr>
        <p:blipFill>
          <a:blip r:embed="rId2"/>
          <a:stretch>
            <a:fillRect/>
          </a:stretch>
        </p:blipFill>
        <p:spPr>
          <a:xfrm>
            <a:off x="2716295" y="2122981"/>
            <a:ext cx="3711410" cy="2222356"/>
          </a:xfrm>
          <a:prstGeom prst="rect">
            <a:avLst/>
          </a:prstGeom>
        </p:spPr>
      </p:pic>
    </p:spTree>
    <p:extLst>
      <p:ext uri="{BB962C8B-B14F-4D97-AF65-F5344CB8AC3E}">
        <p14:creationId xmlns:p14="http://schemas.microsoft.com/office/powerpoint/2010/main" val="429007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866F-C804-67E7-2A27-A544856C55FD}"/>
              </a:ext>
            </a:extLst>
          </p:cNvPr>
          <p:cNvSpPr>
            <a:spLocks noGrp="1"/>
          </p:cNvSpPr>
          <p:nvPr>
            <p:ph type="title"/>
          </p:nvPr>
        </p:nvSpPr>
        <p:spPr/>
        <p:txBody>
          <a:bodyPr>
            <a:normAutofit fontScale="90000"/>
          </a:bodyPr>
          <a:lstStyle/>
          <a:p>
            <a:r>
              <a:rPr lang="en-US" dirty="0"/>
              <a:t>Northwind Traders Database Schema</a:t>
            </a:r>
            <a:endParaRPr lang="en-ID" dirty="0"/>
          </a:p>
        </p:txBody>
      </p:sp>
      <p:pic>
        <p:nvPicPr>
          <p:cNvPr id="7" name="Picture 6">
            <a:extLst>
              <a:ext uri="{FF2B5EF4-FFF2-40B4-BE49-F238E27FC236}">
                <a16:creationId xmlns:a16="http://schemas.microsoft.com/office/drawing/2014/main" id="{32E56575-FF56-EED7-E404-A1AD6F8A67F3}"/>
              </a:ext>
            </a:extLst>
          </p:cNvPr>
          <p:cNvPicPr>
            <a:picLocks noChangeAspect="1"/>
          </p:cNvPicPr>
          <p:nvPr/>
        </p:nvPicPr>
        <p:blipFill>
          <a:blip r:embed="rId2"/>
          <a:stretch>
            <a:fillRect/>
          </a:stretch>
        </p:blipFill>
        <p:spPr>
          <a:xfrm>
            <a:off x="1008191" y="1017725"/>
            <a:ext cx="7127617" cy="3575688"/>
          </a:xfrm>
          <a:prstGeom prst="rect">
            <a:avLst/>
          </a:prstGeom>
        </p:spPr>
      </p:pic>
    </p:spTree>
    <p:extLst>
      <p:ext uri="{BB962C8B-B14F-4D97-AF65-F5344CB8AC3E}">
        <p14:creationId xmlns:p14="http://schemas.microsoft.com/office/powerpoint/2010/main" val="942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Analysis</a:t>
            </a:r>
            <a:br>
              <a:rPr lang="en-US" dirty="0"/>
            </a:br>
            <a:r>
              <a:rPr lang="en-US" dirty="0"/>
              <a:t>Objectives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a:t>
            </a:r>
            <a:endParaRPr lang="en-ID" dirty="0"/>
          </a:p>
        </p:txBody>
      </p:sp>
    </p:spTree>
    <p:extLst>
      <p:ext uri="{BB962C8B-B14F-4D97-AF65-F5344CB8AC3E}">
        <p14:creationId xmlns:p14="http://schemas.microsoft.com/office/powerpoint/2010/main" val="197513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8AF1-7BCA-D240-5446-EDC670502442}"/>
              </a:ext>
            </a:extLst>
          </p:cNvPr>
          <p:cNvSpPr>
            <a:spLocks noGrp="1"/>
          </p:cNvSpPr>
          <p:nvPr>
            <p:ph type="title"/>
          </p:nvPr>
        </p:nvSpPr>
        <p:spPr/>
        <p:txBody>
          <a:bodyPr>
            <a:normAutofit fontScale="90000"/>
          </a:bodyPr>
          <a:lstStyle/>
          <a:p>
            <a:r>
              <a:rPr lang="en-US" dirty="0"/>
              <a:t>Analysis Scope &amp; Goals</a:t>
            </a:r>
            <a:endParaRPr lang="en-ID" dirty="0"/>
          </a:p>
        </p:txBody>
      </p:sp>
      <p:graphicFrame>
        <p:nvGraphicFramePr>
          <p:cNvPr id="4" name="Table 4">
            <a:extLst>
              <a:ext uri="{FF2B5EF4-FFF2-40B4-BE49-F238E27FC236}">
                <a16:creationId xmlns:a16="http://schemas.microsoft.com/office/drawing/2014/main" id="{79F86B90-79E6-668A-3979-271EE56FD28B}"/>
              </a:ext>
            </a:extLst>
          </p:cNvPr>
          <p:cNvGraphicFramePr>
            <a:graphicFrameLocks noGrp="1"/>
          </p:cNvGraphicFramePr>
          <p:nvPr>
            <p:extLst>
              <p:ext uri="{D42A27DB-BD31-4B8C-83A1-F6EECF244321}">
                <p14:modId xmlns:p14="http://schemas.microsoft.com/office/powerpoint/2010/main" val="819296474"/>
              </p:ext>
            </p:extLst>
          </p:nvPr>
        </p:nvGraphicFramePr>
        <p:xfrm>
          <a:off x="1524000" y="1200150"/>
          <a:ext cx="6096000" cy="274320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1506185807"/>
                    </a:ext>
                  </a:extLst>
                </a:gridCol>
                <a:gridCol w="3048000">
                  <a:extLst>
                    <a:ext uri="{9D8B030D-6E8A-4147-A177-3AD203B41FA5}">
                      <a16:colId xmlns:a16="http://schemas.microsoft.com/office/drawing/2014/main" val="2027880141"/>
                    </a:ext>
                  </a:extLst>
                </a:gridCol>
              </a:tblGrid>
              <a:tr h="370840">
                <a:tc>
                  <a:txBody>
                    <a:bodyPr/>
                    <a:lstStyle/>
                    <a:p>
                      <a:pPr algn="ctr"/>
                      <a:r>
                        <a:rPr lang="en-US" dirty="0"/>
                        <a:t>Scope</a:t>
                      </a:r>
                      <a:endParaRPr lang="en-ID" dirty="0"/>
                    </a:p>
                  </a:txBody>
                  <a:tcPr anchor="ctr"/>
                </a:tc>
                <a:tc>
                  <a:txBody>
                    <a:bodyPr/>
                    <a:lstStyle/>
                    <a:p>
                      <a:pPr algn="ctr"/>
                      <a:r>
                        <a:rPr lang="en-US" dirty="0"/>
                        <a:t>Goals</a:t>
                      </a:r>
                      <a:endParaRPr lang="en-ID" dirty="0"/>
                    </a:p>
                  </a:txBody>
                  <a:tcPr anchor="ctr"/>
                </a:tc>
                <a:extLst>
                  <a:ext uri="{0D108BD9-81ED-4DB2-BD59-A6C34878D82A}">
                    <a16:rowId xmlns:a16="http://schemas.microsoft.com/office/drawing/2014/main" val="722695793"/>
                  </a:ext>
                </a:extLst>
              </a:tr>
              <a:tr h="370840">
                <a:tc rowSpan="2">
                  <a:txBody>
                    <a:bodyPr/>
                    <a:lstStyle/>
                    <a:p>
                      <a:pPr algn="ctr"/>
                      <a:r>
                        <a:rPr lang="en-US" dirty="0"/>
                        <a:t>Product Analysis</a:t>
                      </a:r>
                      <a:endParaRPr lang="en-ID" dirty="0"/>
                    </a:p>
                  </a:txBody>
                  <a:tcPr anchor="ctr"/>
                </a:tc>
                <a:tc>
                  <a:txBody>
                    <a:bodyPr/>
                    <a:lstStyle/>
                    <a:p>
                      <a:pPr algn="just"/>
                      <a:r>
                        <a:rPr lang="en-US" dirty="0"/>
                        <a:t>Category of Items Sold The Most</a:t>
                      </a:r>
                      <a:endParaRPr lang="en-ID" dirty="0"/>
                    </a:p>
                  </a:txBody>
                  <a:tcPr anchor="ctr"/>
                </a:tc>
                <a:extLst>
                  <a:ext uri="{0D108BD9-81ED-4DB2-BD59-A6C34878D82A}">
                    <a16:rowId xmlns:a16="http://schemas.microsoft.com/office/drawing/2014/main" val="2583253700"/>
                  </a:ext>
                </a:extLst>
              </a:tr>
              <a:tr h="370840">
                <a:tc vMerge="1">
                  <a:txBody>
                    <a:bodyPr/>
                    <a:lstStyle/>
                    <a:p>
                      <a:endParaRPr lang="en-ID" dirty="0"/>
                    </a:p>
                  </a:txBody>
                  <a:tcPr/>
                </a:tc>
                <a:tc>
                  <a:txBody>
                    <a:bodyPr/>
                    <a:lstStyle/>
                    <a:p>
                      <a:pPr algn="just"/>
                      <a:r>
                        <a:rPr lang="en-US" dirty="0"/>
                        <a:t>The Best-Selling Products</a:t>
                      </a:r>
                      <a:endParaRPr lang="en-ID" dirty="0"/>
                    </a:p>
                  </a:txBody>
                  <a:tcPr anchor="ctr"/>
                </a:tc>
                <a:extLst>
                  <a:ext uri="{0D108BD9-81ED-4DB2-BD59-A6C34878D82A}">
                    <a16:rowId xmlns:a16="http://schemas.microsoft.com/office/drawing/2014/main" val="4221586110"/>
                  </a:ext>
                </a:extLst>
              </a:tr>
              <a:tr h="370840">
                <a:tc rowSpan="2">
                  <a:txBody>
                    <a:bodyPr/>
                    <a:lstStyle/>
                    <a:p>
                      <a:pPr algn="ctr"/>
                      <a:r>
                        <a:rPr lang="en-US" dirty="0"/>
                        <a:t>Customer Analysis</a:t>
                      </a:r>
                      <a:endParaRPr lang="en-ID" dirty="0"/>
                    </a:p>
                  </a:txBody>
                  <a:tcPr anchor="ctr"/>
                </a:tc>
                <a:tc>
                  <a:txBody>
                    <a:bodyPr/>
                    <a:lstStyle/>
                    <a:p>
                      <a:pPr algn="just"/>
                      <a:r>
                        <a:rPr lang="en-US" sz="1400" dirty="0"/>
                        <a:t>Customer Spending by Country</a:t>
                      </a:r>
                      <a:endParaRPr lang="en-ID" dirty="0"/>
                    </a:p>
                  </a:txBody>
                  <a:tcPr anchor="ctr"/>
                </a:tc>
                <a:extLst>
                  <a:ext uri="{0D108BD9-81ED-4DB2-BD59-A6C34878D82A}">
                    <a16:rowId xmlns:a16="http://schemas.microsoft.com/office/drawing/2014/main" val="2712663"/>
                  </a:ext>
                </a:extLst>
              </a:tr>
              <a:tr h="370840">
                <a:tc vMerge="1">
                  <a:txBody>
                    <a:bodyPr/>
                    <a:lstStyle/>
                    <a:p>
                      <a:endParaRPr lang="en-ID" dirty="0"/>
                    </a:p>
                  </a:txBody>
                  <a:tcPr/>
                </a:tc>
                <a:tc>
                  <a:txBody>
                    <a:bodyPr/>
                    <a:lstStyle/>
                    <a:p>
                      <a:pPr algn="just"/>
                      <a:r>
                        <a:rPr lang="en-US" sz="1400" dirty="0"/>
                        <a:t>The Most Frequent Customers by Number of Orders</a:t>
                      </a:r>
                      <a:endParaRPr lang="en-ID" dirty="0"/>
                    </a:p>
                  </a:txBody>
                  <a:tcPr anchor="ctr"/>
                </a:tc>
                <a:extLst>
                  <a:ext uri="{0D108BD9-81ED-4DB2-BD59-A6C34878D82A}">
                    <a16:rowId xmlns:a16="http://schemas.microsoft.com/office/drawing/2014/main" val="744081667"/>
                  </a:ext>
                </a:extLst>
              </a:tr>
              <a:tr h="370840">
                <a:tc rowSpan="2">
                  <a:txBody>
                    <a:bodyPr/>
                    <a:lstStyle/>
                    <a:p>
                      <a:pPr algn="ctr"/>
                      <a:r>
                        <a:rPr lang="en-US" dirty="0"/>
                        <a:t>Shipper Analysis</a:t>
                      </a:r>
                      <a:endParaRPr lang="en-ID" dirty="0"/>
                    </a:p>
                  </a:txBody>
                  <a:tcPr anchor="ctr"/>
                </a:tc>
                <a:tc>
                  <a:txBody>
                    <a:bodyPr/>
                    <a:lstStyle/>
                    <a:p>
                      <a:pPr algn="just"/>
                      <a:r>
                        <a:rPr lang="en-US" sz="1400" dirty="0"/>
                        <a:t>Average Delivery Time per Shipper</a:t>
                      </a:r>
                      <a:endParaRPr lang="en-ID" dirty="0"/>
                    </a:p>
                  </a:txBody>
                  <a:tcPr anchor="ctr"/>
                </a:tc>
                <a:extLst>
                  <a:ext uri="{0D108BD9-81ED-4DB2-BD59-A6C34878D82A}">
                    <a16:rowId xmlns:a16="http://schemas.microsoft.com/office/drawing/2014/main" val="1585993233"/>
                  </a:ext>
                </a:extLst>
              </a:tr>
              <a:tr h="370840">
                <a:tc vMerge="1">
                  <a:txBody>
                    <a:bodyPr/>
                    <a:lstStyle/>
                    <a:p>
                      <a:endParaRPr lang="en-ID" dirty="0"/>
                    </a:p>
                  </a:txBody>
                  <a:tcPr/>
                </a:tc>
                <a:tc>
                  <a:txBody>
                    <a:bodyPr/>
                    <a:lstStyle/>
                    <a:p>
                      <a:pPr algn="just"/>
                      <a:r>
                        <a:rPr lang="en-US" sz="1400" dirty="0"/>
                        <a:t>The Busiest Shippers</a:t>
                      </a:r>
                      <a:endParaRPr lang="en-ID" dirty="0"/>
                    </a:p>
                  </a:txBody>
                  <a:tcPr anchor="ctr"/>
                </a:tc>
                <a:extLst>
                  <a:ext uri="{0D108BD9-81ED-4DB2-BD59-A6C34878D82A}">
                    <a16:rowId xmlns:a16="http://schemas.microsoft.com/office/drawing/2014/main" val="1909073007"/>
                  </a:ext>
                </a:extLst>
              </a:tr>
            </a:tbl>
          </a:graphicData>
        </a:graphic>
      </p:graphicFrame>
    </p:spTree>
    <p:extLst>
      <p:ext uri="{BB962C8B-B14F-4D97-AF65-F5344CB8AC3E}">
        <p14:creationId xmlns:p14="http://schemas.microsoft.com/office/powerpoint/2010/main" val="3940564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FDC0-7748-A0F1-0312-E6AD343B6220}"/>
              </a:ext>
            </a:extLst>
          </p:cNvPr>
          <p:cNvSpPr>
            <a:spLocks noGrp="1"/>
          </p:cNvSpPr>
          <p:nvPr>
            <p:ph type="title"/>
          </p:nvPr>
        </p:nvSpPr>
        <p:spPr/>
        <p:txBody>
          <a:bodyPr>
            <a:normAutofit fontScale="90000"/>
          </a:bodyPr>
          <a:lstStyle/>
          <a:p>
            <a:r>
              <a:rPr lang="en-US" dirty="0"/>
              <a:t>Product Analysis</a:t>
            </a:r>
            <a:endParaRPr lang="en-ID" dirty="0"/>
          </a:p>
        </p:txBody>
      </p:sp>
      <p:sp>
        <p:nvSpPr>
          <p:cNvPr id="3" name="Text Placeholder 2">
            <a:extLst>
              <a:ext uri="{FF2B5EF4-FFF2-40B4-BE49-F238E27FC236}">
                <a16:creationId xmlns:a16="http://schemas.microsoft.com/office/drawing/2014/main" id="{AF7DECCB-FBDF-E6D9-EEA7-1ECDBB2EAC43}"/>
              </a:ext>
            </a:extLst>
          </p:cNvPr>
          <p:cNvSpPr>
            <a:spLocks noGrp="1"/>
          </p:cNvSpPr>
          <p:nvPr>
            <p:ph type="body" idx="1"/>
          </p:nvPr>
        </p:nvSpPr>
        <p:spPr/>
        <p:txBody>
          <a:bodyPr>
            <a:normAutofit fontScale="92500" lnSpcReduction="10000"/>
          </a:bodyPr>
          <a:lstStyle/>
          <a:p>
            <a:pPr algn="just">
              <a:buFont typeface="Arial" panose="020B0604020202020204" pitchFamily="34" charset="0"/>
              <a:buChar char="•"/>
            </a:pPr>
            <a:r>
              <a:rPr lang="en-US" dirty="0"/>
              <a:t>Analysis of Category of Items Sold The Most</a:t>
            </a:r>
          </a:p>
          <a:p>
            <a:pPr marL="939800" lvl="1" indent="-342900" algn="just">
              <a:buFont typeface="+mj-lt"/>
              <a:buAutoNum type="alphaLcParenR"/>
            </a:pPr>
            <a:r>
              <a:rPr lang="en-US" sz="1400" dirty="0"/>
              <a:t>Use join to combine the data from the "Products", "</a:t>
            </a:r>
            <a:r>
              <a:rPr lang="en-US" sz="1400" dirty="0" err="1"/>
              <a:t>OrderDetails</a:t>
            </a:r>
            <a:r>
              <a:rPr lang="en-US" sz="1400" dirty="0"/>
              <a:t>“, and "Categories" tables.</a:t>
            </a:r>
          </a:p>
          <a:p>
            <a:pPr marL="939800" lvl="1" indent="-342900" algn="just">
              <a:buFont typeface="+mj-lt"/>
              <a:buAutoNum type="alphaLcParenR"/>
            </a:pPr>
            <a:r>
              <a:rPr lang="en-US" sz="1400" dirty="0"/>
              <a:t>Use aggregation to group the joined data by category and calculate the sum of quantity sold and total revenue for each category.</a:t>
            </a:r>
          </a:p>
          <a:p>
            <a:pPr marL="939800" lvl="1" indent="-342900" algn="just">
              <a:buFont typeface="+mj-lt"/>
              <a:buAutoNum type="alphaLcParenR"/>
            </a:pPr>
            <a:r>
              <a:rPr lang="en-US" sz="1400" dirty="0"/>
              <a:t>Use filtering to display only categories that have sold units above the average.</a:t>
            </a:r>
            <a:endParaRPr lang="en-US" dirty="0"/>
          </a:p>
          <a:p>
            <a:pPr lvl="1" algn="just">
              <a:buFont typeface="Arial" panose="020B0604020202020204" pitchFamily="34" charset="0"/>
              <a:buChar char="•"/>
            </a:pPr>
            <a:endParaRPr lang="en-US" dirty="0"/>
          </a:p>
          <a:p>
            <a:pPr algn="just">
              <a:buFont typeface="Arial" panose="020B0604020202020204" pitchFamily="34" charset="0"/>
              <a:buChar char="•"/>
            </a:pPr>
            <a:r>
              <a:rPr lang="en-US" dirty="0"/>
              <a:t>Analysis of The Best-Selling Products</a:t>
            </a:r>
          </a:p>
          <a:p>
            <a:pPr marL="939800" lvl="1" indent="-342900" algn="just">
              <a:buFont typeface="+mj-lt"/>
              <a:buAutoNum type="alphaLcParenR"/>
            </a:pPr>
            <a:r>
              <a:rPr lang="en-US" sz="1400" dirty="0"/>
              <a:t>Join the Orders and Order Details tables to retrieve order details information.</a:t>
            </a:r>
          </a:p>
          <a:p>
            <a:pPr marL="939800" lvl="1" indent="-342900" algn="just">
              <a:buFont typeface="+mj-lt"/>
              <a:buAutoNum type="alphaLcParenR"/>
            </a:pPr>
            <a:r>
              <a:rPr lang="en-US" sz="1400" dirty="0"/>
              <a:t>Filter the order details information to retrieve only the needed information.</a:t>
            </a:r>
          </a:p>
          <a:p>
            <a:pPr marL="939800" lvl="1" indent="-342900" algn="just">
              <a:buFont typeface="+mj-lt"/>
              <a:buAutoNum type="alphaLcParenR"/>
            </a:pPr>
            <a:r>
              <a:rPr lang="en-US" sz="1400" dirty="0"/>
              <a:t>Group the data by product ID and aggregate the data to find the total quantity of each product sold.</a:t>
            </a:r>
          </a:p>
          <a:p>
            <a:pPr marL="939800" lvl="1" indent="-342900" algn="just">
              <a:buFont typeface="+mj-lt"/>
              <a:buAutoNum type="alphaLcParenR"/>
            </a:pPr>
            <a:r>
              <a:rPr lang="en-US" sz="1400" dirty="0"/>
              <a:t>Sort the data in descending order to find the best-selling product.</a:t>
            </a:r>
          </a:p>
          <a:p>
            <a:pPr marL="939800" lvl="1" indent="-342900" algn="just">
              <a:buFont typeface="+mj-lt"/>
              <a:buAutoNum type="alphaLcParenR"/>
            </a:pPr>
            <a:r>
              <a:rPr lang="en-US" sz="1400" dirty="0"/>
              <a:t>Join the Products table to retrieve the product name.</a:t>
            </a:r>
          </a:p>
          <a:p>
            <a:pPr marL="939800" lvl="1" indent="-342900" algn="just">
              <a:buFont typeface="+mj-lt"/>
              <a:buAutoNum type="alphaLcParenR"/>
            </a:pPr>
            <a:r>
              <a:rPr lang="en-US" sz="1400" dirty="0"/>
              <a:t>Select the product name and total quantity to display the best-selling product information.</a:t>
            </a:r>
            <a:endParaRPr lang="en-ID" dirty="0"/>
          </a:p>
        </p:txBody>
      </p:sp>
    </p:spTree>
    <p:extLst>
      <p:ext uri="{BB962C8B-B14F-4D97-AF65-F5344CB8AC3E}">
        <p14:creationId xmlns:p14="http://schemas.microsoft.com/office/powerpoint/2010/main" val="3156659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2503-C1F3-5032-6565-C05459ABB7C5}"/>
              </a:ext>
            </a:extLst>
          </p:cNvPr>
          <p:cNvSpPr>
            <a:spLocks noGrp="1"/>
          </p:cNvSpPr>
          <p:nvPr>
            <p:ph type="title"/>
          </p:nvPr>
        </p:nvSpPr>
        <p:spPr/>
        <p:txBody>
          <a:bodyPr>
            <a:normAutofit fontScale="90000"/>
          </a:bodyPr>
          <a:lstStyle/>
          <a:p>
            <a:r>
              <a:rPr lang="en-US" dirty="0"/>
              <a:t>Customer Analysis</a:t>
            </a:r>
            <a:endParaRPr lang="en-ID" dirty="0"/>
          </a:p>
        </p:txBody>
      </p:sp>
      <p:sp>
        <p:nvSpPr>
          <p:cNvPr id="3" name="Text Placeholder 2">
            <a:extLst>
              <a:ext uri="{FF2B5EF4-FFF2-40B4-BE49-F238E27FC236}">
                <a16:creationId xmlns:a16="http://schemas.microsoft.com/office/drawing/2014/main" id="{63DCF78B-F8FD-E270-EA2A-4F6193553D66}"/>
              </a:ext>
            </a:extLst>
          </p:cNvPr>
          <p:cNvSpPr>
            <a:spLocks noGrp="1"/>
          </p:cNvSpPr>
          <p:nvPr>
            <p:ph type="body" idx="1"/>
          </p:nvPr>
        </p:nvSpPr>
        <p:spPr/>
        <p:txBody>
          <a:bodyPr/>
          <a:lstStyle/>
          <a:p>
            <a:pPr algn="just">
              <a:buFont typeface="Arial" panose="020B0604020202020204" pitchFamily="34" charset="0"/>
              <a:buChar char="•"/>
            </a:pPr>
            <a:r>
              <a:rPr lang="en-US" sz="1800" dirty="0"/>
              <a:t>Analysis of Customer Spending by Country</a:t>
            </a:r>
          </a:p>
          <a:p>
            <a:pPr marL="939800" lvl="1" indent="-342900" algn="just">
              <a:buFont typeface="+mj-lt"/>
              <a:buAutoNum type="alphaLcParenR"/>
            </a:pPr>
            <a:r>
              <a:rPr lang="en-US" sz="1400" dirty="0"/>
              <a:t>Use join to combine the data from the "Customers" and "Orders Details" tables.</a:t>
            </a:r>
          </a:p>
          <a:p>
            <a:pPr marL="939800" lvl="1" indent="-342900" algn="just">
              <a:buFont typeface="+mj-lt"/>
              <a:buAutoNum type="alphaLcParenR"/>
            </a:pPr>
            <a:r>
              <a:rPr lang="en-US" sz="1400" dirty="0"/>
              <a:t>Use aggregation to group the joined data by country and calculate the sum of total revenue for each country.</a:t>
            </a:r>
          </a:p>
          <a:p>
            <a:pPr marL="939800" lvl="1" indent="-342900" algn="just">
              <a:buFont typeface="+mj-lt"/>
              <a:buAutoNum type="alphaLcParenR"/>
            </a:pPr>
            <a:r>
              <a:rPr lang="en-US" sz="1400" dirty="0"/>
              <a:t>Use filtering to display only countries where customer spending is above the average.</a:t>
            </a:r>
            <a:endParaRPr lang="en-US" dirty="0"/>
          </a:p>
          <a:p>
            <a:pPr marL="596900" lvl="1" indent="0" algn="just">
              <a:buNone/>
            </a:pPr>
            <a:endParaRPr lang="en-US" dirty="0"/>
          </a:p>
          <a:p>
            <a:pPr algn="just">
              <a:buFont typeface="Arial" panose="020B0604020202020204" pitchFamily="34" charset="0"/>
              <a:buChar char="•"/>
            </a:pPr>
            <a:r>
              <a:rPr lang="en-US" sz="1800" dirty="0"/>
              <a:t>Analysis of The Most Frequent Customers by Number of Orders</a:t>
            </a:r>
          </a:p>
          <a:p>
            <a:pPr marL="939800" lvl="1" indent="-342900" algn="just">
              <a:buFont typeface="+mj-lt"/>
              <a:buAutoNum type="alphaLcParenR"/>
            </a:pPr>
            <a:r>
              <a:rPr lang="en-US" sz="1400" dirty="0"/>
              <a:t>Use CTE to create a subquery that counts the number of orders per customer.</a:t>
            </a:r>
          </a:p>
          <a:p>
            <a:pPr marL="939800" lvl="1" indent="-342900" algn="just">
              <a:buFont typeface="+mj-lt"/>
              <a:buAutoNum type="alphaLcParenR"/>
            </a:pPr>
            <a:r>
              <a:rPr lang="en-US" sz="1400" dirty="0"/>
              <a:t>Use filtering to display only customers with more than average orders.</a:t>
            </a:r>
            <a:endParaRPr lang="en-US" sz="2000" dirty="0"/>
          </a:p>
          <a:p>
            <a:pPr marL="939800" lvl="1" indent="-342900" algn="just">
              <a:buFont typeface="+mj-lt"/>
              <a:buAutoNum type="alphaLcParenR"/>
            </a:pPr>
            <a:r>
              <a:rPr lang="en-US" sz="1400" dirty="0"/>
              <a:t>Use sorting to order the data by the number of orders per customer and display the top 10 most frequent customers.</a:t>
            </a:r>
          </a:p>
        </p:txBody>
      </p:sp>
    </p:spTree>
    <p:extLst>
      <p:ext uri="{BB962C8B-B14F-4D97-AF65-F5344CB8AC3E}">
        <p14:creationId xmlns:p14="http://schemas.microsoft.com/office/powerpoint/2010/main" val="2061335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1641</Words>
  <Application>Microsoft Office PowerPoint</Application>
  <PresentationFormat>On-screen Show (16:9)</PresentationFormat>
  <Paragraphs>210</Paragraphs>
  <Slides>34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Plus Jakarta Sans Medium</vt:lpstr>
      <vt:lpstr>Plus Jakarta Sans SemiBold</vt:lpstr>
      <vt:lpstr>Arial</vt:lpstr>
      <vt:lpstr>Wingdings</vt:lpstr>
      <vt:lpstr>Plus Jakarta Sans</vt:lpstr>
      <vt:lpstr>Consolas</vt:lpstr>
      <vt:lpstr>Simple Light</vt:lpstr>
      <vt:lpstr>Mini Project Data Engineering Study Case: Northwind Traders Database</vt:lpstr>
      <vt:lpstr>Table of Contents</vt:lpstr>
      <vt:lpstr>Business Understanding</vt:lpstr>
      <vt:lpstr>Northwind Traders</vt:lpstr>
      <vt:lpstr>Northwind Traders Database Schema</vt:lpstr>
      <vt:lpstr>Analysis Objectives</vt:lpstr>
      <vt:lpstr>Analysis Scope &amp; Goals</vt:lpstr>
      <vt:lpstr>Product Analysis</vt:lpstr>
      <vt:lpstr>Customer Analysis</vt:lpstr>
      <vt:lpstr>Shipper Analysis</vt:lpstr>
      <vt:lpstr>Data Processing Flowcharts</vt:lpstr>
      <vt:lpstr>Product Analysis Flowcharts</vt:lpstr>
      <vt:lpstr>Product Analysis Flowcharts</vt:lpstr>
      <vt:lpstr>Customer Analysis Flowcharts</vt:lpstr>
      <vt:lpstr>Customer Analysis Flowcharts</vt:lpstr>
      <vt:lpstr>Shipper Analysis Flowcharts</vt:lpstr>
      <vt:lpstr>Shipper Analysis Flowcharts</vt:lpstr>
      <vt:lpstr>Data Processing Queries</vt:lpstr>
      <vt:lpstr>Product Analysis Queries</vt:lpstr>
      <vt:lpstr>Product Analysis Queries</vt:lpstr>
      <vt:lpstr>Customer Analysis Queries</vt:lpstr>
      <vt:lpstr>Customer Analysis Queries</vt:lpstr>
      <vt:lpstr>Shipper Analysis Queries</vt:lpstr>
      <vt:lpstr>Shipper Analysis Queries</vt:lpstr>
      <vt:lpstr>Data Analysis</vt:lpstr>
      <vt:lpstr>What Category of Items Sold The Most?</vt:lpstr>
      <vt:lpstr>What is The Best-Selling Product?</vt:lpstr>
      <vt:lpstr>From Which Country Do The Customers Originate?</vt:lpstr>
      <vt:lpstr>Which Company Places The Most Orders?</vt:lpstr>
      <vt:lpstr>Summaries &amp; Recommendations</vt:lpstr>
      <vt:lpstr>Based on the above data analysis, the following conclusions can be drawn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Science Project Title</dc:title>
  <dc:creator>Adrian Maulana Muhammad</dc:creator>
  <cp:lastModifiedBy>Adrian Maulana Muhammad</cp:lastModifiedBy>
  <cp:revision>205</cp:revision>
  <dcterms:modified xsi:type="dcterms:W3CDTF">2023-02-25T13:18:02Z</dcterms:modified>
</cp:coreProperties>
</file>