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 id="2147483672" r:id="rId3"/>
  </p:sldMasterIdLst>
  <p:notesMasterIdLst>
    <p:notesMasterId r:id="rId34"/>
  </p:notesMasterIdLst>
  <p:sldIdLst>
    <p:sldId id="256" r:id="rId4"/>
    <p:sldId id="257" r:id="rId5"/>
    <p:sldId id="258" r:id="rId6"/>
    <p:sldId id="259" r:id="rId7"/>
    <p:sldId id="261" r:id="rId8"/>
    <p:sldId id="282" r:id="rId9"/>
    <p:sldId id="283" r:id="rId10"/>
    <p:sldId id="284" r:id="rId11"/>
    <p:sldId id="285" r:id="rId12"/>
    <p:sldId id="286" r:id="rId13"/>
    <p:sldId id="287" r:id="rId14"/>
    <p:sldId id="291" r:id="rId15"/>
    <p:sldId id="292" r:id="rId16"/>
    <p:sldId id="296" r:id="rId17"/>
    <p:sldId id="295" r:id="rId18"/>
    <p:sldId id="299" r:id="rId19"/>
    <p:sldId id="289" r:id="rId20"/>
    <p:sldId id="290" r:id="rId21"/>
    <p:sldId id="293" r:id="rId22"/>
    <p:sldId id="294" r:id="rId23"/>
    <p:sldId id="297" r:id="rId24"/>
    <p:sldId id="298" r:id="rId25"/>
    <p:sldId id="288" r:id="rId26"/>
    <p:sldId id="266" r:id="rId27"/>
    <p:sldId id="300" r:id="rId28"/>
    <p:sldId id="301" r:id="rId29"/>
    <p:sldId id="302" r:id="rId30"/>
    <p:sldId id="272" r:id="rId31"/>
    <p:sldId id="273" r:id="rId32"/>
    <p:sldId id="280" r:id="rId33"/>
  </p:sldIdLst>
  <p:sldSz cx="9144000" cy="5143500" type="screen16x9"/>
  <p:notesSz cx="6858000" cy="9144000"/>
  <p:embeddedFontLst>
    <p:embeddedFont>
      <p:font typeface="Consolas" panose="020B0609020204030204" pitchFamily="49" charset="0"/>
      <p:regular r:id="rId35"/>
      <p:bold r:id="rId36"/>
      <p:italic r:id="rId37"/>
      <p:boldItalic r:id="rId38"/>
    </p:embeddedFont>
    <p:embeddedFont>
      <p:font typeface="Garamond" panose="02020404030301010803"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c406643c8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c406643c8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c406643c86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c406643c86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06643c8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c406643c8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06643c8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c406643c8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54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06643c8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c406643c8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071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06643c8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c406643c8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516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06643c8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c406643c8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616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06643c86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c406643c86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3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Garamond"/>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Clr>
                <a:srgbClr val="102747"/>
              </a:buClr>
              <a:buSzPts val="2100"/>
              <a:buFont typeface="Garamond"/>
              <a:buChar char="›"/>
              <a:defRPr/>
            </a:lvl1pPr>
            <a:lvl2pPr marL="914400" lvl="1" indent="-342900" algn="l">
              <a:lnSpc>
                <a:spcPct val="90000"/>
              </a:lnSpc>
              <a:spcBef>
                <a:spcPts val="400"/>
              </a:spcBef>
              <a:spcAft>
                <a:spcPts val="0"/>
              </a:spcAft>
              <a:buClr>
                <a:srgbClr val="102747"/>
              </a:buClr>
              <a:buSzPts val="1800"/>
              <a:buFont typeface="Garamond"/>
              <a:buChar char="›"/>
              <a:defRPr/>
            </a:lvl2pPr>
            <a:lvl3pPr marL="1371600" lvl="2" indent="-323850" algn="l">
              <a:lnSpc>
                <a:spcPct val="90000"/>
              </a:lnSpc>
              <a:spcBef>
                <a:spcPts val="400"/>
              </a:spcBef>
              <a:spcAft>
                <a:spcPts val="0"/>
              </a:spcAft>
              <a:buClr>
                <a:srgbClr val="102747"/>
              </a:buClr>
              <a:buSzPts val="1500"/>
              <a:buFont typeface="Garamond"/>
              <a:buChar char="›"/>
              <a:defRPr/>
            </a:lvl3pPr>
            <a:lvl4pPr marL="1828800" lvl="3" indent="-317500" algn="l">
              <a:lnSpc>
                <a:spcPct val="90000"/>
              </a:lnSpc>
              <a:spcBef>
                <a:spcPts val="400"/>
              </a:spcBef>
              <a:spcAft>
                <a:spcPts val="0"/>
              </a:spcAft>
              <a:buClr>
                <a:srgbClr val="102747"/>
              </a:buClr>
              <a:buSzPts val="1400"/>
              <a:buFont typeface="Garamond"/>
              <a:buChar char="›"/>
              <a:defRPr/>
            </a:lvl4pPr>
            <a:lvl5pPr marL="2286000" lvl="4" indent="-317500" algn="l">
              <a:lnSpc>
                <a:spcPct val="90000"/>
              </a:lnSpc>
              <a:spcBef>
                <a:spcPts val="400"/>
              </a:spcBef>
              <a:spcAft>
                <a:spcPts val="0"/>
              </a:spcAft>
              <a:buClr>
                <a:srgbClr val="102747"/>
              </a:buClr>
              <a:buSzPts val="1400"/>
              <a:buFont typeface="Garamond"/>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Garamond"/>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Garamon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Garamon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A8D2-7801-4C1A-8174-6461E62C034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6BCCA18-2CDE-4DFC-BD38-534A78EBE18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B0463E8-84B5-4771-B306-9BD537BBAC7D}"/>
              </a:ext>
            </a:extLst>
          </p:cNvPr>
          <p:cNvSpPr>
            <a:spLocks noGrp="1"/>
          </p:cNvSpPr>
          <p:nvPr>
            <p:ph type="dt" sz="half" idx="10"/>
          </p:nvPr>
        </p:nvSpPr>
        <p:spPr/>
        <p:txBody>
          <a:bodyPr/>
          <a:lstStyle/>
          <a:p>
            <a:fld id="{DF18388D-7049-4A58-ADEF-069566DE167C}" type="datetime1">
              <a:rPr lang="en-US" smtClean="0"/>
              <a:t>2/5/2023</a:t>
            </a:fld>
            <a:endParaRPr lang="en-US"/>
          </a:p>
        </p:txBody>
      </p:sp>
      <p:sp>
        <p:nvSpPr>
          <p:cNvPr id="5" name="Footer Placeholder 4">
            <a:extLst>
              <a:ext uri="{FF2B5EF4-FFF2-40B4-BE49-F238E27FC236}">
                <a16:creationId xmlns:a16="http://schemas.microsoft.com/office/drawing/2014/main" id="{837DAFE3-1E93-4F0F-9D33-8FC7EBD0D14D}"/>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52CBB345-F763-43E1-9677-9C8B46796F9D}"/>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675133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E30E-2CF4-4C28-A728-ACC9709BA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D7D78-1CBF-4FC3-914C-F3FB674F3C74}"/>
              </a:ext>
            </a:extLst>
          </p:cNvPr>
          <p:cNvSpPr>
            <a:spLocks noGrp="1"/>
          </p:cNvSpPr>
          <p:nvPr>
            <p:ph idx="1"/>
          </p:nvPr>
        </p:nvSpPr>
        <p:spPr/>
        <p:txBody>
          <a:bodyPr/>
          <a:lstStyle>
            <a:lvl1pPr marL="133350" indent="-133350">
              <a:buClr>
                <a:srgbClr val="102747"/>
              </a:buClr>
              <a:buFont typeface="Garamond" panose="02020404030301010803" pitchFamily="18" charset="0"/>
              <a:buChar char="›"/>
              <a:defRPr/>
            </a:lvl1pPr>
            <a:lvl2pPr marL="257175" indent="-123825">
              <a:buClr>
                <a:srgbClr val="102747"/>
              </a:buClr>
              <a:buFont typeface="Garamond" panose="02020404030301010803" pitchFamily="18" charset="0"/>
              <a:buChar char="›"/>
              <a:defRPr/>
            </a:lvl2pPr>
            <a:lvl3pPr marL="390525" indent="-123825">
              <a:buClr>
                <a:srgbClr val="102747"/>
              </a:buClr>
              <a:buFont typeface="Garamond" panose="02020404030301010803" pitchFamily="18" charset="0"/>
              <a:buChar char="›"/>
              <a:tabLst>
                <a:tab pos="1457325" algn="l"/>
              </a:tabLst>
              <a:defRPr/>
            </a:lvl3pPr>
            <a:lvl4pPr marL="514350" indent="-133350">
              <a:buClr>
                <a:srgbClr val="102747"/>
              </a:buClr>
              <a:buFont typeface="Garamond" panose="02020404030301010803" pitchFamily="18" charset="0"/>
              <a:buChar char="›"/>
              <a:tabLst>
                <a:tab pos="1457325" algn="l"/>
              </a:tabLst>
              <a:defRPr/>
            </a:lvl4pPr>
            <a:lvl5pPr marL="647700" indent="-133350">
              <a:buClr>
                <a:srgbClr val="102747"/>
              </a:buClr>
              <a:buFont typeface="Garamond" panose="02020404030301010803" pitchFamily="18"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C459B1-99F0-4BD1-8B0B-58723E65F436}"/>
              </a:ext>
            </a:extLst>
          </p:cNvPr>
          <p:cNvSpPr>
            <a:spLocks noGrp="1"/>
          </p:cNvSpPr>
          <p:nvPr>
            <p:ph type="dt" sz="half" idx="10"/>
          </p:nvPr>
        </p:nvSpPr>
        <p:spPr/>
        <p:txBody>
          <a:bodyPr/>
          <a:lstStyle/>
          <a:p>
            <a:fld id="{2492679C-196D-4DE0-8A42-E5ADEB72970E}" type="datetime1">
              <a:rPr lang="en-US" smtClean="0"/>
              <a:t>2/5/2023</a:t>
            </a:fld>
            <a:endParaRPr lang="en-US"/>
          </a:p>
        </p:txBody>
      </p:sp>
      <p:sp>
        <p:nvSpPr>
          <p:cNvPr id="5" name="Footer Placeholder 4">
            <a:extLst>
              <a:ext uri="{FF2B5EF4-FFF2-40B4-BE49-F238E27FC236}">
                <a16:creationId xmlns:a16="http://schemas.microsoft.com/office/drawing/2014/main" id="{B7FE4102-C2B4-4A47-9F34-AB569C938059}"/>
              </a:ext>
            </a:extLst>
          </p:cNvPr>
          <p:cNvSpPr>
            <a:spLocks noGrp="1"/>
          </p:cNvSpPr>
          <p:nvPr>
            <p:ph type="ftr" sz="quarter" idx="11"/>
          </p:nvPr>
        </p:nvSpPr>
        <p:spPr/>
        <p:txBody>
          <a:bodyPr/>
          <a:lstStyle/>
          <a:p>
            <a:r>
              <a:rPr lang="en-US" dirty="0"/>
              <a:t>Insert Your Footer Here</a:t>
            </a:r>
          </a:p>
        </p:txBody>
      </p:sp>
      <p:sp>
        <p:nvSpPr>
          <p:cNvPr id="6" name="Slide Number Placeholder 5">
            <a:extLst>
              <a:ext uri="{FF2B5EF4-FFF2-40B4-BE49-F238E27FC236}">
                <a16:creationId xmlns:a16="http://schemas.microsoft.com/office/drawing/2014/main" id="{6238B167-E2CC-4E62-8049-AFC7D64DE587}"/>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2217885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01E3-CDD6-4188-8C1C-C98FC9C361C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A061369-1D30-4C1E-9595-48AC121AD98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DAB11-A9B4-4500-BF8F-B50C2BB4CCFF}"/>
              </a:ext>
            </a:extLst>
          </p:cNvPr>
          <p:cNvSpPr>
            <a:spLocks noGrp="1"/>
          </p:cNvSpPr>
          <p:nvPr>
            <p:ph type="dt" sz="half" idx="10"/>
          </p:nvPr>
        </p:nvSpPr>
        <p:spPr/>
        <p:txBody>
          <a:bodyPr/>
          <a:lstStyle/>
          <a:p>
            <a:fld id="{4374ED3D-CB9B-48CA-9D94-084D6089EB93}" type="datetime1">
              <a:rPr lang="en-US" smtClean="0"/>
              <a:t>2/5/2023</a:t>
            </a:fld>
            <a:endParaRPr lang="en-US"/>
          </a:p>
        </p:txBody>
      </p:sp>
      <p:sp>
        <p:nvSpPr>
          <p:cNvPr id="5" name="Footer Placeholder 4">
            <a:extLst>
              <a:ext uri="{FF2B5EF4-FFF2-40B4-BE49-F238E27FC236}">
                <a16:creationId xmlns:a16="http://schemas.microsoft.com/office/drawing/2014/main" id="{5C372044-A45B-41EA-930C-5263ADC40664}"/>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8E75C8D7-6F28-4815-9EE3-1AC310BBF67E}"/>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3853801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24E2-8BD4-4D5F-8392-7AD00B785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613C7-50F2-424F-BE7F-7DE7F4441D6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18EE6-5835-4D32-A248-0BDDC8921E7E}"/>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9169D1-83B0-400F-9319-38E8753A3B31}"/>
              </a:ext>
            </a:extLst>
          </p:cNvPr>
          <p:cNvSpPr>
            <a:spLocks noGrp="1"/>
          </p:cNvSpPr>
          <p:nvPr>
            <p:ph type="dt" sz="half" idx="10"/>
          </p:nvPr>
        </p:nvSpPr>
        <p:spPr/>
        <p:txBody>
          <a:bodyPr/>
          <a:lstStyle/>
          <a:p>
            <a:fld id="{0B5689B3-530D-4855-BCB9-DEB09A7CF906}" type="datetime1">
              <a:rPr lang="en-US" smtClean="0"/>
              <a:t>2/5/2023</a:t>
            </a:fld>
            <a:endParaRPr lang="en-US"/>
          </a:p>
        </p:txBody>
      </p:sp>
      <p:sp>
        <p:nvSpPr>
          <p:cNvPr id="6" name="Footer Placeholder 5">
            <a:extLst>
              <a:ext uri="{FF2B5EF4-FFF2-40B4-BE49-F238E27FC236}">
                <a16:creationId xmlns:a16="http://schemas.microsoft.com/office/drawing/2014/main" id="{A1C3FEED-4036-4191-A42E-A183CD0313EA}"/>
              </a:ext>
            </a:extLst>
          </p:cNvPr>
          <p:cNvSpPr>
            <a:spLocks noGrp="1"/>
          </p:cNvSpPr>
          <p:nvPr>
            <p:ph type="ftr" sz="quarter" idx="11"/>
          </p:nvPr>
        </p:nvSpPr>
        <p:spPr/>
        <p:txBody>
          <a:bodyPr/>
          <a:lstStyle/>
          <a:p>
            <a:r>
              <a:rPr lang="en-US"/>
              <a:t>Insert Your Footer Here</a:t>
            </a:r>
          </a:p>
        </p:txBody>
      </p:sp>
      <p:sp>
        <p:nvSpPr>
          <p:cNvPr id="7" name="Slide Number Placeholder 6">
            <a:extLst>
              <a:ext uri="{FF2B5EF4-FFF2-40B4-BE49-F238E27FC236}">
                <a16:creationId xmlns:a16="http://schemas.microsoft.com/office/drawing/2014/main" id="{40901FE4-4C37-487F-8A3F-7F8C96BE31C7}"/>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169262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9C24-40E6-4317-A009-BC709DF49D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934740-2740-4357-8B9E-D5EDF780581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0F66345-5C80-4EA8-95D9-0896444A973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B0ECDC-8899-47DC-82BF-4A970E29545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B3B67-BBA0-4D0C-A8CF-852BC026EB2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A4E01C-3297-4635-8452-9091983D59B6}"/>
              </a:ext>
            </a:extLst>
          </p:cNvPr>
          <p:cNvSpPr>
            <a:spLocks noGrp="1"/>
          </p:cNvSpPr>
          <p:nvPr>
            <p:ph type="dt" sz="half" idx="10"/>
          </p:nvPr>
        </p:nvSpPr>
        <p:spPr/>
        <p:txBody>
          <a:bodyPr/>
          <a:lstStyle/>
          <a:p>
            <a:fld id="{200FEFAF-07A3-4695-BB79-64B21819070B}" type="datetime1">
              <a:rPr lang="en-US" smtClean="0"/>
              <a:t>2/5/2023</a:t>
            </a:fld>
            <a:endParaRPr lang="en-US"/>
          </a:p>
        </p:txBody>
      </p:sp>
      <p:sp>
        <p:nvSpPr>
          <p:cNvPr id="8" name="Footer Placeholder 7">
            <a:extLst>
              <a:ext uri="{FF2B5EF4-FFF2-40B4-BE49-F238E27FC236}">
                <a16:creationId xmlns:a16="http://schemas.microsoft.com/office/drawing/2014/main" id="{EC84BF24-974A-42CF-A4DD-3F77B75E021C}"/>
              </a:ext>
            </a:extLst>
          </p:cNvPr>
          <p:cNvSpPr>
            <a:spLocks noGrp="1"/>
          </p:cNvSpPr>
          <p:nvPr>
            <p:ph type="ftr" sz="quarter" idx="11"/>
          </p:nvPr>
        </p:nvSpPr>
        <p:spPr/>
        <p:txBody>
          <a:bodyPr/>
          <a:lstStyle/>
          <a:p>
            <a:r>
              <a:rPr lang="en-US"/>
              <a:t>Insert Your Footer Here</a:t>
            </a:r>
          </a:p>
        </p:txBody>
      </p:sp>
      <p:sp>
        <p:nvSpPr>
          <p:cNvPr id="9" name="Slide Number Placeholder 8">
            <a:extLst>
              <a:ext uri="{FF2B5EF4-FFF2-40B4-BE49-F238E27FC236}">
                <a16:creationId xmlns:a16="http://schemas.microsoft.com/office/drawing/2014/main" id="{A350926F-924C-40C9-90A6-2C476AE82FF7}"/>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27130947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4EE6-F7BA-4C11-AA2C-6A393C9A2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4FEA8C-7DFC-4CD9-AEF4-7B81F2BDE2D9}"/>
              </a:ext>
            </a:extLst>
          </p:cNvPr>
          <p:cNvSpPr>
            <a:spLocks noGrp="1"/>
          </p:cNvSpPr>
          <p:nvPr>
            <p:ph type="dt" sz="half" idx="10"/>
          </p:nvPr>
        </p:nvSpPr>
        <p:spPr/>
        <p:txBody>
          <a:bodyPr/>
          <a:lstStyle/>
          <a:p>
            <a:fld id="{1F283797-4250-4407-9785-E305430B2792}" type="datetime1">
              <a:rPr lang="en-US" smtClean="0"/>
              <a:t>2/5/2023</a:t>
            </a:fld>
            <a:endParaRPr lang="en-US"/>
          </a:p>
        </p:txBody>
      </p:sp>
      <p:sp>
        <p:nvSpPr>
          <p:cNvPr id="4" name="Footer Placeholder 3">
            <a:extLst>
              <a:ext uri="{FF2B5EF4-FFF2-40B4-BE49-F238E27FC236}">
                <a16:creationId xmlns:a16="http://schemas.microsoft.com/office/drawing/2014/main" id="{131D82DD-A71A-499A-A598-A6104FD22784}"/>
              </a:ext>
            </a:extLst>
          </p:cNvPr>
          <p:cNvSpPr>
            <a:spLocks noGrp="1"/>
          </p:cNvSpPr>
          <p:nvPr>
            <p:ph type="ftr" sz="quarter" idx="11"/>
          </p:nvPr>
        </p:nvSpPr>
        <p:spPr/>
        <p:txBody>
          <a:bodyPr/>
          <a:lstStyle/>
          <a:p>
            <a:r>
              <a:rPr lang="en-US"/>
              <a:t>Insert Your Footer Here</a:t>
            </a:r>
          </a:p>
        </p:txBody>
      </p:sp>
      <p:sp>
        <p:nvSpPr>
          <p:cNvPr id="5" name="Slide Number Placeholder 4">
            <a:extLst>
              <a:ext uri="{FF2B5EF4-FFF2-40B4-BE49-F238E27FC236}">
                <a16:creationId xmlns:a16="http://schemas.microsoft.com/office/drawing/2014/main" id="{3C1A7A6E-C67E-4F89-ADB1-226826F618A3}"/>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939808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9F175-0F57-4EB3-B265-34517C43F307}"/>
              </a:ext>
            </a:extLst>
          </p:cNvPr>
          <p:cNvSpPr>
            <a:spLocks noGrp="1"/>
          </p:cNvSpPr>
          <p:nvPr>
            <p:ph type="dt" sz="half" idx="10"/>
          </p:nvPr>
        </p:nvSpPr>
        <p:spPr/>
        <p:txBody>
          <a:bodyPr/>
          <a:lstStyle/>
          <a:p>
            <a:fld id="{9EF207AB-517D-4491-9172-EBFFC880A0F5}" type="datetime1">
              <a:rPr lang="en-US" smtClean="0"/>
              <a:t>2/5/2023</a:t>
            </a:fld>
            <a:endParaRPr lang="en-US"/>
          </a:p>
        </p:txBody>
      </p:sp>
      <p:sp>
        <p:nvSpPr>
          <p:cNvPr id="3" name="Footer Placeholder 2">
            <a:extLst>
              <a:ext uri="{FF2B5EF4-FFF2-40B4-BE49-F238E27FC236}">
                <a16:creationId xmlns:a16="http://schemas.microsoft.com/office/drawing/2014/main" id="{52284187-B78A-4088-BD9A-54F6B432DBF7}"/>
              </a:ext>
            </a:extLst>
          </p:cNvPr>
          <p:cNvSpPr>
            <a:spLocks noGrp="1"/>
          </p:cNvSpPr>
          <p:nvPr>
            <p:ph type="ftr" sz="quarter" idx="11"/>
          </p:nvPr>
        </p:nvSpPr>
        <p:spPr/>
        <p:txBody>
          <a:bodyPr/>
          <a:lstStyle/>
          <a:p>
            <a:r>
              <a:rPr lang="en-US"/>
              <a:t>Insert Your Footer Here</a:t>
            </a:r>
          </a:p>
        </p:txBody>
      </p:sp>
      <p:sp>
        <p:nvSpPr>
          <p:cNvPr id="4" name="Slide Number Placeholder 3">
            <a:extLst>
              <a:ext uri="{FF2B5EF4-FFF2-40B4-BE49-F238E27FC236}">
                <a16:creationId xmlns:a16="http://schemas.microsoft.com/office/drawing/2014/main" id="{A023A28F-8FE9-46BF-A895-C31A14937FC1}"/>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97914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C224-3EAF-4EE6-A0D5-9A804E2372B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8A226DD-F5E8-414C-BDF0-C2F770A53A3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3F688C-1DE6-44DD-988C-9CB1769E2AE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2698EE2-070C-405B-B3AD-0DE7B0F727AE}"/>
              </a:ext>
            </a:extLst>
          </p:cNvPr>
          <p:cNvSpPr>
            <a:spLocks noGrp="1"/>
          </p:cNvSpPr>
          <p:nvPr>
            <p:ph type="dt" sz="half" idx="10"/>
          </p:nvPr>
        </p:nvSpPr>
        <p:spPr/>
        <p:txBody>
          <a:bodyPr/>
          <a:lstStyle/>
          <a:p>
            <a:fld id="{49940FA8-FD76-4777-81F3-EA849AAF49D9}" type="datetime1">
              <a:rPr lang="en-US" smtClean="0"/>
              <a:t>2/5/2023</a:t>
            </a:fld>
            <a:endParaRPr lang="en-US"/>
          </a:p>
        </p:txBody>
      </p:sp>
      <p:sp>
        <p:nvSpPr>
          <p:cNvPr id="6" name="Footer Placeholder 5">
            <a:extLst>
              <a:ext uri="{FF2B5EF4-FFF2-40B4-BE49-F238E27FC236}">
                <a16:creationId xmlns:a16="http://schemas.microsoft.com/office/drawing/2014/main" id="{A3C71937-FE79-46E8-880E-54563256039B}"/>
              </a:ext>
            </a:extLst>
          </p:cNvPr>
          <p:cNvSpPr>
            <a:spLocks noGrp="1"/>
          </p:cNvSpPr>
          <p:nvPr>
            <p:ph type="ftr" sz="quarter" idx="11"/>
          </p:nvPr>
        </p:nvSpPr>
        <p:spPr/>
        <p:txBody>
          <a:bodyPr/>
          <a:lstStyle/>
          <a:p>
            <a:r>
              <a:rPr lang="en-US"/>
              <a:t>Insert Your Footer Here</a:t>
            </a:r>
          </a:p>
        </p:txBody>
      </p:sp>
      <p:sp>
        <p:nvSpPr>
          <p:cNvPr id="7" name="Slide Number Placeholder 6">
            <a:extLst>
              <a:ext uri="{FF2B5EF4-FFF2-40B4-BE49-F238E27FC236}">
                <a16:creationId xmlns:a16="http://schemas.microsoft.com/office/drawing/2014/main" id="{CD56B417-789C-4CF7-8948-08A457455EFA}"/>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6891772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0891-E02B-4A29-A955-5E06630F0F5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C55FE48-8E40-498D-AA77-9E67F7F84AA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05DF13E-98FF-4848-9799-8BCF36FB4CC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FBA9BE-8217-4F2F-AC35-168B6095098C}"/>
              </a:ext>
            </a:extLst>
          </p:cNvPr>
          <p:cNvSpPr>
            <a:spLocks noGrp="1"/>
          </p:cNvSpPr>
          <p:nvPr>
            <p:ph type="dt" sz="half" idx="10"/>
          </p:nvPr>
        </p:nvSpPr>
        <p:spPr/>
        <p:txBody>
          <a:bodyPr/>
          <a:lstStyle/>
          <a:p>
            <a:fld id="{B2E5968D-F649-4BB4-A9DF-559D2CA7055F}" type="datetime1">
              <a:rPr lang="en-US" smtClean="0"/>
              <a:t>2/5/2023</a:t>
            </a:fld>
            <a:endParaRPr lang="en-US"/>
          </a:p>
        </p:txBody>
      </p:sp>
      <p:sp>
        <p:nvSpPr>
          <p:cNvPr id="6" name="Footer Placeholder 5">
            <a:extLst>
              <a:ext uri="{FF2B5EF4-FFF2-40B4-BE49-F238E27FC236}">
                <a16:creationId xmlns:a16="http://schemas.microsoft.com/office/drawing/2014/main" id="{B7863AB8-90C3-4C6E-8ABE-02803C029275}"/>
              </a:ext>
            </a:extLst>
          </p:cNvPr>
          <p:cNvSpPr>
            <a:spLocks noGrp="1"/>
          </p:cNvSpPr>
          <p:nvPr>
            <p:ph type="ftr" sz="quarter" idx="11"/>
          </p:nvPr>
        </p:nvSpPr>
        <p:spPr/>
        <p:txBody>
          <a:bodyPr/>
          <a:lstStyle/>
          <a:p>
            <a:r>
              <a:rPr lang="en-US"/>
              <a:t>Insert Your Footer Here</a:t>
            </a:r>
          </a:p>
        </p:txBody>
      </p:sp>
      <p:sp>
        <p:nvSpPr>
          <p:cNvPr id="7" name="Slide Number Placeholder 6">
            <a:extLst>
              <a:ext uri="{FF2B5EF4-FFF2-40B4-BE49-F238E27FC236}">
                <a16:creationId xmlns:a16="http://schemas.microsoft.com/office/drawing/2014/main" id="{D199F9E5-7A14-4B53-85EF-77D661FA7B3E}"/>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10257399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EB78-F0A3-4057-B8C5-D4FB73DB78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6F6B5E-9BC2-47EC-9A21-4DF177161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8AB22-76D6-44FD-85AC-FC624D4CA6BC}"/>
              </a:ext>
            </a:extLst>
          </p:cNvPr>
          <p:cNvSpPr>
            <a:spLocks noGrp="1"/>
          </p:cNvSpPr>
          <p:nvPr>
            <p:ph type="dt" sz="half" idx="10"/>
          </p:nvPr>
        </p:nvSpPr>
        <p:spPr/>
        <p:txBody>
          <a:bodyPr/>
          <a:lstStyle/>
          <a:p>
            <a:fld id="{A3E6A9BD-FB71-48D4-9715-A1838906E938}" type="datetime1">
              <a:rPr lang="en-US" smtClean="0"/>
              <a:t>2/5/2023</a:t>
            </a:fld>
            <a:endParaRPr lang="en-US"/>
          </a:p>
        </p:txBody>
      </p:sp>
      <p:sp>
        <p:nvSpPr>
          <p:cNvPr id="5" name="Footer Placeholder 4">
            <a:extLst>
              <a:ext uri="{FF2B5EF4-FFF2-40B4-BE49-F238E27FC236}">
                <a16:creationId xmlns:a16="http://schemas.microsoft.com/office/drawing/2014/main" id="{4F027D41-8927-4140-9BBB-3240D7037FE7}"/>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7F2790AD-13EB-472C-B70F-04CE90F24AC0}"/>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3026301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AB713-8A5F-44D4-9418-40DEFBCA6A1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7F773D-F7CE-4EC2-8150-A14C1DBB44E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2FFE4-6D17-4A33-809A-DE4018BAEF3D}"/>
              </a:ext>
            </a:extLst>
          </p:cNvPr>
          <p:cNvSpPr>
            <a:spLocks noGrp="1"/>
          </p:cNvSpPr>
          <p:nvPr>
            <p:ph type="dt" sz="half" idx="10"/>
          </p:nvPr>
        </p:nvSpPr>
        <p:spPr/>
        <p:txBody>
          <a:bodyPr/>
          <a:lstStyle/>
          <a:p>
            <a:fld id="{A156700E-BABF-48D7-91ED-16FA9F56B942}" type="datetime1">
              <a:rPr lang="en-US" smtClean="0"/>
              <a:t>2/5/2023</a:t>
            </a:fld>
            <a:endParaRPr lang="en-US"/>
          </a:p>
        </p:txBody>
      </p:sp>
      <p:sp>
        <p:nvSpPr>
          <p:cNvPr id="5" name="Footer Placeholder 4">
            <a:extLst>
              <a:ext uri="{FF2B5EF4-FFF2-40B4-BE49-F238E27FC236}">
                <a16:creationId xmlns:a16="http://schemas.microsoft.com/office/drawing/2014/main" id="{5A32F211-47EB-4D78-AA5E-7ACDE0062FAD}"/>
              </a:ext>
            </a:extLst>
          </p:cNvPr>
          <p:cNvSpPr>
            <a:spLocks noGrp="1"/>
          </p:cNvSpPr>
          <p:nvPr>
            <p:ph type="ftr" sz="quarter" idx="11"/>
          </p:nvPr>
        </p:nvSpPr>
        <p:spPr/>
        <p:txBody>
          <a:bodyPr/>
          <a:lstStyle/>
          <a:p>
            <a:r>
              <a:rPr lang="en-US"/>
              <a:t>Insert Your Footer Here</a:t>
            </a:r>
          </a:p>
        </p:txBody>
      </p:sp>
      <p:sp>
        <p:nvSpPr>
          <p:cNvPr id="6" name="Slide Number Placeholder 5">
            <a:extLst>
              <a:ext uri="{FF2B5EF4-FFF2-40B4-BE49-F238E27FC236}">
                <a16:creationId xmlns:a16="http://schemas.microsoft.com/office/drawing/2014/main" id="{E1CD26BA-3599-4EE3-9F68-E75EFE9543F5}"/>
              </a:ext>
            </a:extLst>
          </p:cNvPr>
          <p:cNvSpPr>
            <a:spLocks noGrp="1"/>
          </p:cNvSpPr>
          <p:nvPr>
            <p:ph type="sldNum" sz="quarter" idx="12"/>
          </p:nvPr>
        </p:nvSpPr>
        <p:spPr/>
        <p:txBody>
          <a:bodyPr/>
          <a:lstStyle/>
          <a:p>
            <a:fld id="{20ACEE5B-6B89-47D3-A969-11CC9D54FA43}" type="slidenum">
              <a:rPr lang="en-US" smtClean="0"/>
              <a:t>‹#›</a:t>
            </a:fld>
            <a:endParaRPr lang="en-US"/>
          </a:p>
        </p:txBody>
      </p:sp>
    </p:spTree>
    <p:extLst>
      <p:ext uri="{BB962C8B-B14F-4D97-AF65-F5344CB8AC3E}">
        <p14:creationId xmlns:p14="http://schemas.microsoft.com/office/powerpoint/2010/main" val="64524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Garamond"/>
              <a:buNone/>
              <a:defRPr sz="3300" b="0" i="0" u="none" strike="noStrike" cap="none">
                <a:solidFill>
                  <a:schemeClr val="dk1"/>
                </a:solidFill>
                <a:latin typeface="Garamond"/>
                <a:ea typeface="Garamond"/>
                <a:cs typeface="Garamond"/>
                <a:sym typeface="Garamon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Garamond"/>
                <a:ea typeface="Garamond"/>
                <a:cs typeface="Garamond"/>
                <a:sym typeface="Garamond"/>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Garamond"/>
                <a:ea typeface="Garamond"/>
                <a:cs typeface="Garamond"/>
                <a:sym typeface="Garamond"/>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Garamond"/>
                <a:ea typeface="Garamond"/>
                <a:cs typeface="Garamond"/>
                <a:sym typeface="Garamond"/>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Garamond"/>
                <a:ea typeface="Garamond"/>
                <a:cs typeface="Garamond"/>
                <a:sym typeface="Garamond"/>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100"/>
              <a:buNone/>
              <a:defRPr sz="1400" b="0" i="0" u="none" strike="noStrike" cap="none">
                <a:solidFill>
                  <a:schemeClr val="dk1"/>
                </a:solidFill>
                <a:latin typeface="Garamond"/>
                <a:ea typeface="Garamond"/>
                <a:cs typeface="Garamond"/>
                <a:sym typeface="Garamond"/>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Garamond"/>
                <a:ea typeface="Garamond"/>
                <a:cs typeface="Garamond"/>
                <a:sym typeface="Garamond"/>
              </a:defRPr>
            </a:lvl1pPr>
            <a:lvl2pPr marL="0" marR="0" lvl="1" indent="0" algn="r" rtl="0">
              <a:spcBef>
                <a:spcPts val="0"/>
              </a:spcBef>
              <a:buNone/>
              <a:defRPr sz="900" b="0" i="0" u="none" strike="noStrike" cap="none">
                <a:solidFill>
                  <a:srgbClr val="888888"/>
                </a:solidFill>
                <a:latin typeface="Garamond"/>
                <a:ea typeface="Garamond"/>
                <a:cs typeface="Garamond"/>
                <a:sym typeface="Garamond"/>
              </a:defRPr>
            </a:lvl2pPr>
            <a:lvl3pPr marL="0" marR="0" lvl="2" indent="0" algn="r" rtl="0">
              <a:spcBef>
                <a:spcPts val="0"/>
              </a:spcBef>
              <a:buNone/>
              <a:defRPr sz="900" b="0" i="0" u="none" strike="noStrike" cap="none">
                <a:solidFill>
                  <a:srgbClr val="888888"/>
                </a:solidFill>
                <a:latin typeface="Garamond"/>
                <a:ea typeface="Garamond"/>
                <a:cs typeface="Garamond"/>
                <a:sym typeface="Garamond"/>
              </a:defRPr>
            </a:lvl3pPr>
            <a:lvl4pPr marL="0" marR="0" lvl="3" indent="0" algn="r" rtl="0">
              <a:spcBef>
                <a:spcPts val="0"/>
              </a:spcBef>
              <a:buNone/>
              <a:defRPr sz="900" b="0" i="0" u="none" strike="noStrike" cap="none">
                <a:solidFill>
                  <a:srgbClr val="888888"/>
                </a:solidFill>
                <a:latin typeface="Garamond"/>
                <a:ea typeface="Garamond"/>
                <a:cs typeface="Garamond"/>
                <a:sym typeface="Garamond"/>
              </a:defRPr>
            </a:lvl4pPr>
            <a:lvl5pPr marL="0" marR="0" lvl="4" indent="0" algn="r" rtl="0">
              <a:spcBef>
                <a:spcPts val="0"/>
              </a:spcBef>
              <a:buNone/>
              <a:defRPr sz="900" b="0" i="0" u="none" strike="noStrike" cap="none">
                <a:solidFill>
                  <a:srgbClr val="888888"/>
                </a:solidFill>
                <a:latin typeface="Garamond"/>
                <a:ea typeface="Garamond"/>
                <a:cs typeface="Garamond"/>
                <a:sym typeface="Garamond"/>
              </a:defRPr>
            </a:lvl5pPr>
            <a:lvl6pPr marL="0" marR="0" lvl="5" indent="0" algn="r" rtl="0">
              <a:spcBef>
                <a:spcPts val="0"/>
              </a:spcBef>
              <a:buNone/>
              <a:defRPr sz="900" b="0" i="0" u="none" strike="noStrike" cap="none">
                <a:solidFill>
                  <a:srgbClr val="888888"/>
                </a:solidFill>
                <a:latin typeface="Garamond"/>
                <a:ea typeface="Garamond"/>
                <a:cs typeface="Garamond"/>
                <a:sym typeface="Garamond"/>
              </a:defRPr>
            </a:lvl6pPr>
            <a:lvl7pPr marL="0" marR="0" lvl="6" indent="0" algn="r" rtl="0">
              <a:spcBef>
                <a:spcPts val="0"/>
              </a:spcBef>
              <a:buNone/>
              <a:defRPr sz="900" b="0" i="0" u="none" strike="noStrike" cap="none">
                <a:solidFill>
                  <a:srgbClr val="888888"/>
                </a:solidFill>
                <a:latin typeface="Garamond"/>
                <a:ea typeface="Garamond"/>
                <a:cs typeface="Garamond"/>
                <a:sym typeface="Garamond"/>
              </a:defRPr>
            </a:lvl7pPr>
            <a:lvl8pPr marL="0" marR="0" lvl="7" indent="0" algn="r" rtl="0">
              <a:spcBef>
                <a:spcPts val="0"/>
              </a:spcBef>
              <a:buNone/>
              <a:defRPr sz="900" b="0" i="0" u="none" strike="noStrike" cap="none">
                <a:solidFill>
                  <a:srgbClr val="888888"/>
                </a:solidFill>
                <a:latin typeface="Garamond"/>
                <a:ea typeface="Garamond"/>
                <a:cs typeface="Garamond"/>
                <a:sym typeface="Garamond"/>
              </a:defRPr>
            </a:lvl8pPr>
            <a:lvl9pPr marL="0" marR="0" lvl="8" indent="0" algn="r" rtl="0">
              <a:spcBef>
                <a:spcPts val="0"/>
              </a:spcBef>
              <a:buNone/>
              <a:defRPr sz="9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C7549-7BA2-4483-80DE-044F01FB21A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3F9A2D-9010-4365-9F0A-6371B64B085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D3941-B14F-4EAD-86E2-820976428CB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3026A1-4838-47B3-BDB6-2E6C2423384E}" type="datetime1">
              <a:rPr lang="en-US" smtClean="0"/>
              <a:t>2/5/2023</a:t>
            </a:fld>
            <a:endParaRPr lang="en-US"/>
          </a:p>
        </p:txBody>
      </p:sp>
      <p:sp>
        <p:nvSpPr>
          <p:cNvPr id="5" name="Footer Placeholder 4">
            <a:extLst>
              <a:ext uri="{FF2B5EF4-FFF2-40B4-BE49-F238E27FC236}">
                <a16:creationId xmlns:a16="http://schemas.microsoft.com/office/drawing/2014/main" id="{1420FA04-5677-48F2-93C7-E80C17D694B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Insert Your Footer Here</a:t>
            </a:r>
          </a:p>
        </p:txBody>
      </p:sp>
      <p:sp>
        <p:nvSpPr>
          <p:cNvPr id="6" name="Slide Number Placeholder 5">
            <a:extLst>
              <a:ext uri="{FF2B5EF4-FFF2-40B4-BE49-F238E27FC236}">
                <a16:creationId xmlns:a16="http://schemas.microsoft.com/office/drawing/2014/main" id="{16E9B155-7C67-4B01-800F-B47EEE4F966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0ACEE5B-6B89-47D3-A969-11CC9D54FA43}" type="slidenum">
              <a:rPr lang="en-US" smtClean="0"/>
              <a:t>‹#›</a:t>
            </a:fld>
            <a:endParaRPr lang="en-US"/>
          </a:p>
        </p:txBody>
      </p:sp>
    </p:spTree>
    <p:extLst>
      <p:ext uri="{BB962C8B-B14F-4D97-AF65-F5344CB8AC3E}">
        <p14:creationId xmlns:p14="http://schemas.microsoft.com/office/powerpoint/2010/main" val="6801768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6974799" y="0"/>
            <a:ext cx="2169200" cy="5143500"/>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30" name="Google Shape;130;p25"/>
          <p:cNvSpPr txBox="1">
            <a:spLocks noGrp="1"/>
          </p:cNvSpPr>
          <p:nvPr>
            <p:ph type="dt" idx="10"/>
          </p:nvPr>
        </p:nvSpPr>
        <p:spPr>
          <a:xfrm>
            <a:off x="6588287" y="4734785"/>
            <a:ext cx="2057400" cy="273844"/>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FFFFFF"/>
              </a:buClr>
              <a:buSzPts val="1200"/>
              <a:buFont typeface="Garamond"/>
              <a:buNone/>
            </a:pPr>
            <a:r>
              <a:rPr lang="en" sz="1200" dirty="0">
                <a:solidFill>
                  <a:srgbClr val="FFFFFF"/>
                </a:solidFill>
                <a:latin typeface="Garamond"/>
                <a:ea typeface="Garamond"/>
                <a:cs typeface="Garamond"/>
                <a:sym typeface="Garamond"/>
              </a:rPr>
              <a:t>29/01/2023</a:t>
            </a:r>
            <a:endParaRPr sz="1200" b="0" i="0" u="none" strike="noStrike" cap="none" dirty="0">
              <a:solidFill>
                <a:srgbClr val="FFFFFF"/>
              </a:solidFill>
              <a:latin typeface="Garamond"/>
              <a:ea typeface="Garamond"/>
              <a:cs typeface="Garamond"/>
              <a:sym typeface="Garamond"/>
            </a:endParaRPr>
          </a:p>
        </p:txBody>
      </p:sp>
      <p:cxnSp>
        <p:nvCxnSpPr>
          <p:cNvPr id="131" name="Google Shape;131;p25"/>
          <p:cNvCxnSpPr/>
          <p:nvPr/>
        </p:nvCxnSpPr>
        <p:spPr>
          <a:xfrm>
            <a:off x="0" y="4871707"/>
            <a:ext cx="6974799" cy="0"/>
          </a:xfrm>
          <a:prstGeom prst="straightConnector1">
            <a:avLst/>
          </a:prstGeom>
          <a:noFill/>
          <a:ln w="9525" cap="flat" cmpd="sng">
            <a:solidFill>
              <a:srgbClr val="BFBFBF"/>
            </a:solidFill>
            <a:prstDash val="solid"/>
            <a:miter lim="800000"/>
            <a:headEnd type="none" w="sm" len="sm"/>
            <a:tailEnd type="none" w="sm" len="sm"/>
          </a:ln>
        </p:spPr>
      </p:cxnSp>
      <p:sp>
        <p:nvSpPr>
          <p:cNvPr id="132" name="Google Shape;132;p25"/>
          <p:cNvSpPr/>
          <p:nvPr/>
        </p:nvSpPr>
        <p:spPr>
          <a:xfrm>
            <a:off x="782393" y="1924999"/>
            <a:ext cx="8361608" cy="2621052"/>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grpSp>
        <p:nvGrpSpPr>
          <p:cNvPr id="133" name="Google Shape;133;p25"/>
          <p:cNvGrpSpPr/>
          <p:nvPr/>
        </p:nvGrpSpPr>
        <p:grpSpPr>
          <a:xfrm>
            <a:off x="1194371" y="3331052"/>
            <a:ext cx="7343001" cy="889344"/>
            <a:chOff x="810505" y="2963049"/>
            <a:chExt cx="8683500" cy="1185792"/>
          </a:xfrm>
        </p:grpSpPr>
        <p:sp>
          <p:nvSpPr>
            <p:cNvPr id="134" name="Google Shape;134;p25"/>
            <p:cNvSpPr txBox="1"/>
            <p:nvPr/>
          </p:nvSpPr>
          <p:spPr>
            <a:xfrm>
              <a:off x="810505" y="2963049"/>
              <a:ext cx="8683500" cy="59503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102747"/>
                </a:buClr>
                <a:buSzPts val="3300"/>
                <a:buFont typeface="Garamond"/>
                <a:buNone/>
              </a:pPr>
              <a:r>
                <a:rPr lang="en-US" sz="2900" dirty="0">
                  <a:solidFill>
                    <a:srgbClr val="102747"/>
                  </a:solidFill>
                  <a:latin typeface="Garamond"/>
                  <a:ea typeface="Garamond"/>
                  <a:cs typeface="Garamond"/>
                  <a:sym typeface="Garamond"/>
                </a:rPr>
                <a:t>Data Case Study: Northwind Traders Database</a:t>
              </a:r>
              <a:endParaRPr lang="en-US" sz="1100" dirty="0"/>
            </a:p>
          </p:txBody>
        </p:sp>
        <p:sp>
          <p:nvSpPr>
            <p:cNvPr id="135" name="Google Shape;135;p25"/>
            <p:cNvSpPr txBox="1"/>
            <p:nvPr/>
          </p:nvSpPr>
          <p:spPr>
            <a:xfrm>
              <a:off x="810520" y="3717954"/>
              <a:ext cx="8063425"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02747"/>
                </a:buClr>
                <a:buSzPts val="2100"/>
                <a:buFont typeface="Garamond"/>
                <a:buNone/>
              </a:pPr>
              <a:r>
                <a:rPr lang="en" sz="2100" b="0" i="0" u="none" strike="noStrike" cap="none" dirty="0">
                  <a:solidFill>
                    <a:srgbClr val="102747"/>
                  </a:solidFill>
                  <a:latin typeface="Garamond"/>
                  <a:ea typeface="Garamond"/>
                  <a:cs typeface="Garamond"/>
                  <a:sym typeface="Garamond"/>
                </a:rPr>
                <a:t>by </a:t>
              </a:r>
              <a:r>
                <a:rPr lang="en" sz="2100" b="1" i="0" u="none" strike="noStrike" cap="none" dirty="0">
                  <a:solidFill>
                    <a:srgbClr val="102747"/>
                  </a:solidFill>
                  <a:latin typeface="Garamond"/>
                  <a:ea typeface="Garamond"/>
                  <a:cs typeface="Garamond"/>
                  <a:sym typeface="Garamond"/>
                </a:rPr>
                <a:t>Adrian Maulana Muhammad</a:t>
              </a:r>
              <a:endParaRPr sz="1100" b="1" dirty="0"/>
            </a:p>
          </p:txBody>
        </p:sp>
        <p:cxnSp>
          <p:nvCxnSpPr>
            <p:cNvPr id="136" name="Google Shape;136;p25"/>
            <p:cNvCxnSpPr/>
            <p:nvPr/>
          </p:nvCxnSpPr>
          <p:spPr>
            <a:xfrm>
              <a:off x="810520" y="3575631"/>
              <a:ext cx="8063425" cy="0"/>
            </a:xfrm>
            <a:prstGeom prst="straightConnector1">
              <a:avLst/>
            </a:prstGeom>
            <a:noFill/>
            <a:ln w="9525" cap="flat" cmpd="sng">
              <a:solidFill>
                <a:srgbClr val="BFBFBF"/>
              </a:solidFill>
              <a:prstDash val="solid"/>
              <a:miter lim="800000"/>
              <a:headEnd type="none" w="sm" len="sm"/>
              <a:tailEnd type="none" w="sm" len="sm"/>
            </a:ln>
          </p:spPr>
        </p:cxnSp>
      </p:grpSp>
      <p:grpSp>
        <p:nvGrpSpPr>
          <p:cNvPr id="137" name="Google Shape;137;p25"/>
          <p:cNvGrpSpPr/>
          <p:nvPr/>
        </p:nvGrpSpPr>
        <p:grpSpPr>
          <a:xfrm>
            <a:off x="399224" y="2241454"/>
            <a:ext cx="2402050" cy="553991"/>
            <a:chOff x="684699" y="2988605"/>
            <a:chExt cx="3202734" cy="738655"/>
          </a:xfrm>
        </p:grpSpPr>
        <p:sp>
          <p:nvSpPr>
            <p:cNvPr id="138" name="Google Shape;138;p25"/>
            <p:cNvSpPr/>
            <p:nvPr/>
          </p:nvSpPr>
          <p:spPr>
            <a:xfrm>
              <a:off x="684699" y="2988605"/>
              <a:ext cx="3202734" cy="738655"/>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39" name="Google Shape;139;p25"/>
            <p:cNvSpPr txBox="1"/>
            <p:nvPr/>
          </p:nvSpPr>
          <p:spPr>
            <a:xfrm>
              <a:off x="775563" y="3154670"/>
              <a:ext cx="3021001" cy="406265"/>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FFFFFF"/>
                </a:buClr>
                <a:buSzPts val="1500"/>
                <a:buFont typeface="Arial"/>
                <a:buNone/>
              </a:pPr>
              <a:r>
                <a:rPr lang="en" sz="2200" dirty="0">
                  <a:solidFill>
                    <a:srgbClr val="FFFFFF"/>
                  </a:solidFill>
                  <a:latin typeface="Garamond"/>
                  <a:ea typeface="Garamond"/>
                  <a:cs typeface="Garamond"/>
                  <a:sym typeface="Garamond"/>
                </a:rPr>
                <a:t>Mini Project DE</a:t>
              </a:r>
              <a:endParaRPr sz="1800" dirty="0"/>
            </a:p>
          </p:txBody>
        </p:sp>
      </p:grpSp>
      <p:cxnSp>
        <p:nvCxnSpPr>
          <p:cNvPr id="140" name="Google Shape;140;p25"/>
          <p:cNvCxnSpPr/>
          <p:nvPr/>
        </p:nvCxnSpPr>
        <p:spPr>
          <a:xfrm>
            <a:off x="6974799" y="4871707"/>
            <a:ext cx="642188" cy="0"/>
          </a:xfrm>
          <a:prstGeom prst="straightConnector1">
            <a:avLst/>
          </a:prstGeom>
          <a:noFill/>
          <a:ln w="9525" cap="flat" cmpd="sng">
            <a:solidFill>
              <a:schemeClr val="lt1"/>
            </a:solidFill>
            <a:prstDash val="solid"/>
            <a:miter lim="800000"/>
            <a:headEnd type="none" w="sm" len="sm"/>
            <a:tailEnd type="none" w="sm" len="sm"/>
          </a:ln>
        </p:spPr>
      </p:cxnSp>
      <p:pic>
        <p:nvPicPr>
          <p:cNvPr id="141" name="Google Shape;141;p25"/>
          <p:cNvPicPr preferRelativeResize="0"/>
          <p:nvPr/>
        </p:nvPicPr>
        <p:blipFill>
          <a:blip r:embed="rId3">
            <a:alphaModFix/>
          </a:blip>
          <a:stretch>
            <a:fillRect/>
          </a:stretch>
        </p:blipFill>
        <p:spPr>
          <a:xfrm>
            <a:off x="399224" y="271792"/>
            <a:ext cx="1886424" cy="103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Product Analysis Flowchart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Flowchart of Analysis of Product Sales by Category</a:t>
            </a:r>
          </a:p>
          <a:p>
            <a:pPr marL="0" indent="0" algn="just">
              <a:lnSpc>
                <a:spcPct val="100000"/>
              </a:lnSpc>
              <a:spcBef>
                <a:spcPts val="0"/>
              </a:spcBef>
              <a:spcAft>
                <a:spcPts val="900"/>
              </a:spcAft>
              <a:buNone/>
            </a:pPr>
            <a:endParaRPr lang="en-US" sz="2000" dirty="0"/>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10</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5499915-4C86-AB0D-865F-86A60793F76F}"/>
              </a:ext>
            </a:extLst>
          </p:cNvPr>
          <p:cNvPicPr>
            <a:picLocks noChangeAspect="1"/>
          </p:cNvPicPr>
          <p:nvPr/>
        </p:nvPicPr>
        <p:blipFill>
          <a:blip r:embed="rId2"/>
          <a:stretch>
            <a:fillRect/>
          </a:stretch>
        </p:blipFill>
        <p:spPr>
          <a:xfrm>
            <a:off x="0" y="1655377"/>
            <a:ext cx="9144000" cy="2700650"/>
          </a:xfrm>
          <a:prstGeom prst="rect">
            <a:avLst/>
          </a:prstGeom>
        </p:spPr>
      </p:pic>
    </p:spTree>
    <p:extLst>
      <p:ext uri="{BB962C8B-B14F-4D97-AF65-F5344CB8AC3E}">
        <p14:creationId xmlns:p14="http://schemas.microsoft.com/office/powerpoint/2010/main" val="336821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Product Analysis Flowchart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startAt="2"/>
            </a:pPr>
            <a:r>
              <a:rPr lang="en-US" sz="2000" dirty="0"/>
              <a:t>Flowchart of Analysis of The Best-Selling Products</a:t>
            </a:r>
          </a:p>
          <a:p>
            <a:pPr marL="0" indent="0" algn="just">
              <a:lnSpc>
                <a:spcPct val="100000"/>
              </a:lnSpc>
              <a:spcBef>
                <a:spcPts val="0"/>
              </a:spcBef>
              <a:spcAft>
                <a:spcPts val="900"/>
              </a:spcAft>
              <a:buNone/>
            </a:pPr>
            <a:endParaRPr lang="en-US" sz="2000" dirty="0"/>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11</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05418A8-FDA8-01DD-E874-685C4D4F507A}"/>
              </a:ext>
            </a:extLst>
          </p:cNvPr>
          <p:cNvPicPr>
            <a:picLocks noChangeAspect="1"/>
          </p:cNvPicPr>
          <p:nvPr/>
        </p:nvPicPr>
        <p:blipFill>
          <a:blip r:embed="rId2"/>
          <a:stretch>
            <a:fillRect/>
          </a:stretch>
        </p:blipFill>
        <p:spPr>
          <a:xfrm>
            <a:off x="206829" y="1605309"/>
            <a:ext cx="8448579" cy="2800786"/>
          </a:xfrm>
          <a:prstGeom prst="rect">
            <a:avLst/>
          </a:prstGeom>
        </p:spPr>
      </p:pic>
    </p:spTree>
    <p:extLst>
      <p:ext uri="{BB962C8B-B14F-4D97-AF65-F5344CB8AC3E}">
        <p14:creationId xmlns:p14="http://schemas.microsoft.com/office/powerpoint/2010/main" val="52888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Customer Analysis Flowchart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Flowchart of Analysis of Customer Spending by Country</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12</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09B97B-7805-2B7C-A03E-FF055991B5C3}"/>
              </a:ext>
            </a:extLst>
          </p:cNvPr>
          <p:cNvPicPr>
            <a:picLocks noChangeAspect="1"/>
          </p:cNvPicPr>
          <p:nvPr/>
        </p:nvPicPr>
        <p:blipFill>
          <a:blip r:embed="rId2"/>
          <a:stretch>
            <a:fillRect/>
          </a:stretch>
        </p:blipFill>
        <p:spPr>
          <a:xfrm>
            <a:off x="0" y="1586239"/>
            <a:ext cx="9144000" cy="2792431"/>
          </a:xfrm>
          <a:prstGeom prst="rect">
            <a:avLst/>
          </a:prstGeom>
        </p:spPr>
      </p:pic>
    </p:spTree>
    <p:extLst>
      <p:ext uri="{BB962C8B-B14F-4D97-AF65-F5344CB8AC3E}">
        <p14:creationId xmlns:p14="http://schemas.microsoft.com/office/powerpoint/2010/main" val="284906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Customer Analysis Flowchart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startAt="2"/>
            </a:pPr>
            <a:r>
              <a:rPr lang="en-US" sz="2000" dirty="0"/>
              <a:t>Flowchart of Analysis of The Most Frequent Customers by Number of Orders</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13</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AD45F9E-6BEE-0891-0B63-0BD56E84F5C8}"/>
              </a:ext>
            </a:extLst>
          </p:cNvPr>
          <p:cNvPicPr>
            <a:picLocks noChangeAspect="1"/>
          </p:cNvPicPr>
          <p:nvPr/>
        </p:nvPicPr>
        <p:blipFill>
          <a:blip r:embed="rId2"/>
          <a:stretch>
            <a:fillRect/>
          </a:stretch>
        </p:blipFill>
        <p:spPr>
          <a:xfrm>
            <a:off x="1840779" y="1389370"/>
            <a:ext cx="5265194" cy="3722165"/>
          </a:xfrm>
          <a:prstGeom prst="rect">
            <a:avLst/>
          </a:prstGeom>
        </p:spPr>
      </p:pic>
    </p:spTree>
    <p:extLst>
      <p:ext uri="{BB962C8B-B14F-4D97-AF65-F5344CB8AC3E}">
        <p14:creationId xmlns:p14="http://schemas.microsoft.com/office/powerpoint/2010/main" val="300290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Shipper Analysis Flowchart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Flowchart of Analysis of Average Delivery Time per Shipper</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14</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5F98470-BEB7-6F1F-C406-7E94ECB08B26}"/>
              </a:ext>
            </a:extLst>
          </p:cNvPr>
          <p:cNvPicPr>
            <a:picLocks noChangeAspect="1"/>
          </p:cNvPicPr>
          <p:nvPr/>
        </p:nvPicPr>
        <p:blipFill>
          <a:blip r:embed="rId2"/>
          <a:stretch>
            <a:fillRect/>
          </a:stretch>
        </p:blipFill>
        <p:spPr>
          <a:xfrm>
            <a:off x="518442" y="1398116"/>
            <a:ext cx="7991274" cy="3471540"/>
          </a:xfrm>
          <a:prstGeom prst="rect">
            <a:avLst/>
          </a:prstGeom>
        </p:spPr>
      </p:pic>
    </p:spTree>
    <p:extLst>
      <p:ext uri="{BB962C8B-B14F-4D97-AF65-F5344CB8AC3E}">
        <p14:creationId xmlns:p14="http://schemas.microsoft.com/office/powerpoint/2010/main" val="280615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Shipper Analysis Flowchart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startAt="2"/>
            </a:pPr>
            <a:r>
              <a:rPr lang="en-US" sz="2000" dirty="0"/>
              <a:t>Flowchart of Analysis of The Busiest Shippers</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15</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F5E56A9-C4D5-EF9C-D1B9-484331AC8414}"/>
              </a:ext>
            </a:extLst>
          </p:cNvPr>
          <p:cNvPicPr>
            <a:picLocks noChangeAspect="1"/>
          </p:cNvPicPr>
          <p:nvPr/>
        </p:nvPicPr>
        <p:blipFill>
          <a:blip r:embed="rId2"/>
          <a:stretch>
            <a:fillRect/>
          </a:stretch>
        </p:blipFill>
        <p:spPr>
          <a:xfrm>
            <a:off x="1388067" y="1533444"/>
            <a:ext cx="6057900" cy="2867025"/>
          </a:xfrm>
          <a:prstGeom prst="rect">
            <a:avLst/>
          </a:prstGeom>
        </p:spPr>
      </p:pic>
    </p:spTree>
    <p:extLst>
      <p:ext uri="{BB962C8B-B14F-4D97-AF65-F5344CB8AC3E}">
        <p14:creationId xmlns:p14="http://schemas.microsoft.com/office/powerpoint/2010/main" val="152021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p:nvPr/>
        </p:nvSpPr>
        <p:spPr>
          <a:xfrm>
            <a:off x="0" y="3028951"/>
            <a:ext cx="641554"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grpSp>
        <p:nvGrpSpPr>
          <p:cNvPr id="175" name="Google Shape;175;p27"/>
          <p:cNvGrpSpPr/>
          <p:nvPr/>
        </p:nvGrpSpPr>
        <p:grpSpPr>
          <a:xfrm>
            <a:off x="973157" y="3200191"/>
            <a:ext cx="6047569" cy="1090651"/>
            <a:chOff x="810520" y="2509977"/>
            <a:chExt cx="8063425" cy="1454200"/>
          </a:xfrm>
        </p:grpSpPr>
        <p:sp>
          <p:nvSpPr>
            <p:cNvPr id="176" name="Google Shape;176;p27"/>
            <p:cNvSpPr txBox="1"/>
            <p:nvPr/>
          </p:nvSpPr>
          <p:spPr>
            <a:xfrm>
              <a:off x="810520" y="2509977"/>
              <a:ext cx="8063425" cy="923328"/>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4500"/>
                <a:buFont typeface="Garamond"/>
                <a:buNone/>
                <a:tabLst/>
                <a:defRPr/>
              </a:pPr>
              <a:r>
                <a:rPr kumimoji="0" lang="en-ID" sz="4500" b="0" i="0" u="none" strike="noStrike" kern="0" cap="none" spc="0" normalizeH="0" baseline="0" noProof="0" dirty="0">
                  <a:ln>
                    <a:noFill/>
                  </a:ln>
                  <a:solidFill>
                    <a:srgbClr val="102747"/>
                  </a:solidFill>
                  <a:effectLst/>
                  <a:uLnTx/>
                  <a:uFillTx/>
                  <a:latin typeface="Garamond"/>
                  <a:ea typeface="Garamond"/>
                  <a:cs typeface="Garamond"/>
                  <a:sym typeface="Garamond"/>
                </a:rPr>
                <a:t>Data Processing</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77" name="Google Shape;177;p27"/>
            <p:cNvSpPr txBox="1"/>
            <p:nvPr/>
          </p:nvSpPr>
          <p:spPr>
            <a:xfrm>
              <a:off x="810520" y="3717956"/>
              <a:ext cx="8063425" cy="246221"/>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1700"/>
                <a:buFont typeface="Garamond"/>
                <a:buNone/>
                <a:tabLst/>
                <a:defRPr/>
              </a:pPr>
              <a:r>
                <a:rPr kumimoji="0" lang="en" sz="1200" b="1" i="0" u="none" strike="noStrike" kern="0" cap="none" spc="0" normalizeH="0" baseline="0" noProof="0" dirty="0">
                  <a:ln>
                    <a:noFill/>
                  </a:ln>
                  <a:solidFill>
                    <a:srgbClr val="102747"/>
                  </a:solidFill>
                  <a:effectLst/>
                  <a:uLnTx/>
                  <a:uFillTx/>
                  <a:latin typeface="Garamond"/>
                  <a:ea typeface="Garamond"/>
                  <a:cs typeface="Garamond"/>
                  <a:sym typeface="Garamond"/>
                </a:rPr>
                <a:t>Product Analysis Queries|Customer Analysis Queries|Shipper Analysis Queries</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8" name="Google Shape;178;p27"/>
            <p:cNvCxnSpPr/>
            <p:nvPr/>
          </p:nvCxnSpPr>
          <p:spPr>
            <a:xfrm>
              <a:off x="810520" y="3575631"/>
              <a:ext cx="8063425" cy="0"/>
            </a:xfrm>
            <a:prstGeom prst="straightConnector1">
              <a:avLst/>
            </a:prstGeom>
            <a:noFill/>
            <a:ln w="9525" cap="flat" cmpd="sng">
              <a:solidFill>
                <a:srgbClr val="BFBFBF"/>
              </a:solidFill>
              <a:prstDash val="solid"/>
              <a:miter lim="800000"/>
              <a:headEnd type="none" w="sm" len="sm"/>
              <a:tailEnd type="none" w="sm" len="sm"/>
            </a:ln>
          </p:spPr>
        </p:cxnSp>
      </p:grpSp>
      <p:sp>
        <p:nvSpPr>
          <p:cNvPr id="179" name="Google Shape;179;p27"/>
          <p:cNvSpPr/>
          <p:nvPr/>
        </p:nvSpPr>
        <p:spPr>
          <a:xfrm>
            <a:off x="7352327" y="3028951"/>
            <a:ext cx="1791673"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1347346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Product Analysis Queries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Query of Analysis of Product Sales by Category</a:t>
            </a:r>
          </a:p>
          <a:p>
            <a:pPr marL="0" indent="0" algn="just">
              <a:lnSpc>
                <a:spcPct val="100000"/>
              </a:lnSpc>
              <a:spcBef>
                <a:spcPts val="0"/>
              </a:spcBef>
              <a:spcAft>
                <a:spcPts val="900"/>
              </a:spcAft>
              <a:buNone/>
            </a:pPr>
            <a:endParaRPr lang="en-US" sz="2000" dirty="0"/>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17</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837A5A-20C2-EC03-B147-B67414EAFC2D}"/>
              </a:ext>
            </a:extLst>
          </p:cNvPr>
          <p:cNvSpPr txBox="1"/>
          <p:nvPr/>
        </p:nvSpPr>
        <p:spPr>
          <a:xfrm>
            <a:off x="705175" y="1405731"/>
            <a:ext cx="4936208" cy="3139321"/>
          </a:xfrm>
          <a:prstGeom prst="rect">
            <a:avLst/>
          </a:prstGeom>
          <a:noFill/>
        </p:spPr>
        <p:txBody>
          <a:bodyPr wrap="square">
            <a:spAutoFit/>
          </a:bodyPr>
          <a:lstStyle/>
          <a:p>
            <a:r>
              <a:rPr lang="en-ID" sz="900" dirty="0">
                <a:solidFill>
                  <a:srgbClr val="0000FF"/>
                </a:solidFill>
                <a:latin typeface="Consolas" panose="020B0609020204030204" pitchFamily="49" charset="0"/>
              </a:rPr>
              <a:t>WITH</a:t>
            </a:r>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category_sales</a:t>
            </a:r>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AS </a:t>
            </a:r>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SELECT</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Categories</a:t>
            </a:r>
            <a:r>
              <a:rPr lang="en-ID" sz="900" dirty="0" err="1">
                <a:solidFill>
                  <a:srgbClr val="808080"/>
                </a:solidFill>
                <a:latin typeface="Consolas" panose="020B0609020204030204" pitchFamily="49" charset="0"/>
              </a:rPr>
              <a:t>.</a:t>
            </a:r>
            <a:r>
              <a:rPr lang="en-ID" sz="900" dirty="0" err="1">
                <a:solidFill>
                  <a:srgbClr val="000000"/>
                </a:solidFill>
                <a:latin typeface="Consolas" panose="020B0609020204030204" pitchFamily="49" charset="0"/>
              </a:rPr>
              <a:t>CategoryName</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a:solidFill>
                  <a:srgbClr val="FF00FF"/>
                </a:solidFill>
                <a:latin typeface="Consolas" panose="020B0609020204030204" pitchFamily="49" charset="0"/>
              </a:rPr>
              <a:t>SUM</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[Order Details]</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Quantity</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as</a:t>
            </a:r>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QuantitySold</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SUM</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[Order Details]</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Quantity</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[Order Details]</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UnitPrice</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Revenue</a:t>
            </a:r>
          </a:p>
          <a:p>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FROM</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Products </a:t>
            </a:r>
          </a:p>
          <a:p>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JOIN</a:t>
            </a:r>
            <a:r>
              <a:rPr lang="en-ID"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[Order Details] </a:t>
            </a:r>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Products</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ProductID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[Order Details]</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ProductID</a:t>
            </a:r>
            <a:endParaRPr lang="en-US"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JOIN</a:t>
            </a:r>
            <a:r>
              <a:rPr lang="en-ID"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Categories </a:t>
            </a:r>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Products</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CategoryID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Categories</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CategoryID</a:t>
            </a:r>
            <a:endParaRPr lang="en-US"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GROUP</a:t>
            </a:r>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BY</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Categories</a:t>
            </a:r>
            <a:r>
              <a:rPr lang="en-ID" sz="900" dirty="0" err="1">
                <a:solidFill>
                  <a:srgbClr val="808080"/>
                </a:solidFill>
                <a:latin typeface="Consolas" panose="020B0609020204030204" pitchFamily="49" charset="0"/>
              </a:rPr>
              <a:t>.</a:t>
            </a:r>
            <a:r>
              <a:rPr lang="en-ID" sz="900" dirty="0" err="1">
                <a:solidFill>
                  <a:srgbClr val="000000"/>
                </a:solidFill>
                <a:latin typeface="Consolas" panose="020B0609020204030204" pitchFamily="49" charset="0"/>
              </a:rPr>
              <a:t>CategoryName</a:t>
            </a:r>
            <a:endParaRPr lang="en-ID" sz="900" dirty="0">
              <a:solidFill>
                <a:srgbClr val="000000"/>
              </a:solidFill>
              <a:latin typeface="Consolas" panose="020B0609020204030204" pitchFamily="49" charset="0"/>
            </a:endParaRPr>
          </a:p>
          <a:p>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FF"/>
                </a:solidFill>
                <a:latin typeface="Consolas" panose="020B0609020204030204" pitchFamily="49" charset="0"/>
              </a:rPr>
              <a:t>SELECT</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CategoryName</a:t>
            </a:r>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QuantitySold</a:t>
            </a:r>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Revenue</a:t>
            </a:r>
          </a:p>
          <a:p>
            <a:r>
              <a:rPr lang="en-ID" sz="900" dirty="0">
                <a:solidFill>
                  <a:srgbClr val="0000FF"/>
                </a:solidFill>
                <a:latin typeface="Consolas" panose="020B0609020204030204" pitchFamily="49" charset="0"/>
              </a:rPr>
              <a:t>FROM</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category_sales</a:t>
            </a:r>
            <a:endParaRPr lang="en-ID" sz="900" dirty="0">
              <a:solidFill>
                <a:srgbClr val="000000"/>
              </a:solidFill>
              <a:latin typeface="Consolas" panose="020B0609020204030204" pitchFamily="49" charset="0"/>
            </a:endParaRPr>
          </a:p>
          <a:p>
            <a:r>
              <a:rPr lang="en-ID" sz="900" dirty="0">
                <a:solidFill>
                  <a:srgbClr val="0000FF"/>
                </a:solidFill>
                <a:latin typeface="Consolas" panose="020B0609020204030204" pitchFamily="49" charset="0"/>
              </a:rPr>
              <a:t>WHERE</a:t>
            </a:r>
            <a:r>
              <a:rPr lang="en-ID"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QuantitySold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&gt;</a:t>
            </a:r>
            <a:r>
              <a:rPr lang="en-US" sz="900" dirty="0">
                <a:solidFill>
                  <a:srgbClr val="0000FF"/>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SELECT</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AVG</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QuantitySold</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FROM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category_sales</a:t>
            </a:r>
            <a:r>
              <a:rPr lang="en-US" sz="900" dirty="0">
                <a:solidFill>
                  <a:srgbClr val="808080"/>
                </a:solidFill>
                <a:latin typeface="Consolas" panose="020B0609020204030204" pitchFamily="49" charset="0"/>
              </a:rPr>
              <a:t>)</a:t>
            </a:r>
            <a:endParaRPr lang="en-US" sz="900" dirty="0">
              <a:solidFill>
                <a:srgbClr val="000000"/>
              </a:solidFill>
              <a:latin typeface="Consolas" panose="020B0609020204030204" pitchFamily="49" charset="0"/>
            </a:endParaRPr>
          </a:p>
        </p:txBody>
      </p:sp>
      <p:pic>
        <p:nvPicPr>
          <p:cNvPr id="11" name="Picture 10">
            <a:extLst>
              <a:ext uri="{FF2B5EF4-FFF2-40B4-BE49-F238E27FC236}">
                <a16:creationId xmlns:a16="http://schemas.microsoft.com/office/drawing/2014/main" id="{1FB510B9-1011-354D-BD52-CCBEEB24660F}"/>
              </a:ext>
            </a:extLst>
          </p:cNvPr>
          <p:cNvPicPr>
            <a:picLocks noChangeAspect="1"/>
          </p:cNvPicPr>
          <p:nvPr/>
        </p:nvPicPr>
        <p:blipFill>
          <a:blip r:embed="rId2"/>
          <a:stretch>
            <a:fillRect/>
          </a:stretch>
        </p:blipFill>
        <p:spPr>
          <a:xfrm>
            <a:off x="5641383" y="2129461"/>
            <a:ext cx="3185830" cy="1290261"/>
          </a:xfrm>
          <a:prstGeom prst="rect">
            <a:avLst/>
          </a:prstGeom>
          <a:ln w="10160">
            <a:solidFill>
              <a:schemeClr val="tx1"/>
            </a:solidFill>
          </a:ln>
        </p:spPr>
      </p:pic>
    </p:spTree>
    <p:extLst>
      <p:ext uri="{BB962C8B-B14F-4D97-AF65-F5344CB8AC3E}">
        <p14:creationId xmlns:p14="http://schemas.microsoft.com/office/powerpoint/2010/main" val="87449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Product Analysis Queries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startAt="2"/>
            </a:pPr>
            <a:r>
              <a:rPr lang="en-US" sz="2000" dirty="0"/>
              <a:t>Query of Analysis of The Best-Selling Products</a:t>
            </a:r>
          </a:p>
          <a:p>
            <a:pPr marL="0" indent="0" algn="just">
              <a:lnSpc>
                <a:spcPct val="100000"/>
              </a:lnSpc>
              <a:spcBef>
                <a:spcPts val="0"/>
              </a:spcBef>
              <a:spcAft>
                <a:spcPts val="900"/>
              </a:spcAft>
              <a:buNone/>
            </a:pPr>
            <a:endParaRPr lang="en-US" sz="2000" dirty="0"/>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18</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B3B314F-ABF8-60E3-1F1B-4F0F185C1C3B}"/>
              </a:ext>
            </a:extLst>
          </p:cNvPr>
          <p:cNvSpPr txBox="1"/>
          <p:nvPr/>
        </p:nvSpPr>
        <p:spPr>
          <a:xfrm>
            <a:off x="693307" y="1460267"/>
            <a:ext cx="4273900" cy="3139321"/>
          </a:xfrm>
          <a:prstGeom prst="rect">
            <a:avLst/>
          </a:prstGeom>
          <a:noFill/>
        </p:spPr>
        <p:txBody>
          <a:bodyPr wrap="square">
            <a:spAutoFit/>
          </a:bodyPr>
          <a:lstStyle/>
          <a:p>
            <a:r>
              <a:rPr lang="en-ID" sz="900" dirty="0">
                <a:solidFill>
                  <a:srgbClr val="0000FF"/>
                </a:solidFill>
                <a:latin typeface="Consolas" panose="020B0609020204030204" pitchFamily="49" charset="0"/>
              </a:rPr>
              <a:t>WITH</a:t>
            </a:r>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Product_Sales</a:t>
            </a:r>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AS </a:t>
            </a:r>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SELECT</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Products</a:t>
            </a:r>
            <a:r>
              <a:rPr lang="en-ID" sz="900" dirty="0" err="1">
                <a:solidFill>
                  <a:srgbClr val="808080"/>
                </a:solidFill>
                <a:latin typeface="Consolas" panose="020B0609020204030204" pitchFamily="49" charset="0"/>
              </a:rPr>
              <a:t>.</a:t>
            </a:r>
            <a:r>
              <a:rPr lang="en-ID" sz="900" dirty="0" err="1">
                <a:solidFill>
                  <a:srgbClr val="000000"/>
                </a:solidFill>
                <a:latin typeface="Consolas" panose="020B0609020204030204" pitchFamily="49" charset="0"/>
              </a:rPr>
              <a:t>ProductID</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Products</a:t>
            </a:r>
            <a:r>
              <a:rPr lang="en-ID" sz="900" dirty="0" err="1">
                <a:solidFill>
                  <a:srgbClr val="808080"/>
                </a:solidFill>
                <a:latin typeface="Consolas" panose="020B0609020204030204" pitchFamily="49" charset="0"/>
              </a:rPr>
              <a:t>.</a:t>
            </a:r>
            <a:r>
              <a:rPr lang="en-ID" sz="900" dirty="0" err="1">
                <a:solidFill>
                  <a:srgbClr val="000000"/>
                </a:solidFill>
                <a:latin typeface="Consolas" panose="020B0609020204030204" pitchFamily="49" charset="0"/>
              </a:rPr>
              <a:t>ProductName</a:t>
            </a:r>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FF00FF"/>
                </a:solidFill>
                <a:latin typeface="Consolas" panose="020B0609020204030204" pitchFamily="49" charset="0"/>
              </a:rPr>
              <a:t>SUM</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Quantity</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AS</a:t>
            </a:r>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Total_Quantity_Sold</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FROM</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Orders</a:t>
            </a:r>
          </a:p>
          <a:p>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INNER</a:t>
            </a:r>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JOIN</a:t>
            </a:r>
            <a:r>
              <a:rPr lang="en-ID"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[Order Details] </a:t>
            </a:r>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Orders</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OrderID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[Order Details]</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OrderID</a:t>
            </a:r>
            <a:endParaRPr lang="en-US"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INNER</a:t>
            </a:r>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JOIN</a:t>
            </a:r>
            <a:endParaRPr lang="en-ID"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Products </a:t>
            </a:r>
            <a:r>
              <a:rPr lang="en-US" sz="900" dirty="0">
                <a:solidFill>
                  <a:srgbClr val="0000FF"/>
                </a:solidFill>
                <a:latin typeface="Consolas" panose="020B0609020204030204" pitchFamily="49" charset="0"/>
              </a:rPr>
              <a:t>ON</a:t>
            </a:r>
            <a:r>
              <a:rPr lang="en-US" sz="900" dirty="0">
                <a:solidFill>
                  <a:srgbClr val="000000"/>
                </a:solidFill>
                <a:latin typeface="Consolas" panose="020B0609020204030204" pitchFamily="49" charset="0"/>
              </a:rPr>
              <a:t> [Order Details]</a:t>
            </a:r>
            <a:r>
              <a:rPr lang="en-US" sz="900" dirty="0">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ProductID</a:t>
            </a:r>
            <a:r>
              <a:rPr lang="en-US" sz="900" dirty="0">
                <a:solidFill>
                  <a:srgbClr val="000000"/>
                </a:solidFill>
                <a:latin typeface="Consolas" panose="020B0609020204030204" pitchFamily="49" charset="0"/>
              </a:rPr>
              <a:t> </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Products</a:t>
            </a:r>
            <a:r>
              <a:rPr lang="en-US" sz="900" dirty="0" err="1">
                <a:solidFill>
                  <a:srgbClr val="808080"/>
                </a:solidFill>
                <a:latin typeface="Consolas" panose="020B0609020204030204" pitchFamily="49" charset="0"/>
              </a:rPr>
              <a:t>.</a:t>
            </a:r>
            <a:r>
              <a:rPr lang="en-US" sz="900" dirty="0" err="1">
                <a:solidFill>
                  <a:srgbClr val="000000"/>
                </a:solidFill>
                <a:latin typeface="Consolas" panose="020B0609020204030204" pitchFamily="49" charset="0"/>
              </a:rPr>
              <a:t>ProductID</a:t>
            </a:r>
            <a:endParaRPr lang="en-US"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WHERE</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ShippedDate</a:t>
            </a:r>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IS</a:t>
            </a:r>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NOT</a:t>
            </a:r>
            <a:r>
              <a:rPr lang="en-ID" sz="900" dirty="0">
                <a:solidFill>
                  <a:srgbClr val="000000"/>
                </a:solidFill>
                <a:latin typeface="Consolas" panose="020B0609020204030204" pitchFamily="49" charset="0"/>
              </a:rPr>
              <a:t> </a:t>
            </a:r>
            <a:r>
              <a:rPr lang="en-ID" sz="900" dirty="0">
                <a:solidFill>
                  <a:srgbClr val="808080"/>
                </a:solidFill>
                <a:latin typeface="Consolas" panose="020B0609020204030204" pitchFamily="49" charset="0"/>
              </a:rPr>
              <a:t>NULL</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GROUP</a:t>
            </a:r>
            <a:r>
              <a:rPr lang="en-ID" sz="900" dirty="0">
                <a:solidFill>
                  <a:srgbClr val="000000"/>
                </a:solidFill>
                <a:latin typeface="Consolas" panose="020B0609020204030204" pitchFamily="49" charset="0"/>
              </a:rPr>
              <a:t> </a:t>
            </a:r>
            <a:r>
              <a:rPr lang="en-ID" sz="900" dirty="0">
                <a:solidFill>
                  <a:srgbClr val="0000FF"/>
                </a:solidFill>
                <a:latin typeface="Consolas" panose="020B0609020204030204" pitchFamily="49" charset="0"/>
              </a:rPr>
              <a:t>BY</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Products</a:t>
            </a:r>
            <a:r>
              <a:rPr lang="en-ID" sz="900" dirty="0" err="1">
                <a:solidFill>
                  <a:srgbClr val="808080"/>
                </a:solidFill>
                <a:latin typeface="Consolas" panose="020B0609020204030204" pitchFamily="49" charset="0"/>
              </a:rPr>
              <a:t>.</a:t>
            </a:r>
            <a:r>
              <a:rPr lang="en-ID" sz="900" dirty="0" err="1">
                <a:solidFill>
                  <a:srgbClr val="000000"/>
                </a:solidFill>
                <a:latin typeface="Consolas" panose="020B0609020204030204" pitchFamily="49" charset="0"/>
              </a:rPr>
              <a:t>ProductID</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Products</a:t>
            </a:r>
            <a:r>
              <a:rPr lang="en-ID" sz="900" dirty="0" err="1">
                <a:solidFill>
                  <a:srgbClr val="808080"/>
                </a:solidFill>
                <a:latin typeface="Consolas" panose="020B0609020204030204" pitchFamily="49" charset="0"/>
              </a:rPr>
              <a:t>.</a:t>
            </a:r>
            <a:r>
              <a:rPr lang="en-ID" sz="900" dirty="0" err="1">
                <a:solidFill>
                  <a:srgbClr val="000000"/>
                </a:solidFill>
                <a:latin typeface="Consolas" panose="020B0609020204030204" pitchFamily="49" charset="0"/>
              </a:rPr>
              <a:t>ProductName</a:t>
            </a:r>
            <a:endParaRPr lang="en-ID" sz="900" dirty="0">
              <a:solidFill>
                <a:srgbClr val="000000"/>
              </a:solidFill>
              <a:latin typeface="Consolas" panose="020B0609020204030204" pitchFamily="49" charset="0"/>
            </a:endParaRPr>
          </a:p>
          <a:p>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FF"/>
                </a:solidFill>
                <a:latin typeface="Consolas" panose="020B0609020204030204" pitchFamily="49" charset="0"/>
              </a:rPr>
              <a:t>SELECT</a:t>
            </a:r>
            <a:r>
              <a:rPr lang="en-ID" sz="900" dirty="0">
                <a:solidFill>
                  <a:srgbClr val="000000"/>
                </a:solidFill>
                <a:latin typeface="Consolas" panose="020B0609020204030204" pitchFamily="49" charset="0"/>
              </a:rPr>
              <a:t> TOP 10</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ProductID</a:t>
            </a:r>
            <a:r>
              <a:rPr lang="en-ID" sz="900" dirty="0">
                <a:solidFill>
                  <a:srgbClr val="808080"/>
                </a:solidFill>
                <a:latin typeface="Consolas" panose="020B0609020204030204" pitchFamily="49" charset="0"/>
              </a:rPr>
              <a:t>,</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ProductName</a:t>
            </a:r>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Total_Quantity_Sold</a:t>
            </a:r>
            <a:r>
              <a:rPr lang="en-ID" sz="900" dirty="0">
                <a:solidFill>
                  <a:srgbClr val="808080"/>
                </a:solidFill>
                <a:latin typeface="Consolas" panose="020B0609020204030204" pitchFamily="49" charset="0"/>
              </a:rPr>
              <a:t>,</a:t>
            </a:r>
            <a:endParaRPr lang="en-ID"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ROW_NUMBER</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OVER </a:t>
            </a:r>
            <a:r>
              <a:rPr lang="en-US" sz="900" dirty="0">
                <a:solidFill>
                  <a:srgbClr val="808080"/>
                </a:solidFill>
                <a:latin typeface="Consolas" panose="020B0609020204030204" pitchFamily="49" charset="0"/>
              </a:rPr>
              <a:t>(</a:t>
            </a:r>
            <a:r>
              <a:rPr lang="en-US" sz="900" dirty="0">
                <a:solidFill>
                  <a:srgbClr val="0000FF"/>
                </a:solidFill>
                <a:latin typeface="Consolas" panose="020B0609020204030204" pitchFamily="49" charset="0"/>
              </a:rPr>
              <a:t>ORDER</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BY</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Total_Quantity_Sold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DESC</a:t>
            </a:r>
            <a:r>
              <a:rPr lang="en-US" sz="900" dirty="0">
                <a:solidFill>
                  <a:srgbClr val="808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AS</a:t>
            </a:r>
            <a:r>
              <a:rPr lang="en-US" sz="900" dirty="0">
                <a:solidFill>
                  <a:srgbClr val="000000"/>
                </a:solidFill>
                <a:latin typeface="Consolas" panose="020B0609020204030204" pitchFamily="49" charset="0"/>
              </a:rPr>
              <a:t> </a:t>
            </a:r>
            <a:r>
              <a:rPr lang="en-US" sz="900" dirty="0">
                <a:solidFill>
                  <a:srgbClr val="FF00FF"/>
                </a:solidFill>
                <a:latin typeface="Consolas" panose="020B0609020204030204" pitchFamily="49" charset="0"/>
              </a:rPr>
              <a:t>Rank</a:t>
            </a:r>
            <a:endParaRPr lang="en-US" sz="900" dirty="0">
              <a:solidFill>
                <a:srgbClr val="000000"/>
              </a:solidFill>
              <a:latin typeface="Consolas" panose="020B0609020204030204" pitchFamily="49" charset="0"/>
            </a:endParaRPr>
          </a:p>
          <a:p>
            <a:r>
              <a:rPr lang="en-ID" sz="900" dirty="0">
                <a:solidFill>
                  <a:srgbClr val="0000FF"/>
                </a:solidFill>
                <a:latin typeface="Consolas" panose="020B0609020204030204" pitchFamily="49" charset="0"/>
              </a:rPr>
              <a:t>FROM</a:t>
            </a:r>
            <a:r>
              <a:rPr lang="en-ID" sz="900" dirty="0">
                <a:solidFill>
                  <a:srgbClr val="000000"/>
                </a:solidFill>
                <a:latin typeface="Consolas" panose="020B0609020204030204" pitchFamily="49" charset="0"/>
              </a:rPr>
              <a:t> </a:t>
            </a:r>
          </a:p>
          <a:p>
            <a:r>
              <a:rPr lang="en-ID" sz="900" dirty="0">
                <a:solidFill>
                  <a:srgbClr val="000000"/>
                </a:solidFill>
                <a:latin typeface="Consolas" panose="020B0609020204030204" pitchFamily="49" charset="0"/>
              </a:rPr>
              <a:t>  </a:t>
            </a:r>
            <a:r>
              <a:rPr lang="en-ID" sz="900" dirty="0" err="1">
                <a:solidFill>
                  <a:srgbClr val="000000"/>
                </a:solidFill>
                <a:latin typeface="Consolas" panose="020B0609020204030204" pitchFamily="49" charset="0"/>
              </a:rPr>
              <a:t>Product_Sales</a:t>
            </a:r>
            <a:endParaRPr lang="en-ID" sz="900" dirty="0"/>
          </a:p>
        </p:txBody>
      </p:sp>
      <p:pic>
        <p:nvPicPr>
          <p:cNvPr id="11" name="Picture 10">
            <a:extLst>
              <a:ext uri="{FF2B5EF4-FFF2-40B4-BE49-F238E27FC236}">
                <a16:creationId xmlns:a16="http://schemas.microsoft.com/office/drawing/2014/main" id="{164451CF-C151-FD1D-8F46-DF10CBAB16E0}"/>
              </a:ext>
            </a:extLst>
          </p:cNvPr>
          <p:cNvPicPr>
            <a:picLocks noChangeAspect="1"/>
          </p:cNvPicPr>
          <p:nvPr/>
        </p:nvPicPr>
        <p:blipFill>
          <a:blip r:embed="rId2"/>
          <a:stretch>
            <a:fillRect/>
          </a:stretch>
        </p:blipFill>
        <p:spPr>
          <a:xfrm>
            <a:off x="5059619" y="1806726"/>
            <a:ext cx="3391074" cy="1943200"/>
          </a:xfrm>
          <a:prstGeom prst="rect">
            <a:avLst/>
          </a:prstGeom>
          <a:noFill/>
          <a:ln>
            <a:solidFill>
              <a:schemeClr val="tx1"/>
            </a:solidFill>
          </a:ln>
        </p:spPr>
      </p:pic>
    </p:spTree>
    <p:extLst>
      <p:ext uri="{BB962C8B-B14F-4D97-AF65-F5344CB8AC3E}">
        <p14:creationId xmlns:p14="http://schemas.microsoft.com/office/powerpoint/2010/main" val="140193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Customer Analysis Queries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Query of Analysis of Customer Spending by Country</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19</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0F1B43-1CE4-48F8-0CE7-C34531BC4BBC}"/>
              </a:ext>
            </a:extLst>
          </p:cNvPr>
          <p:cNvSpPr txBox="1"/>
          <p:nvPr/>
        </p:nvSpPr>
        <p:spPr>
          <a:xfrm>
            <a:off x="759417" y="1509921"/>
            <a:ext cx="4572000" cy="2123658"/>
          </a:xfrm>
          <a:prstGeom prst="rect">
            <a:avLst/>
          </a:prstGeom>
          <a:noFill/>
        </p:spPr>
        <p:txBody>
          <a:bodyPr wrap="square">
            <a:spAutoFit/>
          </a:bodyPr>
          <a:lstStyle/>
          <a:p>
            <a:r>
              <a:rPr lang="en-ID" sz="1100" dirty="0">
                <a:solidFill>
                  <a:srgbClr val="0000FF"/>
                </a:solidFill>
                <a:latin typeface="Consolas" panose="020B0609020204030204" pitchFamily="49" charset="0"/>
              </a:rPr>
              <a:t>WITH</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CountryRevenue</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p>
          <a:p>
            <a:r>
              <a:rPr lang="en-ID" sz="1100" dirty="0" err="1">
                <a:solidFill>
                  <a:srgbClr val="000000"/>
                </a:solidFill>
                <a:latin typeface="Consolas" panose="020B0609020204030204" pitchFamily="49" charset="0"/>
              </a:rPr>
              <a:t>Customers</a:t>
            </a:r>
            <a:r>
              <a:rPr lang="en-ID" sz="1100" dirty="0" err="1">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Country</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US" sz="1100" dirty="0">
                <a:solidFill>
                  <a:srgbClr val="FF00FF"/>
                </a:solidFill>
                <a:latin typeface="Consolas" panose="020B0609020204030204" pitchFamily="49" charset="0"/>
              </a:rPr>
              <a:t>SUM</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[Order Details]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Quantity</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[Order Details]</a:t>
            </a:r>
            <a:r>
              <a:rPr lang="en-US" sz="1100" dirty="0">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UnitPrice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Revenue</a:t>
            </a:r>
          </a:p>
          <a:p>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Customers </a:t>
            </a:r>
          </a:p>
          <a:p>
            <a:r>
              <a:rPr lang="en-US" sz="1100" dirty="0">
                <a:solidFill>
                  <a:srgbClr val="808080"/>
                </a:solidFill>
                <a:latin typeface="Consolas" panose="020B0609020204030204" pitchFamily="49" charset="0"/>
              </a:rPr>
              <a:t>JOIN</a:t>
            </a:r>
            <a:r>
              <a:rPr lang="en-US" sz="1100" dirty="0">
                <a:solidFill>
                  <a:srgbClr val="000000"/>
                </a:solidFill>
                <a:latin typeface="Consolas" panose="020B0609020204030204" pitchFamily="49" charset="0"/>
              </a:rPr>
              <a:t> Orders </a:t>
            </a:r>
            <a:r>
              <a:rPr lang="en-US" sz="1100" dirty="0">
                <a:solidFill>
                  <a:srgbClr val="0000FF"/>
                </a:solidFill>
                <a:latin typeface="Consolas" panose="020B0609020204030204" pitchFamily="49" charset="0"/>
              </a:rPr>
              <a:t>ON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CustomerID</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CustomerID</a:t>
            </a:r>
            <a:endParaRPr lang="en-US" sz="1100" dirty="0">
              <a:solidFill>
                <a:srgbClr val="000000"/>
              </a:solidFill>
              <a:latin typeface="Consolas" panose="020B0609020204030204" pitchFamily="49" charset="0"/>
            </a:endParaRPr>
          </a:p>
          <a:p>
            <a:r>
              <a:rPr lang="en-US" sz="1100" dirty="0">
                <a:solidFill>
                  <a:srgbClr val="808080"/>
                </a:solidFill>
                <a:latin typeface="Consolas" panose="020B0609020204030204" pitchFamily="49" charset="0"/>
              </a:rPr>
              <a:t>JOIN</a:t>
            </a:r>
            <a:r>
              <a:rPr lang="en-US" sz="1100" dirty="0">
                <a:solidFill>
                  <a:srgbClr val="000000"/>
                </a:solidFill>
                <a:latin typeface="Consolas" panose="020B0609020204030204" pitchFamily="49" charset="0"/>
              </a:rPr>
              <a:t> [Order Details] </a:t>
            </a:r>
            <a:r>
              <a:rPr lang="en-US" sz="1100" dirty="0">
                <a:solidFill>
                  <a:srgbClr val="0000FF"/>
                </a:solidFill>
                <a:latin typeface="Consolas" panose="020B0609020204030204" pitchFamily="49" charset="0"/>
              </a:rPr>
              <a:t>ON</a:t>
            </a:r>
            <a:r>
              <a:rPr lang="en-US" sz="1100" dirty="0">
                <a:solidFill>
                  <a:srgbClr val="000000"/>
                </a:solidFill>
                <a:latin typeface="Consolas" panose="020B0609020204030204" pitchFamily="49" charset="0"/>
              </a:rPr>
              <a:t> [Order Details]</a:t>
            </a:r>
            <a:r>
              <a:rPr lang="en-US" sz="1100" dirty="0">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OrderID</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OrderID</a:t>
            </a:r>
            <a:endParaRPr lang="en-US"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GROUP</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BY</a:t>
            </a:r>
            <a:r>
              <a:rPr lang="en-ID" sz="1100" dirty="0">
                <a:solidFill>
                  <a:srgbClr val="000000"/>
                </a:solidFill>
                <a:latin typeface="Consolas" panose="020B0609020204030204" pitchFamily="49" charset="0"/>
              </a:rPr>
              <a:t> Country</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r>
              <a:rPr lang="en-ID" sz="1100" dirty="0">
                <a:solidFill>
                  <a:srgbClr val="808080"/>
                </a:solidFill>
                <a:latin typeface="Consolas" panose="020B0609020204030204" pitchFamily="49" charset="0"/>
              </a:rPr>
              <a: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CountryRevenue</a:t>
            </a:r>
            <a:endParaRPr lang="en-ID"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WHERE</a:t>
            </a:r>
            <a:r>
              <a:rPr lang="en-US" sz="1100" dirty="0">
                <a:solidFill>
                  <a:srgbClr val="000000"/>
                </a:solidFill>
                <a:latin typeface="Consolas" panose="020B0609020204030204" pitchFamily="49" charset="0"/>
              </a:rPr>
              <a:t> Revenue </a:t>
            </a:r>
            <a:r>
              <a:rPr lang="en-US" sz="1100" dirty="0">
                <a:solidFill>
                  <a:srgbClr val="808080"/>
                </a:solidFill>
                <a:latin typeface="Consolas" panose="020B0609020204030204" pitchFamily="49" charset="0"/>
              </a:rPr>
              <a:t>&gt;</a:t>
            </a:r>
            <a:r>
              <a:rPr lang="en-US" sz="1100" dirty="0">
                <a:solidFill>
                  <a:srgbClr val="0000FF"/>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SELECT</a:t>
            </a:r>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AVG</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Revenue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CountryRevenue</a:t>
            </a:r>
            <a:r>
              <a:rPr lang="en-US" sz="1100" dirty="0">
                <a:solidFill>
                  <a:srgbClr val="808080"/>
                </a:solidFill>
                <a:latin typeface="Consolas" panose="020B0609020204030204" pitchFamily="49" charset="0"/>
              </a:rPr>
              <a:t>)</a:t>
            </a:r>
            <a:endParaRPr lang="en-ID" sz="1100" dirty="0"/>
          </a:p>
        </p:txBody>
      </p:sp>
      <p:pic>
        <p:nvPicPr>
          <p:cNvPr id="11" name="Picture 10">
            <a:extLst>
              <a:ext uri="{FF2B5EF4-FFF2-40B4-BE49-F238E27FC236}">
                <a16:creationId xmlns:a16="http://schemas.microsoft.com/office/drawing/2014/main" id="{DB2CFBAA-6D6F-7245-CA6A-780A90E31CF7}"/>
              </a:ext>
            </a:extLst>
          </p:cNvPr>
          <p:cNvPicPr>
            <a:picLocks noChangeAspect="1"/>
          </p:cNvPicPr>
          <p:nvPr/>
        </p:nvPicPr>
        <p:blipFill>
          <a:blip r:embed="rId2"/>
          <a:stretch>
            <a:fillRect/>
          </a:stretch>
        </p:blipFill>
        <p:spPr>
          <a:xfrm>
            <a:off x="5733647" y="1818162"/>
            <a:ext cx="1898542" cy="1507176"/>
          </a:xfrm>
          <a:prstGeom prst="rect">
            <a:avLst/>
          </a:prstGeom>
          <a:ln>
            <a:solidFill>
              <a:schemeClr val="tx1"/>
            </a:solidFill>
          </a:ln>
        </p:spPr>
      </p:pic>
    </p:spTree>
    <p:extLst>
      <p:ext uri="{BB962C8B-B14F-4D97-AF65-F5344CB8AC3E}">
        <p14:creationId xmlns:p14="http://schemas.microsoft.com/office/powerpoint/2010/main" val="163753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57188" y="273844"/>
            <a:ext cx="8443913" cy="526256"/>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Clr>
                <a:schemeClr val="dk1"/>
              </a:buClr>
              <a:buSzPts val="2100"/>
              <a:buFont typeface="Garamond"/>
              <a:buNone/>
            </a:pPr>
            <a:r>
              <a:rPr lang="en" sz="2800" dirty="0"/>
              <a:t>Table of Contents</a:t>
            </a:r>
            <a:endParaRPr sz="2800" dirty="0"/>
          </a:p>
        </p:txBody>
      </p:sp>
      <p:sp>
        <p:nvSpPr>
          <p:cNvPr id="147" name="Google Shape;147;p26"/>
          <p:cNvSpPr/>
          <p:nvPr/>
        </p:nvSpPr>
        <p:spPr>
          <a:xfrm>
            <a:off x="0" y="273844"/>
            <a:ext cx="206828" cy="526256"/>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50" name="Google Shape;150;p26"/>
          <p:cNvSpPr txBox="1"/>
          <p:nvPr/>
        </p:nvSpPr>
        <p:spPr>
          <a:xfrm>
            <a:off x="3331709" y="1553398"/>
            <a:ext cx="2494870" cy="70788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02747"/>
              </a:buClr>
              <a:buSzPts val="2300"/>
              <a:buFont typeface="Garamond"/>
              <a:buNone/>
            </a:pPr>
            <a:r>
              <a:rPr lang="en" sz="2300" b="0" i="0" u="none" strike="noStrike" cap="none" dirty="0">
                <a:solidFill>
                  <a:srgbClr val="000000"/>
                </a:solidFill>
                <a:latin typeface="Garamond"/>
                <a:ea typeface="Garamond"/>
                <a:cs typeface="Garamond"/>
                <a:sym typeface="Garamond"/>
              </a:rPr>
              <a:t>Analysis</a:t>
            </a:r>
          </a:p>
          <a:p>
            <a:pPr marL="0" marR="0" lvl="0" indent="0" algn="l" rtl="0">
              <a:lnSpc>
                <a:spcPct val="100000"/>
              </a:lnSpc>
              <a:spcBef>
                <a:spcPts val="0"/>
              </a:spcBef>
              <a:spcAft>
                <a:spcPts val="0"/>
              </a:spcAft>
              <a:buClr>
                <a:srgbClr val="102747"/>
              </a:buClr>
              <a:buSzPts val="2300"/>
              <a:buFont typeface="Garamond"/>
              <a:buNone/>
            </a:pPr>
            <a:r>
              <a:rPr lang="en" sz="2300" b="0" i="0" u="none" strike="noStrike" cap="none" dirty="0">
                <a:solidFill>
                  <a:srgbClr val="000000"/>
                </a:solidFill>
                <a:latin typeface="Garamond"/>
                <a:ea typeface="Garamond"/>
                <a:cs typeface="Garamond"/>
                <a:sym typeface="Garamond"/>
              </a:rPr>
              <a:t>Objectives</a:t>
            </a:r>
            <a:endParaRPr sz="1100" dirty="0"/>
          </a:p>
        </p:txBody>
      </p:sp>
      <p:sp>
        <p:nvSpPr>
          <p:cNvPr id="151" name="Google Shape;151;p26"/>
          <p:cNvSpPr txBox="1"/>
          <p:nvPr/>
        </p:nvSpPr>
        <p:spPr>
          <a:xfrm>
            <a:off x="6306230" y="1553398"/>
            <a:ext cx="2494800" cy="70788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02747"/>
              </a:buClr>
              <a:buSzPts val="2300"/>
              <a:buFont typeface="Garamond"/>
              <a:buNone/>
            </a:pPr>
            <a:r>
              <a:rPr lang="en" sz="2300" dirty="0">
                <a:latin typeface="Garamond"/>
                <a:ea typeface="Garamond"/>
                <a:cs typeface="Garamond"/>
                <a:sym typeface="Garamond"/>
              </a:rPr>
              <a:t>Data Processing Flowchart</a:t>
            </a:r>
            <a:endParaRPr sz="1100" dirty="0"/>
          </a:p>
        </p:txBody>
      </p:sp>
      <p:sp>
        <p:nvSpPr>
          <p:cNvPr id="152" name="Google Shape;152;p26"/>
          <p:cNvSpPr txBox="1"/>
          <p:nvPr/>
        </p:nvSpPr>
        <p:spPr>
          <a:xfrm>
            <a:off x="357188" y="1553398"/>
            <a:ext cx="2494870" cy="707886"/>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Clr>
                <a:srgbClr val="102747"/>
              </a:buClr>
              <a:buSzPts val="2300"/>
              <a:buFont typeface="Garamond"/>
              <a:buNone/>
            </a:pPr>
            <a:r>
              <a:rPr lang="en" sz="2300" b="0" i="0" u="none" strike="noStrike" cap="none" dirty="0">
                <a:solidFill>
                  <a:srgbClr val="000000"/>
                </a:solidFill>
                <a:latin typeface="Garamond"/>
                <a:ea typeface="Garamond"/>
                <a:cs typeface="Garamond"/>
                <a:sym typeface="Garamond"/>
              </a:rPr>
              <a:t>Business &amp; Data</a:t>
            </a:r>
          </a:p>
          <a:p>
            <a:pPr marL="0" marR="0" lvl="0" indent="0" algn="just" rtl="0">
              <a:lnSpc>
                <a:spcPct val="100000"/>
              </a:lnSpc>
              <a:spcBef>
                <a:spcPts val="0"/>
              </a:spcBef>
              <a:spcAft>
                <a:spcPts val="0"/>
              </a:spcAft>
              <a:buClr>
                <a:srgbClr val="102747"/>
              </a:buClr>
              <a:buSzPts val="2300"/>
              <a:buFont typeface="Garamond"/>
              <a:buNone/>
            </a:pPr>
            <a:r>
              <a:rPr lang="en" sz="2300" b="0" i="0" u="none" strike="noStrike" cap="none" dirty="0">
                <a:solidFill>
                  <a:srgbClr val="000000"/>
                </a:solidFill>
                <a:latin typeface="Garamond"/>
                <a:ea typeface="Garamond"/>
                <a:cs typeface="Garamond"/>
                <a:sym typeface="Garamond"/>
              </a:rPr>
              <a:t>Understanding</a:t>
            </a:r>
            <a:endParaRPr lang="en-ID" sz="1100" dirty="0"/>
          </a:p>
        </p:txBody>
      </p:sp>
      <p:sp>
        <p:nvSpPr>
          <p:cNvPr id="153" name="Google Shape;153;p26"/>
          <p:cNvSpPr txBox="1"/>
          <p:nvPr/>
        </p:nvSpPr>
        <p:spPr>
          <a:xfrm>
            <a:off x="3331710" y="3377973"/>
            <a:ext cx="2580600" cy="70788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02747"/>
              </a:buClr>
              <a:buSzPts val="2300"/>
              <a:buFont typeface="Garamond"/>
              <a:buNone/>
            </a:pPr>
            <a:r>
              <a:rPr lang="en" sz="2300" dirty="0">
                <a:latin typeface="Garamond"/>
                <a:ea typeface="Garamond"/>
                <a:cs typeface="Garamond"/>
                <a:sym typeface="Garamond"/>
              </a:rPr>
              <a:t>Data</a:t>
            </a:r>
          </a:p>
          <a:p>
            <a:pPr marL="0" marR="0" lvl="0" indent="0" algn="l" rtl="0">
              <a:lnSpc>
                <a:spcPct val="100000"/>
              </a:lnSpc>
              <a:spcBef>
                <a:spcPts val="0"/>
              </a:spcBef>
              <a:spcAft>
                <a:spcPts val="0"/>
              </a:spcAft>
              <a:buClr>
                <a:srgbClr val="102747"/>
              </a:buClr>
              <a:buSzPts val="2300"/>
              <a:buFont typeface="Garamond"/>
              <a:buNone/>
            </a:pPr>
            <a:r>
              <a:rPr lang="en" sz="2300" dirty="0">
                <a:latin typeface="Garamond"/>
                <a:ea typeface="Garamond"/>
                <a:cs typeface="Garamond"/>
                <a:sym typeface="Garamond"/>
              </a:rPr>
              <a:t>Analysis</a:t>
            </a:r>
            <a:endParaRPr sz="1100" dirty="0"/>
          </a:p>
        </p:txBody>
      </p:sp>
      <p:sp>
        <p:nvSpPr>
          <p:cNvPr id="154" name="Google Shape;154;p26"/>
          <p:cNvSpPr txBox="1"/>
          <p:nvPr/>
        </p:nvSpPr>
        <p:spPr>
          <a:xfrm>
            <a:off x="357188" y="3377973"/>
            <a:ext cx="2638800" cy="70788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02747"/>
              </a:buClr>
              <a:buSzPts val="2300"/>
              <a:buFont typeface="Garamond"/>
              <a:buNone/>
            </a:pPr>
            <a:r>
              <a:rPr lang="en" sz="2300" dirty="0">
                <a:latin typeface="Garamond"/>
                <a:ea typeface="Garamond"/>
                <a:cs typeface="Garamond"/>
                <a:sym typeface="Garamond"/>
              </a:rPr>
              <a:t>Data</a:t>
            </a:r>
          </a:p>
          <a:p>
            <a:pPr marL="0" marR="0" lvl="0" indent="0" algn="l" rtl="0">
              <a:lnSpc>
                <a:spcPct val="100000"/>
              </a:lnSpc>
              <a:spcBef>
                <a:spcPts val="0"/>
              </a:spcBef>
              <a:spcAft>
                <a:spcPts val="0"/>
              </a:spcAft>
              <a:buClr>
                <a:srgbClr val="102747"/>
              </a:buClr>
              <a:buSzPts val="2300"/>
              <a:buFont typeface="Garamond"/>
              <a:buNone/>
            </a:pPr>
            <a:r>
              <a:rPr lang="en" sz="2300" dirty="0">
                <a:latin typeface="Garamond"/>
                <a:ea typeface="Garamond"/>
                <a:cs typeface="Garamond"/>
                <a:sym typeface="Garamond"/>
              </a:rPr>
              <a:t>Preprocessing</a:t>
            </a:r>
            <a:endParaRPr sz="2300" b="0" i="0" u="none" strike="noStrike" cap="none" dirty="0">
              <a:solidFill>
                <a:srgbClr val="000000"/>
              </a:solidFill>
              <a:latin typeface="Garamond"/>
              <a:ea typeface="Garamond"/>
              <a:cs typeface="Garamond"/>
              <a:sym typeface="Garamond"/>
            </a:endParaRPr>
          </a:p>
        </p:txBody>
      </p:sp>
      <p:grpSp>
        <p:nvGrpSpPr>
          <p:cNvPr id="155" name="Google Shape;155;p26"/>
          <p:cNvGrpSpPr/>
          <p:nvPr/>
        </p:nvGrpSpPr>
        <p:grpSpPr>
          <a:xfrm>
            <a:off x="357188" y="1050471"/>
            <a:ext cx="390667" cy="390667"/>
            <a:chOff x="476251" y="1400628"/>
            <a:chExt cx="599622" cy="599622"/>
          </a:xfrm>
        </p:grpSpPr>
        <p:sp>
          <p:nvSpPr>
            <p:cNvPr id="156" name="Google Shape;156;p26"/>
            <p:cNvSpPr/>
            <p:nvPr/>
          </p:nvSpPr>
          <p:spPr>
            <a:xfrm>
              <a:off x="476251" y="1400628"/>
              <a:ext cx="599622" cy="599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57" name="Google Shape;157;p26"/>
            <p:cNvSpPr/>
            <p:nvPr/>
          </p:nvSpPr>
          <p:spPr>
            <a:xfrm>
              <a:off x="679882" y="1462183"/>
              <a:ext cx="192360" cy="49244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400"/>
                <a:buFont typeface="Garamond"/>
                <a:buNone/>
              </a:pPr>
              <a:r>
                <a:rPr lang="en" sz="2400" b="0" i="0" u="none" strike="noStrike" cap="none">
                  <a:solidFill>
                    <a:srgbClr val="FFFFFF"/>
                  </a:solidFill>
                  <a:latin typeface="Garamond"/>
                  <a:ea typeface="Garamond"/>
                  <a:cs typeface="Garamond"/>
                  <a:sym typeface="Garamond"/>
                </a:rPr>
                <a:t>1</a:t>
              </a:r>
              <a:endParaRPr sz="1100"/>
            </a:p>
          </p:txBody>
        </p:sp>
      </p:grpSp>
      <p:grpSp>
        <p:nvGrpSpPr>
          <p:cNvPr id="158" name="Google Shape;158;p26"/>
          <p:cNvGrpSpPr/>
          <p:nvPr/>
        </p:nvGrpSpPr>
        <p:grpSpPr>
          <a:xfrm>
            <a:off x="3331709" y="1050471"/>
            <a:ext cx="390668" cy="390667"/>
            <a:chOff x="4442279" y="1400628"/>
            <a:chExt cx="599622" cy="599622"/>
          </a:xfrm>
        </p:grpSpPr>
        <p:sp>
          <p:nvSpPr>
            <p:cNvPr id="159" name="Google Shape;159;p26"/>
            <p:cNvSpPr/>
            <p:nvPr/>
          </p:nvSpPr>
          <p:spPr>
            <a:xfrm>
              <a:off x="4442279" y="1400628"/>
              <a:ext cx="599622" cy="599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60" name="Google Shape;160;p26"/>
            <p:cNvSpPr/>
            <p:nvPr/>
          </p:nvSpPr>
          <p:spPr>
            <a:xfrm>
              <a:off x="4645910" y="1462183"/>
              <a:ext cx="192360" cy="49244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400"/>
                <a:buFont typeface="Garamond"/>
                <a:buNone/>
              </a:pPr>
              <a:r>
                <a:rPr lang="en" sz="2400" b="0" i="0" u="none" strike="noStrike" cap="none">
                  <a:solidFill>
                    <a:srgbClr val="FFFFFF"/>
                  </a:solidFill>
                  <a:latin typeface="Garamond"/>
                  <a:ea typeface="Garamond"/>
                  <a:cs typeface="Garamond"/>
                  <a:sym typeface="Garamond"/>
                </a:rPr>
                <a:t>2</a:t>
              </a:r>
              <a:endParaRPr sz="1100"/>
            </a:p>
          </p:txBody>
        </p:sp>
      </p:grpSp>
      <p:grpSp>
        <p:nvGrpSpPr>
          <p:cNvPr id="161" name="Google Shape;161;p26"/>
          <p:cNvGrpSpPr/>
          <p:nvPr/>
        </p:nvGrpSpPr>
        <p:grpSpPr>
          <a:xfrm>
            <a:off x="6306230" y="1050471"/>
            <a:ext cx="390668" cy="390667"/>
            <a:chOff x="8408307" y="1400628"/>
            <a:chExt cx="599622" cy="599622"/>
          </a:xfrm>
        </p:grpSpPr>
        <p:sp>
          <p:nvSpPr>
            <p:cNvPr id="162" name="Google Shape;162;p26"/>
            <p:cNvSpPr/>
            <p:nvPr/>
          </p:nvSpPr>
          <p:spPr>
            <a:xfrm>
              <a:off x="8408307" y="1400628"/>
              <a:ext cx="599622" cy="599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63" name="Google Shape;163;p26"/>
            <p:cNvSpPr/>
            <p:nvPr/>
          </p:nvSpPr>
          <p:spPr>
            <a:xfrm>
              <a:off x="8611938" y="1462183"/>
              <a:ext cx="192360" cy="49244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400"/>
                <a:buFont typeface="Garamond"/>
                <a:buNone/>
              </a:pPr>
              <a:r>
                <a:rPr lang="en" sz="2400" b="0" i="0" u="none" strike="noStrike" cap="none">
                  <a:solidFill>
                    <a:srgbClr val="FFFFFF"/>
                  </a:solidFill>
                  <a:latin typeface="Garamond"/>
                  <a:ea typeface="Garamond"/>
                  <a:cs typeface="Garamond"/>
                  <a:sym typeface="Garamond"/>
                </a:rPr>
                <a:t>3</a:t>
              </a:r>
              <a:endParaRPr sz="1100"/>
            </a:p>
          </p:txBody>
        </p:sp>
      </p:grpSp>
      <p:grpSp>
        <p:nvGrpSpPr>
          <p:cNvPr id="164" name="Google Shape;164;p26"/>
          <p:cNvGrpSpPr/>
          <p:nvPr/>
        </p:nvGrpSpPr>
        <p:grpSpPr>
          <a:xfrm>
            <a:off x="357188" y="2875046"/>
            <a:ext cx="390667" cy="390668"/>
            <a:chOff x="476251" y="3659224"/>
            <a:chExt cx="599622" cy="599622"/>
          </a:xfrm>
        </p:grpSpPr>
        <p:sp>
          <p:nvSpPr>
            <p:cNvPr id="165" name="Google Shape;165;p26"/>
            <p:cNvSpPr/>
            <p:nvPr/>
          </p:nvSpPr>
          <p:spPr>
            <a:xfrm>
              <a:off x="476251" y="3659224"/>
              <a:ext cx="599622" cy="599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66" name="Google Shape;166;p26"/>
            <p:cNvSpPr/>
            <p:nvPr/>
          </p:nvSpPr>
          <p:spPr>
            <a:xfrm>
              <a:off x="679882" y="3720779"/>
              <a:ext cx="192360" cy="49244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400"/>
                <a:buFont typeface="Garamond"/>
                <a:buNone/>
              </a:pPr>
              <a:r>
                <a:rPr lang="en" sz="2400" b="0" i="0" u="none" strike="noStrike" cap="none">
                  <a:solidFill>
                    <a:srgbClr val="FFFFFF"/>
                  </a:solidFill>
                  <a:latin typeface="Garamond"/>
                  <a:ea typeface="Garamond"/>
                  <a:cs typeface="Garamond"/>
                  <a:sym typeface="Garamond"/>
                </a:rPr>
                <a:t>4</a:t>
              </a:r>
              <a:endParaRPr sz="1100"/>
            </a:p>
          </p:txBody>
        </p:sp>
      </p:grpSp>
      <p:grpSp>
        <p:nvGrpSpPr>
          <p:cNvPr id="167" name="Google Shape;167;p26"/>
          <p:cNvGrpSpPr/>
          <p:nvPr/>
        </p:nvGrpSpPr>
        <p:grpSpPr>
          <a:xfrm>
            <a:off x="3331709" y="2875046"/>
            <a:ext cx="390668" cy="390668"/>
            <a:chOff x="4442279" y="3659224"/>
            <a:chExt cx="599622" cy="599622"/>
          </a:xfrm>
        </p:grpSpPr>
        <p:sp>
          <p:nvSpPr>
            <p:cNvPr id="168" name="Google Shape;168;p26"/>
            <p:cNvSpPr/>
            <p:nvPr/>
          </p:nvSpPr>
          <p:spPr>
            <a:xfrm>
              <a:off x="4442279" y="3659224"/>
              <a:ext cx="599622" cy="599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169" name="Google Shape;169;p26"/>
            <p:cNvSpPr/>
            <p:nvPr/>
          </p:nvSpPr>
          <p:spPr>
            <a:xfrm>
              <a:off x="4645910" y="3720779"/>
              <a:ext cx="192360" cy="49244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400"/>
                <a:buFont typeface="Garamond"/>
                <a:buNone/>
              </a:pPr>
              <a:r>
                <a:rPr lang="en" sz="2400" b="0" i="0" u="none" strike="noStrike" cap="none" dirty="0">
                  <a:solidFill>
                    <a:srgbClr val="FFFFFF"/>
                  </a:solidFill>
                  <a:latin typeface="Garamond"/>
                  <a:ea typeface="Garamond"/>
                  <a:cs typeface="Garamond"/>
                  <a:sym typeface="Garamond"/>
                </a:rPr>
                <a:t>5</a:t>
              </a:r>
              <a:endParaRPr sz="1100" dirty="0"/>
            </a:p>
          </p:txBody>
        </p:sp>
      </p:grpSp>
      <p:grpSp>
        <p:nvGrpSpPr>
          <p:cNvPr id="5" name="Google Shape;167;p26">
            <a:extLst>
              <a:ext uri="{FF2B5EF4-FFF2-40B4-BE49-F238E27FC236}">
                <a16:creationId xmlns:a16="http://schemas.microsoft.com/office/drawing/2014/main" id="{6B0CD244-66DC-1A8A-78BE-C95F14575934}"/>
              </a:ext>
            </a:extLst>
          </p:cNvPr>
          <p:cNvGrpSpPr/>
          <p:nvPr/>
        </p:nvGrpSpPr>
        <p:grpSpPr>
          <a:xfrm>
            <a:off x="6306230" y="2845321"/>
            <a:ext cx="390668" cy="390668"/>
            <a:chOff x="4442279" y="3659224"/>
            <a:chExt cx="599622" cy="599622"/>
          </a:xfrm>
        </p:grpSpPr>
        <p:sp>
          <p:nvSpPr>
            <p:cNvPr id="6" name="Google Shape;168;p26">
              <a:extLst>
                <a:ext uri="{FF2B5EF4-FFF2-40B4-BE49-F238E27FC236}">
                  <a16:creationId xmlns:a16="http://schemas.microsoft.com/office/drawing/2014/main" id="{73BA4E85-5685-EBED-C032-1DB817540BFE}"/>
                </a:ext>
              </a:extLst>
            </p:cNvPr>
            <p:cNvSpPr/>
            <p:nvPr/>
          </p:nvSpPr>
          <p:spPr>
            <a:xfrm>
              <a:off x="4442279" y="3659224"/>
              <a:ext cx="599622" cy="599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
          <p:nvSpPr>
            <p:cNvPr id="7" name="Google Shape;169;p26">
              <a:extLst>
                <a:ext uri="{FF2B5EF4-FFF2-40B4-BE49-F238E27FC236}">
                  <a16:creationId xmlns:a16="http://schemas.microsoft.com/office/drawing/2014/main" id="{3A0C2067-6401-47DC-81C4-B54DA183F4F3}"/>
                </a:ext>
              </a:extLst>
            </p:cNvPr>
            <p:cNvSpPr/>
            <p:nvPr/>
          </p:nvSpPr>
          <p:spPr>
            <a:xfrm>
              <a:off x="4645910" y="3720779"/>
              <a:ext cx="192360" cy="49244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400"/>
                <a:buFont typeface="Garamond"/>
                <a:buNone/>
              </a:pPr>
              <a:r>
                <a:rPr lang="en" sz="2400" b="0" i="0" u="none" strike="noStrike" cap="none" dirty="0">
                  <a:solidFill>
                    <a:srgbClr val="FFFFFF"/>
                  </a:solidFill>
                  <a:latin typeface="Garamond"/>
                  <a:ea typeface="Garamond"/>
                  <a:cs typeface="Garamond"/>
                  <a:sym typeface="Garamond"/>
                </a:rPr>
                <a:t>6</a:t>
              </a:r>
              <a:endParaRPr sz="1100" dirty="0"/>
            </a:p>
          </p:txBody>
        </p:sp>
      </p:grpSp>
      <p:sp>
        <p:nvSpPr>
          <p:cNvPr id="8" name="Google Shape;153;p26">
            <a:extLst>
              <a:ext uri="{FF2B5EF4-FFF2-40B4-BE49-F238E27FC236}">
                <a16:creationId xmlns:a16="http://schemas.microsoft.com/office/drawing/2014/main" id="{1B18E56F-7991-2CD0-1FC8-5C354F1367F9}"/>
              </a:ext>
            </a:extLst>
          </p:cNvPr>
          <p:cNvSpPr txBox="1"/>
          <p:nvPr/>
        </p:nvSpPr>
        <p:spPr>
          <a:xfrm>
            <a:off x="6148014" y="3377972"/>
            <a:ext cx="2580600" cy="3539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02747"/>
              </a:buClr>
              <a:buSzPts val="2300"/>
              <a:buFont typeface="Garamond"/>
              <a:buNone/>
            </a:pPr>
            <a:r>
              <a:rPr lang="en" sz="2300" dirty="0">
                <a:latin typeface="Garamond"/>
                <a:ea typeface="Garamond"/>
                <a:cs typeface="Garamond"/>
                <a:sym typeface="Garamond"/>
              </a:rPr>
              <a:t>Summaries</a:t>
            </a:r>
            <a:endParaRPr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Customer Analysis Queries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startAt="2"/>
            </a:pPr>
            <a:r>
              <a:rPr lang="en-US" sz="2000" dirty="0"/>
              <a:t>Query of Analysis of The Most Frequent Customers by Number of Orders</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20</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F6D689-95E4-4B35-01AC-C1B2574F283E}"/>
              </a:ext>
            </a:extLst>
          </p:cNvPr>
          <p:cNvSpPr txBox="1"/>
          <p:nvPr/>
        </p:nvSpPr>
        <p:spPr>
          <a:xfrm>
            <a:off x="774915" y="1381164"/>
            <a:ext cx="4572000" cy="3139321"/>
          </a:xfrm>
          <a:prstGeom prst="rect">
            <a:avLst/>
          </a:prstGeom>
          <a:noFill/>
        </p:spPr>
        <p:txBody>
          <a:bodyPr wrap="square">
            <a:spAutoFit/>
          </a:bodyPr>
          <a:lstStyle/>
          <a:p>
            <a:r>
              <a:rPr lang="en-ID" sz="1100" dirty="0">
                <a:solidFill>
                  <a:srgbClr val="0000FF"/>
                </a:solidFill>
                <a:latin typeface="Consolas" panose="020B0609020204030204" pitchFamily="49" charset="0"/>
              </a:rPr>
              <a:t>WITH</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CustomerOrderCount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 </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endParaRPr lang="en-ID" sz="1100" dirty="0">
              <a:solidFill>
                <a:srgbClr val="000000"/>
              </a:solidFill>
              <a:latin typeface="Consolas" panose="020B0609020204030204" pitchFamily="49" charset="0"/>
            </a:endParaRPr>
          </a:p>
          <a:p>
            <a:r>
              <a:rPr lang="en-ID" sz="1100" dirty="0" err="1">
                <a:solidFill>
                  <a:srgbClr val="000000"/>
                </a:solidFill>
                <a:latin typeface="Consolas" panose="020B0609020204030204" pitchFamily="49" charset="0"/>
              </a:rPr>
              <a:t>CustomerID</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FF00FF"/>
                </a:solidFill>
                <a:latin typeface="Consolas" panose="020B0609020204030204" pitchFamily="49" charset="0"/>
              </a:rPr>
              <a:t>COUNT</a:t>
            </a:r>
            <a:r>
              <a:rPr lang="en-ID" sz="1100" dirty="0">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OrderID</a:t>
            </a:r>
            <a:r>
              <a:rPr lang="en-ID" sz="1100" dirty="0">
                <a:solidFill>
                  <a:srgbClr val="808080"/>
                </a:solidFill>
                <a:latin typeface="Consolas" panose="020B0609020204030204" pitchFamily="49" charset="0"/>
              </a:rPr>
              <a: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OrderCount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Orders</a:t>
            </a:r>
          </a:p>
          <a:p>
            <a:r>
              <a:rPr lang="en-ID" sz="1100" dirty="0">
                <a:solidFill>
                  <a:srgbClr val="0000FF"/>
                </a:solidFill>
                <a:latin typeface="Consolas" panose="020B0609020204030204" pitchFamily="49" charset="0"/>
              </a:rPr>
              <a:t>GROUP</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BY</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CustomerID</a:t>
            </a:r>
            <a:endParaRPr lang="en-ID" sz="1100" dirty="0">
              <a:solidFill>
                <a:srgbClr val="000000"/>
              </a:solidFill>
              <a:latin typeface="Consolas" panose="020B0609020204030204" pitchFamily="49" charset="0"/>
            </a:endParaRPr>
          </a:p>
          <a:p>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TOP</a:t>
            </a:r>
            <a:r>
              <a:rPr lang="en-ID" sz="1100" dirty="0">
                <a:solidFill>
                  <a:srgbClr val="000000"/>
                </a:solidFill>
                <a:latin typeface="Consolas" panose="020B0609020204030204" pitchFamily="49" charset="0"/>
              </a:rPr>
              <a:t> 10</a:t>
            </a:r>
          </a:p>
          <a:p>
            <a:r>
              <a:rPr lang="en-ID" sz="1100" dirty="0" err="1">
                <a:solidFill>
                  <a:srgbClr val="000000"/>
                </a:solidFill>
                <a:latin typeface="Consolas" panose="020B0609020204030204" pitchFamily="49" charset="0"/>
              </a:rPr>
              <a:t>Customers</a:t>
            </a:r>
            <a:r>
              <a:rPr lang="en-ID" sz="1100" dirty="0" err="1">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CompanyName</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err="1">
                <a:solidFill>
                  <a:srgbClr val="000000"/>
                </a:solidFill>
                <a:latin typeface="Consolas" panose="020B0609020204030204" pitchFamily="49" charset="0"/>
              </a:rPr>
              <a:t>CustomerOrderCount</a:t>
            </a:r>
            <a:r>
              <a:rPr lang="en-ID" sz="1100" dirty="0" err="1">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OrderCount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Customers</a:t>
            </a:r>
          </a:p>
          <a:p>
            <a:r>
              <a:rPr lang="en-US" sz="1100" dirty="0">
                <a:solidFill>
                  <a:srgbClr val="808080"/>
                </a:solidFill>
                <a:latin typeface="Consolas" panose="020B0609020204030204" pitchFamily="49" charset="0"/>
              </a:rPr>
              <a:t>JOIN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CustomerOrderCount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CustomerID</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CustomerOrderCount</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CustomerID</a:t>
            </a:r>
            <a:endParaRPr lang="en-US"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WHERE</a:t>
            </a:r>
            <a:endParaRPr lang="en-ID" sz="1100" dirty="0">
              <a:solidFill>
                <a:srgbClr val="000000"/>
              </a:solidFill>
              <a:latin typeface="Consolas" panose="020B0609020204030204" pitchFamily="49" charset="0"/>
            </a:endParaRPr>
          </a:p>
          <a:p>
            <a:r>
              <a:rPr lang="en-US" sz="1100" dirty="0" err="1">
                <a:solidFill>
                  <a:srgbClr val="000000"/>
                </a:solidFill>
                <a:latin typeface="Consolas" panose="020B0609020204030204" pitchFamily="49" charset="0"/>
              </a:rPr>
              <a:t>CustomerOrderCount</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OrderCount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&gt;</a:t>
            </a:r>
            <a:r>
              <a:rPr lang="en-US" sz="1100" dirty="0">
                <a:solidFill>
                  <a:srgbClr val="0000FF"/>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FF"/>
                </a:solidFill>
                <a:latin typeface="Consolas" panose="020B0609020204030204" pitchFamily="49" charset="0"/>
              </a:rPr>
              <a:t>SELECT</a:t>
            </a:r>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AVG</a:t>
            </a:r>
            <a:r>
              <a:rPr lang="en-US" sz="1100" dirty="0">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OrderCount</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FROM</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CustomerOrderCount</a:t>
            </a:r>
            <a:r>
              <a:rPr lang="en-US" sz="1100" dirty="0">
                <a:solidFill>
                  <a:srgbClr val="80808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ORDER</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BY</a:t>
            </a:r>
            <a:endParaRPr lang="en-ID" sz="1100" dirty="0">
              <a:solidFill>
                <a:srgbClr val="000000"/>
              </a:solidFill>
              <a:latin typeface="Consolas" panose="020B0609020204030204" pitchFamily="49" charset="0"/>
            </a:endParaRPr>
          </a:p>
          <a:p>
            <a:r>
              <a:rPr lang="en-ID" sz="1100" dirty="0" err="1">
                <a:solidFill>
                  <a:srgbClr val="000000"/>
                </a:solidFill>
                <a:latin typeface="Consolas" panose="020B0609020204030204" pitchFamily="49" charset="0"/>
              </a:rPr>
              <a:t>CustomerOrderCount</a:t>
            </a:r>
            <a:r>
              <a:rPr lang="en-ID" sz="1100" dirty="0" err="1">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OrderCount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DESC</a:t>
            </a:r>
            <a:endParaRPr lang="en-ID" sz="1100" dirty="0">
              <a:solidFill>
                <a:srgbClr val="000000"/>
              </a:solidFill>
              <a:latin typeface="Consolas" panose="020B0609020204030204" pitchFamily="49" charset="0"/>
            </a:endParaRPr>
          </a:p>
        </p:txBody>
      </p:sp>
      <p:pic>
        <p:nvPicPr>
          <p:cNvPr id="12" name="Picture 11">
            <a:extLst>
              <a:ext uri="{FF2B5EF4-FFF2-40B4-BE49-F238E27FC236}">
                <a16:creationId xmlns:a16="http://schemas.microsoft.com/office/drawing/2014/main" id="{EE247437-976F-9FFA-920D-FF984AA847D5}"/>
              </a:ext>
            </a:extLst>
          </p:cNvPr>
          <p:cNvPicPr>
            <a:picLocks noChangeAspect="1"/>
          </p:cNvPicPr>
          <p:nvPr/>
        </p:nvPicPr>
        <p:blipFill>
          <a:blip r:embed="rId2"/>
          <a:stretch>
            <a:fillRect/>
          </a:stretch>
        </p:blipFill>
        <p:spPr>
          <a:xfrm>
            <a:off x="5764643" y="1568398"/>
            <a:ext cx="2438525" cy="2006703"/>
          </a:xfrm>
          <a:prstGeom prst="rect">
            <a:avLst/>
          </a:prstGeom>
          <a:ln>
            <a:solidFill>
              <a:schemeClr val="tx1"/>
            </a:solidFill>
          </a:ln>
        </p:spPr>
      </p:pic>
    </p:spTree>
    <p:extLst>
      <p:ext uri="{BB962C8B-B14F-4D97-AF65-F5344CB8AC3E}">
        <p14:creationId xmlns:p14="http://schemas.microsoft.com/office/powerpoint/2010/main" val="152529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Shipper Analysis Queries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Query of Analysis of Average Delivery Time per Shipper</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21</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BCEB5CB-D5A2-E49B-452C-39894C4D9843}"/>
              </a:ext>
            </a:extLst>
          </p:cNvPr>
          <p:cNvSpPr txBox="1"/>
          <p:nvPr/>
        </p:nvSpPr>
        <p:spPr>
          <a:xfrm>
            <a:off x="728420" y="1411942"/>
            <a:ext cx="4572000" cy="2292935"/>
          </a:xfrm>
          <a:prstGeom prst="rect">
            <a:avLst/>
          </a:prstGeom>
          <a:noFill/>
        </p:spPr>
        <p:txBody>
          <a:bodyPr wrap="square">
            <a:spAutoFit/>
          </a:bodyPr>
          <a:lstStyle/>
          <a:p>
            <a:r>
              <a:rPr lang="en-ID" sz="1100" dirty="0">
                <a:solidFill>
                  <a:srgbClr val="0000FF"/>
                </a:solidFill>
                <a:latin typeface="Consolas" panose="020B0609020204030204" pitchFamily="49" charset="0"/>
              </a:rPr>
              <a:t>WITH</a:t>
            </a:r>
            <a:r>
              <a:rPr lang="en-ID" sz="1100" dirty="0">
                <a:solidFill>
                  <a:srgbClr val="000000"/>
                </a:solidFill>
                <a:latin typeface="Consolas" panose="020B0609020204030204" pitchFamily="49" charset="0"/>
              </a:rPr>
              <a:t> deliveries </a:t>
            </a:r>
            <a:r>
              <a:rPr lang="en-ID" sz="1100" dirty="0">
                <a:solidFill>
                  <a:srgbClr val="0000FF"/>
                </a:solidFill>
                <a:latin typeface="Consolas" panose="020B0609020204030204" pitchFamily="49" charset="0"/>
              </a:rPr>
              <a:t>AS </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p>
          <a:p>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Shippers</a:t>
            </a:r>
            <a:r>
              <a:rPr lang="en-ID" sz="1100" dirty="0" err="1">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CompanyName</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a:t>
            </a:r>
            <a:r>
              <a:rPr lang="en-ID" sz="1100" dirty="0">
                <a:solidFill>
                  <a:srgbClr val="000000"/>
                </a:solidFill>
                <a:latin typeface="Consolas" panose="020B0609020204030204" pitchFamily="49" charset="0"/>
              </a:rPr>
              <a:t> Shipper</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FF00FF"/>
                </a:solidFill>
                <a:latin typeface="Consolas" panose="020B0609020204030204" pitchFamily="49" charset="0"/>
              </a:rPr>
              <a:t>DATEDIFF</a:t>
            </a:r>
            <a:r>
              <a:rPr lang="en-US" sz="1100" dirty="0">
                <a:solidFill>
                  <a:srgbClr val="808080"/>
                </a:solidFill>
                <a:latin typeface="Consolas" panose="020B0609020204030204" pitchFamily="49" charset="0"/>
              </a:rPr>
              <a:t>(</a:t>
            </a:r>
            <a:r>
              <a:rPr lang="en-US" sz="1100" dirty="0">
                <a:solidFill>
                  <a:srgbClr val="FF00FF"/>
                </a:solidFill>
                <a:latin typeface="Consolas" panose="020B0609020204030204" pitchFamily="49" charset="0"/>
              </a:rPr>
              <a:t>day</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OrderDate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ShippedDate</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DeliveryTime</a:t>
            </a:r>
            <a:endParaRPr lang="en-US" sz="1100" dirty="0">
              <a:solidFill>
                <a:srgbClr val="000000"/>
              </a:solidFill>
              <a:latin typeface="Consolas" panose="020B0609020204030204" pitchFamily="49" charset="0"/>
            </a:endParaRPr>
          </a:p>
          <a:p>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Orders</a:t>
            </a:r>
          </a:p>
          <a:p>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JOIN</a:t>
            </a:r>
            <a:r>
              <a:rPr lang="en-US" sz="1100" dirty="0">
                <a:solidFill>
                  <a:srgbClr val="000000"/>
                </a:solidFill>
                <a:latin typeface="Consolas" panose="020B0609020204030204" pitchFamily="49" charset="0"/>
              </a:rPr>
              <a:t> Shippers </a:t>
            </a:r>
            <a:r>
              <a:rPr lang="en-US" sz="1100" dirty="0">
                <a:solidFill>
                  <a:srgbClr val="0000FF"/>
                </a:solidFill>
                <a:latin typeface="Consolas" panose="020B0609020204030204" pitchFamily="49" charset="0"/>
              </a:rPr>
              <a:t>ON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Orders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ShipVia</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Shippers</a:t>
            </a:r>
            <a:r>
              <a:rPr lang="en-US" sz="1100" dirty="0" err="1">
                <a:solidFill>
                  <a:srgbClr val="808080"/>
                </a:solidFill>
                <a:latin typeface="Consolas" panose="020B0609020204030204" pitchFamily="49" charset="0"/>
              </a:rPr>
              <a:t>.</a:t>
            </a:r>
            <a:r>
              <a:rPr lang="en-US" sz="1100" dirty="0" err="1">
                <a:solidFill>
                  <a:srgbClr val="000000"/>
                </a:solidFill>
                <a:latin typeface="Consolas" panose="020B0609020204030204" pitchFamily="49" charset="0"/>
              </a:rPr>
              <a:t>ShipperID</a:t>
            </a:r>
            <a:endParaRPr lang="en-US" sz="1100" dirty="0">
              <a:solidFill>
                <a:srgbClr val="000000"/>
              </a:solidFill>
              <a:latin typeface="Consolas" panose="020B0609020204030204" pitchFamily="49" charset="0"/>
            </a:endParaRPr>
          </a:p>
          <a:p>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SELECT</a:t>
            </a:r>
            <a:r>
              <a:rPr lang="en-ID" sz="1100" dirty="0">
                <a:solidFill>
                  <a:srgbClr val="000000"/>
                </a:solidFill>
                <a:latin typeface="Consolas" panose="020B0609020204030204" pitchFamily="49" charset="0"/>
              </a:rPr>
              <a:t> </a:t>
            </a:r>
          </a:p>
          <a:p>
            <a:r>
              <a:rPr lang="en-ID" sz="1100" dirty="0">
                <a:solidFill>
                  <a:srgbClr val="000000"/>
                </a:solidFill>
                <a:latin typeface="Consolas" panose="020B0609020204030204" pitchFamily="49" charset="0"/>
              </a:rPr>
              <a:t>  Shipper</a:t>
            </a:r>
            <a:r>
              <a:rPr lang="en-ID" sz="1100" dirty="0">
                <a:solidFill>
                  <a:srgbClr val="808080"/>
                </a:solidFill>
                <a:latin typeface="Consolas" panose="020B0609020204030204" pitchFamily="49" charset="0"/>
              </a:rPr>
              <a:t>,</a:t>
            </a:r>
            <a:endParaRPr lang="en-ID" sz="1100" dirty="0">
              <a:solidFill>
                <a:srgbClr val="000000"/>
              </a:solidFill>
              <a:latin typeface="Consolas" panose="020B0609020204030204" pitchFamily="49" charset="0"/>
            </a:endParaRPr>
          </a:p>
          <a:p>
            <a:r>
              <a:rPr lang="en-ID" sz="1100" dirty="0">
                <a:solidFill>
                  <a:srgbClr val="000000"/>
                </a:solidFill>
                <a:latin typeface="Consolas" panose="020B0609020204030204" pitchFamily="49" charset="0"/>
              </a:rPr>
              <a:t>  </a:t>
            </a:r>
            <a:r>
              <a:rPr lang="en-ID" sz="1100" dirty="0">
                <a:solidFill>
                  <a:srgbClr val="FF00FF"/>
                </a:solidFill>
                <a:latin typeface="Consolas" panose="020B0609020204030204" pitchFamily="49" charset="0"/>
              </a:rPr>
              <a:t>AVG</a:t>
            </a:r>
            <a:r>
              <a:rPr lang="en-ID" sz="1100" dirty="0">
                <a:solidFill>
                  <a:srgbClr val="808080"/>
                </a:solidFill>
                <a:latin typeface="Consolas" panose="020B0609020204030204" pitchFamily="49" charset="0"/>
              </a:rPr>
              <a:t>(</a:t>
            </a:r>
            <a:r>
              <a:rPr lang="en-ID" sz="1100" dirty="0" err="1">
                <a:solidFill>
                  <a:srgbClr val="000000"/>
                </a:solidFill>
                <a:latin typeface="Consolas" panose="020B0609020204030204" pitchFamily="49" charset="0"/>
              </a:rPr>
              <a:t>DeliveryTime</a:t>
            </a:r>
            <a:r>
              <a:rPr lang="en-ID" sz="1100" dirty="0">
                <a:solidFill>
                  <a:srgbClr val="808080"/>
                </a:solidFill>
                <a:latin typeface="Consolas" panose="020B0609020204030204" pitchFamily="49" charset="0"/>
              </a:rPr>
              <a:t>)</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AS</a:t>
            </a:r>
            <a:r>
              <a:rPr lang="en-ID" sz="1100" dirty="0">
                <a:solidFill>
                  <a:srgbClr val="000000"/>
                </a:solidFill>
                <a:latin typeface="Consolas" panose="020B0609020204030204" pitchFamily="49" charset="0"/>
              </a:rPr>
              <a:t> </a:t>
            </a:r>
            <a:r>
              <a:rPr lang="en-ID" sz="1100" dirty="0" err="1">
                <a:solidFill>
                  <a:srgbClr val="000000"/>
                </a:solidFill>
                <a:latin typeface="Consolas" panose="020B0609020204030204" pitchFamily="49" charset="0"/>
              </a:rPr>
              <a:t>AverageDeliveryTime</a:t>
            </a:r>
            <a:endParaRPr lang="en-ID" sz="1100" dirty="0">
              <a:solidFill>
                <a:srgbClr val="000000"/>
              </a:solidFill>
              <a:latin typeface="Consolas" panose="020B0609020204030204" pitchFamily="49" charset="0"/>
            </a:endParaRPr>
          </a:p>
          <a:p>
            <a:r>
              <a:rPr lang="en-ID" sz="1100" dirty="0">
                <a:solidFill>
                  <a:srgbClr val="0000FF"/>
                </a:solidFill>
                <a:latin typeface="Consolas" panose="020B0609020204030204" pitchFamily="49" charset="0"/>
              </a:rPr>
              <a:t>FROM</a:t>
            </a:r>
            <a:r>
              <a:rPr lang="en-ID" sz="1100" dirty="0">
                <a:solidFill>
                  <a:srgbClr val="000000"/>
                </a:solidFill>
                <a:latin typeface="Consolas" panose="020B0609020204030204" pitchFamily="49" charset="0"/>
              </a:rPr>
              <a:t> deliveries</a:t>
            </a:r>
          </a:p>
          <a:p>
            <a:r>
              <a:rPr lang="en-ID" sz="1100" dirty="0">
                <a:solidFill>
                  <a:srgbClr val="0000FF"/>
                </a:solidFill>
                <a:latin typeface="Consolas" panose="020B0609020204030204" pitchFamily="49" charset="0"/>
              </a:rPr>
              <a:t>GROUP</a:t>
            </a:r>
            <a:r>
              <a:rPr lang="en-ID" sz="1100" dirty="0">
                <a:solidFill>
                  <a:srgbClr val="000000"/>
                </a:solidFill>
                <a:latin typeface="Consolas" panose="020B0609020204030204" pitchFamily="49" charset="0"/>
              </a:rPr>
              <a:t> </a:t>
            </a:r>
            <a:r>
              <a:rPr lang="en-ID" sz="1100" dirty="0">
                <a:solidFill>
                  <a:srgbClr val="0000FF"/>
                </a:solidFill>
                <a:latin typeface="Consolas" panose="020B0609020204030204" pitchFamily="49" charset="0"/>
              </a:rPr>
              <a:t>BY</a:t>
            </a:r>
            <a:r>
              <a:rPr lang="en-ID" sz="1100" dirty="0">
                <a:solidFill>
                  <a:srgbClr val="000000"/>
                </a:solidFill>
                <a:latin typeface="Consolas" panose="020B0609020204030204" pitchFamily="49" charset="0"/>
              </a:rPr>
              <a:t> Shipper</a:t>
            </a:r>
            <a:endParaRPr lang="en-ID" sz="1100" dirty="0"/>
          </a:p>
        </p:txBody>
      </p:sp>
      <p:pic>
        <p:nvPicPr>
          <p:cNvPr id="11" name="Picture 10">
            <a:extLst>
              <a:ext uri="{FF2B5EF4-FFF2-40B4-BE49-F238E27FC236}">
                <a16:creationId xmlns:a16="http://schemas.microsoft.com/office/drawing/2014/main" id="{35786DC9-2DCA-7B5A-AD22-3731A6F91D0F}"/>
              </a:ext>
            </a:extLst>
          </p:cNvPr>
          <p:cNvPicPr>
            <a:picLocks noChangeAspect="1"/>
          </p:cNvPicPr>
          <p:nvPr/>
        </p:nvPicPr>
        <p:blipFill>
          <a:blip r:embed="rId2"/>
          <a:stretch>
            <a:fillRect/>
          </a:stretch>
        </p:blipFill>
        <p:spPr>
          <a:xfrm>
            <a:off x="5368005" y="2023031"/>
            <a:ext cx="2778620" cy="1097438"/>
          </a:xfrm>
          <a:prstGeom prst="rect">
            <a:avLst/>
          </a:prstGeom>
          <a:ln>
            <a:solidFill>
              <a:schemeClr val="tx1"/>
            </a:solidFill>
          </a:ln>
        </p:spPr>
      </p:pic>
    </p:spTree>
    <p:extLst>
      <p:ext uri="{BB962C8B-B14F-4D97-AF65-F5344CB8AC3E}">
        <p14:creationId xmlns:p14="http://schemas.microsoft.com/office/powerpoint/2010/main" val="366983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Shipper Analysis Queries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startAt="2"/>
            </a:pPr>
            <a:r>
              <a:rPr lang="en-US" sz="2000" dirty="0"/>
              <a:t>Query of Analysis of The Busiest Shippers</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22</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4EEE351-F1BA-F416-68FA-B60BD503F9F5}"/>
              </a:ext>
            </a:extLst>
          </p:cNvPr>
          <p:cNvSpPr txBox="1"/>
          <p:nvPr/>
        </p:nvSpPr>
        <p:spPr>
          <a:xfrm>
            <a:off x="720671" y="1543485"/>
            <a:ext cx="4572000" cy="2462213"/>
          </a:xfrm>
          <a:prstGeom prst="rect">
            <a:avLst/>
          </a:prstGeom>
          <a:noFill/>
        </p:spPr>
        <p:txBody>
          <a:bodyPr wrap="square">
            <a:spAutoFit/>
          </a:bodyPr>
          <a:lstStyle/>
          <a:p>
            <a:r>
              <a:rPr lang="en-ID" sz="1400" dirty="0">
                <a:solidFill>
                  <a:srgbClr val="0000FF"/>
                </a:solidFill>
                <a:latin typeface="Consolas" panose="020B0609020204030204" pitchFamily="49" charset="0"/>
              </a:rPr>
              <a:t>SELECT</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a:t>
            </a:r>
            <a:r>
              <a:rPr lang="en-ID" sz="1400" dirty="0" err="1">
                <a:solidFill>
                  <a:srgbClr val="000000"/>
                </a:solidFill>
                <a:latin typeface="Consolas" panose="020B0609020204030204" pitchFamily="49" charset="0"/>
              </a:rPr>
              <a:t>Shippers</a:t>
            </a:r>
            <a:r>
              <a:rPr lang="en-ID" sz="1400" dirty="0" err="1">
                <a:solidFill>
                  <a:srgbClr val="808080"/>
                </a:solidFill>
                <a:latin typeface="Consolas" panose="020B0609020204030204" pitchFamily="49" charset="0"/>
              </a:rPr>
              <a:t>.</a:t>
            </a:r>
            <a:r>
              <a:rPr lang="en-ID" sz="1400" dirty="0" err="1">
                <a:solidFill>
                  <a:srgbClr val="000000"/>
                </a:solidFill>
                <a:latin typeface="Consolas" panose="020B0609020204030204" pitchFamily="49" charset="0"/>
              </a:rPr>
              <a:t>CompanyName</a:t>
            </a:r>
            <a:r>
              <a:rPr lang="en-ID" sz="1400" dirty="0">
                <a:solidFill>
                  <a:srgbClr val="808080"/>
                </a:solidFill>
                <a:latin typeface="Consolas" panose="020B0609020204030204" pitchFamily="49" charset="0"/>
              </a:rPr>
              <a:t>,</a:t>
            </a:r>
            <a:r>
              <a:rPr lang="en-ID"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NumberOfOrders</a:t>
            </a:r>
            <a:endParaRPr lang="en-US" sz="1400" dirty="0">
              <a:solidFill>
                <a:srgbClr val="000000"/>
              </a:solidFill>
              <a:latin typeface="Consolas" panose="020B0609020204030204" pitchFamily="49" charset="0"/>
            </a:endParaRPr>
          </a:p>
          <a:p>
            <a:r>
              <a:rPr lang="en-ID" sz="1400" dirty="0">
                <a:solidFill>
                  <a:srgbClr val="0000FF"/>
                </a:solidFill>
                <a:latin typeface="Consolas" panose="020B0609020204030204" pitchFamily="49" charset="0"/>
              </a:rPr>
              <a:t>FROM</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Orders </a:t>
            </a:r>
          </a:p>
          <a:p>
            <a:r>
              <a:rPr lang="en-ID" sz="1400" dirty="0">
                <a:solidFill>
                  <a:srgbClr val="000000"/>
                </a:solidFill>
                <a:latin typeface="Consolas" panose="020B0609020204030204" pitchFamily="49" charset="0"/>
              </a:rPr>
              <a:t>  </a:t>
            </a:r>
            <a:r>
              <a:rPr lang="en-ID" sz="1400" dirty="0">
                <a:solidFill>
                  <a:srgbClr val="808080"/>
                </a:solidFill>
                <a:latin typeface="Consolas" panose="020B0609020204030204" pitchFamily="49" charset="0"/>
              </a:rPr>
              <a:t>INNER</a:t>
            </a:r>
            <a:r>
              <a:rPr lang="en-ID" sz="1400" dirty="0">
                <a:solidFill>
                  <a:srgbClr val="000000"/>
                </a:solidFill>
                <a:latin typeface="Consolas" panose="020B0609020204030204" pitchFamily="49" charset="0"/>
              </a:rPr>
              <a:t> </a:t>
            </a:r>
            <a:r>
              <a:rPr lang="en-ID" sz="1400" dirty="0">
                <a:solidFill>
                  <a:srgbClr val="808080"/>
                </a:solidFill>
                <a:latin typeface="Consolas" panose="020B0609020204030204" pitchFamily="49" charset="0"/>
              </a:rPr>
              <a:t>JOIN</a:t>
            </a:r>
            <a:r>
              <a:rPr lang="en-ID" sz="1400" dirty="0">
                <a:solidFill>
                  <a:srgbClr val="000000"/>
                </a:solidFill>
                <a:latin typeface="Consolas" panose="020B0609020204030204" pitchFamily="49" charset="0"/>
              </a:rPr>
              <a:t> Shippers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Orders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ShipVia</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Shippers</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ShipperID</a:t>
            </a:r>
            <a:endParaRPr lang="en-US" sz="1400" dirty="0">
              <a:solidFill>
                <a:srgbClr val="000000"/>
              </a:solidFill>
              <a:latin typeface="Consolas" panose="020B0609020204030204" pitchFamily="49" charset="0"/>
            </a:endParaRPr>
          </a:p>
          <a:p>
            <a:r>
              <a:rPr lang="en-ID" sz="1400" dirty="0">
                <a:solidFill>
                  <a:srgbClr val="0000FF"/>
                </a:solidFill>
                <a:latin typeface="Consolas" panose="020B0609020204030204" pitchFamily="49" charset="0"/>
              </a:rPr>
              <a:t>GROUP</a:t>
            </a:r>
            <a:r>
              <a:rPr lang="en-ID" sz="1400" dirty="0">
                <a:solidFill>
                  <a:srgbClr val="000000"/>
                </a:solidFill>
                <a:latin typeface="Consolas" panose="020B0609020204030204" pitchFamily="49" charset="0"/>
              </a:rPr>
              <a:t> </a:t>
            </a:r>
            <a:r>
              <a:rPr lang="en-ID" sz="1400" dirty="0">
                <a:solidFill>
                  <a:srgbClr val="0000FF"/>
                </a:solidFill>
                <a:latin typeface="Consolas" panose="020B0609020204030204" pitchFamily="49" charset="0"/>
              </a:rPr>
              <a:t>BY</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a:t>
            </a:r>
            <a:r>
              <a:rPr lang="en-ID" sz="1400" dirty="0" err="1">
                <a:solidFill>
                  <a:srgbClr val="000000"/>
                </a:solidFill>
                <a:latin typeface="Consolas" panose="020B0609020204030204" pitchFamily="49" charset="0"/>
              </a:rPr>
              <a:t>Shippers</a:t>
            </a:r>
            <a:r>
              <a:rPr lang="en-ID" sz="1400" dirty="0" err="1">
                <a:solidFill>
                  <a:srgbClr val="808080"/>
                </a:solidFill>
                <a:latin typeface="Consolas" panose="020B0609020204030204" pitchFamily="49" charset="0"/>
              </a:rPr>
              <a:t>.</a:t>
            </a:r>
            <a:r>
              <a:rPr lang="en-ID" sz="1400" dirty="0" err="1">
                <a:solidFill>
                  <a:srgbClr val="000000"/>
                </a:solidFill>
                <a:latin typeface="Consolas" panose="020B0609020204030204" pitchFamily="49" charset="0"/>
              </a:rPr>
              <a:t>CompanyName</a:t>
            </a:r>
            <a:endParaRPr lang="en-ID" sz="1400" dirty="0">
              <a:solidFill>
                <a:srgbClr val="000000"/>
              </a:solidFill>
              <a:latin typeface="Consolas" panose="020B0609020204030204" pitchFamily="49" charset="0"/>
            </a:endParaRPr>
          </a:p>
          <a:p>
            <a:r>
              <a:rPr lang="en-ID" sz="1400" dirty="0">
                <a:solidFill>
                  <a:srgbClr val="0000FF"/>
                </a:solidFill>
                <a:latin typeface="Consolas" panose="020B0609020204030204" pitchFamily="49" charset="0"/>
              </a:rPr>
              <a:t>ORDER</a:t>
            </a:r>
            <a:r>
              <a:rPr lang="en-ID" sz="1400" dirty="0">
                <a:solidFill>
                  <a:srgbClr val="000000"/>
                </a:solidFill>
                <a:latin typeface="Consolas" panose="020B0609020204030204" pitchFamily="49" charset="0"/>
              </a:rPr>
              <a:t> </a:t>
            </a:r>
            <a:r>
              <a:rPr lang="en-ID" sz="1400" dirty="0">
                <a:solidFill>
                  <a:srgbClr val="0000FF"/>
                </a:solidFill>
                <a:latin typeface="Consolas" panose="020B0609020204030204" pitchFamily="49" charset="0"/>
              </a:rPr>
              <a:t>BY</a:t>
            </a:r>
            <a:r>
              <a:rPr lang="en-ID" sz="1400" dirty="0">
                <a:solidFill>
                  <a:srgbClr val="000000"/>
                </a:solidFill>
                <a:latin typeface="Consolas" panose="020B0609020204030204" pitchFamily="49" charset="0"/>
              </a:rPr>
              <a:t> </a:t>
            </a:r>
          </a:p>
          <a:p>
            <a:r>
              <a:rPr lang="en-ID" sz="1400" dirty="0">
                <a:solidFill>
                  <a:srgbClr val="000000"/>
                </a:solidFill>
                <a:latin typeface="Consolas" panose="020B0609020204030204" pitchFamily="49" charset="0"/>
              </a:rPr>
              <a:t>  </a:t>
            </a:r>
            <a:r>
              <a:rPr lang="en-ID" sz="1400" dirty="0" err="1">
                <a:solidFill>
                  <a:srgbClr val="000000"/>
                </a:solidFill>
                <a:latin typeface="Consolas" panose="020B0609020204030204" pitchFamily="49" charset="0"/>
              </a:rPr>
              <a:t>NumberOfOrders</a:t>
            </a:r>
            <a:r>
              <a:rPr lang="en-ID" sz="1400" dirty="0">
                <a:solidFill>
                  <a:srgbClr val="000000"/>
                </a:solidFill>
                <a:latin typeface="Consolas" panose="020B0609020204030204" pitchFamily="49" charset="0"/>
              </a:rPr>
              <a:t> </a:t>
            </a:r>
            <a:r>
              <a:rPr lang="en-ID" sz="1400" dirty="0">
                <a:solidFill>
                  <a:srgbClr val="0000FF"/>
                </a:solidFill>
                <a:latin typeface="Consolas" panose="020B0609020204030204" pitchFamily="49" charset="0"/>
              </a:rPr>
              <a:t>DESC</a:t>
            </a:r>
            <a:endParaRPr lang="en-ID" dirty="0"/>
          </a:p>
        </p:txBody>
      </p:sp>
      <p:pic>
        <p:nvPicPr>
          <p:cNvPr id="9" name="Picture 8">
            <a:extLst>
              <a:ext uri="{FF2B5EF4-FFF2-40B4-BE49-F238E27FC236}">
                <a16:creationId xmlns:a16="http://schemas.microsoft.com/office/drawing/2014/main" id="{446B69F5-C5C2-3BD5-D8C8-F2BDF05B46B7}"/>
              </a:ext>
            </a:extLst>
          </p:cNvPr>
          <p:cNvPicPr>
            <a:picLocks noChangeAspect="1"/>
          </p:cNvPicPr>
          <p:nvPr/>
        </p:nvPicPr>
        <p:blipFill>
          <a:blip r:embed="rId2"/>
          <a:stretch>
            <a:fillRect/>
          </a:stretch>
        </p:blipFill>
        <p:spPr>
          <a:xfrm>
            <a:off x="5155531" y="2031440"/>
            <a:ext cx="3267798" cy="1354940"/>
          </a:xfrm>
          <a:prstGeom prst="rect">
            <a:avLst/>
          </a:prstGeom>
          <a:ln>
            <a:solidFill>
              <a:schemeClr val="tx1"/>
            </a:solidFill>
          </a:ln>
        </p:spPr>
      </p:pic>
    </p:spTree>
    <p:extLst>
      <p:ext uri="{BB962C8B-B14F-4D97-AF65-F5344CB8AC3E}">
        <p14:creationId xmlns:p14="http://schemas.microsoft.com/office/powerpoint/2010/main" val="205783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p:nvPr/>
        </p:nvSpPr>
        <p:spPr>
          <a:xfrm>
            <a:off x="0" y="3028951"/>
            <a:ext cx="641554"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grpSp>
        <p:nvGrpSpPr>
          <p:cNvPr id="175" name="Google Shape;175;p27"/>
          <p:cNvGrpSpPr/>
          <p:nvPr/>
        </p:nvGrpSpPr>
        <p:grpSpPr>
          <a:xfrm>
            <a:off x="973157" y="3200191"/>
            <a:ext cx="6047569" cy="1090651"/>
            <a:chOff x="810520" y="2509977"/>
            <a:chExt cx="8063425" cy="1454200"/>
          </a:xfrm>
        </p:grpSpPr>
        <p:sp>
          <p:nvSpPr>
            <p:cNvPr id="176" name="Google Shape;176;p27"/>
            <p:cNvSpPr txBox="1"/>
            <p:nvPr/>
          </p:nvSpPr>
          <p:spPr>
            <a:xfrm>
              <a:off x="810520" y="2509977"/>
              <a:ext cx="8063425" cy="923328"/>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4500"/>
                <a:buFont typeface="Garamond"/>
                <a:buNone/>
                <a:tabLst/>
                <a:defRPr/>
              </a:pPr>
              <a:r>
                <a:rPr kumimoji="0" lang="en-ID" sz="4500" b="0" i="0" u="none" strike="noStrike" kern="0" cap="none" spc="0" normalizeH="0" baseline="0" noProof="0" dirty="0">
                  <a:ln>
                    <a:noFill/>
                  </a:ln>
                  <a:solidFill>
                    <a:srgbClr val="102747"/>
                  </a:solidFill>
                  <a:effectLst/>
                  <a:uLnTx/>
                  <a:uFillTx/>
                  <a:latin typeface="Garamond"/>
                  <a:ea typeface="Garamond"/>
                  <a:cs typeface="Garamond"/>
                  <a:sym typeface="Garamond"/>
                </a:rPr>
                <a:t>Data Analysis</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77" name="Google Shape;177;p27"/>
            <p:cNvSpPr txBox="1"/>
            <p:nvPr/>
          </p:nvSpPr>
          <p:spPr>
            <a:xfrm>
              <a:off x="810520" y="3717956"/>
              <a:ext cx="8063425" cy="246221"/>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1700"/>
                <a:buFont typeface="Garamond"/>
                <a:buNone/>
                <a:tabLst/>
                <a:defRPr/>
              </a:pPr>
              <a:r>
                <a:rPr kumimoji="0" lang="en" sz="1200" b="1" i="0" u="none" strike="noStrike" kern="0" cap="none" spc="0" normalizeH="0" baseline="0" noProof="0" dirty="0">
                  <a:ln>
                    <a:noFill/>
                  </a:ln>
                  <a:solidFill>
                    <a:srgbClr val="102747"/>
                  </a:solidFill>
                  <a:effectLst/>
                  <a:uLnTx/>
                  <a:uFillTx/>
                  <a:latin typeface="Garamond"/>
                  <a:ea typeface="Garamond"/>
                  <a:cs typeface="Garamond"/>
                  <a:sym typeface="Garamond"/>
                </a:rPr>
                <a:t>Product Analysis|Customer Analysis|Shipper Analysis</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8" name="Google Shape;178;p27"/>
            <p:cNvCxnSpPr/>
            <p:nvPr/>
          </p:nvCxnSpPr>
          <p:spPr>
            <a:xfrm>
              <a:off x="810520" y="3575631"/>
              <a:ext cx="8063425" cy="0"/>
            </a:xfrm>
            <a:prstGeom prst="straightConnector1">
              <a:avLst/>
            </a:prstGeom>
            <a:noFill/>
            <a:ln w="9525" cap="flat" cmpd="sng">
              <a:solidFill>
                <a:srgbClr val="BFBFBF"/>
              </a:solidFill>
              <a:prstDash val="solid"/>
              <a:miter lim="800000"/>
              <a:headEnd type="none" w="sm" len="sm"/>
              <a:tailEnd type="none" w="sm" len="sm"/>
            </a:ln>
          </p:spPr>
        </p:cxnSp>
      </p:grpSp>
      <p:sp>
        <p:nvSpPr>
          <p:cNvPr id="179" name="Google Shape;179;p27"/>
          <p:cNvSpPr/>
          <p:nvPr/>
        </p:nvSpPr>
        <p:spPr>
          <a:xfrm>
            <a:off x="7352327" y="3028951"/>
            <a:ext cx="1791673"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690918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DD081F-81B2-4DAF-B81A-01070A0AC9C3}"/>
              </a:ext>
            </a:extLst>
          </p:cNvPr>
          <p:cNvSpPr/>
          <p:nvPr/>
        </p:nvSpPr>
        <p:spPr>
          <a:xfrm>
            <a:off x="0" y="0"/>
            <a:ext cx="3960254" cy="514349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Garamond"/>
            </a:endParaRPr>
          </a:p>
        </p:txBody>
      </p:sp>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8" y="290224"/>
            <a:ext cx="3129767" cy="668068"/>
          </a:xfrm>
        </p:spPr>
        <p:txBody>
          <a:bodyPr vert="horz" wrap="square" lIns="0" tIns="0" rIns="0" bIns="0" rtlCol="0" anchor="ctr">
            <a:spAutoFit/>
          </a:bodyPr>
          <a:lstStyle/>
          <a:p>
            <a:r>
              <a:rPr lang="en-US" sz="2400" dirty="0">
                <a:solidFill>
                  <a:schemeClr val="bg1"/>
                </a:solidFill>
              </a:rPr>
              <a:t>What category of items sold the most?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8" y="1088572"/>
            <a:ext cx="3129767" cy="3399257"/>
          </a:xfrm>
        </p:spPr>
        <p:txBody>
          <a:bodyPr vert="horz" lIns="0" tIns="0" rIns="0" bIns="0" rtlCol="0" anchor="t">
            <a:noAutofit/>
          </a:bodyPr>
          <a:lstStyle/>
          <a:p>
            <a:pPr marL="0" indent="0" algn="just">
              <a:lnSpc>
                <a:spcPct val="100000"/>
              </a:lnSpc>
              <a:spcBef>
                <a:spcPts val="0"/>
              </a:spcBef>
              <a:spcAft>
                <a:spcPts val="900"/>
              </a:spcAft>
              <a:buNone/>
            </a:pPr>
            <a:r>
              <a:rPr lang="en-US" sz="1600" dirty="0">
                <a:solidFill>
                  <a:schemeClr val="bg1"/>
                </a:solidFill>
              </a:rPr>
              <a:t>Based on the data visualization shown, it is evident that the product category which generated the highest revenue and sold the most units is Beverages, while the category with the lowest revenue is Seafood. The findings are aligned with the analysis of the Northwind database and provide valuable insights into the market performance of different product categories.</a:t>
            </a: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algn="ctr" defTabSz="685800">
              <a:buClrTx/>
            </a:pPr>
            <a:fld id="{20ACEE5B-6B89-47D3-A969-11CC9D54FA43}" type="slidenum">
              <a:rPr lang="en-US" kern="1200">
                <a:solidFill>
                  <a:prstClr val="white"/>
                </a:solidFill>
                <a:latin typeface="Garamond"/>
                <a:ea typeface="+mn-ea"/>
                <a:cs typeface="+mn-cs"/>
              </a:rPr>
              <a:pPr algn="ctr" defTabSz="685800">
                <a:buClrTx/>
              </a:pPr>
              <a:t>24</a:t>
            </a:fld>
            <a:endParaRPr lang="en-US" kern="1200">
              <a:solidFill>
                <a:prstClr val="white"/>
              </a:solidFill>
              <a:latin typeface="Garamond"/>
              <a:ea typeface="+mn-ea"/>
              <a:cs typeface="+mn-cs"/>
            </a:endParaRPr>
          </a:p>
        </p:txBody>
      </p:sp>
      <p:cxnSp>
        <p:nvCxnSpPr>
          <p:cNvPr id="10" name="Straight Connector 9">
            <a:extLst>
              <a:ext uri="{FF2B5EF4-FFF2-40B4-BE49-F238E27FC236}">
                <a16:creationId xmlns:a16="http://schemas.microsoft.com/office/drawing/2014/main" id="{FB636B81-E366-40A1-A22C-E23DE020F5B1}"/>
              </a:ext>
            </a:extLst>
          </p:cNvPr>
          <p:cNvCxnSpPr>
            <a:cxnSpLocks/>
          </p:cNvCxnSpPr>
          <p:nvPr/>
        </p:nvCxnSpPr>
        <p:spPr>
          <a:xfrm>
            <a:off x="3960253" y="4843463"/>
            <a:ext cx="44503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FD908F-7DBA-4437-9681-9B15B002034C}"/>
              </a:ext>
            </a:extLst>
          </p:cNvPr>
          <p:cNvCxnSpPr>
            <a:cxnSpLocks/>
          </p:cNvCxnSpPr>
          <p:nvPr/>
        </p:nvCxnSpPr>
        <p:spPr>
          <a:xfrm>
            <a:off x="357188" y="935191"/>
            <a:ext cx="3129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C53C6C5-97E8-17FC-CAC9-CF293DD89B82}"/>
              </a:ext>
            </a:extLst>
          </p:cNvPr>
          <p:cNvPicPr>
            <a:picLocks noChangeAspect="1"/>
          </p:cNvPicPr>
          <p:nvPr/>
        </p:nvPicPr>
        <p:blipFill>
          <a:blip r:embed="rId2"/>
          <a:stretch>
            <a:fillRect/>
          </a:stretch>
        </p:blipFill>
        <p:spPr>
          <a:xfrm>
            <a:off x="5121754" y="97176"/>
            <a:ext cx="2619649" cy="2266642"/>
          </a:xfrm>
          <a:prstGeom prst="rect">
            <a:avLst/>
          </a:prstGeom>
          <a:ln>
            <a:solidFill>
              <a:schemeClr val="tx1"/>
            </a:solidFill>
          </a:ln>
        </p:spPr>
      </p:pic>
      <p:pic>
        <p:nvPicPr>
          <p:cNvPr id="11" name="Picture 10">
            <a:extLst>
              <a:ext uri="{FF2B5EF4-FFF2-40B4-BE49-F238E27FC236}">
                <a16:creationId xmlns:a16="http://schemas.microsoft.com/office/drawing/2014/main" id="{CCB91C66-9FFE-4444-546D-B2AB6A29F784}"/>
              </a:ext>
            </a:extLst>
          </p:cNvPr>
          <p:cNvPicPr>
            <a:picLocks noChangeAspect="1"/>
          </p:cNvPicPr>
          <p:nvPr/>
        </p:nvPicPr>
        <p:blipFill>
          <a:blip r:embed="rId3"/>
          <a:stretch>
            <a:fillRect/>
          </a:stretch>
        </p:blipFill>
        <p:spPr>
          <a:xfrm>
            <a:off x="5121754" y="2484244"/>
            <a:ext cx="2619648" cy="2359219"/>
          </a:xfrm>
          <a:prstGeom prst="rect">
            <a:avLst/>
          </a:prstGeom>
          <a:ln>
            <a:solidFill>
              <a:schemeClr val="tx1"/>
            </a:solidFill>
          </a:ln>
        </p:spPr>
      </p:pic>
    </p:spTree>
    <p:extLst>
      <p:ext uri="{BB962C8B-B14F-4D97-AF65-F5344CB8AC3E}">
        <p14:creationId xmlns:p14="http://schemas.microsoft.com/office/powerpoint/2010/main" val="106957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DD081F-81B2-4DAF-B81A-01070A0AC9C3}"/>
              </a:ext>
            </a:extLst>
          </p:cNvPr>
          <p:cNvSpPr/>
          <p:nvPr/>
        </p:nvSpPr>
        <p:spPr>
          <a:xfrm>
            <a:off x="0" y="0"/>
            <a:ext cx="3960254" cy="514349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8" y="290224"/>
            <a:ext cx="3129767" cy="668068"/>
          </a:xfrm>
        </p:spPr>
        <p:txBody>
          <a:bodyPr vert="horz" wrap="square" lIns="0" tIns="0" rIns="0" bIns="0" rtlCol="0" anchor="ctr">
            <a:spAutoFit/>
          </a:bodyPr>
          <a:lstStyle/>
          <a:p>
            <a:r>
              <a:rPr lang="en-US" sz="2400" dirty="0">
                <a:solidFill>
                  <a:schemeClr val="bg1"/>
                </a:solidFill>
              </a:rPr>
              <a:t>What is the best-selling product?</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248555" y="1088572"/>
            <a:ext cx="3463144" cy="3399257"/>
          </a:xfrm>
        </p:spPr>
        <p:txBody>
          <a:bodyPr vert="horz" lIns="0" tIns="0" rIns="0" bIns="0" rtlCol="0" anchor="t">
            <a:noAutofit/>
          </a:bodyPr>
          <a:lstStyle/>
          <a:p>
            <a:pPr marL="0" indent="0" algn="just">
              <a:lnSpc>
                <a:spcPct val="100000"/>
              </a:lnSpc>
              <a:spcBef>
                <a:spcPts val="0"/>
              </a:spcBef>
              <a:spcAft>
                <a:spcPts val="900"/>
              </a:spcAft>
              <a:buNone/>
            </a:pPr>
            <a:r>
              <a:rPr lang="en-US" sz="1600" dirty="0">
                <a:solidFill>
                  <a:schemeClr val="bg1"/>
                </a:solidFill>
              </a:rPr>
              <a:t>Based on the data visualization displayed alongside, it is evident that the most highly sold product is Camembert Pierrot. Further analysis of the sales figures for this product indicates that it has consistently been one of the top-performing products within the Northwind inventory.</a:t>
            </a: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25</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a:cxnSpLocks/>
          </p:cNvCxnSpPr>
          <p:nvPr/>
        </p:nvCxnSpPr>
        <p:spPr>
          <a:xfrm>
            <a:off x="3960253" y="4843463"/>
            <a:ext cx="44503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FD908F-7DBA-4437-9681-9B15B002034C}"/>
              </a:ext>
            </a:extLst>
          </p:cNvPr>
          <p:cNvCxnSpPr>
            <a:cxnSpLocks/>
          </p:cNvCxnSpPr>
          <p:nvPr/>
        </p:nvCxnSpPr>
        <p:spPr>
          <a:xfrm>
            <a:off x="357188" y="935191"/>
            <a:ext cx="3129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5200AD3-32FF-A1E5-B26A-7A5C93A82A97}"/>
              </a:ext>
            </a:extLst>
          </p:cNvPr>
          <p:cNvPicPr>
            <a:picLocks noChangeAspect="1"/>
          </p:cNvPicPr>
          <p:nvPr/>
        </p:nvPicPr>
        <p:blipFill>
          <a:blip r:embed="rId2"/>
          <a:stretch>
            <a:fillRect/>
          </a:stretch>
        </p:blipFill>
        <p:spPr>
          <a:xfrm>
            <a:off x="4511855" y="624258"/>
            <a:ext cx="3997861" cy="3965424"/>
          </a:xfrm>
          <a:prstGeom prst="rect">
            <a:avLst/>
          </a:prstGeom>
          <a:ln>
            <a:solidFill>
              <a:schemeClr val="tx1"/>
            </a:solidFill>
          </a:ln>
        </p:spPr>
      </p:pic>
    </p:spTree>
    <p:extLst>
      <p:ext uri="{BB962C8B-B14F-4D97-AF65-F5344CB8AC3E}">
        <p14:creationId xmlns:p14="http://schemas.microsoft.com/office/powerpoint/2010/main" val="3651930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DD081F-81B2-4DAF-B81A-01070A0AC9C3}"/>
              </a:ext>
            </a:extLst>
          </p:cNvPr>
          <p:cNvSpPr/>
          <p:nvPr/>
        </p:nvSpPr>
        <p:spPr>
          <a:xfrm>
            <a:off x="0" y="0"/>
            <a:ext cx="3960254" cy="514349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8" y="290224"/>
            <a:ext cx="3129767" cy="668068"/>
          </a:xfrm>
        </p:spPr>
        <p:txBody>
          <a:bodyPr vert="horz" wrap="square" lIns="0" tIns="0" rIns="0" bIns="0" rtlCol="0" anchor="ctr">
            <a:spAutoFit/>
          </a:bodyPr>
          <a:lstStyle/>
          <a:p>
            <a:r>
              <a:rPr lang="en-US" sz="2400" dirty="0">
                <a:solidFill>
                  <a:schemeClr val="bg1"/>
                </a:solidFill>
              </a:rPr>
              <a:t>From which country do the customers originate?</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244680" y="1088572"/>
            <a:ext cx="3470893" cy="3399257"/>
          </a:xfrm>
        </p:spPr>
        <p:txBody>
          <a:bodyPr vert="horz" lIns="0" tIns="0" rIns="0" bIns="0" rtlCol="0" anchor="t">
            <a:noAutofit/>
          </a:bodyPr>
          <a:lstStyle/>
          <a:p>
            <a:pPr marL="0" indent="0" algn="just">
              <a:lnSpc>
                <a:spcPct val="100000"/>
              </a:lnSpc>
              <a:spcBef>
                <a:spcPts val="0"/>
              </a:spcBef>
              <a:spcAft>
                <a:spcPts val="900"/>
              </a:spcAft>
              <a:buNone/>
            </a:pPr>
            <a:r>
              <a:rPr lang="en-US" sz="1600" dirty="0">
                <a:solidFill>
                  <a:schemeClr val="bg1"/>
                </a:solidFill>
              </a:rPr>
              <a:t>Based on the visualization data displayed, it is evident that most customers are located in the United States, while the least amount of customers is from France. This can provide valuable insights into the geographical distribution of the customer base and can be used to inform future business strategies and marketing efforts.</a:t>
            </a: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26</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a:cxnSpLocks/>
          </p:cNvCxnSpPr>
          <p:nvPr/>
        </p:nvCxnSpPr>
        <p:spPr>
          <a:xfrm>
            <a:off x="3960253" y="4843463"/>
            <a:ext cx="44503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FD908F-7DBA-4437-9681-9B15B002034C}"/>
              </a:ext>
            </a:extLst>
          </p:cNvPr>
          <p:cNvCxnSpPr>
            <a:cxnSpLocks/>
          </p:cNvCxnSpPr>
          <p:nvPr/>
        </p:nvCxnSpPr>
        <p:spPr>
          <a:xfrm>
            <a:off x="357188" y="935191"/>
            <a:ext cx="3129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BBE8C97-F355-9DB0-1872-708DE64F1905}"/>
              </a:ext>
            </a:extLst>
          </p:cNvPr>
          <p:cNvPicPr>
            <a:picLocks noChangeAspect="1"/>
          </p:cNvPicPr>
          <p:nvPr/>
        </p:nvPicPr>
        <p:blipFill>
          <a:blip r:embed="rId2"/>
          <a:stretch>
            <a:fillRect/>
          </a:stretch>
        </p:blipFill>
        <p:spPr>
          <a:xfrm>
            <a:off x="4645383" y="719134"/>
            <a:ext cx="4010025" cy="3705225"/>
          </a:xfrm>
          <a:prstGeom prst="rect">
            <a:avLst/>
          </a:prstGeom>
          <a:ln>
            <a:solidFill>
              <a:schemeClr val="tx1"/>
            </a:solidFill>
          </a:ln>
        </p:spPr>
      </p:pic>
    </p:spTree>
    <p:extLst>
      <p:ext uri="{BB962C8B-B14F-4D97-AF65-F5344CB8AC3E}">
        <p14:creationId xmlns:p14="http://schemas.microsoft.com/office/powerpoint/2010/main" val="1966798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DD081F-81B2-4DAF-B81A-01070A0AC9C3}"/>
              </a:ext>
            </a:extLst>
          </p:cNvPr>
          <p:cNvSpPr/>
          <p:nvPr/>
        </p:nvSpPr>
        <p:spPr>
          <a:xfrm>
            <a:off x="0" y="0"/>
            <a:ext cx="3960254" cy="514349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8" y="290224"/>
            <a:ext cx="3129767" cy="668068"/>
          </a:xfrm>
        </p:spPr>
        <p:txBody>
          <a:bodyPr vert="horz" wrap="square" lIns="0" tIns="0" rIns="0" bIns="0" rtlCol="0" anchor="ctr">
            <a:spAutoFit/>
          </a:bodyPr>
          <a:lstStyle/>
          <a:p>
            <a:r>
              <a:rPr lang="en-US" sz="2400" dirty="0">
                <a:solidFill>
                  <a:schemeClr val="bg1"/>
                </a:solidFill>
              </a:rPr>
              <a:t>Which company places the most orders?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248555" y="1088572"/>
            <a:ext cx="3424543" cy="3399257"/>
          </a:xfrm>
        </p:spPr>
        <p:txBody>
          <a:bodyPr vert="horz" lIns="0" tIns="0" rIns="0" bIns="0" rtlCol="0" anchor="t">
            <a:noAutofit/>
          </a:bodyPr>
          <a:lstStyle/>
          <a:p>
            <a:pPr marL="0" indent="0" algn="just">
              <a:lnSpc>
                <a:spcPct val="100000"/>
              </a:lnSpc>
              <a:spcBef>
                <a:spcPts val="0"/>
              </a:spcBef>
              <a:spcAft>
                <a:spcPts val="900"/>
              </a:spcAft>
              <a:buNone/>
            </a:pPr>
            <a:r>
              <a:rPr lang="en-US" sz="1600" dirty="0">
                <a:solidFill>
                  <a:schemeClr val="bg1"/>
                </a:solidFill>
              </a:rPr>
              <a:t>Based on the visualization data shown alongside, it can be seen that the company that places the most orders is Save-a-lot Markets, and the company that places the least orders is </a:t>
            </a:r>
            <a:r>
              <a:rPr lang="en-US" sz="1600" dirty="0" err="1">
                <a:solidFill>
                  <a:schemeClr val="bg1"/>
                </a:solidFill>
              </a:rPr>
              <a:t>Frankenversand</a:t>
            </a:r>
            <a:r>
              <a:rPr lang="en-US" sz="1600" dirty="0">
                <a:solidFill>
                  <a:schemeClr val="bg1"/>
                </a:solidFill>
              </a:rPr>
              <a:t>. The insights gleaned from this analysis are indicative of the purchasing patterns of different companies and could provide valuable information for businesses looking to optimize their sales and marketing strategies.</a:t>
            </a: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27</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a:cxnSpLocks/>
          </p:cNvCxnSpPr>
          <p:nvPr/>
        </p:nvCxnSpPr>
        <p:spPr>
          <a:xfrm>
            <a:off x="3960253" y="4843463"/>
            <a:ext cx="44503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FD908F-7DBA-4437-9681-9B15B002034C}"/>
              </a:ext>
            </a:extLst>
          </p:cNvPr>
          <p:cNvCxnSpPr>
            <a:cxnSpLocks/>
          </p:cNvCxnSpPr>
          <p:nvPr/>
        </p:nvCxnSpPr>
        <p:spPr>
          <a:xfrm>
            <a:off x="357188" y="935191"/>
            <a:ext cx="31297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881246C-D515-FA37-B02A-604E39F122B1}"/>
              </a:ext>
            </a:extLst>
          </p:cNvPr>
          <p:cNvPicPr>
            <a:picLocks noChangeAspect="1"/>
          </p:cNvPicPr>
          <p:nvPr/>
        </p:nvPicPr>
        <p:blipFill>
          <a:blip r:embed="rId2"/>
          <a:stretch>
            <a:fillRect/>
          </a:stretch>
        </p:blipFill>
        <p:spPr>
          <a:xfrm>
            <a:off x="4317442" y="377771"/>
            <a:ext cx="4087921" cy="4087921"/>
          </a:xfrm>
          <a:prstGeom prst="rect">
            <a:avLst/>
          </a:prstGeom>
          <a:ln>
            <a:solidFill>
              <a:schemeClr val="tx1"/>
            </a:solidFill>
          </a:ln>
        </p:spPr>
      </p:pic>
    </p:spTree>
    <p:extLst>
      <p:ext uri="{BB962C8B-B14F-4D97-AF65-F5344CB8AC3E}">
        <p14:creationId xmlns:p14="http://schemas.microsoft.com/office/powerpoint/2010/main" val="329393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p:nvPr/>
        </p:nvSpPr>
        <p:spPr>
          <a:xfrm>
            <a:off x="0" y="3028951"/>
            <a:ext cx="641554"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grpSp>
        <p:nvGrpSpPr>
          <p:cNvPr id="175" name="Google Shape;175;p27"/>
          <p:cNvGrpSpPr/>
          <p:nvPr/>
        </p:nvGrpSpPr>
        <p:grpSpPr>
          <a:xfrm>
            <a:off x="973157" y="3200193"/>
            <a:ext cx="6047569" cy="1429202"/>
            <a:chOff x="810520" y="2509978"/>
            <a:chExt cx="8063425" cy="1905601"/>
          </a:xfrm>
        </p:grpSpPr>
        <p:sp>
          <p:nvSpPr>
            <p:cNvPr id="176" name="Google Shape;176;p27"/>
            <p:cNvSpPr txBox="1"/>
            <p:nvPr/>
          </p:nvSpPr>
          <p:spPr>
            <a:xfrm>
              <a:off x="810520" y="2509978"/>
              <a:ext cx="8063425" cy="923329"/>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4500"/>
                <a:buFont typeface="Garamond"/>
                <a:buNone/>
                <a:tabLst/>
                <a:defRPr/>
              </a:pPr>
              <a:r>
                <a:rPr kumimoji="0" lang="en-ID" sz="4500" b="0" i="0" u="none" strike="noStrike" kern="0" cap="none" spc="0" normalizeH="0" baseline="0" noProof="0" dirty="0">
                  <a:ln>
                    <a:noFill/>
                  </a:ln>
                  <a:solidFill>
                    <a:srgbClr val="102747"/>
                  </a:solidFill>
                  <a:effectLst/>
                  <a:uLnTx/>
                  <a:uFillTx/>
                  <a:latin typeface="Garamond"/>
                  <a:ea typeface="Garamond"/>
                  <a:cs typeface="Garamond"/>
                  <a:sym typeface="Garamond"/>
                </a:rPr>
                <a:t>Summaries</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77" name="Google Shape;177;p27"/>
            <p:cNvSpPr txBox="1"/>
            <p:nvPr/>
          </p:nvSpPr>
          <p:spPr>
            <a:xfrm>
              <a:off x="810520" y="3717953"/>
              <a:ext cx="8063425" cy="697626"/>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1700"/>
                <a:buFont typeface="Garamond"/>
                <a:buNone/>
                <a:tabLst/>
                <a:defRPr/>
              </a:pPr>
              <a:r>
                <a:rPr kumimoji="0" lang="en-US" sz="1700" b="1" i="0" u="none" strike="noStrike" kern="0" cap="none" spc="0" normalizeH="0" baseline="0" noProof="0" dirty="0">
                  <a:ln>
                    <a:noFill/>
                  </a:ln>
                  <a:solidFill>
                    <a:srgbClr val="102747"/>
                  </a:solidFill>
                  <a:effectLst/>
                  <a:uLnTx/>
                  <a:uFillTx/>
                  <a:latin typeface="Garamond"/>
                  <a:ea typeface="Garamond"/>
                  <a:cs typeface="Garamond"/>
                  <a:sym typeface="Garamond"/>
                </a:rPr>
                <a:t>Based on the above data analysis, </a:t>
              </a:r>
              <a:r>
                <a:rPr lang="en-US" sz="1700" b="1" dirty="0">
                  <a:solidFill>
                    <a:srgbClr val="102747"/>
                  </a:solidFill>
                  <a:latin typeface="Garamond"/>
                  <a:ea typeface="Garamond"/>
                  <a:cs typeface="Garamond"/>
                  <a:sym typeface="Garamond"/>
                </a:rPr>
                <a:t>several </a:t>
              </a:r>
              <a:r>
                <a:rPr kumimoji="0" lang="en-US" sz="1700" b="1" i="0" u="none" strike="noStrike" kern="0" cap="none" spc="0" normalizeH="0" baseline="0" noProof="0" dirty="0">
                  <a:ln>
                    <a:noFill/>
                  </a:ln>
                  <a:solidFill>
                    <a:srgbClr val="102747"/>
                  </a:solidFill>
                  <a:effectLst/>
                  <a:uLnTx/>
                  <a:uFillTx/>
                  <a:latin typeface="Garamond"/>
                  <a:ea typeface="Garamond"/>
                  <a:cs typeface="Garamond"/>
                  <a:sym typeface="Garamond"/>
                </a:rPr>
                <a:t>conclusions can be drawn.</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8" name="Google Shape;178;p27"/>
            <p:cNvCxnSpPr/>
            <p:nvPr/>
          </p:nvCxnSpPr>
          <p:spPr>
            <a:xfrm>
              <a:off x="810520" y="3575631"/>
              <a:ext cx="8063425" cy="0"/>
            </a:xfrm>
            <a:prstGeom prst="straightConnector1">
              <a:avLst/>
            </a:prstGeom>
            <a:noFill/>
            <a:ln w="9525" cap="flat" cmpd="sng">
              <a:solidFill>
                <a:srgbClr val="BFBFBF"/>
              </a:solidFill>
              <a:prstDash val="solid"/>
              <a:miter lim="800000"/>
              <a:headEnd type="none" w="sm" len="sm"/>
              <a:tailEnd type="none" w="sm" len="sm"/>
            </a:ln>
          </p:spPr>
        </p:cxnSp>
      </p:grpSp>
      <p:sp>
        <p:nvSpPr>
          <p:cNvPr id="179" name="Google Shape;179;p27"/>
          <p:cNvSpPr/>
          <p:nvPr/>
        </p:nvSpPr>
        <p:spPr>
          <a:xfrm>
            <a:off x="7352327" y="3028951"/>
            <a:ext cx="1791673"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1731413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163115"/>
            <a:ext cx="8443913" cy="526256"/>
          </a:xfrm>
        </p:spPr>
        <p:txBody>
          <a:bodyPr vert="horz" lIns="0" tIns="0" rIns="0" bIns="0" rtlCol="0" anchor="ctr">
            <a:normAutofit/>
          </a:bodyPr>
          <a:lstStyle/>
          <a:p>
            <a:r>
              <a:rPr lang="en-US" sz="2100" dirty="0"/>
              <a:t>Based on the above data analysis, the following conclusions can be drawn</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901108"/>
            <a:ext cx="8443913" cy="4154528"/>
          </a:xfrm>
        </p:spPr>
        <p:txBody>
          <a:bodyPr vert="horz" lIns="0" tIns="0" rIns="0" bIns="0" rtlCol="0" anchor="t">
            <a:noAutofit/>
          </a:bodyPr>
          <a:lstStyle/>
          <a:p>
            <a:pPr algn="just">
              <a:buFont typeface="+mj-lt"/>
              <a:buAutoNum type="arabicPeriod"/>
            </a:pPr>
            <a:r>
              <a:rPr lang="en-US" sz="1600" dirty="0"/>
              <a:t>From the above facts, it can be concluded that the Beverages product category is the most profitable and highly sold product category in the Northwind database. This information can be used to inform product development and inventory management strategies, by prioritizing the production of similar products or expanding the Beverages category.</a:t>
            </a:r>
          </a:p>
          <a:p>
            <a:pPr algn="just">
              <a:buFont typeface="+mj-lt"/>
              <a:buAutoNum type="arabicPeriod"/>
            </a:pPr>
            <a:r>
              <a:rPr lang="en-US" sz="1600" dirty="0"/>
              <a:t>Furthermore, the high sales performance of Camembert Pierrot highlights the potential for similar products to perform well in the market. This could be used to inform product development and marketing efforts for similar products.</a:t>
            </a:r>
          </a:p>
          <a:p>
            <a:pPr algn="just">
              <a:buFont typeface="+mj-lt"/>
              <a:buAutoNum type="arabicPeriod"/>
            </a:pPr>
            <a:r>
              <a:rPr lang="en-US" sz="1600" dirty="0"/>
              <a:t>The majority of customers are located in the United States, which suggests that there may be potential for further growth in this market. Marketing and sales efforts could be focused on this region to target potential customers and increase sales.</a:t>
            </a:r>
          </a:p>
          <a:p>
            <a:pPr algn="just">
              <a:buFont typeface="+mj-lt"/>
              <a:buAutoNum type="arabicPeriod"/>
            </a:pPr>
            <a:r>
              <a:rPr lang="en-US" sz="1600" dirty="0"/>
              <a:t>Save-a-lot Markets places the most orders, which suggests that they may be a valuable target for business-to-business sales and marketing efforts. On the other hand, the low number of orders placed by </a:t>
            </a:r>
            <a:r>
              <a:rPr lang="en-US" sz="1600" dirty="0" err="1"/>
              <a:t>Frankenversand</a:t>
            </a:r>
            <a:r>
              <a:rPr lang="en-US" sz="1600" dirty="0"/>
              <a:t> highlights the potential for further growth in this market and the opportunity to target this company for increased sales.</a:t>
            </a:r>
          </a:p>
          <a:p>
            <a:pPr algn="just">
              <a:buFont typeface="+mj-lt"/>
              <a:buAutoNum type="arabicPeriod"/>
            </a:pPr>
            <a:endParaRPr lang="en-US" sz="1600" dirty="0"/>
          </a:p>
        </p:txBody>
      </p:sp>
      <p:sp>
        <p:nvSpPr>
          <p:cNvPr id="4" name="Rectangle 3">
            <a:extLst>
              <a:ext uri="{FF2B5EF4-FFF2-40B4-BE49-F238E27FC236}">
                <a16:creationId xmlns:a16="http://schemas.microsoft.com/office/drawing/2014/main" id="{5CDF7546-5B53-457F-BF1F-872AA9DC4568}"/>
              </a:ext>
            </a:extLst>
          </p:cNvPr>
          <p:cNvSpPr/>
          <p:nvPr/>
        </p:nvSpPr>
        <p:spPr>
          <a:xfrm>
            <a:off x="0" y="163115"/>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pPr>
            <a:endParaRPr lang="en-US" sz="1350" kern="1200">
              <a:solidFill>
                <a:prstClr val="white"/>
              </a:solidFill>
              <a:latin typeface="Garamond"/>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algn="ctr" defTabSz="685800">
              <a:buClrTx/>
            </a:pPr>
            <a:fld id="{20ACEE5B-6B89-47D3-A969-11CC9D54FA43}" type="slidenum">
              <a:rPr lang="en-US" kern="1200">
                <a:solidFill>
                  <a:prstClr val="white"/>
                </a:solidFill>
                <a:latin typeface="Garamond"/>
                <a:ea typeface="+mn-ea"/>
                <a:cs typeface="+mn-cs"/>
              </a:rPr>
              <a:pPr algn="ctr" defTabSz="685800">
                <a:buClrTx/>
              </a:pPr>
              <a:t>29</a:t>
            </a:fld>
            <a:endParaRPr lang="en-US" kern="1200">
              <a:solidFill>
                <a:prstClr val="white"/>
              </a:solidFill>
              <a:latin typeface="Garamond"/>
              <a:ea typeface="+mn-ea"/>
              <a:cs typeface="+mn-cs"/>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96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p:nvPr/>
        </p:nvSpPr>
        <p:spPr>
          <a:xfrm>
            <a:off x="0" y="3028951"/>
            <a:ext cx="641554"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grpSp>
        <p:nvGrpSpPr>
          <p:cNvPr id="175" name="Google Shape;175;p27"/>
          <p:cNvGrpSpPr/>
          <p:nvPr/>
        </p:nvGrpSpPr>
        <p:grpSpPr>
          <a:xfrm>
            <a:off x="973157" y="3338688"/>
            <a:ext cx="6047569" cy="1029093"/>
            <a:chOff x="810520" y="2694643"/>
            <a:chExt cx="8063425" cy="1372123"/>
          </a:xfrm>
        </p:grpSpPr>
        <p:sp>
          <p:nvSpPr>
            <p:cNvPr id="176" name="Google Shape;176;p27"/>
            <p:cNvSpPr txBox="1"/>
            <p:nvPr/>
          </p:nvSpPr>
          <p:spPr>
            <a:xfrm>
              <a:off x="810520" y="2694643"/>
              <a:ext cx="8063425" cy="73866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102747"/>
                </a:buClr>
                <a:buSzPts val="4500"/>
                <a:buFont typeface="Garamond"/>
                <a:buNone/>
              </a:pPr>
              <a:r>
                <a:rPr lang="en" sz="3600" b="0" i="0" u="none" strike="noStrike" cap="none" dirty="0">
                  <a:solidFill>
                    <a:srgbClr val="102747"/>
                  </a:solidFill>
                  <a:latin typeface="Garamond"/>
                  <a:ea typeface="Garamond"/>
                  <a:cs typeface="Garamond"/>
                  <a:sym typeface="Garamond"/>
                </a:rPr>
                <a:t>Business &amp; Data Understanding</a:t>
              </a:r>
              <a:endParaRPr sz="3600" dirty="0"/>
            </a:p>
          </p:txBody>
        </p:sp>
        <p:sp>
          <p:nvSpPr>
            <p:cNvPr id="177" name="Google Shape;177;p27"/>
            <p:cNvSpPr txBox="1"/>
            <p:nvPr/>
          </p:nvSpPr>
          <p:spPr>
            <a:xfrm>
              <a:off x="810520" y="3717953"/>
              <a:ext cx="8063425" cy="34881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102747"/>
                </a:buClr>
                <a:buSzPts val="1700"/>
                <a:buFont typeface="Garamond"/>
                <a:buNone/>
              </a:pPr>
              <a:r>
                <a:rPr lang="en" sz="1700" b="1" i="0" u="none" strike="noStrike" cap="none" dirty="0">
                  <a:solidFill>
                    <a:srgbClr val="102747"/>
                  </a:solidFill>
                  <a:latin typeface="Garamond"/>
                  <a:ea typeface="Garamond"/>
                  <a:cs typeface="Garamond"/>
                  <a:sym typeface="Garamond"/>
                </a:rPr>
                <a:t>Northwind Traders</a:t>
              </a:r>
              <a:endParaRPr sz="1100" dirty="0"/>
            </a:p>
          </p:txBody>
        </p:sp>
        <p:cxnSp>
          <p:nvCxnSpPr>
            <p:cNvPr id="178" name="Google Shape;178;p27"/>
            <p:cNvCxnSpPr/>
            <p:nvPr/>
          </p:nvCxnSpPr>
          <p:spPr>
            <a:xfrm>
              <a:off x="810520" y="3575631"/>
              <a:ext cx="8063425" cy="0"/>
            </a:xfrm>
            <a:prstGeom prst="straightConnector1">
              <a:avLst/>
            </a:prstGeom>
            <a:noFill/>
            <a:ln w="9525" cap="flat" cmpd="sng">
              <a:solidFill>
                <a:srgbClr val="BFBFBF"/>
              </a:solidFill>
              <a:prstDash val="solid"/>
              <a:miter lim="800000"/>
              <a:headEnd type="none" w="sm" len="sm"/>
              <a:tailEnd type="none" w="sm" len="sm"/>
            </a:ln>
          </p:spPr>
        </p:cxnSp>
      </p:grpSp>
      <p:sp>
        <p:nvSpPr>
          <p:cNvPr id="179" name="Google Shape;179;p27"/>
          <p:cNvSpPr/>
          <p:nvPr/>
        </p:nvSpPr>
        <p:spPr>
          <a:xfrm>
            <a:off x="7352327" y="3028951"/>
            <a:ext cx="1791673"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Garamond"/>
              <a:buNone/>
            </a:pPr>
            <a:endParaRPr sz="1400" b="0" i="0" u="none" strike="noStrike" cap="none">
              <a:solidFill>
                <a:srgbClr val="FFFFFF"/>
              </a:solidFill>
              <a:latin typeface="Garamond"/>
              <a:ea typeface="Garamond"/>
              <a:cs typeface="Garamond"/>
              <a:sym typeface="Garamo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algn="ctr" defTabSz="685800">
              <a:buClrTx/>
            </a:pPr>
            <a:fld id="{20ACEE5B-6B89-47D3-A969-11CC9D54FA43}" type="slidenum">
              <a:rPr lang="en-US" kern="1200">
                <a:solidFill>
                  <a:prstClr val="white"/>
                </a:solidFill>
                <a:latin typeface="Garamond"/>
                <a:ea typeface="+mn-ea"/>
                <a:cs typeface="+mn-cs"/>
              </a:rPr>
              <a:pPr algn="ctr" defTabSz="685800">
                <a:buClrTx/>
              </a:pPr>
              <a:t>30</a:t>
            </a:fld>
            <a:endParaRPr lang="en-US" kern="1200">
              <a:solidFill>
                <a:prstClr val="white"/>
              </a:solidFill>
              <a:latin typeface="Garamond"/>
              <a:ea typeface="+mn-ea"/>
              <a:cs typeface="+mn-cs"/>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6849099-8F0E-4CD4-B9A5-1D896C61F5E3}"/>
              </a:ext>
            </a:extLst>
          </p:cNvPr>
          <p:cNvSpPr/>
          <p:nvPr/>
        </p:nvSpPr>
        <p:spPr>
          <a:xfrm>
            <a:off x="357188" y="0"/>
            <a:ext cx="3706476" cy="4543425"/>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Garamond"/>
            </a:endParaRPr>
          </a:p>
        </p:txBody>
      </p:sp>
      <p:sp>
        <p:nvSpPr>
          <p:cNvPr id="13" name="Title 1">
            <a:extLst>
              <a:ext uri="{FF2B5EF4-FFF2-40B4-BE49-F238E27FC236}">
                <a16:creationId xmlns:a16="http://schemas.microsoft.com/office/drawing/2014/main" id="{5EC75474-7493-40E3-9766-08CA8C272BB4}"/>
              </a:ext>
            </a:extLst>
          </p:cNvPr>
          <p:cNvSpPr>
            <a:spLocks noGrp="1"/>
          </p:cNvSpPr>
          <p:nvPr>
            <p:ph type="title"/>
          </p:nvPr>
        </p:nvSpPr>
        <p:spPr>
          <a:xfrm>
            <a:off x="803502" y="2422716"/>
            <a:ext cx="2813847" cy="503536"/>
          </a:xfrm>
        </p:spPr>
        <p:txBody>
          <a:bodyPr vert="horz" wrap="square" lIns="0" tIns="0" rIns="0" bIns="0" rtlCol="0" anchor="ctr">
            <a:spAutoFit/>
          </a:bodyPr>
          <a:lstStyle/>
          <a:p>
            <a:r>
              <a:rPr lang="en-US" sz="3600" dirty="0">
                <a:solidFill>
                  <a:schemeClr val="bg1"/>
                </a:solidFill>
              </a:rPr>
              <a:t>Thank You</a:t>
            </a:r>
          </a:p>
        </p:txBody>
      </p:sp>
      <p:cxnSp>
        <p:nvCxnSpPr>
          <p:cNvPr id="16" name="Straight Connector 15">
            <a:extLst>
              <a:ext uri="{FF2B5EF4-FFF2-40B4-BE49-F238E27FC236}">
                <a16:creationId xmlns:a16="http://schemas.microsoft.com/office/drawing/2014/main" id="{65CDFCF1-56C9-45F3-86AF-9BF6D1815339}"/>
              </a:ext>
            </a:extLst>
          </p:cNvPr>
          <p:cNvCxnSpPr>
            <a:cxnSpLocks/>
          </p:cNvCxnSpPr>
          <p:nvPr/>
        </p:nvCxnSpPr>
        <p:spPr>
          <a:xfrm>
            <a:off x="803502" y="2980466"/>
            <a:ext cx="28138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E0CAF28-BA37-478B-BAE9-899D5A8D10E2}"/>
              </a:ext>
            </a:extLst>
          </p:cNvPr>
          <p:cNvGrpSpPr/>
          <p:nvPr/>
        </p:nvGrpSpPr>
        <p:grpSpPr>
          <a:xfrm>
            <a:off x="4360178" y="643033"/>
            <a:ext cx="700954" cy="700954"/>
            <a:chOff x="5813571" y="798286"/>
            <a:chExt cx="1078596" cy="1078596"/>
          </a:xfrm>
        </p:grpSpPr>
        <p:sp>
          <p:nvSpPr>
            <p:cNvPr id="17" name="Oval 16">
              <a:extLst>
                <a:ext uri="{FF2B5EF4-FFF2-40B4-BE49-F238E27FC236}">
                  <a16:creationId xmlns:a16="http://schemas.microsoft.com/office/drawing/2014/main" id="{3C8FAA56-C568-4C9B-B925-E0E193816AF7}"/>
                </a:ext>
              </a:extLst>
            </p:cNvPr>
            <p:cNvSpPr/>
            <p:nvPr/>
          </p:nvSpPr>
          <p:spPr>
            <a:xfrm>
              <a:off x="5813571" y="798286"/>
              <a:ext cx="1078596" cy="107859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sp>
          <p:nvSpPr>
            <p:cNvPr id="21" name="Oval 20">
              <a:extLst>
                <a:ext uri="{FF2B5EF4-FFF2-40B4-BE49-F238E27FC236}">
                  <a16:creationId xmlns:a16="http://schemas.microsoft.com/office/drawing/2014/main" id="{60BED466-3678-4C30-82D2-7CCE9021A00A}"/>
                </a:ext>
              </a:extLst>
            </p:cNvPr>
            <p:cNvSpPr/>
            <p:nvPr/>
          </p:nvSpPr>
          <p:spPr>
            <a:xfrm>
              <a:off x="5927567" y="912282"/>
              <a:ext cx="850604" cy="850604"/>
            </a:xfrm>
            <a:prstGeom prst="ellipse">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grpSp>
          <p:nvGrpSpPr>
            <p:cNvPr id="25" name="Group 24">
              <a:extLst>
                <a:ext uri="{FF2B5EF4-FFF2-40B4-BE49-F238E27FC236}">
                  <a16:creationId xmlns:a16="http://schemas.microsoft.com/office/drawing/2014/main" id="{20C6F42E-BEC2-4D86-A534-EF9DF6DF088A}"/>
                </a:ext>
              </a:extLst>
            </p:cNvPr>
            <p:cNvGrpSpPr/>
            <p:nvPr/>
          </p:nvGrpSpPr>
          <p:grpSpPr>
            <a:xfrm>
              <a:off x="6187769" y="1224872"/>
              <a:ext cx="330200" cy="225425"/>
              <a:chOff x="4127500" y="3670301"/>
              <a:chExt cx="330200" cy="225425"/>
            </a:xfrm>
            <a:solidFill>
              <a:schemeClr val="bg1"/>
            </a:solidFill>
          </p:grpSpPr>
          <p:sp>
            <p:nvSpPr>
              <p:cNvPr id="26" name="Freeform 26">
                <a:extLst>
                  <a:ext uri="{FF2B5EF4-FFF2-40B4-BE49-F238E27FC236}">
                    <a16:creationId xmlns:a16="http://schemas.microsoft.com/office/drawing/2014/main" id="{2BE6E0A7-6E24-46AF-B127-7E312D2B75F2}"/>
                  </a:ext>
                </a:extLst>
              </p:cNvPr>
              <p:cNvSpPr>
                <a:spLocks/>
              </p:cNvSpPr>
              <p:nvPr/>
            </p:nvSpPr>
            <p:spPr bwMode="auto">
              <a:xfrm>
                <a:off x="4127500" y="3684588"/>
                <a:ext cx="330200" cy="211138"/>
              </a:xfrm>
              <a:custGeom>
                <a:avLst/>
                <a:gdLst>
                  <a:gd name="T0" fmla="*/ 87 w 88"/>
                  <a:gd name="T1" fmla="*/ 0 h 56"/>
                  <a:gd name="T2" fmla="*/ 45 w 88"/>
                  <a:gd name="T3" fmla="*/ 34 h 56"/>
                  <a:gd name="T4" fmla="*/ 44 w 88"/>
                  <a:gd name="T5" fmla="*/ 34 h 56"/>
                  <a:gd name="T6" fmla="*/ 43 w 88"/>
                  <a:gd name="T7" fmla="*/ 34 h 56"/>
                  <a:gd name="T8" fmla="*/ 1 w 88"/>
                  <a:gd name="T9" fmla="*/ 0 h 56"/>
                  <a:gd name="T10" fmla="*/ 0 w 88"/>
                  <a:gd name="T11" fmla="*/ 4 h 56"/>
                  <a:gd name="T12" fmla="*/ 0 w 88"/>
                  <a:gd name="T13" fmla="*/ 48 h 56"/>
                  <a:gd name="T14" fmla="*/ 8 w 88"/>
                  <a:gd name="T15" fmla="*/ 56 h 56"/>
                  <a:gd name="T16" fmla="*/ 80 w 88"/>
                  <a:gd name="T17" fmla="*/ 56 h 56"/>
                  <a:gd name="T18" fmla="*/ 88 w 88"/>
                  <a:gd name="T19" fmla="*/ 48 h 56"/>
                  <a:gd name="T20" fmla="*/ 88 w 88"/>
                  <a:gd name="T21" fmla="*/ 4 h 56"/>
                  <a:gd name="T22" fmla="*/ 87 w 88"/>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56">
                    <a:moveTo>
                      <a:pt x="87" y="0"/>
                    </a:moveTo>
                    <a:cubicBezTo>
                      <a:pt x="45" y="34"/>
                      <a:pt x="45" y="34"/>
                      <a:pt x="45" y="34"/>
                    </a:cubicBezTo>
                    <a:cubicBezTo>
                      <a:pt x="45" y="34"/>
                      <a:pt x="44" y="34"/>
                      <a:pt x="44" y="34"/>
                    </a:cubicBezTo>
                    <a:cubicBezTo>
                      <a:pt x="44" y="34"/>
                      <a:pt x="43" y="34"/>
                      <a:pt x="43" y="34"/>
                    </a:cubicBezTo>
                    <a:cubicBezTo>
                      <a:pt x="1" y="0"/>
                      <a:pt x="1" y="0"/>
                      <a:pt x="1" y="0"/>
                    </a:cubicBezTo>
                    <a:cubicBezTo>
                      <a:pt x="0" y="1"/>
                      <a:pt x="0" y="2"/>
                      <a:pt x="0" y="4"/>
                    </a:cubicBezTo>
                    <a:cubicBezTo>
                      <a:pt x="0" y="48"/>
                      <a:pt x="0" y="48"/>
                      <a:pt x="0" y="48"/>
                    </a:cubicBezTo>
                    <a:cubicBezTo>
                      <a:pt x="0" y="52"/>
                      <a:pt x="4" y="56"/>
                      <a:pt x="8" y="56"/>
                    </a:cubicBezTo>
                    <a:cubicBezTo>
                      <a:pt x="80" y="56"/>
                      <a:pt x="80" y="56"/>
                      <a:pt x="80" y="56"/>
                    </a:cubicBezTo>
                    <a:cubicBezTo>
                      <a:pt x="84" y="56"/>
                      <a:pt x="88" y="52"/>
                      <a:pt x="88" y="48"/>
                    </a:cubicBezTo>
                    <a:cubicBezTo>
                      <a:pt x="88" y="4"/>
                      <a:pt x="88" y="4"/>
                      <a:pt x="88" y="4"/>
                    </a:cubicBezTo>
                    <a:cubicBezTo>
                      <a:pt x="88" y="2"/>
                      <a:pt x="88" y="1"/>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27" name="Freeform 27">
                <a:extLst>
                  <a:ext uri="{FF2B5EF4-FFF2-40B4-BE49-F238E27FC236}">
                    <a16:creationId xmlns:a16="http://schemas.microsoft.com/office/drawing/2014/main" id="{FD2B891F-0A13-4EC2-8BA4-3FB455348AFB}"/>
                  </a:ext>
                </a:extLst>
              </p:cNvPr>
              <p:cNvSpPr>
                <a:spLocks/>
              </p:cNvSpPr>
              <p:nvPr/>
            </p:nvSpPr>
            <p:spPr bwMode="auto">
              <a:xfrm>
                <a:off x="4143375" y="3670301"/>
                <a:ext cx="300038" cy="123825"/>
              </a:xfrm>
              <a:custGeom>
                <a:avLst/>
                <a:gdLst>
                  <a:gd name="T0" fmla="*/ 80 w 80"/>
                  <a:gd name="T1" fmla="*/ 1 h 33"/>
                  <a:gd name="T2" fmla="*/ 76 w 80"/>
                  <a:gd name="T3" fmla="*/ 0 h 33"/>
                  <a:gd name="T4" fmla="*/ 4 w 80"/>
                  <a:gd name="T5" fmla="*/ 0 h 33"/>
                  <a:gd name="T6" fmla="*/ 0 w 80"/>
                  <a:gd name="T7" fmla="*/ 1 h 33"/>
                  <a:gd name="T8" fmla="*/ 40 w 80"/>
                  <a:gd name="T9" fmla="*/ 33 h 33"/>
                  <a:gd name="T10" fmla="*/ 80 w 80"/>
                  <a:gd name="T11" fmla="*/ 1 h 33"/>
                </a:gdLst>
                <a:ahLst/>
                <a:cxnLst>
                  <a:cxn ang="0">
                    <a:pos x="T0" y="T1"/>
                  </a:cxn>
                  <a:cxn ang="0">
                    <a:pos x="T2" y="T3"/>
                  </a:cxn>
                  <a:cxn ang="0">
                    <a:pos x="T4" y="T5"/>
                  </a:cxn>
                  <a:cxn ang="0">
                    <a:pos x="T6" y="T7"/>
                  </a:cxn>
                  <a:cxn ang="0">
                    <a:pos x="T8" y="T9"/>
                  </a:cxn>
                  <a:cxn ang="0">
                    <a:pos x="T10" y="T11"/>
                  </a:cxn>
                </a:cxnLst>
                <a:rect l="0" t="0" r="r" b="b"/>
                <a:pathLst>
                  <a:path w="80" h="33">
                    <a:moveTo>
                      <a:pt x="80" y="1"/>
                    </a:moveTo>
                    <a:cubicBezTo>
                      <a:pt x="79" y="0"/>
                      <a:pt x="77" y="0"/>
                      <a:pt x="76" y="0"/>
                    </a:cubicBezTo>
                    <a:cubicBezTo>
                      <a:pt x="4" y="0"/>
                      <a:pt x="4" y="0"/>
                      <a:pt x="4" y="0"/>
                    </a:cubicBezTo>
                    <a:cubicBezTo>
                      <a:pt x="3" y="0"/>
                      <a:pt x="1" y="0"/>
                      <a:pt x="0" y="1"/>
                    </a:cubicBezTo>
                    <a:cubicBezTo>
                      <a:pt x="40" y="33"/>
                      <a:pt x="40" y="33"/>
                      <a:pt x="40" y="33"/>
                    </a:cubicBezTo>
                    <a:lnTo>
                      <a:pt x="8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grpSp>
      </p:grpSp>
      <p:grpSp>
        <p:nvGrpSpPr>
          <p:cNvPr id="35" name="Group 34">
            <a:extLst>
              <a:ext uri="{FF2B5EF4-FFF2-40B4-BE49-F238E27FC236}">
                <a16:creationId xmlns:a16="http://schemas.microsoft.com/office/drawing/2014/main" id="{6B00B1DF-7DF7-4030-8939-C368901365E3}"/>
              </a:ext>
            </a:extLst>
          </p:cNvPr>
          <p:cNvGrpSpPr/>
          <p:nvPr/>
        </p:nvGrpSpPr>
        <p:grpSpPr>
          <a:xfrm>
            <a:off x="4360178" y="1607549"/>
            <a:ext cx="700954" cy="700954"/>
            <a:chOff x="5813571" y="2462892"/>
            <a:chExt cx="1078596" cy="1078596"/>
          </a:xfrm>
        </p:grpSpPr>
        <p:sp>
          <p:nvSpPr>
            <p:cNvPr id="18" name="Oval 17">
              <a:extLst>
                <a:ext uri="{FF2B5EF4-FFF2-40B4-BE49-F238E27FC236}">
                  <a16:creationId xmlns:a16="http://schemas.microsoft.com/office/drawing/2014/main" id="{8D5B9D78-F752-4862-8F95-9048A8D78BA0}"/>
                </a:ext>
              </a:extLst>
            </p:cNvPr>
            <p:cNvSpPr/>
            <p:nvPr/>
          </p:nvSpPr>
          <p:spPr>
            <a:xfrm>
              <a:off x="5813571" y="2462892"/>
              <a:ext cx="1078596" cy="107859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sp>
          <p:nvSpPr>
            <p:cNvPr id="22" name="Oval 21">
              <a:extLst>
                <a:ext uri="{FF2B5EF4-FFF2-40B4-BE49-F238E27FC236}">
                  <a16:creationId xmlns:a16="http://schemas.microsoft.com/office/drawing/2014/main" id="{0303F7FD-1300-49C9-B7F1-0CC209A88464}"/>
                </a:ext>
              </a:extLst>
            </p:cNvPr>
            <p:cNvSpPr/>
            <p:nvPr/>
          </p:nvSpPr>
          <p:spPr>
            <a:xfrm>
              <a:off x="5927567" y="2576888"/>
              <a:ext cx="850604" cy="850604"/>
            </a:xfrm>
            <a:prstGeom prst="ellipse">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grpSp>
          <p:nvGrpSpPr>
            <p:cNvPr id="28" name="Group 27">
              <a:extLst>
                <a:ext uri="{FF2B5EF4-FFF2-40B4-BE49-F238E27FC236}">
                  <a16:creationId xmlns:a16="http://schemas.microsoft.com/office/drawing/2014/main" id="{28C75AF1-BCEC-4A7E-8556-9FEB54A68AF3}"/>
                </a:ext>
              </a:extLst>
            </p:cNvPr>
            <p:cNvGrpSpPr/>
            <p:nvPr/>
          </p:nvGrpSpPr>
          <p:grpSpPr>
            <a:xfrm>
              <a:off x="6170307" y="2821215"/>
              <a:ext cx="365125" cy="361950"/>
              <a:chOff x="4108450" y="2886076"/>
              <a:chExt cx="365125" cy="361950"/>
            </a:xfrm>
            <a:solidFill>
              <a:schemeClr val="bg1"/>
            </a:solidFill>
          </p:grpSpPr>
          <p:sp>
            <p:nvSpPr>
              <p:cNvPr id="29" name="Freeform 7">
                <a:extLst>
                  <a:ext uri="{FF2B5EF4-FFF2-40B4-BE49-F238E27FC236}">
                    <a16:creationId xmlns:a16="http://schemas.microsoft.com/office/drawing/2014/main" id="{F6133284-A0D1-44C4-9417-B03B5432F760}"/>
                  </a:ext>
                </a:extLst>
              </p:cNvPr>
              <p:cNvSpPr>
                <a:spLocks/>
              </p:cNvSpPr>
              <p:nvPr/>
            </p:nvSpPr>
            <p:spPr bwMode="auto">
              <a:xfrm>
                <a:off x="4108450" y="2946401"/>
                <a:ext cx="307975" cy="301625"/>
              </a:xfrm>
              <a:custGeom>
                <a:avLst/>
                <a:gdLst>
                  <a:gd name="T0" fmla="*/ 70 w 82"/>
                  <a:gd name="T1" fmla="*/ 49 h 80"/>
                  <a:gd name="T2" fmla="*/ 63 w 82"/>
                  <a:gd name="T3" fmla="*/ 46 h 80"/>
                  <a:gd name="T4" fmla="*/ 56 w 82"/>
                  <a:gd name="T5" fmla="*/ 49 h 80"/>
                  <a:gd name="T6" fmla="*/ 54 w 82"/>
                  <a:gd name="T7" fmla="*/ 50 h 80"/>
                  <a:gd name="T8" fmla="*/ 31 w 82"/>
                  <a:gd name="T9" fmla="*/ 27 h 80"/>
                  <a:gd name="T10" fmla="*/ 32 w 82"/>
                  <a:gd name="T11" fmla="*/ 25 h 80"/>
                  <a:gd name="T12" fmla="*/ 32 w 82"/>
                  <a:gd name="T13" fmla="*/ 11 h 80"/>
                  <a:gd name="T14" fmla="*/ 24 w 82"/>
                  <a:gd name="T15" fmla="*/ 3 h 80"/>
                  <a:gd name="T16" fmla="*/ 17 w 82"/>
                  <a:gd name="T17" fmla="*/ 0 h 80"/>
                  <a:gd name="T18" fmla="*/ 10 w 82"/>
                  <a:gd name="T19" fmla="*/ 3 h 80"/>
                  <a:gd name="T20" fmla="*/ 5 w 82"/>
                  <a:gd name="T21" fmla="*/ 7 h 80"/>
                  <a:gd name="T22" fmla="*/ 3 w 82"/>
                  <a:gd name="T23" fmla="*/ 25 h 80"/>
                  <a:gd name="T24" fmla="*/ 56 w 82"/>
                  <a:gd name="T25" fmla="*/ 78 h 80"/>
                  <a:gd name="T26" fmla="*/ 64 w 82"/>
                  <a:gd name="T27" fmla="*/ 80 h 80"/>
                  <a:gd name="T28" fmla="*/ 74 w 82"/>
                  <a:gd name="T29" fmla="*/ 76 h 80"/>
                  <a:gd name="T30" fmla="*/ 78 w 82"/>
                  <a:gd name="T31" fmla="*/ 71 h 80"/>
                  <a:gd name="T32" fmla="*/ 78 w 82"/>
                  <a:gd name="T33" fmla="*/ 57 h 80"/>
                  <a:gd name="T34" fmla="*/ 70 w 82"/>
                  <a:gd name="T35"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80">
                    <a:moveTo>
                      <a:pt x="70" y="49"/>
                    </a:moveTo>
                    <a:cubicBezTo>
                      <a:pt x="68" y="47"/>
                      <a:pt x="65" y="46"/>
                      <a:pt x="63" y="46"/>
                    </a:cubicBezTo>
                    <a:cubicBezTo>
                      <a:pt x="60" y="46"/>
                      <a:pt x="57" y="47"/>
                      <a:pt x="56" y="49"/>
                    </a:cubicBezTo>
                    <a:cubicBezTo>
                      <a:pt x="54" y="50"/>
                      <a:pt x="54" y="50"/>
                      <a:pt x="54" y="50"/>
                    </a:cubicBezTo>
                    <a:cubicBezTo>
                      <a:pt x="46" y="43"/>
                      <a:pt x="38" y="35"/>
                      <a:pt x="31" y="27"/>
                    </a:cubicBezTo>
                    <a:cubicBezTo>
                      <a:pt x="32" y="25"/>
                      <a:pt x="32" y="25"/>
                      <a:pt x="32" y="25"/>
                    </a:cubicBezTo>
                    <a:cubicBezTo>
                      <a:pt x="36" y="22"/>
                      <a:pt x="36" y="15"/>
                      <a:pt x="32" y="11"/>
                    </a:cubicBezTo>
                    <a:cubicBezTo>
                      <a:pt x="24" y="3"/>
                      <a:pt x="24" y="3"/>
                      <a:pt x="24" y="3"/>
                    </a:cubicBezTo>
                    <a:cubicBezTo>
                      <a:pt x="22" y="1"/>
                      <a:pt x="19" y="0"/>
                      <a:pt x="17" y="0"/>
                    </a:cubicBezTo>
                    <a:cubicBezTo>
                      <a:pt x="14" y="0"/>
                      <a:pt x="12" y="1"/>
                      <a:pt x="10" y="3"/>
                    </a:cubicBezTo>
                    <a:cubicBezTo>
                      <a:pt x="5" y="7"/>
                      <a:pt x="5" y="7"/>
                      <a:pt x="5" y="7"/>
                    </a:cubicBezTo>
                    <a:cubicBezTo>
                      <a:pt x="0" y="12"/>
                      <a:pt x="0" y="20"/>
                      <a:pt x="3" y="25"/>
                    </a:cubicBezTo>
                    <a:cubicBezTo>
                      <a:pt x="17" y="46"/>
                      <a:pt x="35" y="64"/>
                      <a:pt x="56" y="78"/>
                    </a:cubicBezTo>
                    <a:cubicBezTo>
                      <a:pt x="58" y="79"/>
                      <a:pt x="61" y="80"/>
                      <a:pt x="64" y="80"/>
                    </a:cubicBezTo>
                    <a:cubicBezTo>
                      <a:pt x="67" y="80"/>
                      <a:pt x="71" y="79"/>
                      <a:pt x="74" y="76"/>
                    </a:cubicBezTo>
                    <a:cubicBezTo>
                      <a:pt x="78" y="71"/>
                      <a:pt x="78" y="71"/>
                      <a:pt x="78" y="71"/>
                    </a:cubicBezTo>
                    <a:cubicBezTo>
                      <a:pt x="82" y="67"/>
                      <a:pt x="82" y="61"/>
                      <a:pt x="78" y="57"/>
                    </a:cubicBezTo>
                    <a:lnTo>
                      <a:pt x="7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30" name="Freeform 8">
                <a:extLst>
                  <a:ext uri="{FF2B5EF4-FFF2-40B4-BE49-F238E27FC236}">
                    <a16:creationId xmlns:a16="http://schemas.microsoft.com/office/drawing/2014/main" id="{F992CB7E-6E68-4CCC-93F1-126777A01801}"/>
                  </a:ext>
                </a:extLst>
              </p:cNvPr>
              <p:cNvSpPr>
                <a:spLocks/>
              </p:cNvSpPr>
              <p:nvPr/>
            </p:nvSpPr>
            <p:spPr bwMode="auto">
              <a:xfrm>
                <a:off x="4286250" y="2886076"/>
                <a:ext cx="187325" cy="188913"/>
              </a:xfrm>
              <a:custGeom>
                <a:avLst/>
                <a:gdLst>
                  <a:gd name="T0" fmla="*/ 2 w 50"/>
                  <a:gd name="T1" fmla="*/ 0 h 50"/>
                  <a:gd name="T2" fmla="*/ 0 w 50"/>
                  <a:gd name="T3" fmla="*/ 2 h 50"/>
                  <a:gd name="T4" fmla="*/ 2 w 50"/>
                  <a:gd name="T5" fmla="*/ 4 h 50"/>
                  <a:gd name="T6" fmla="*/ 46 w 50"/>
                  <a:gd name="T7" fmla="*/ 48 h 50"/>
                  <a:gd name="T8" fmla="*/ 48 w 50"/>
                  <a:gd name="T9" fmla="*/ 50 h 50"/>
                  <a:gd name="T10" fmla="*/ 50 w 50"/>
                  <a:gd name="T11" fmla="*/ 48 h 50"/>
                  <a:gd name="T12" fmla="*/ 2 w 50"/>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2" y="0"/>
                    </a:moveTo>
                    <a:cubicBezTo>
                      <a:pt x="1" y="0"/>
                      <a:pt x="0" y="1"/>
                      <a:pt x="0" y="2"/>
                    </a:cubicBezTo>
                    <a:cubicBezTo>
                      <a:pt x="0" y="3"/>
                      <a:pt x="1" y="4"/>
                      <a:pt x="2" y="4"/>
                    </a:cubicBezTo>
                    <a:cubicBezTo>
                      <a:pt x="26" y="4"/>
                      <a:pt x="46" y="24"/>
                      <a:pt x="46" y="48"/>
                    </a:cubicBezTo>
                    <a:cubicBezTo>
                      <a:pt x="46" y="49"/>
                      <a:pt x="47" y="50"/>
                      <a:pt x="48" y="50"/>
                    </a:cubicBezTo>
                    <a:cubicBezTo>
                      <a:pt x="49" y="50"/>
                      <a:pt x="50" y="49"/>
                      <a:pt x="50" y="48"/>
                    </a:cubicBezTo>
                    <a:cubicBezTo>
                      <a:pt x="50" y="22"/>
                      <a:pt x="28"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31" name="Freeform 9">
                <a:extLst>
                  <a:ext uri="{FF2B5EF4-FFF2-40B4-BE49-F238E27FC236}">
                    <a16:creationId xmlns:a16="http://schemas.microsoft.com/office/drawing/2014/main" id="{692B1D1B-8E84-43BB-A7B5-27D7DCDBE445}"/>
                  </a:ext>
                </a:extLst>
              </p:cNvPr>
              <p:cNvSpPr>
                <a:spLocks/>
              </p:cNvSpPr>
              <p:nvPr/>
            </p:nvSpPr>
            <p:spPr bwMode="auto">
              <a:xfrm>
                <a:off x="4286250" y="2946401"/>
                <a:ext cx="127000" cy="128588"/>
              </a:xfrm>
              <a:custGeom>
                <a:avLst/>
                <a:gdLst>
                  <a:gd name="T0" fmla="*/ 2 w 34"/>
                  <a:gd name="T1" fmla="*/ 4 h 34"/>
                  <a:gd name="T2" fmla="*/ 30 w 34"/>
                  <a:gd name="T3" fmla="*/ 32 h 34"/>
                  <a:gd name="T4" fmla="*/ 32 w 34"/>
                  <a:gd name="T5" fmla="*/ 34 h 34"/>
                  <a:gd name="T6" fmla="*/ 34 w 34"/>
                  <a:gd name="T7" fmla="*/ 32 h 34"/>
                  <a:gd name="T8" fmla="*/ 2 w 34"/>
                  <a:gd name="T9" fmla="*/ 0 h 34"/>
                  <a:gd name="T10" fmla="*/ 0 w 34"/>
                  <a:gd name="T11" fmla="*/ 2 h 34"/>
                  <a:gd name="T12" fmla="*/ 2 w 34"/>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2" y="4"/>
                    </a:moveTo>
                    <a:cubicBezTo>
                      <a:pt x="17" y="4"/>
                      <a:pt x="30" y="17"/>
                      <a:pt x="30" y="32"/>
                    </a:cubicBezTo>
                    <a:cubicBezTo>
                      <a:pt x="30" y="33"/>
                      <a:pt x="31" y="34"/>
                      <a:pt x="32" y="34"/>
                    </a:cubicBezTo>
                    <a:cubicBezTo>
                      <a:pt x="33" y="34"/>
                      <a:pt x="34" y="33"/>
                      <a:pt x="34" y="32"/>
                    </a:cubicBezTo>
                    <a:cubicBezTo>
                      <a:pt x="34" y="14"/>
                      <a:pt x="20"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32" name="Freeform 10">
                <a:extLst>
                  <a:ext uri="{FF2B5EF4-FFF2-40B4-BE49-F238E27FC236}">
                    <a16:creationId xmlns:a16="http://schemas.microsoft.com/office/drawing/2014/main" id="{0AE14156-35EC-44C7-AD18-8BF6C8965D91}"/>
                  </a:ext>
                </a:extLst>
              </p:cNvPr>
              <p:cNvSpPr>
                <a:spLocks/>
              </p:cNvSpPr>
              <p:nvPr/>
            </p:nvSpPr>
            <p:spPr bwMode="auto">
              <a:xfrm>
                <a:off x="4286250" y="3006726"/>
                <a:ext cx="66675" cy="68263"/>
              </a:xfrm>
              <a:custGeom>
                <a:avLst/>
                <a:gdLst>
                  <a:gd name="T0" fmla="*/ 2 w 18"/>
                  <a:gd name="T1" fmla="*/ 4 h 18"/>
                  <a:gd name="T2" fmla="*/ 14 w 18"/>
                  <a:gd name="T3" fmla="*/ 16 h 18"/>
                  <a:gd name="T4" fmla="*/ 16 w 18"/>
                  <a:gd name="T5" fmla="*/ 18 h 18"/>
                  <a:gd name="T6" fmla="*/ 18 w 18"/>
                  <a:gd name="T7" fmla="*/ 16 h 18"/>
                  <a:gd name="T8" fmla="*/ 2 w 18"/>
                  <a:gd name="T9" fmla="*/ 0 h 18"/>
                  <a:gd name="T10" fmla="*/ 0 w 18"/>
                  <a:gd name="T11" fmla="*/ 2 h 18"/>
                  <a:gd name="T12" fmla="*/ 2 w 18"/>
                  <a:gd name="T13" fmla="*/ 4 h 18"/>
                </a:gdLst>
                <a:ahLst/>
                <a:cxnLst>
                  <a:cxn ang="0">
                    <a:pos x="T0" y="T1"/>
                  </a:cxn>
                  <a:cxn ang="0">
                    <a:pos x="T2" y="T3"/>
                  </a:cxn>
                  <a:cxn ang="0">
                    <a:pos x="T4" y="T5"/>
                  </a:cxn>
                  <a:cxn ang="0">
                    <a:pos x="T6" y="T7"/>
                  </a:cxn>
                  <a:cxn ang="0">
                    <a:pos x="T8" y="T9"/>
                  </a:cxn>
                  <a:cxn ang="0">
                    <a:pos x="T10" y="T11"/>
                  </a:cxn>
                  <a:cxn ang="0">
                    <a:pos x="T12" y="T13"/>
                  </a:cxn>
                </a:cxnLst>
                <a:rect l="0" t="0" r="r" b="b"/>
                <a:pathLst>
                  <a:path w="18" h="18">
                    <a:moveTo>
                      <a:pt x="2" y="4"/>
                    </a:moveTo>
                    <a:cubicBezTo>
                      <a:pt x="9" y="4"/>
                      <a:pt x="14" y="9"/>
                      <a:pt x="14" y="16"/>
                    </a:cubicBezTo>
                    <a:cubicBezTo>
                      <a:pt x="14" y="17"/>
                      <a:pt x="15" y="18"/>
                      <a:pt x="16" y="18"/>
                    </a:cubicBezTo>
                    <a:cubicBezTo>
                      <a:pt x="17" y="18"/>
                      <a:pt x="18" y="17"/>
                      <a:pt x="18" y="16"/>
                    </a:cubicBezTo>
                    <a:cubicBezTo>
                      <a:pt x="18" y="7"/>
                      <a:pt x="11"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grpSp>
      </p:grpSp>
      <p:grpSp>
        <p:nvGrpSpPr>
          <p:cNvPr id="36" name="Group 35">
            <a:extLst>
              <a:ext uri="{FF2B5EF4-FFF2-40B4-BE49-F238E27FC236}">
                <a16:creationId xmlns:a16="http://schemas.microsoft.com/office/drawing/2014/main" id="{DE34C7D8-3FAD-470B-A87A-BFA2F620A7BF}"/>
              </a:ext>
            </a:extLst>
          </p:cNvPr>
          <p:cNvGrpSpPr/>
          <p:nvPr/>
        </p:nvGrpSpPr>
        <p:grpSpPr>
          <a:xfrm>
            <a:off x="4360178" y="3536579"/>
            <a:ext cx="700954" cy="700954"/>
            <a:chOff x="5813571" y="4181019"/>
            <a:chExt cx="1078596" cy="1078596"/>
          </a:xfrm>
        </p:grpSpPr>
        <p:sp>
          <p:nvSpPr>
            <p:cNvPr id="19" name="Oval 18">
              <a:extLst>
                <a:ext uri="{FF2B5EF4-FFF2-40B4-BE49-F238E27FC236}">
                  <a16:creationId xmlns:a16="http://schemas.microsoft.com/office/drawing/2014/main" id="{B5B4670F-B4D8-44BC-AB05-DC12F114D0AA}"/>
                </a:ext>
              </a:extLst>
            </p:cNvPr>
            <p:cNvSpPr/>
            <p:nvPr/>
          </p:nvSpPr>
          <p:spPr>
            <a:xfrm>
              <a:off x="5813571" y="4181019"/>
              <a:ext cx="1078596" cy="107859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sp>
          <p:nvSpPr>
            <p:cNvPr id="23" name="Oval 22">
              <a:extLst>
                <a:ext uri="{FF2B5EF4-FFF2-40B4-BE49-F238E27FC236}">
                  <a16:creationId xmlns:a16="http://schemas.microsoft.com/office/drawing/2014/main" id="{6D193350-3558-4F1A-8E6A-166D11B1AE34}"/>
                </a:ext>
              </a:extLst>
            </p:cNvPr>
            <p:cNvSpPr/>
            <p:nvPr/>
          </p:nvSpPr>
          <p:spPr>
            <a:xfrm>
              <a:off x="5927567" y="4295015"/>
              <a:ext cx="850604" cy="850604"/>
            </a:xfrm>
            <a:prstGeom prst="ellipse">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sp>
          <p:nvSpPr>
            <p:cNvPr id="33" name="Freeform 23">
              <a:extLst>
                <a:ext uri="{FF2B5EF4-FFF2-40B4-BE49-F238E27FC236}">
                  <a16:creationId xmlns:a16="http://schemas.microsoft.com/office/drawing/2014/main" id="{744BD608-0AE2-4506-AD6A-D34797818776}"/>
                </a:ext>
              </a:extLst>
            </p:cNvPr>
            <p:cNvSpPr>
              <a:spLocks noEditPoints="1"/>
            </p:cNvSpPr>
            <p:nvPr/>
          </p:nvSpPr>
          <p:spPr bwMode="auto">
            <a:xfrm>
              <a:off x="6172688" y="4539342"/>
              <a:ext cx="360363" cy="361950"/>
            </a:xfrm>
            <a:custGeom>
              <a:avLst/>
              <a:gdLst>
                <a:gd name="T0" fmla="*/ 92 w 96"/>
                <a:gd name="T1" fmla="*/ 26 h 96"/>
                <a:gd name="T2" fmla="*/ 68 w 96"/>
                <a:gd name="T3" fmla="*/ 26 h 96"/>
                <a:gd name="T4" fmla="*/ 64 w 96"/>
                <a:gd name="T5" fmla="*/ 38 h 96"/>
                <a:gd name="T6" fmla="*/ 40 w 96"/>
                <a:gd name="T7" fmla="*/ 30 h 96"/>
                <a:gd name="T8" fmla="*/ 36 w 96"/>
                <a:gd name="T9" fmla="*/ 14 h 96"/>
                <a:gd name="T10" fmla="*/ 20 w 96"/>
                <a:gd name="T11" fmla="*/ 2 h 96"/>
                <a:gd name="T12" fmla="*/ 16 w 96"/>
                <a:gd name="T13" fmla="*/ 12 h 96"/>
                <a:gd name="T14" fmla="*/ 4 w 96"/>
                <a:gd name="T15" fmla="*/ 28 h 96"/>
                <a:gd name="T16" fmla="*/ 0 w 96"/>
                <a:gd name="T17" fmla="*/ 94 h 96"/>
                <a:gd name="T18" fmla="*/ 12 w 96"/>
                <a:gd name="T19" fmla="*/ 86 h 96"/>
                <a:gd name="T20" fmla="*/ 24 w 96"/>
                <a:gd name="T21" fmla="*/ 86 h 96"/>
                <a:gd name="T22" fmla="*/ 76 w 96"/>
                <a:gd name="T23" fmla="*/ 86 h 96"/>
                <a:gd name="T24" fmla="*/ 88 w 96"/>
                <a:gd name="T25" fmla="*/ 86 h 96"/>
                <a:gd name="T26" fmla="*/ 96 w 96"/>
                <a:gd name="T27" fmla="*/ 94 h 96"/>
                <a:gd name="T28" fmla="*/ 14 w 96"/>
                <a:gd name="T29" fmla="*/ 20 h 96"/>
                <a:gd name="T30" fmla="*/ 26 w 96"/>
                <a:gd name="T31" fmla="*/ 24 h 96"/>
                <a:gd name="T32" fmla="*/ 14 w 96"/>
                <a:gd name="T33" fmla="*/ 20 h 96"/>
                <a:gd name="T34" fmla="*/ 8 w 96"/>
                <a:gd name="T35" fmla="*/ 78 h 96"/>
                <a:gd name="T36" fmla="*/ 32 w 96"/>
                <a:gd name="T37" fmla="*/ 78 h 96"/>
                <a:gd name="T38" fmla="*/ 10 w 96"/>
                <a:gd name="T39" fmla="*/ 72 h 96"/>
                <a:gd name="T40" fmla="*/ 30 w 96"/>
                <a:gd name="T41" fmla="*/ 68 h 96"/>
                <a:gd name="T42" fmla="*/ 30 w 96"/>
                <a:gd name="T43" fmla="*/ 64 h 96"/>
                <a:gd name="T44" fmla="*/ 10 w 96"/>
                <a:gd name="T45" fmla="*/ 60 h 96"/>
                <a:gd name="T46" fmla="*/ 30 w 96"/>
                <a:gd name="T47" fmla="*/ 64 h 96"/>
                <a:gd name="T48" fmla="*/ 8 w 96"/>
                <a:gd name="T49" fmla="*/ 54 h 96"/>
                <a:gd name="T50" fmla="*/ 32 w 96"/>
                <a:gd name="T51" fmla="*/ 54 h 96"/>
                <a:gd name="T52" fmla="*/ 10 w 96"/>
                <a:gd name="T53" fmla="*/ 48 h 96"/>
                <a:gd name="T54" fmla="*/ 30 w 96"/>
                <a:gd name="T55" fmla="*/ 44 h 96"/>
                <a:gd name="T56" fmla="*/ 30 w 96"/>
                <a:gd name="T57" fmla="*/ 40 h 96"/>
                <a:gd name="T58" fmla="*/ 10 w 96"/>
                <a:gd name="T59" fmla="*/ 36 h 96"/>
                <a:gd name="T60" fmla="*/ 30 w 96"/>
                <a:gd name="T61" fmla="*/ 40 h 96"/>
                <a:gd name="T62" fmla="*/ 44 w 96"/>
                <a:gd name="T63" fmla="*/ 78 h 96"/>
                <a:gd name="T64" fmla="*/ 60 w 96"/>
                <a:gd name="T65" fmla="*/ 78 h 96"/>
                <a:gd name="T66" fmla="*/ 46 w 96"/>
                <a:gd name="T67" fmla="*/ 72 h 96"/>
                <a:gd name="T68" fmla="*/ 58 w 96"/>
                <a:gd name="T69" fmla="*/ 68 h 96"/>
                <a:gd name="T70" fmla="*/ 58 w 96"/>
                <a:gd name="T71" fmla="*/ 64 h 96"/>
                <a:gd name="T72" fmla="*/ 46 w 96"/>
                <a:gd name="T73" fmla="*/ 60 h 96"/>
                <a:gd name="T74" fmla="*/ 58 w 96"/>
                <a:gd name="T75" fmla="*/ 64 h 96"/>
                <a:gd name="T76" fmla="*/ 72 w 96"/>
                <a:gd name="T77" fmla="*/ 78 h 96"/>
                <a:gd name="T78" fmla="*/ 88 w 96"/>
                <a:gd name="T79" fmla="*/ 78 h 96"/>
                <a:gd name="T80" fmla="*/ 74 w 96"/>
                <a:gd name="T81" fmla="*/ 72 h 96"/>
                <a:gd name="T82" fmla="*/ 86 w 96"/>
                <a:gd name="T83" fmla="*/ 68 h 96"/>
                <a:gd name="T84" fmla="*/ 86 w 96"/>
                <a:gd name="T85" fmla="*/ 64 h 96"/>
                <a:gd name="T86" fmla="*/ 74 w 96"/>
                <a:gd name="T87" fmla="*/ 60 h 96"/>
                <a:gd name="T88" fmla="*/ 86 w 96"/>
                <a:gd name="T89" fmla="*/ 64 h 96"/>
                <a:gd name="T90" fmla="*/ 72 w 96"/>
                <a:gd name="T91" fmla="*/ 54 h 96"/>
                <a:gd name="T92" fmla="*/ 88 w 96"/>
                <a:gd name="T93" fmla="*/ 54 h 96"/>
                <a:gd name="T94" fmla="*/ 74 w 96"/>
                <a:gd name="T95" fmla="*/ 48 h 96"/>
                <a:gd name="T96" fmla="*/ 86 w 96"/>
                <a:gd name="T97"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96">
                  <a:moveTo>
                    <a:pt x="94" y="36"/>
                  </a:moveTo>
                  <a:cubicBezTo>
                    <a:pt x="92" y="36"/>
                    <a:pt x="92" y="36"/>
                    <a:pt x="92" y="36"/>
                  </a:cubicBezTo>
                  <a:cubicBezTo>
                    <a:pt x="92" y="26"/>
                    <a:pt x="92" y="26"/>
                    <a:pt x="92" y="26"/>
                  </a:cubicBezTo>
                  <a:cubicBezTo>
                    <a:pt x="92" y="25"/>
                    <a:pt x="91" y="24"/>
                    <a:pt x="90" y="24"/>
                  </a:cubicBezTo>
                  <a:cubicBezTo>
                    <a:pt x="70" y="24"/>
                    <a:pt x="70" y="24"/>
                    <a:pt x="70" y="24"/>
                  </a:cubicBezTo>
                  <a:cubicBezTo>
                    <a:pt x="69" y="24"/>
                    <a:pt x="68" y="25"/>
                    <a:pt x="68" y="26"/>
                  </a:cubicBezTo>
                  <a:cubicBezTo>
                    <a:pt x="68" y="36"/>
                    <a:pt x="68" y="36"/>
                    <a:pt x="68" y="36"/>
                  </a:cubicBezTo>
                  <a:cubicBezTo>
                    <a:pt x="66" y="36"/>
                    <a:pt x="66" y="36"/>
                    <a:pt x="66" y="36"/>
                  </a:cubicBezTo>
                  <a:cubicBezTo>
                    <a:pt x="65" y="36"/>
                    <a:pt x="64" y="37"/>
                    <a:pt x="64" y="38"/>
                  </a:cubicBezTo>
                  <a:cubicBezTo>
                    <a:pt x="64" y="52"/>
                    <a:pt x="64" y="52"/>
                    <a:pt x="64" y="52"/>
                  </a:cubicBezTo>
                  <a:cubicBezTo>
                    <a:pt x="40" y="52"/>
                    <a:pt x="40" y="52"/>
                    <a:pt x="40" y="52"/>
                  </a:cubicBezTo>
                  <a:cubicBezTo>
                    <a:pt x="40" y="30"/>
                    <a:pt x="40" y="30"/>
                    <a:pt x="40" y="30"/>
                  </a:cubicBezTo>
                  <a:cubicBezTo>
                    <a:pt x="40" y="29"/>
                    <a:pt x="39" y="28"/>
                    <a:pt x="38" y="28"/>
                  </a:cubicBezTo>
                  <a:cubicBezTo>
                    <a:pt x="36" y="28"/>
                    <a:pt x="36" y="28"/>
                    <a:pt x="36" y="28"/>
                  </a:cubicBezTo>
                  <a:cubicBezTo>
                    <a:pt x="36" y="14"/>
                    <a:pt x="36" y="14"/>
                    <a:pt x="36" y="14"/>
                  </a:cubicBezTo>
                  <a:cubicBezTo>
                    <a:pt x="36" y="13"/>
                    <a:pt x="35" y="12"/>
                    <a:pt x="34" y="12"/>
                  </a:cubicBezTo>
                  <a:cubicBezTo>
                    <a:pt x="20" y="12"/>
                    <a:pt x="20" y="12"/>
                    <a:pt x="20" y="12"/>
                  </a:cubicBezTo>
                  <a:cubicBezTo>
                    <a:pt x="20" y="2"/>
                    <a:pt x="20" y="2"/>
                    <a:pt x="20" y="2"/>
                  </a:cubicBezTo>
                  <a:cubicBezTo>
                    <a:pt x="20" y="1"/>
                    <a:pt x="19" y="0"/>
                    <a:pt x="18" y="0"/>
                  </a:cubicBezTo>
                  <a:cubicBezTo>
                    <a:pt x="17" y="0"/>
                    <a:pt x="16" y="1"/>
                    <a:pt x="16" y="2"/>
                  </a:cubicBezTo>
                  <a:cubicBezTo>
                    <a:pt x="16" y="12"/>
                    <a:pt x="16" y="12"/>
                    <a:pt x="16" y="12"/>
                  </a:cubicBezTo>
                  <a:cubicBezTo>
                    <a:pt x="6" y="12"/>
                    <a:pt x="6" y="12"/>
                    <a:pt x="6" y="12"/>
                  </a:cubicBezTo>
                  <a:cubicBezTo>
                    <a:pt x="5" y="12"/>
                    <a:pt x="4" y="13"/>
                    <a:pt x="4" y="14"/>
                  </a:cubicBezTo>
                  <a:cubicBezTo>
                    <a:pt x="4" y="28"/>
                    <a:pt x="4" y="28"/>
                    <a:pt x="4" y="28"/>
                  </a:cubicBezTo>
                  <a:cubicBezTo>
                    <a:pt x="2" y="28"/>
                    <a:pt x="2" y="28"/>
                    <a:pt x="2" y="28"/>
                  </a:cubicBezTo>
                  <a:cubicBezTo>
                    <a:pt x="1" y="28"/>
                    <a:pt x="0" y="29"/>
                    <a:pt x="0" y="30"/>
                  </a:cubicBezTo>
                  <a:cubicBezTo>
                    <a:pt x="0" y="94"/>
                    <a:pt x="0" y="94"/>
                    <a:pt x="0" y="94"/>
                  </a:cubicBezTo>
                  <a:cubicBezTo>
                    <a:pt x="0" y="95"/>
                    <a:pt x="1" y="96"/>
                    <a:pt x="2" y="96"/>
                  </a:cubicBezTo>
                  <a:cubicBezTo>
                    <a:pt x="12" y="96"/>
                    <a:pt x="12" y="96"/>
                    <a:pt x="12" y="96"/>
                  </a:cubicBezTo>
                  <a:cubicBezTo>
                    <a:pt x="12" y="86"/>
                    <a:pt x="12" y="86"/>
                    <a:pt x="12" y="86"/>
                  </a:cubicBezTo>
                  <a:cubicBezTo>
                    <a:pt x="12" y="85"/>
                    <a:pt x="13" y="84"/>
                    <a:pt x="14" y="84"/>
                  </a:cubicBezTo>
                  <a:cubicBezTo>
                    <a:pt x="22" y="84"/>
                    <a:pt x="22" y="84"/>
                    <a:pt x="22" y="84"/>
                  </a:cubicBezTo>
                  <a:cubicBezTo>
                    <a:pt x="23" y="84"/>
                    <a:pt x="24" y="85"/>
                    <a:pt x="24" y="86"/>
                  </a:cubicBezTo>
                  <a:cubicBezTo>
                    <a:pt x="24" y="96"/>
                    <a:pt x="24" y="96"/>
                    <a:pt x="24" y="96"/>
                  </a:cubicBezTo>
                  <a:cubicBezTo>
                    <a:pt x="76" y="96"/>
                    <a:pt x="76" y="96"/>
                    <a:pt x="76" y="96"/>
                  </a:cubicBezTo>
                  <a:cubicBezTo>
                    <a:pt x="76" y="86"/>
                    <a:pt x="76" y="86"/>
                    <a:pt x="76" y="86"/>
                  </a:cubicBezTo>
                  <a:cubicBezTo>
                    <a:pt x="76" y="85"/>
                    <a:pt x="77" y="84"/>
                    <a:pt x="78" y="84"/>
                  </a:cubicBezTo>
                  <a:cubicBezTo>
                    <a:pt x="86" y="84"/>
                    <a:pt x="86" y="84"/>
                    <a:pt x="86" y="84"/>
                  </a:cubicBezTo>
                  <a:cubicBezTo>
                    <a:pt x="87" y="84"/>
                    <a:pt x="88" y="85"/>
                    <a:pt x="88" y="86"/>
                  </a:cubicBezTo>
                  <a:cubicBezTo>
                    <a:pt x="88" y="96"/>
                    <a:pt x="88" y="96"/>
                    <a:pt x="88" y="96"/>
                  </a:cubicBezTo>
                  <a:cubicBezTo>
                    <a:pt x="94" y="96"/>
                    <a:pt x="94" y="96"/>
                    <a:pt x="94" y="96"/>
                  </a:cubicBezTo>
                  <a:cubicBezTo>
                    <a:pt x="95" y="96"/>
                    <a:pt x="96" y="95"/>
                    <a:pt x="96" y="94"/>
                  </a:cubicBezTo>
                  <a:cubicBezTo>
                    <a:pt x="96" y="38"/>
                    <a:pt x="96" y="38"/>
                    <a:pt x="96" y="38"/>
                  </a:cubicBezTo>
                  <a:cubicBezTo>
                    <a:pt x="96" y="37"/>
                    <a:pt x="95" y="36"/>
                    <a:pt x="94" y="36"/>
                  </a:cubicBezTo>
                  <a:close/>
                  <a:moveTo>
                    <a:pt x="14" y="20"/>
                  </a:moveTo>
                  <a:cubicBezTo>
                    <a:pt x="26" y="20"/>
                    <a:pt x="26" y="20"/>
                    <a:pt x="26" y="20"/>
                  </a:cubicBezTo>
                  <a:cubicBezTo>
                    <a:pt x="27" y="20"/>
                    <a:pt x="28" y="21"/>
                    <a:pt x="28" y="22"/>
                  </a:cubicBezTo>
                  <a:cubicBezTo>
                    <a:pt x="28" y="23"/>
                    <a:pt x="27" y="24"/>
                    <a:pt x="26" y="24"/>
                  </a:cubicBezTo>
                  <a:cubicBezTo>
                    <a:pt x="14" y="24"/>
                    <a:pt x="14" y="24"/>
                    <a:pt x="14" y="24"/>
                  </a:cubicBezTo>
                  <a:cubicBezTo>
                    <a:pt x="13" y="24"/>
                    <a:pt x="12" y="23"/>
                    <a:pt x="12" y="22"/>
                  </a:cubicBezTo>
                  <a:cubicBezTo>
                    <a:pt x="12" y="21"/>
                    <a:pt x="13" y="20"/>
                    <a:pt x="14" y="20"/>
                  </a:cubicBezTo>
                  <a:close/>
                  <a:moveTo>
                    <a:pt x="30" y="80"/>
                  </a:moveTo>
                  <a:cubicBezTo>
                    <a:pt x="10" y="80"/>
                    <a:pt x="10" y="80"/>
                    <a:pt x="10" y="80"/>
                  </a:cubicBezTo>
                  <a:cubicBezTo>
                    <a:pt x="9" y="80"/>
                    <a:pt x="8" y="79"/>
                    <a:pt x="8" y="78"/>
                  </a:cubicBezTo>
                  <a:cubicBezTo>
                    <a:pt x="8" y="77"/>
                    <a:pt x="9" y="76"/>
                    <a:pt x="10" y="76"/>
                  </a:cubicBezTo>
                  <a:cubicBezTo>
                    <a:pt x="30" y="76"/>
                    <a:pt x="30" y="76"/>
                    <a:pt x="30" y="76"/>
                  </a:cubicBezTo>
                  <a:cubicBezTo>
                    <a:pt x="31" y="76"/>
                    <a:pt x="32" y="77"/>
                    <a:pt x="32" y="78"/>
                  </a:cubicBezTo>
                  <a:cubicBezTo>
                    <a:pt x="32" y="79"/>
                    <a:pt x="31" y="80"/>
                    <a:pt x="30" y="80"/>
                  </a:cubicBezTo>
                  <a:close/>
                  <a:moveTo>
                    <a:pt x="30" y="72"/>
                  </a:moveTo>
                  <a:cubicBezTo>
                    <a:pt x="10" y="72"/>
                    <a:pt x="10" y="72"/>
                    <a:pt x="10" y="72"/>
                  </a:cubicBezTo>
                  <a:cubicBezTo>
                    <a:pt x="9" y="72"/>
                    <a:pt x="8" y="71"/>
                    <a:pt x="8" y="70"/>
                  </a:cubicBezTo>
                  <a:cubicBezTo>
                    <a:pt x="8" y="69"/>
                    <a:pt x="9" y="68"/>
                    <a:pt x="10" y="68"/>
                  </a:cubicBezTo>
                  <a:cubicBezTo>
                    <a:pt x="30" y="68"/>
                    <a:pt x="30" y="68"/>
                    <a:pt x="30" y="68"/>
                  </a:cubicBezTo>
                  <a:cubicBezTo>
                    <a:pt x="31" y="68"/>
                    <a:pt x="32" y="69"/>
                    <a:pt x="32" y="70"/>
                  </a:cubicBezTo>
                  <a:cubicBezTo>
                    <a:pt x="32" y="71"/>
                    <a:pt x="31" y="72"/>
                    <a:pt x="30" y="72"/>
                  </a:cubicBezTo>
                  <a:close/>
                  <a:moveTo>
                    <a:pt x="30" y="64"/>
                  </a:moveTo>
                  <a:cubicBezTo>
                    <a:pt x="10" y="64"/>
                    <a:pt x="10" y="64"/>
                    <a:pt x="10" y="64"/>
                  </a:cubicBezTo>
                  <a:cubicBezTo>
                    <a:pt x="9" y="64"/>
                    <a:pt x="8" y="63"/>
                    <a:pt x="8" y="62"/>
                  </a:cubicBezTo>
                  <a:cubicBezTo>
                    <a:pt x="8" y="61"/>
                    <a:pt x="9" y="60"/>
                    <a:pt x="10" y="60"/>
                  </a:cubicBezTo>
                  <a:cubicBezTo>
                    <a:pt x="30" y="60"/>
                    <a:pt x="30" y="60"/>
                    <a:pt x="30" y="60"/>
                  </a:cubicBezTo>
                  <a:cubicBezTo>
                    <a:pt x="31" y="60"/>
                    <a:pt x="32" y="61"/>
                    <a:pt x="32" y="62"/>
                  </a:cubicBezTo>
                  <a:cubicBezTo>
                    <a:pt x="32" y="63"/>
                    <a:pt x="31" y="64"/>
                    <a:pt x="30" y="64"/>
                  </a:cubicBezTo>
                  <a:close/>
                  <a:moveTo>
                    <a:pt x="30" y="56"/>
                  </a:moveTo>
                  <a:cubicBezTo>
                    <a:pt x="10" y="56"/>
                    <a:pt x="10" y="56"/>
                    <a:pt x="10" y="56"/>
                  </a:cubicBezTo>
                  <a:cubicBezTo>
                    <a:pt x="9" y="56"/>
                    <a:pt x="8" y="55"/>
                    <a:pt x="8" y="54"/>
                  </a:cubicBezTo>
                  <a:cubicBezTo>
                    <a:pt x="8" y="53"/>
                    <a:pt x="9" y="52"/>
                    <a:pt x="10" y="52"/>
                  </a:cubicBezTo>
                  <a:cubicBezTo>
                    <a:pt x="30" y="52"/>
                    <a:pt x="30" y="52"/>
                    <a:pt x="30" y="52"/>
                  </a:cubicBezTo>
                  <a:cubicBezTo>
                    <a:pt x="31" y="52"/>
                    <a:pt x="32" y="53"/>
                    <a:pt x="32" y="54"/>
                  </a:cubicBezTo>
                  <a:cubicBezTo>
                    <a:pt x="32" y="55"/>
                    <a:pt x="31" y="56"/>
                    <a:pt x="30" y="56"/>
                  </a:cubicBezTo>
                  <a:close/>
                  <a:moveTo>
                    <a:pt x="30" y="48"/>
                  </a:moveTo>
                  <a:cubicBezTo>
                    <a:pt x="10" y="48"/>
                    <a:pt x="10" y="48"/>
                    <a:pt x="10" y="48"/>
                  </a:cubicBezTo>
                  <a:cubicBezTo>
                    <a:pt x="9" y="48"/>
                    <a:pt x="8" y="47"/>
                    <a:pt x="8" y="46"/>
                  </a:cubicBezTo>
                  <a:cubicBezTo>
                    <a:pt x="8" y="45"/>
                    <a:pt x="9" y="44"/>
                    <a:pt x="10" y="44"/>
                  </a:cubicBezTo>
                  <a:cubicBezTo>
                    <a:pt x="30" y="44"/>
                    <a:pt x="30" y="44"/>
                    <a:pt x="30" y="44"/>
                  </a:cubicBezTo>
                  <a:cubicBezTo>
                    <a:pt x="31" y="44"/>
                    <a:pt x="32" y="45"/>
                    <a:pt x="32" y="46"/>
                  </a:cubicBezTo>
                  <a:cubicBezTo>
                    <a:pt x="32" y="47"/>
                    <a:pt x="31" y="48"/>
                    <a:pt x="30" y="48"/>
                  </a:cubicBezTo>
                  <a:close/>
                  <a:moveTo>
                    <a:pt x="30" y="40"/>
                  </a:moveTo>
                  <a:cubicBezTo>
                    <a:pt x="10" y="40"/>
                    <a:pt x="10" y="40"/>
                    <a:pt x="10" y="40"/>
                  </a:cubicBezTo>
                  <a:cubicBezTo>
                    <a:pt x="9" y="40"/>
                    <a:pt x="8" y="39"/>
                    <a:pt x="8" y="38"/>
                  </a:cubicBezTo>
                  <a:cubicBezTo>
                    <a:pt x="8" y="37"/>
                    <a:pt x="9" y="36"/>
                    <a:pt x="10" y="36"/>
                  </a:cubicBezTo>
                  <a:cubicBezTo>
                    <a:pt x="30" y="36"/>
                    <a:pt x="30" y="36"/>
                    <a:pt x="30" y="36"/>
                  </a:cubicBezTo>
                  <a:cubicBezTo>
                    <a:pt x="31" y="36"/>
                    <a:pt x="32" y="37"/>
                    <a:pt x="32" y="38"/>
                  </a:cubicBezTo>
                  <a:cubicBezTo>
                    <a:pt x="32" y="39"/>
                    <a:pt x="31" y="40"/>
                    <a:pt x="30" y="40"/>
                  </a:cubicBezTo>
                  <a:close/>
                  <a:moveTo>
                    <a:pt x="58" y="80"/>
                  </a:moveTo>
                  <a:cubicBezTo>
                    <a:pt x="46" y="80"/>
                    <a:pt x="46" y="80"/>
                    <a:pt x="46" y="80"/>
                  </a:cubicBezTo>
                  <a:cubicBezTo>
                    <a:pt x="45" y="80"/>
                    <a:pt x="44" y="79"/>
                    <a:pt x="44" y="78"/>
                  </a:cubicBezTo>
                  <a:cubicBezTo>
                    <a:pt x="44" y="77"/>
                    <a:pt x="45" y="76"/>
                    <a:pt x="46" y="76"/>
                  </a:cubicBezTo>
                  <a:cubicBezTo>
                    <a:pt x="58" y="76"/>
                    <a:pt x="58" y="76"/>
                    <a:pt x="58" y="76"/>
                  </a:cubicBezTo>
                  <a:cubicBezTo>
                    <a:pt x="59" y="76"/>
                    <a:pt x="60" y="77"/>
                    <a:pt x="60" y="78"/>
                  </a:cubicBezTo>
                  <a:cubicBezTo>
                    <a:pt x="60" y="79"/>
                    <a:pt x="59" y="80"/>
                    <a:pt x="58" y="80"/>
                  </a:cubicBezTo>
                  <a:close/>
                  <a:moveTo>
                    <a:pt x="58" y="72"/>
                  </a:moveTo>
                  <a:cubicBezTo>
                    <a:pt x="46" y="72"/>
                    <a:pt x="46" y="72"/>
                    <a:pt x="46" y="72"/>
                  </a:cubicBezTo>
                  <a:cubicBezTo>
                    <a:pt x="45" y="72"/>
                    <a:pt x="44" y="71"/>
                    <a:pt x="44" y="70"/>
                  </a:cubicBezTo>
                  <a:cubicBezTo>
                    <a:pt x="44" y="69"/>
                    <a:pt x="45" y="68"/>
                    <a:pt x="46" y="68"/>
                  </a:cubicBezTo>
                  <a:cubicBezTo>
                    <a:pt x="58" y="68"/>
                    <a:pt x="58" y="68"/>
                    <a:pt x="58" y="68"/>
                  </a:cubicBezTo>
                  <a:cubicBezTo>
                    <a:pt x="59" y="68"/>
                    <a:pt x="60" y="69"/>
                    <a:pt x="60" y="70"/>
                  </a:cubicBezTo>
                  <a:cubicBezTo>
                    <a:pt x="60" y="71"/>
                    <a:pt x="59" y="72"/>
                    <a:pt x="58" y="72"/>
                  </a:cubicBezTo>
                  <a:close/>
                  <a:moveTo>
                    <a:pt x="58" y="64"/>
                  </a:moveTo>
                  <a:cubicBezTo>
                    <a:pt x="46" y="64"/>
                    <a:pt x="46" y="64"/>
                    <a:pt x="46" y="64"/>
                  </a:cubicBezTo>
                  <a:cubicBezTo>
                    <a:pt x="45" y="64"/>
                    <a:pt x="44" y="63"/>
                    <a:pt x="44" y="62"/>
                  </a:cubicBezTo>
                  <a:cubicBezTo>
                    <a:pt x="44" y="61"/>
                    <a:pt x="45" y="60"/>
                    <a:pt x="46" y="60"/>
                  </a:cubicBezTo>
                  <a:cubicBezTo>
                    <a:pt x="58" y="60"/>
                    <a:pt x="58" y="60"/>
                    <a:pt x="58" y="60"/>
                  </a:cubicBezTo>
                  <a:cubicBezTo>
                    <a:pt x="59" y="60"/>
                    <a:pt x="60" y="61"/>
                    <a:pt x="60" y="62"/>
                  </a:cubicBezTo>
                  <a:cubicBezTo>
                    <a:pt x="60" y="63"/>
                    <a:pt x="59" y="64"/>
                    <a:pt x="58" y="64"/>
                  </a:cubicBezTo>
                  <a:close/>
                  <a:moveTo>
                    <a:pt x="86" y="80"/>
                  </a:moveTo>
                  <a:cubicBezTo>
                    <a:pt x="74" y="80"/>
                    <a:pt x="74" y="80"/>
                    <a:pt x="74" y="80"/>
                  </a:cubicBezTo>
                  <a:cubicBezTo>
                    <a:pt x="73" y="80"/>
                    <a:pt x="72" y="79"/>
                    <a:pt x="72" y="78"/>
                  </a:cubicBezTo>
                  <a:cubicBezTo>
                    <a:pt x="72" y="77"/>
                    <a:pt x="73" y="76"/>
                    <a:pt x="74" y="76"/>
                  </a:cubicBezTo>
                  <a:cubicBezTo>
                    <a:pt x="86" y="76"/>
                    <a:pt x="86" y="76"/>
                    <a:pt x="86" y="76"/>
                  </a:cubicBezTo>
                  <a:cubicBezTo>
                    <a:pt x="87" y="76"/>
                    <a:pt x="88" y="77"/>
                    <a:pt x="88" y="78"/>
                  </a:cubicBezTo>
                  <a:cubicBezTo>
                    <a:pt x="88" y="79"/>
                    <a:pt x="87" y="80"/>
                    <a:pt x="86" y="80"/>
                  </a:cubicBezTo>
                  <a:close/>
                  <a:moveTo>
                    <a:pt x="86" y="72"/>
                  </a:moveTo>
                  <a:cubicBezTo>
                    <a:pt x="74" y="72"/>
                    <a:pt x="74" y="72"/>
                    <a:pt x="74" y="72"/>
                  </a:cubicBezTo>
                  <a:cubicBezTo>
                    <a:pt x="73" y="72"/>
                    <a:pt x="72" y="71"/>
                    <a:pt x="72" y="70"/>
                  </a:cubicBezTo>
                  <a:cubicBezTo>
                    <a:pt x="72" y="69"/>
                    <a:pt x="73" y="68"/>
                    <a:pt x="74" y="68"/>
                  </a:cubicBezTo>
                  <a:cubicBezTo>
                    <a:pt x="86" y="68"/>
                    <a:pt x="86" y="68"/>
                    <a:pt x="86" y="68"/>
                  </a:cubicBezTo>
                  <a:cubicBezTo>
                    <a:pt x="87" y="68"/>
                    <a:pt x="88" y="69"/>
                    <a:pt x="88" y="70"/>
                  </a:cubicBezTo>
                  <a:cubicBezTo>
                    <a:pt x="88" y="71"/>
                    <a:pt x="87" y="72"/>
                    <a:pt x="86" y="72"/>
                  </a:cubicBezTo>
                  <a:close/>
                  <a:moveTo>
                    <a:pt x="86" y="64"/>
                  </a:moveTo>
                  <a:cubicBezTo>
                    <a:pt x="74" y="64"/>
                    <a:pt x="74" y="64"/>
                    <a:pt x="74" y="64"/>
                  </a:cubicBezTo>
                  <a:cubicBezTo>
                    <a:pt x="73" y="64"/>
                    <a:pt x="72" y="63"/>
                    <a:pt x="72" y="62"/>
                  </a:cubicBezTo>
                  <a:cubicBezTo>
                    <a:pt x="72" y="61"/>
                    <a:pt x="73" y="60"/>
                    <a:pt x="74" y="60"/>
                  </a:cubicBezTo>
                  <a:cubicBezTo>
                    <a:pt x="86" y="60"/>
                    <a:pt x="86" y="60"/>
                    <a:pt x="86" y="60"/>
                  </a:cubicBezTo>
                  <a:cubicBezTo>
                    <a:pt x="87" y="60"/>
                    <a:pt x="88" y="61"/>
                    <a:pt x="88" y="62"/>
                  </a:cubicBezTo>
                  <a:cubicBezTo>
                    <a:pt x="88" y="63"/>
                    <a:pt x="87" y="64"/>
                    <a:pt x="86" y="64"/>
                  </a:cubicBezTo>
                  <a:close/>
                  <a:moveTo>
                    <a:pt x="86" y="56"/>
                  </a:moveTo>
                  <a:cubicBezTo>
                    <a:pt x="74" y="56"/>
                    <a:pt x="74" y="56"/>
                    <a:pt x="74" y="56"/>
                  </a:cubicBezTo>
                  <a:cubicBezTo>
                    <a:pt x="73" y="56"/>
                    <a:pt x="72" y="55"/>
                    <a:pt x="72" y="54"/>
                  </a:cubicBezTo>
                  <a:cubicBezTo>
                    <a:pt x="72" y="53"/>
                    <a:pt x="73" y="52"/>
                    <a:pt x="74" y="52"/>
                  </a:cubicBezTo>
                  <a:cubicBezTo>
                    <a:pt x="86" y="52"/>
                    <a:pt x="86" y="52"/>
                    <a:pt x="86" y="52"/>
                  </a:cubicBezTo>
                  <a:cubicBezTo>
                    <a:pt x="87" y="52"/>
                    <a:pt x="88" y="53"/>
                    <a:pt x="88" y="54"/>
                  </a:cubicBezTo>
                  <a:cubicBezTo>
                    <a:pt x="88" y="55"/>
                    <a:pt x="87" y="56"/>
                    <a:pt x="86" y="56"/>
                  </a:cubicBezTo>
                  <a:close/>
                  <a:moveTo>
                    <a:pt x="86" y="48"/>
                  </a:moveTo>
                  <a:cubicBezTo>
                    <a:pt x="74" y="48"/>
                    <a:pt x="74" y="48"/>
                    <a:pt x="74" y="48"/>
                  </a:cubicBezTo>
                  <a:cubicBezTo>
                    <a:pt x="73" y="48"/>
                    <a:pt x="72" y="47"/>
                    <a:pt x="72" y="46"/>
                  </a:cubicBezTo>
                  <a:cubicBezTo>
                    <a:pt x="72" y="45"/>
                    <a:pt x="73" y="44"/>
                    <a:pt x="74" y="44"/>
                  </a:cubicBezTo>
                  <a:cubicBezTo>
                    <a:pt x="86" y="44"/>
                    <a:pt x="86" y="44"/>
                    <a:pt x="86" y="44"/>
                  </a:cubicBezTo>
                  <a:cubicBezTo>
                    <a:pt x="87" y="44"/>
                    <a:pt x="88" y="45"/>
                    <a:pt x="88" y="46"/>
                  </a:cubicBezTo>
                  <a:cubicBezTo>
                    <a:pt x="88" y="47"/>
                    <a:pt x="87" y="48"/>
                    <a:pt x="86" y="4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grpSp>
      <p:sp>
        <p:nvSpPr>
          <p:cNvPr id="38" name="Oval 37">
            <a:extLst>
              <a:ext uri="{FF2B5EF4-FFF2-40B4-BE49-F238E27FC236}">
                <a16:creationId xmlns:a16="http://schemas.microsoft.com/office/drawing/2014/main" id="{7742B07A-45EB-40D2-9A03-4E33693F5BD1}"/>
              </a:ext>
            </a:extLst>
          </p:cNvPr>
          <p:cNvSpPr/>
          <p:nvPr/>
        </p:nvSpPr>
        <p:spPr>
          <a:xfrm>
            <a:off x="4360178" y="2572065"/>
            <a:ext cx="700954" cy="70095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sp>
        <p:nvSpPr>
          <p:cNvPr id="39" name="Oval 38">
            <a:extLst>
              <a:ext uri="{FF2B5EF4-FFF2-40B4-BE49-F238E27FC236}">
                <a16:creationId xmlns:a16="http://schemas.microsoft.com/office/drawing/2014/main" id="{05ECDF15-D0EE-4CD9-80A5-D75986C05C3C}"/>
              </a:ext>
            </a:extLst>
          </p:cNvPr>
          <p:cNvSpPr/>
          <p:nvPr/>
        </p:nvSpPr>
        <p:spPr>
          <a:xfrm>
            <a:off x="4434261" y="2646147"/>
            <a:ext cx="552787" cy="552787"/>
          </a:xfrm>
          <a:prstGeom prst="ellipse">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800" kern="1200">
              <a:solidFill>
                <a:prstClr val="white"/>
              </a:solidFill>
              <a:latin typeface="Garamond"/>
            </a:endParaRPr>
          </a:p>
        </p:txBody>
      </p:sp>
      <p:grpSp>
        <p:nvGrpSpPr>
          <p:cNvPr id="45" name="Group 44">
            <a:extLst>
              <a:ext uri="{FF2B5EF4-FFF2-40B4-BE49-F238E27FC236}">
                <a16:creationId xmlns:a16="http://schemas.microsoft.com/office/drawing/2014/main" id="{FF120F7E-E4F5-4620-BC22-A752E1FCB1FB}"/>
              </a:ext>
            </a:extLst>
          </p:cNvPr>
          <p:cNvGrpSpPr/>
          <p:nvPr/>
        </p:nvGrpSpPr>
        <p:grpSpPr>
          <a:xfrm>
            <a:off x="4583267" y="2789895"/>
            <a:ext cx="254777" cy="265295"/>
            <a:chOff x="3390900" y="723900"/>
            <a:chExt cx="346075" cy="360363"/>
          </a:xfrm>
          <a:solidFill>
            <a:schemeClr val="bg1"/>
          </a:solidFill>
        </p:grpSpPr>
        <p:sp>
          <p:nvSpPr>
            <p:cNvPr id="46" name="Freeform 252">
              <a:extLst>
                <a:ext uri="{FF2B5EF4-FFF2-40B4-BE49-F238E27FC236}">
                  <a16:creationId xmlns:a16="http://schemas.microsoft.com/office/drawing/2014/main" id="{A111DBF6-D001-4EED-B757-FAB0A8E1958C}"/>
                </a:ext>
              </a:extLst>
            </p:cNvPr>
            <p:cNvSpPr>
              <a:spLocks/>
            </p:cNvSpPr>
            <p:nvPr/>
          </p:nvSpPr>
          <p:spPr bwMode="auto">
            <a:xfrm>
              <a:off x="3390900" y="1023938"/>
              <a:ext cx="346075" cy="60325"/>
            </a:xfrm>
            <a:custGeom>
              <a:avLst/>
              <a:gdLst>
                <a:gd name="T0" fmla="*/ 90 w 92"/>
                <a:gd name="T1" fmla="*/ 12 h 16"/>
                <a:gd name="T2" fmla="*/ 48 w 92"/>
                <a:gd name="T3" fmla="*/ 12 h 16"/>
                <a:gd name="T4" fmla="*/ 48 w 92"/>
                <a:gd name="T5" fmla="*/ 0 h 16"/>
                <a:gd name="T6" fmla="*/ 44 w 92"/>
                <a:gd name="T7" fmla="*/ 0 h 16"/>
                <a:gd name="T8" fmla="*/ 44 w 92"/>
                <a:gd name="T9" fmla="*/ 12 h 16"/>
                <a:gd name="T10" fmla="*/ 2 w 92"/>
                <a:gd name="T11" fmla="*/ 12 h 16"/>
                <a:gd name="T12" fmla="*/ 0 w 92"/>
                <a:gd name="T13" fmla="*/ 14 h 16"/>
                <a:gd name="T14" fmla="*/ 2 w 92"/>
                <a:gd name="T15" fmla="*/ 16 h 16"/>
                <a:gd name="T16" fmla="*/ 90 w 92"/>
                <a:gd name="T17" fmla="*/ 16 h 16"/>
                <a:gd name="T18" fmla="*/ 92 w 92"/>
                <a:gd name="T19" fmla="*/ 14 h 16"/>
                <a:gd name="T20" fmla="*/ 90 w 92"/>
                <a:gd name="T21"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6">
                  <a:moveTo>
                    <a:pt x="90" y="12"/>
                  </a:moveTo>
                  <a:cubicBezTo>
                    <a:pt x="48" y="12"/>
                    <a:pt x="48" y="12"/>
                    <a:pt x="48" y="12"/>
                  </a:cubicBezTo>
                  <a:cubicBezTo>
                    <a:pt x="48" y="0"/>
                    <a:pt x="48" y="0"/>
                    <a:pt x="48" y="0"/>
                  </a:cubicBezTo>
                  <a:cubicBezTo>
                    <a:pt x="44" y="0"/>
                    <a:pt x="44" y="0"/>
                    <a:pt x="44" y="0"/>
                  </a:cubicBezTo>
                  <a:cubicBezTo>
                    <a:pt x="44" y="12"/>
                    <a:pt x="44" y="12"/>
                    <a:pt x="44" y="12"/>
                  </a:cubicBezTo>
                  <a:cubicBezTo>
                    <a:pt x="2" y="12"/>
                    <a:pt x="2" y="12"/>
                    <a:pt x="2" y="12"/>
                  </a:cubicBezTo>
                  <a:cubicBezTo>
                    <a:pt x="1" y="12"/>
                    <a:pt x="0" y="13"/>
                    <a:pt x="0" y="14"/>
                  </a:cubicBezTo>
                  <a:cubicBezTo>
                    <a:pt x="0" y="15"/>
                    <a:pt x="1" y="16"/>
                    <a:pt x="2" y="16"/>
                  </a:cubicBezTo>
                  <a:cubicBezTo>
                    <a:pt x="90" y="16"/>
                    <a:pt x="90" y="16"/>
                    <a:pt x="90" y="16"/>
                  </a:cubicBezTo>
                  <a:cubicBezTo>
                    <a:pt x="91" y="16"/>
                    <a:pt x="92" y="15"/>
                    <a:pt x="92" y="14"/>
                  </a:cubicBezTo>
                  <a:cubicBezTo>
                    <a:pt x="92" y="13"/>
                    <a:pt x="91"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47" name="Freeform 253">
              <a:extLst>
                <a:ext uri="{FF2B5EF4-FFF2-40B4-BE49-F238E27FC236}">
                  <a16:creationId xmlns:a16="http://schemas.microsoft.com/office/drawing/2014/main" id="{FC405264-BE3A-43DC-B54D-80EA85FC65A5}"/>
                </a:ext>
              </a:extLst>
            </p:cNvPr>
            <p:cNvSpPr>
              <a:spLocks/>
            </p:cNvSpPr>
            <p:nvPr/>
          </p:nvSpPr>
          <p:spPr bwMode="auto">
            <a:xfrm>
              <a:off x="3421063" y="874713"/>
              <a:ext cx="87313" cy="44450"/>
            </a:xfrm>
            <a:custGeom>
              <a:avLst/>
              <a:gdLst>
                <a:gd name="T0" fmla="*/ 21 w 23"/>
                <a:gd name="T1" fmla="*/ 0 h 12"/>
                <a:gd name="T2" fmla="*/ 0 w 23"/>
                <a:gd name="T3" fmla="*/ 0 h 12"/>
                <a:gd name="T4" fmla="*/ 3 w 23"/>
                <a:gd name="T5" fmla="*/ 12 h 12"/>
                <a:gd name="T6" fmla="*/ 23 w 23"/>
                <a:gd name="T7" fmla="*/ 12 h 12"/>
                <a:gd name="T8" fmla="*/ 21 w 23"/>
                <a:gd name="T9" fmla="*/ 0 h 12"/>
              </a:gdLst>
              <a:ahLst/>
              <a:cxnLst>
                <a:cxn ang="0">
                  <a:pos x="T0" y="T1"/>
                </a:cxn>
                <a:cxn ang="0">
                  <a:pos x="T2" y="T3"/>
                </a:cxn>
                <a:cxn ang="0">
                  <a:pos x="T4" y="T5"/>
                </a:cxn>
                <a:cxn ang="0">
                  <a:pos x="T6" y="T7"/>
                </a:cxn>
                <a:cxn ang="0">
                  <a:pos x="T8" y="T9"/>
                </a:cxn>
              </a:cxnLst>
              <a:rect l="0" t="0" r="r" b="b"/>
              <a:pathLst>
                <a:path w="23" h="12">
                  <a:moveTo>
                    <a:pt x="21" y="0"/>
                  </a:moveTo>
                  <a:cubicBezTo>
                    <a:pt x="0" y="0"/>
                    <a:pt x="0" y="0"/>
                    <a:pt x="0" y="0"/>
                  </a:cubicBezTo>
                  <a:cubicBezTo>
                    <a:pt x="1" y="4"/>
                    <a:pt x="1" y="8"/>
                    <a:pt x="3" y="12"/>
                  </a:cubicBezTo>
                  <a:cubicBezTo>
                    <a:pt x="23" y="12"/>
                    <a:pt x="23" y="12"/>
                    <a:pt x="23" y="12"/>
                  </a:cubicBezTo>
                  <a:cubicBezTo>
                    <a:pt x="22" y="8"/>
                    <a:pt x="21" y="4"/>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48" name="Freeform 254">
              <a:extLst>
                <a:ext uri="{FF2B5EF4-FFF2-40B4-BE49-F238E27FC236}">
                  <a16:creationId xmlns:a16="http://schemas.microsoft.com/office/drawing/2014/main" id="{B983B4BE-E4EF-483A-9C3C-2777C4F9897C}"/>
                </a:ext>
              </a:extLst>
            </p:cNvPr>
            <p:cNvSpPr>
              <a:spLocks/>
            </p:cNvSpPr>
            <p:nvPr/>
          </p:nvSpPr>
          <p:spPr bwMode="auto">
            <a:xfrm>
              <a:off x="3530600" y="739775"/>
              <a:ext cx="68263" cy="44450"/>
            </a:xfrm>
            <a:custGeom>
              <a:avLst/>
              <a:gdLst>
                <a:gd name="T0" fmla="*/ 8 w 18"/>
                <a:gd name="T1" fmla="*/ 0 h 12"/>
                <a:gd name="T2" fmla="*/ 0 w 18"/>
                <a:gd name="T3" fmla="*/ 12 h 12"/>
                <a:gd name="T4" fmla="*/ 18 w 18"/>
                <a:gd name="T5" fmla="*/ 12 h 12"/>
                <a:gd name="T6" fmla="*/ 10 w 18"/>
                <a:gd name="T7" fmla="*/ 0 h 12"/>
                <a:gd name="T8" fmla="*/ 8 w 18"/>
                <a:gd name="T9" fmla="*/ 0 h 12"/>
              </a:gdLst>
              <a:ahLst/>
              <a:cxnLst>
                <a:cxn ang="0">
                  <a:pos x="T0" y="T1"/>
                </a:cxn>
                <a:cxn ang="0">
                  <a:pos x="T2" y="T3"/>
                </a:cxn>
                <a:cxn ang="0">
                  <a:pos x="T4" y="T5"/>
                </a:cxn>
                <a:cxn ang="0">
                  <a:pos x="T6" y="T7"/>
                </a:cxn>
                <a:cxn ang="0">
                  <a:pos x="T8" y="T9"/>
                </a:cxn>
              </a:cxnLst>
              <a:rect l="0" t="0" r="r" b="b"/>
              <a:pathLst>
                <a:path w="18" h="12">
                  <a:moveTo>
                    <a:pt x="8" y="0"/>
                  </a:moveTo>
                  <a:cubicBezTo>
                    <a:pt x="5" y="4"/>
                    <a:pt x="2" y="8"/>
                    <a:pt x="0" y="12"/>
                  </a:cubicBezTo>
                  <a:cubicBezTo>
                    <a:pt x="18" y="12"/>
                    <a:pt x="18" y="12"/>
                    <a:pt x="18" y="12"/>
                  </a:cubicBezTo>
                  <a:cubicBezTo>
                    <a:pt x="16" y="8"/>
                    <a:pt x="13" y="4"/>
                    <a:pt x="10" y="0"/>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49" name="Freeform 255">
              <a:extLst>
                <a:ext uri="{FF2B5EF4-FFF2-40B4-BE49-F238E27FC236}">
                  <a16:creationId xmlns:a16="http://schemas.microsoft.com/office/drawing/2014/main" id="{B223B66A-D382-4670-99BB-4AEA46C9E1D6}"/>
                </a:ext>
              </a:extLst>
            </p:cNvPr>
            <p:cNvSpPr>
              <a:spLocks/>
            </p:cNvSpPr>
            <p:nvPr/>
          </p:nvSpPr>
          <p:spPr bwMode="auto">
            <a:xfrm>
              <a:off x="3621088" y="874713"/>
              <a:ext cx="85725" cy="44450"/>
            </a:xfrm>
            <a:custGeom>
              <a:avLst/>
              <a:gdLst>
                <a:gd name="T0" fmla="*/ 23 w 23"/>
                <a:gd name="T1" fmla="*/ 0 h 12"/>
                <a:gd name="T2" fmla="*/ 2 w 23"/>
                <a:gd name="T3" fmla="*/ 0 h 12"/>
                <a:gd name="T4" fmla="*/ 0 w 23"/>
                <a:gd name="T5" fmla="*/ 12 h 12"/>
                <a:gd name="T6" fmla="*/ 20 w 23"/>
                <a:gd name="T7" fmla="*/ 12 h 12"/>
                <a:gd name="T8" fmla="*/ 23 w 23"/>
                <a:gd name="T9" fmla="*/ 0 h 12"/>
              </a:gdLst>
              <a:ahLst/>
              <a:cxnLst>
                <a:cxn ang="0">
                  <a:pos x="T0" y="T1"/>
                </a:cxn>
                <a:cxn ang="0">
                  <a:pos x="T2" y="T3"/>
                </a:cxn>
                <a:cxn ang="0">
                  <a:pos x="T4" y="T5"/>
                </a:cxn>
                <a:cxn ang="0">
                  <a:pos x="T6" y="T7"/>
                </a:cxn>
                <a:cxn ang="0">
                  <a:pos x="T8" y="T9"/>
                </a:cxn>
              </a:cxnLst>
              <a:rect l="0" t="0" r="r" b="b"/>
              <a:pathLst>
                <a:path w="23" h="12">
                  <a:moveTo>
                    <a:pt x="23" y="0"/>
                  </a:moveTo>
                  <a:cubicBezTo>
                    <a:pt x="2" y="0"/>
                    <a:pt x="2" y="0"/>
                    <a:pt x="2" y="0"/>
                  </a:cubicBezTo>
                  <a:cubicBezTo>
                    <a:pt x="2" y="4"/>
                    <a:pt x="1" y="8"/>
                    <a:pt x="0" y="12"/>
                  </a:cubicBezTo>
                  <a:cubicBezTo>
                    <a:pt x="20" y="12"/>
                    <a:pt x="20" y="12"/>
                    <a:pt x="20" y="12"/>
                  </a:cubicBezTo>
                  <a:cubicBezTo>
                    <a:pt x="22" y="8"/>
                    <a:pt x="23" y="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0" name="Freeform 256">
              <a:extLst>
                <a:ext uri="{FF2B5EF4-FFF2-40B4-BE49-F238E27FC236}">
                  <a16:creationId xmlns:a16="http://schemas.microsoft.com/office/drawing/2014/main" id="{7AADD97D-38F2-4A47-960C-9EC3371E196B}"/>
                </a:ext>
              </a:extLst>
            </p:cNvPr>
            <p:cNvSpPr>
              <a:spLocks/>
            </p:cNvSpPr>
            <p:nvPr/>
          </p:nvSpPr>
          <p:spPr bwMode="auto">
            <a:xfrm>
              <a:off x="3511550" y="874713"/>
              <a:ext cx="104775" cy="44450"/>
            </a:xfrm>
            <a:custGeom>
              <a:avLst/>
              <a:gdLst>
                <a:gd name="T0" fmla="*/ 0 w 28"/>
                <a:gd name="T1" fmla="*/ 0 h 12"/>
                <a:gd name="T2" fmla="*/ 3 w 28"/>
                <a:gd name="T3" fmla="*/ 12 h 12"/>
                <a:gd name="T4" fmla="*/ 25 w 28"/>
                <a:gd name="T5" fmla="*/ 12 h 12"/>
                <a:gd name="T6" fmla="*/ 28 w 28"/>
                <a:gd name="T7" fmla="*/ 0 h 12"/>
                <a:gd name="T8" fmla="*/ 0 w 28"/>
                <a:gd name="T9" fmla="*/ 0 h 12"/>
              </a:gdLst>
              <a:ahLst/>
              <a:cxnLst>
                <a:cxn ang="0">
                  <a:pos x="T0" y="T1"/>
                </a:cxn>
                <a:cxn ang="0">
                  <a:pos x="T2" y="T3"/>
                </a:cxn>
                <a:cxn ang="0">
                  <a:pos x="T4" y="T5"/>
                </a:cxn>
                <a:cxn ang="0">
                  <a:pos x="T6" y="T7"/>
                </a:cxn>
                <a:cxn ang="0">
                  <a:pos x="T8" y="T9"/>
                </a:cxn>
              </a:cxnLst>
              <a:rect l="0" t="0" r="r" b="b"/>
              <a:pathLst>
                <a:path w="28" h="12">
                  <a:moveTo>
                    <a:pt x="0" y="0"/>
                  </a:moveTo>
                  <a:cubicBezTo>
                    <a:pt x="1" y="4"/>
                    <a:pt x="2" y="8"/>
                    <a:pt x="3" y="12"/>
                  </a:cubicBezTo>
                  <a:cubicBezTo>
                    <a:pt x="25" y="12"/>
                    <a:pt x="25" y="12"/>
                    <a:pt x="25" y="12"/>
                  </a:cubicBezTo>
                  <a:cubicBezTo>
                    <a:pt x="26" y="8"/>
                    <a:pt x="27" y="4"/>
                    <a:pt x="2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1" name="Freeform 257">
              <a:extLst>
                <a:ext uri="{FF2B5EF4-FFF2-40B4-BE49-F238E27FC236}">
                  <a16:creationId xmlns:a16="http://schemas.microsoft.com/office/drawing/2014/main" id="{299F226E-99B4-42CA-96C0-278E06B10757}"/>
                </a:ext>
              </a:extLst>
            </p:cNvPr>
            <p:cNvSpPr>
              <a:spLocks/>
            </p:cNvSpPr>
            <p:nvPr/>
          </p:nvSpPr>
          <p:spPr bwMode="auto">
            <a:xfrm>
              <a:off x="3511550" y="798513"/>
              <a:ext cx="104775" cy="60325"/>
            </a:xfrm>
            <a:custGeom>
              <a:avLst/>
              <a:gdLst>
                <a:gd name="T0" fmla="*/ 28 w 28"/>
                <a:gd name="T1" fmla="*/ 16 h 16"/>
                <a:gd name="T2" fmla="*/ 25 w 28"/>
                <a:gd name="T3" fmla="*/ 0 h 16"/>
                <a:gd name="T4" fmla="*/ 3 w 28"/>
                <a:gd name="T5" fmla="*/ 0 h 16"/>
                <a:gd name="T6" fmla="*/ 0 w 28"/>
                <a:gd name="T7" fmla="*/ 16 h 16"/>
                <a:gd name="T8" fmla="*/ 28 w 28"/>
                <a:gd name="T9" fmla="*/ 16 h 16"/>
              </a:gdLst>
              <a:ahLst/>
              <a:cxnLst>
                <a:cxn ang="0">
                  <a:pos x="T0" y="T1"/>
                </a:cxn>
                <a:cxn ang="0">
                  <a:pos x="T2" y="T3"/>
                </a:cxn>
                <a:cxn ang="0">
                  <a:pos x="T4" y="T5"/>
                </a:cxn>
                <a:cxn ang="0">
                  <a:pos x="T6" y="T7"/>
                </a:cxn>
                <a:cxn ang="0">
                  <a:pos x="T8" y="T9"/>
                </a:cxn>
              </a:cxnLst>
              <a:rect l="0" t="0" r="r" b="b"/>
              <a:pathLst>
                <a:path w="28" h="16">
                  <a:moveTo>
                    <a:pt x="28" y="16"/>
                  </a:moveTo>
                  <a:cubicBezTo>
                    <a:pt x="28" y="11"/>
                    <a:pt x="27" y="5"/>
                    <a:pt x="25" y="0"/>
                  </a:cubicBezTo>
                  <a:cubicBezTo>
                    <a:pt x="3" y="0"/>
                    <a:pt x="3" y="0"/>
                    <a:pt x="3" y="0"/>
                  </a:cubicBezTo>
                  <a:cubicBezTo>
                    <a:pt x="1" y="5"/>
                    <a:pt x="0" y="11"/>
                    <a:pt x="0" y="16"/>
                  </a:cubicBezTo>
                  <a:lnTo>
                    <a:pt x="2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2" name="Freeform 258">
              <a:extLst>
                <a:ext uri="{FF2B5EF4-FFF2-40B4-BE49-F238E27FC236}">
                  <a16:creationId xmlns:a16="http://schemas.microsoft.com/office/drawing/2014/main" id="{4C003908-1DC2-4687-B8CE-0B64A1175A4C}"/>
                </a:ext>
              </a:extLst>
            </p:cNvPr>
            <p:cNvSpPr>
              <a:spLocks/>
            </p:cNvSpPr>
            <p:nvPr/>
          </p:nvSpPr>
          <p:spPr bwMode="auto">
            <a:xfrm>
              <a:off x="3527425" y="935038"/>
              <a:ext cx="74613" cy="58738"/>
            </a:xfrm>
            <a:custGeom>
              <a:avLst/>
              <a:gdLst>
                <a:gd name="T0" fmla="*/ 11 w 20"/>
                <a:gd name="T1" fmla="*/ 16 h 16"/>
                <a:gd name="T2" fmla="*/ 20 w 20"/>
                <a:gd name="T3" fmla="*/ 0 h 16"/>
                <a:gd name="T4" fmla="*/ 0 w 20"/>
                <a:gd name="T5" fmla="*/ 0 h 16"/>
                <a:gd name="T6" fmla="*/ 9 w 20"/>
                <a:gd name="T7" fmla="*/ 16 h 16"/>
                <a:gd name="T8" fmla="*/ 11 w 20"/>
                <a:gd name="T9" fmla="*/ 16 h 16"/>
              </a:gdLst>
              <a:ahLst/>
              <a:cxnLst>
                <a:cxn ang="0">
                  <a:pos x="T0" y="T1"/>
                </a:cxn>
                <a:cxn ang="0">
                  <a:pos x="T2" y="T3"/>
                </a:cxn>
                <a:cxn ang="0">
                  <a:pos x="T4" y="T5"/>
                </a:cxn>
                <a:cxn ang="0">
                  <a:pos x="T6" y="T7"/>
                </a:cxn>
                <a:cxn ang="0">
                  <a:pos x="T8" y="T9"/>
                </a:cxn>
              </a:cxnLst>
              <a:rect l="0" t="0" r="r" b="b"/>
              <a:pathLst>
                <a:path w="20" h="16">
                  <a:moveTo>
                    <a:pt x="11" y="16"/>
                  </a:moveTo>
                  <a:cubicBezTo>
                    <a:pt x="14" y="11"/>
                    <a:pt x="17" y="5"/>
                    <a:pt x="20" y="0"/>
                  </a:cubicBezTo>
                  <a:cubicBezTo>
                    <a:pt x="0" y="0"/>
                    <a:pt x="0" y="0"/>
                    <a:pt x="0" y="0"/>
                  </a:cubicBezTo>
                  <a:cubicBezTo>
                    <a:pt x="3" y="5"/>
                    <a:pt x="6" y="11"/>
                    <a:pt x="9" y="16"/>
                  </a:cubicBez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3" name="Freeform 259">
              <a:extLst>
                <a:ext uri="{FF2B5EF4-FFF2-40B4-BE49-F238E27FC236}">
                  <a16:creationId xmlns:a16="http://schemas.microsoft.com/office/drawing/2014/main" id="{77FE54F1-C954-4DFB-8CA4-214A84BCC7EA}"/>
                </a:ext>
              </a:extLst>
            </p:cNvPr>
            <p:cNvSpPr>
              <a:spLocks/>
            </p:cNvSpPr>
            <p:nvPr/>
          </p:nvSpPr>
          <p:spPr bwMode="auto">
            <a:xfrm>
              <a:off x="3421063" y="798513"/>
              <a:ext cx="87313" cy="60325"/>
            </a:xfrm>
            <a:custGeom>
              <a:avLst/>
              <a:gdLst>
                <a:gd name="T0" fmla="*/ 0 w 23"/>
                <a:gd name="T1" fmla="*/ 16 h 16"/>
                <a:gd name="T2" fmla="*/ 20 w 23"/>
                <a:gd name="T3" fmla="*/ 16 h 16"/>
                <a:gd name="T4" fmla="*/ 23 w 23"/>
                <a:gd name="T5" fmla="*/ 0 h 16"/>
                <a:gd name="T6" fmla="*/ 4 w 23"/>
                <a:gd name="T7" fmla="*/ 0 h 16"/>
                <a:gd name="T8" fmla="*/ 0 w 23"/>
                <a:gd name="T9" fmla="*/ 16 h 16"/>
              </a:gdLst>
              <a:ahLst/>
              <a:cxnLst>
                <a:cxn ang="0">
                  <a:pos x="T0" y="T1"/>
                </a:cxn>
                <a:cxn ang="0">
                  <a:pos x="T2" y="T3"/>
                </a:cxn>
                <a:cxn ang="0">
                  <a:pos x="T4" y="T5"/>
                </a:cxn>
                <a:cxn ang="0">
                  <a:pos x="T6" y="T7"/>
                </a:cxn>
                <a:cxn ang="0">
                  <a:pos x="T8" y="T9"/>
                </a:cxn>
              </a:cxnLst>
              <a:rect l="0" t="0" r="r" b="b"/>
              <a:pathLst>
                <a:path w="23" h="16">
                  <a:moveTo>
                    <a:pt x="0" y="16"/>
                  </a:moveTo>
                  <a:cubicBezTo>
                    <a:pt x="20" y="16"/>
                    <a:pt x="20" y="16"/>
                    <a:pt x="20" y="16"/>
                  </a:cubicBezTo>
                  <a:cubicBezTo>
                    <a:pt x="20" y="11"/>
                    <a:pt x="21" y="5"/>
                    <a:pt x="23" y="0"/>
                  </a:cubicBezTo>
                  <a:cubicBezTo>
                    <a:pt x="4" y="0"/>
                    <a:pt x="4" y="0"/>
                    <a:pt x="4" y="0"/>
                  </a:cubicBezTo>
                  <a:cubicBezTo>
                    <a:pt x="2" y="5"/>
                    <a:pt x="0" y="10"/>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4" name="Freeform 260">
              <a:extLst>
                <a:ext uri="{FF2B5EF4-FFF2-40B4-BE49-F238E27FC236}">
                  <a16:creationId xmlns:a16="http://schemas.microsoft.com/office/drawing/2014/main" id="{EB2E636F-FAA1-4671-A79A-E1AD7534C210}"/>
                </a:ext>
              </a:extLst>
            </p:cNvPr>
            <p:cNvSpPr>
              <a:spLocks/>
            </p:cNvSpPr>
            <p:nvPr/>
          </p:nvSpPr>
          <p:spPr bwMode="auto">
            <a:xfrm>
              <a:off x="3621088" y="798513"/>
              <a:ext cx="85725" cy="60325"/>
            </a:xfrm>
            <a:custGeom>
              <a:avLst/>
              <a:gdLst>
                <a:gd name="T0" fmla="*/ 0 w 23"/>
                <a:gd name="T1" fmla="*/ 0 h 16"/>
                <a:gd name="T2" fmla="*/ 3 w 23"/>
                <a:gd name="T3" fmla="*/ 16 h 16"/>
                <a:gd name="T4" fmla="*/ 23 w 23"/>
                <a:gd name="T5" fmla="*/ 16 h 16"/>
                <a:gd name="T6" fmla="*/ 19 w 23"/>
                <a:gd name="T7" fmla="*/ 0 h 16"/>
                <a:gd name="T8" fmla="*/ 0 w 23"/>
                <a:gd name="T9" fmla="*/ 0 h 16"/>
              </a:gdLst>
              <a:ahLst/>
              <a:cxnLst>
                <a:cxn ang="0">
                  <a:pos x="T0" y="T1"/>
                </a:cxn>
                <a:cxn ang="0">
                  <a:pos x="T2" y="T3"/>
                </a:cxn>
                <a:cxn ang="0">
                  <a:pos x="T4" y="T5"/>
                </a:cxn>
                <a:cxn ang="0">
                  <a:pos x="T6" y="T7"/>
                </a:cxn>
                <a:cxn ang="0">
                  <a:pos x="T8" y="T9"/>
                </a:cxn>
              </a:cxnLst>
              <a:rect l="0" t="0" r="r" b="b"/>
              <a:pathLst>
                <a:path w="23" h="16">
                  <a:moveTo>
                    <a:pt x="0" y="0"/>
                  </a:moveTo>
                  <a:cubicBezTo>
                    <a:pt x="2" y="5"/>
                    <a:pt x="3" y="11"/>
                    <a:pt x="3" y="16"/>
                  </a:cubicBezTo>
                  <a:cubicBezTo>
                    <a:pt x="23" y="16"/>
                    <a:pt x="23" y="16"/>
                    <a:pt x="23" y="16"/>
                  </a:cubicBezTo>
                  <a:cubicBezTo>
                    <a:pt x="23" y="10"/>
                    <a:pt x="21" y="5"/>
                    <a:pt x="1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5" name="Freeform 261">
              <a:extLst>
                <a:ext uri="{FF2B5EF4-FFF2-40B4-BE49-F238E27FC236}">
                  <a16:creationId xmlns:a16="http://schemas.microsoft.com/office/drawing/2014/main" id="{CBFE28E0-2BD6-46BE-B6ED-329230B90C10}"/>
                </a:ext>
              </a:extLst>
            </p:cNvPr>
            <p:cNvSpPr>
              <a:spLocks/>
            </p:cNvSpPr>
            <p:nvPr/>
          </p:nvSpPr>
          <p:spPr bwMode="auto">
            <a:xfrm>
              <a:off x="3575050" y="935038"/>
              <a:ext cx="112713" cy="74613"/>
            </a:xfrm>
            <a:custGeom>
              <a:avLst/>
              <a:gdLst>
                <a:gd name="T0" fmla="*/ 11 w 30"/>
                <a:gd name="T1" fmla="*/ 0 h 20"/>
                <a:gd name="T2" fmla="*/ 0 w 30"/>
                <a:gd name="T3" fmla="*/ 19 h 20"/>
                <a:gd name="T4" fmla="*/ 0 w 30"/>
                <a:gd name="T5" fmla="*/ 20 h 20"/>
                <a:gd name="T6" fmla="*/ 30 w 30"/>
                <a:gd name="T7" fmla="*/ 0 h 20"/>
                <a:gd name="T8" fmla="*/ 11 w 30"/>
                <a:gd name="T9" fmla="*/ 0 h 20"/>
              </a:gdLst>
              <a:ahLst/>
              <a:cxnLst>
                <a:cxn ang="0">
                  <a:pos x="T0" y="T1"/>
                </a:cxn>
                <a:cxn ang="0">
                  <a:pos x="T2" y="T3"/>
                </a:cxn>
                <a:cxn ang="0">
                  <a:pos x="T4" y="T5"/>
                </a:cxn>
                <a:cxn ang="0">
                  <a:pos x="T6" y="T7"/>
                </a:cxn>
                <a:cxn ang="0">
                  <a:pos x="T8" y="T9"/>
                </a:cxn>
              </a:cxnLst>
              <a:rect l="0" t="0" r="r" b="b"/>
              <a:pathLst>
                <a:path w="30" h="20">
                  <a:moveTo>
                    <a:pt x="11" y="0"/>
                  </a:moveTo>
                  <a:cubicBezTo>
                    <a:pt x="8" y="6"/>
                    <a:pt x="5" y="13"/>
                    <a:pt x="0" y="19"/>
                  </a:cubicBezTo>
                  <a:cubicBezTo>
                    <a:pt x="0" y="20"/>
                    <a:pt x="0" y="20"/>
                    <a:pt x="0" y="20"/>
                  </a:cubicBezTo>
                  <a:cubicBezTo>
                    <a:pt x="13" y="19"/>
                    <a:pt x="24" y="11"/>
                    <a:pt x="30" y="0"/>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6" name="Freeform 262">
              <a:extLst>
                <a:ext uri="{FF2B5EF4-FFF2-40B4-BE49-F238E27FC236}">
                  <a16:creationId xmlns:a16="http://schemas.microsoft.com/office/drawing/2014/main" id="{4C110F8C-5323-4107-8EA8-6C6F88758729}"/>
                </a:ext>
              </a:extLst>
            </p:cNvPr>
            <p:cNvSpPr>
              <a:spLocks/>
            </p:cNvSpPr>
            <p:nvPr/>
          </p:nvSpPr>
          <p:spPr bwMode="auto">
            <a:xfrm>
              <a:off x="3440113" y="935038"/>
              <a:ext cx="112713" cy="74613"/>
            </a:xfrm>
            <a:custGeom>
              <a:avLst/>
              <a:gdLst>
                <a:gd name="T0" fmla="*/ 30 w 30"/>
                <a:gd name="T1" fmla="*/ 19 h 20"/>
                <a:gd name="T2" fmla="*/ 19 w 30"/>
                <a:gd name="T3" fmla="*/ 0 h 20"/>
                <a:gd name="T4" fmla="*/ 0 w 30"/>
                <a:gd name="T5" fmla="*/ 0 h 20"/>
                <a:gd name="T6" fmla="*/ 30 w 30"/>
                <a:gd name="T7" fmla="*/ 20 h 20"/>
                <a:gd name="T8" fmla="*/ 30 w 30"/>
                <a:gd name="T9" fmla="*/ 19 h 20"/>
              </a:gdLst>
              <a:ahLst/>
              <a:cxnLst>
                <a:cxn ang="0">
                  <a:pos x="T0" y="T1"/>
                </a:cxn>
                <a:cxn ang="0">
                  <a:pos x="T2" y="T3"/>
                </a:cxn>
                <a:cxn ang="0">
                  <a:pos x="T4" y="T5"/>
                </a:cxn>
                <a:cxn ang="0">
                  <a:pos x="T6" y="T7"/>
                </a:cxn>
                <a:cxn ang="0">
                  <a:pos x="T8" y="T9"/>
                </a:cxn>
              </a:cxnLst>
              <a:rect l="0" t="0" r="r" b="b"/>
              <a:pathLst>
                <a:path w="30" h="20">
                  <a:moveTo>
                    <a:pt x="30" y="19"/>
                  </a:moveTo>
                  <a:cubicBezTo>
                    <a:pt x="25" y="13"/>
                    <a:pt x="22" y="6"/>
                    <a:pt x="19" y="0"/>
                  </a:cubicBezTo>
                  <a:cubicBezTo>
                    <a:pt x="0" y="0"/>
                    <a:pt x="0" y="0"/>
                    <a:pt x="0" y="0"/>
                  </a:cubicBezTo>
                  <a:cubicBezTo>
                    <a:pt x="6" y="11"/>
                    <a:pt x="17" y="19"/>
                    <a:pt x="30" y="20"/>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7" name="Freeform 263">
              <a:extLst>
                <a:ext uri="{FF2B5EF4-FFF2-40B4-BE49-F238E27FC236}">
                  <a16:creationId xmlns:a16="http://schemas.microsoft.com/office/drawing/2014/main" id="{8DC165B0-E6C2-424C-B0A0-248AD122000D}"/>
                </a:ext>
              </a:extLst>
            </p:cNvPr>
            <p:cNvSpPr>
              <a:spLocks/>
            </p:cNvSpPr>
            <p:nvPr/>
          </p:nvSpPr>
          <p:spPr bwMode="auto">
            <a:xfrm>
              <a:off x="3448050" y="723900"/>
              <a:ext cx="104775" cy="60325"/>
            </a:xfrm>
            <a:custGeom>
              <a:avLst/>
              <a:gdLst>
                <a:gd name="T0" fmla="*/ 18 w 28"/>
                <a:gd name="T1" fmla="*/ 16 h 16"/>
                <a:gd name="T2" fmla="*/ 28 w 28"/>
                <a:gd name="T3" fmla="*/ 1 h 16"/>
                <a:gd name="T4" fmla="*/ 28 w 28"/>
                <a:gd name="T5" fmla="*/ 0 h 16"/>
                <a:gd name="T6" fmla="*/ 0 w 28"/>
                <a:gd name="T7" fmla="*/ 16 h 16"/>
                <a:gd name="T8" fmla="*/ 18 w 28"/>
                <a:gd name="T9" fmla="*/ 16 h 16"/>
              </a:gdLst>
              <a:ahLst/>
              <a:cxnLst>
                <a:cxn ang="0">
                  <a:pos x="T0" y="T1"/>
                </a:cxn>
                <a:cxn ang="0">
                  <a:pos x="T2" y="T3"/>
                </a:cxn>
                <a:cxn ang="0">
                  <a:pos x="T4" y="T5"/>
                </a:cxn>
                <a:cxn ang="0">
                  <a:pos x="T6" y="T7"/>
                </a:cxn>
                <a:cxn ang="0">
                  <a:pos x="T8" y="T9"/>
                </a:cxn>
              </a:cxnLst>
              <a:rect l="0" t="0" r="r" b="b"/>
              <a:pathLst>
                <a:path w="28" h="16">
                  <a:moveTo>
                    <a:pt x="18" y="16"/>
                  </a:moveTo>
                  <a:cubicBezTo>
                    <a:pt x="20" y="11"/>
                    <a:pt x="24" y="5"/>
                    <a:pt x="28" y="1"/>
                  </a:cubicBezTo>
                  <a:cubicBezTo>
                    <a:pt x="28" y="0"/>
                    <a:pt x="28" y="0"/>
                    <a:pt x="28" y="0"/>
                  </a:cubicBezTo>
                  <a:cubicBezTo>
                    <a:pt x="16" y="1"/>
                    <a:pt x="6" y="7"/>
                    <a:pt x="0" y="16"/>
                  </a:cubicBezTo>
                  <a:lnTo>
                    <a:pt x="1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sp>
          <p:nvSpPr>
            <p:cNvPr id="58" name="Freeform 264">
              <a:extLst>
                <a:ext uri="{FF2B5EF4-FFF2-40B4-BE49-F238E27FC236}">
                  <a16:creationId xmlns:a16="http://schemas.microsoft.com/office/drawing/2014/main" id="{2C22B1E3-26FD-460A-A9E2-8C3086E2C863}"/>
                </a:ext>
              </a:extLst>
            </p:cNvPr>
            <p:cNvSpPr>
              <a:spLocks/>
            </p:cNvSpPr>
            <p:nvPr/>
          </p:nvSpPr>
          <p:spPr bwMode="auto">
            <a:xfrm>
              <a:off x="3575050" y="723900"/>
              <a:ext cx="106363" cy="60325"/>
            </a:xfrm>
            <a:custGeom>
              <a:avLst/>
              <a:gdLst>
                <a:gd name="T0" fmla="*/ 0 w 28"/>
                <a:gd name="T1" fmla="*/ 1 h 16"/>
                <a:gd name="T2" fmla="*/ 10 w 28"/>
                <a:gd name="T3" fmla="*/ 16 h 16"/>
                <a:gd name="T4" fmla="*/ 28 w 28"/>
                <a:gd name="T5" fmla="*/ 16 h 16"/>
                <a:gd name="T6" fmla="*/ 0 w 28"/>
                <a:gd name="T7" fmla="*/ 0 h 16"/>
                <a:gd name="T8" fmla="*/ 0 w 28"/>
                <a:gd name="T9" fmla="*/ 1 h 16"/>
              </a:gdLst>
              <a:ahLst/>
              <a:cxnLst>
                <a:cxn ang="0">
                  <a:pos x="T0" y="T1"/>
                </a:cxn>
                <a:cxn ang="0">
                  <a:pos x="T2" y="T3"/>
                </a:cxn>
                <a:cxn ang="0">
                  <a:pos x="T4" y="T5"/>
                </a:cxn>
                <a:cxn ang="0">
                  <a:pos x="T6" y="T7"/>
                </a:cxn>
                <a:cxn ang="0">
                  <a:pos x="T8" y="T9"/>
                </a:cxn>
              </a:cxnLst>
              <a:rect l="0" t="0" r="r" b="b"/>
              <a:pathLst>
                <a:path w="28" h="16">
                  <a:moveTo>
                    <a:pt x="0" y="1"/>
                  </a:moveTo>
                  <a:cubicBezTo>
                    <a:pt x="4" y="5"/>
                    <a:pt x="8" y="11"/>
                    <a:pt x="10" y="16"/>
                  </a:cubicBezTo>
                  <a:cubicBezTo>
                    <a:pt x="28" y="16"/>
                    <a:pt x="28" y="16"/>
                    <a:pt x="28" y="16"/>
                  </a:cubicBezTo>
                  <a:cubicBezTo>
                    <a:pt x="22" y="7"/>
                    <a:pt x="11" y="1"/>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pPr>
              <a:endParaRPr lang="id-ID" sz="1800" kern="1200">
                <a:solidFill>
                  <a:prstClr val="black"/>
                </a:solidFill>
                <a:latin typeface="Garamond"/>
                <a:ea typeface="+mn-ea"/>
                <a:cs typeface="+mn-cs"/>
              </a:endParaRPr>
            </a:p>
          </p:txBody>
        </p:sp>
      </p:grpSp>
      <p:grpSp>
        <p:nvGrpSpPr>
          <p:cNvPr id="59" name="Group 58">
            <a:extLst>
              <a:ext uri="{FF2B5EF4-FFF2-40B4-BE49-F238E27FC236}">
                <a16:creationId xmlns:a16="http://schemas.microsoft.com/office/drawing/2014/main" id="{A111D77A-6095-4970-84F8-D972B5356353}"/>
              </a:ext>
            </a:extLst>
          </p:cNvPr>
          <p:cNvGrpSpPr/>
          <p:nvPr/>
        </p:nvGrpSpPr>
        <p:grpSpPr>
          <a:xfrm>
            <a:off x="5284613" y="748492"/>
            <a:ext cx="2325055" cy="493278"/>
            <a:chOff x="6284976" y="1299469"/>
            <a:chExt cx="6374695" cy="873879"/>
          </a:xfrm>
        </p:grpSpPr>
        <p:sp>
          <p:nvSpPr>
            <p:cNvPr id="60" name="Content Placeholder 2">
              <a:extLst>
                <a:ext uri="{FF2B5EF4-FFF2-40B4-BE49-F238E27FC236}">
                  <a16:creationId xmlns:a16="http://schemas.microsoft.com/office/drawing/2014/main" id="{5BD1B552-63A3-4A39-9140-3741C5DF70F3}"/>
                </a:ext>
              </a:extLst>
            </p:cNvPr>
            <p:cNvSpPr txBox="1">
              <a:spLocks/>
            </p:cNvSpPr>
            <p:nvPr/>
          </p:nvSpPr>
          <p:spPr>
            <a:xfrm>
              <a:off x="6284976" y="1805305"/>
              <a:ext cx="6374695" cy="368043"/>
            </a:xfrm>
            <a:prstGeom prst="rect">
              <a:avLst/>
            </a:prstGeom>
          </p:spPr>
          <p:txBody>
            <a:bodyPr vert="horz" wrap="square" lIns="0" tIns="0" rIns="0" bIns="0" rtlCol="0" anchor="t">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pPr>
              <a:r>
                <a:rPr lang="en-US" sz="1350" dirty="0">
                  <a:solidFill>
                    <a:prstClr val="black"/>
                  </a:solidFill>
                  <a:latin typeface="Garamond"/>
                </a:rPr>
                <a:t>adrian.m.muhammad@gmail.com</a:t>
              </a:r>
            </a:p>
          </p:txBody>
        </p:sp>
        <p:sp>
          <p:nvSpPr>
            <p:cNvPr id="61" name="Content Placeholder 2">
              <a:extLst>
                <a:ext uri="{FF2B5EF4-FFF2-40B4-BE49-F238E27FC236}">
                  <a16:creationId xmlns:a16="http://schemas.microsoft.com/office/drawing/2014/main" id="{BA70DA6E-9B2F-4B09-8927-144E554504A7}"/>
                </a:ext>
              </a:extLst>
            </p:cNvPr>
            <p:cNvSpPr txBox="1">
              <a:spLocks/>
            </p:cNvSpPr>
            <p:nvPr/>
          </p:nvSpPr>
          <p:spPr>
            <a:xfrm>
              <a:off x="6284976" y="1299469"/>
              <a:ext cx="5449824" cy="408936"/>
            </a:xfrm>
            <a:prstGeom prst="rect">
              <a:avLst/>
            </a:prstGeom>
          </p:spPr>
          <p:txBody>
            <a:bodyPr vert="horz" wrap="square" lIns="0" tIns="0" rIns="0" bIns="0" rtlCol="0" anchor="b">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defRPr sz="2000" b="0" i="0" u="none" strike="noStrike" kern="1200" spc="0" baseline="0">
                  <a:solidFill>
                    <a:srgbClr val="102747"/>
                  </a:solidFill>
                  <a:latin typeface="+mn-lt"/>
                  <a:ea typeface="+mn-ea"/>
                  <a:cs typeface="+mn-cs"/>
                </a:defRPr>
              </a:pPr>
              <a:r>
                <a:rPr lang="en-US" sz="1500" dirty="0">
                  <a:solidFill>
                    <a:srgbClr val="102747"/>
                  </a:solidFill>
                  <a:latin typeface="Garamond"/>
                </a:rPr>
                <a:t>Email</a:t>
              </a:r>
            </a:p>
          </p:txBody>
        </p:sp>
        <p:cxnSp>
          <p:nvCxnSpPr>
            <p:cNvPr id="62" name="Straight Connector 61">
              <a:extLst>
                <a:ext uri="{FF2B5EF4-FFF2-40B4-BE49-F238E27FC236}">
                  <a16:creationId xmlns:a16="http://schemas.microsoft.com/office/drawing/2014/main" id="{E10CFB64-6BDE-4CB1-8CE8-76043419C3F9}"/>
                </a:ext>
              </a:extLst>
            </p:cNvPr>
            <p:cNvCxnSpPr>
              <a:cxnSpLocks/>
            </p:cNvCxnSpPr>
            <p:nvPr/>
          </p:nvCxnSpPr>
          <p:spPr>
            <a:xfrm>
              <a:off x="6284976" y="1756857"/>
              <a:ext cx="544982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17BEFB7-3F7F-42EB-ACE8-08F959741EAA}"/>
              </a:ext>
            </a:extLst>
          </p:cNvPr>
          <p:cNvGrpSpPr/>
          <p:nvPr/>
        </p:nvGrpSpPr>
        <p:grpSpPr>
          <a:xfrm>
            <a:off x="5284613" y="1713006"/>
            <a:ext cx="1987725" cy="493279"/>
            <a:chOff x="6284976" y="1299467"/>
            <a:chExt cx="5449824" cy="873883"/>
          </a:xfrm>
        </p:grpSpPr>
        <p:sp>
          <p:nvSpPr>
            <p:cNvPr id="64" name="Content Placeholder 2">
              <a:extLst>
                <a:ext uri="{FF2B5EF4-FFF2-40B4-BE49-F238E27FC236}">
                  <a16:creationId xmlns:a16="http://schemas.microsoft.com/office/drawing/2014/main" id="{6A37F00C-CC2A-4593-80C1-A63876A94450}"/>
                </a:ext>
              </a:extLst>
            </p:cNvPr>
            <p:cNvSpPr txBox="1">
              <a:spLocks/>
            </p:cNvSpPr>
            <p:nvPr/>
          </p:nvSpPr>
          <p:spPr>
            <a:xfrm>
              <a:off x="6284976" y="1805306"/>
              <a:ext cx="5449824" cy="368044"/>
            </a:xfrm>
            <a:prstGeom prst="rect">
              <a:avLst/>
            </a:prstGeom>
          </p:spPr>
          <p:txBody>
            <a:bodyPr vert="horz" lIns="0" tIns="0" rIns="0" bIns="0" rtlCol="0" anchor="t">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pPr>
              <a:r>
                <a:rPr lang="en-US" sz="1350" dirty="0">
                  <a:solidFill>
                    <a:prstClr val="black"/>
                  </a:solidFill>
                  <a:latin typeface="Garamond"/>
                </a:rPr>
                <a:t>+6285233791448</a:t>
              </a:r>
            </a:p>
          </p:txBody>
        </p:sp>
        <p:sp>
          <p:nvSpPr>
            <p:cNvPr id="65" name="Content Placeholder 2">
              <a:extLst>
                <a:ext uri="{FF2B5EF4-FFF2-40B4-BE49-F238E27FC236}">
                  <a16:creationId xmlns:a16="http://schemas.microsoft.com/office/drawing/2014/main" id="{02551B09-7A29-47A4-AA64-170FB76C7F2C}"/>
                </a:ext>
              </a:extLst>
            </p:cNvPr>
            <p:cNvSpPr txBox="1">
              <a:spLocks/>
            </p:cNvSpPr>
            <p:nvPr/>
          </p:nvSpPr>
          <p:spPr>
            <a:xfrm>
              <a:off x="6284976" y="1299467"/>
              <a:ext cx="5449824" cy="408937"/>
            </a:xfrm>
            <a:prstGeom prst="rect">
              <a:avLst/>
            </a:prstGeom>
          </p:spPr>
          <p:txBody>
            <a:bodyPr vert="horz" wrap="square" lIns="0" tIns="0" rIns="0" bIns="0" rtlCol="0" anchor="b">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defRPr sz="2000" b="0" i="0" u="none" strike="noStrike" kern="1200" spc="0" baseline="0">
                  <a:solidFill>
                    <a:srgbClr val="102747"/>
                  </a:solidFill>
                  <a:latin typeface="+mn-lt"/>
                  <a:ea typeface="+mn-ea"/>
                  <a:cs typeface="+mn-cs"/>
                </a:defRPr>
              </a:pPr>
              <a:r>
                <a:rPr lang="en-US" sz="1500" dirty="0">
                  <a:solidFill>
                    <a:srgbClr val="102747"/>
                  </a:solidFill>
                  <a:latin typeface="Garamond"/>
                </a:rPr>
                <a:t>Phone</a:t>
              </a:r>
            </a:p>
          </p:txBody>
        </p:sp>
        <p:cxnSp>
          <p:nvCxnSpPr>
            <p:cNvPr id="66" name="Straight Connector 65">
              <a:extLst>
                <a:ext uri="{FF2B5EF4-FFF2-40B4-BE49-F238E27FC236}">
                  <a16:creationId xmlns:a16="http://schemas.microsoft.com/office/drawing/2014/main" id="{151FD6E3-BD81-478E-9265-5AAFA8072443}"/>
                </a:ext>
              </a:extLst>
            </p:cNvPr>
            <p:cNvCxnSpPr>
              <a:cxnSpLocks/>
            </p:cNvCxnSpPr>
            <p:nvPr/>
          </p:nvCxnSpPr>
          <p:spPr>
            <a:xfrm>
              <a:off x="6284976" y="1756857"/>
              <a:ext cx="544982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DAC6C265-61F7-4ED9-A78B-028DC6863860}"/>
              </a:ext>
            </a:extLst>
          </p:cNvPr>
          <p:cNvGrpSpPr/>
          <p:nvPr/>
        </p:nvGrpSpPr>
        <p:grpSpPr>
          <a:xfrm>
            <a:off x="5284612" y="2677523"/>
            <a:ext cx="3516489" cy="701027"/>
            <a:chOff x="6284973" y="1299469"/>
            <a:chExt cx="8842392" cy="1241922"/>
          </a:xfrm>
        </p:grpSpPr>
        <p:sp>
          <p:nvSpPr>
            <p:cNvPr id="68" name="Content Placeholder 2">
              <a:extLst>
                <a:ext uri="{FF2B5EF4-FFF2-40B4-BE49-F238E27FC236}">
                  <a16:creationId xmlns:a16="http://schemas.microsoft.com/office/drawing/2014/main" id="{0530B8AF-D8F7-4608-BD9F-5AB6464140EF}"/>
                </a:ext>
              </a:extLst>
            </p:cNvPr>
            <p:cNvSpPr txBox="1">
              <a:spLocks/>
            </p:cNvSpPr>
            <p:nvPr/>
          </p:nvSpPr>
          <p:spPr>
            <a:xfrm>
              <a:off x="6284973" y="1805305"/>
              <a:ext cx="8842392" cy="736086"/>
            </a:xfrm>
            <a:prstGeom prst="rect">
              <a:avLst/>
            </a:prstGeom>
          </p:spPr>
          <p:txBody>
            <a:bodyPr vert="horz" wrap="square" lIns="0" tIns="0" rIns="0" bIns="0" rtlCol="0" anchor="t">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pPr>
              <a:r>
                <a:rPr lang="en-US" sz="1350" dirty="0">
                  <a:solidFill>
                    <a:prstClr val="black"/>
                  </a:solidFill>
                  <a:latin typeface="Garamond"/>
                </a:rPr>
                <a:t>github.com/</a:t>
              </a:r>
              <a:r>
                <a:rPr lang="en-US" sz="1350" dirty="0" err="1">
                  <a:solidFill>
                    <a:prstClr val="black"/>
                  </a:solidFill>
                  <a:latin typeface="Garamond"/>
                </a:rPr>
                <a:t>adrn</a:t>
              </a:r>
              <a:r>
                <a:rPr lang="en-US" sz="1350" dirty="0">
                  <a:solidFill>
                    <a:prstClr val="black"/>
                  </a:solidFill>
                  <a:latin typeface="Garamond"/>
                </a:rPr>
                <a:t>-mm/</a:t>
              </a:r>
              <a:r>
                <a:rPr lang="en-US" sz="1350" dirty="0" err="1">
                  <a:solidFill>
                    <a:prstClr val="black"/>
                  </a:solidFill>
                  <a:latin typeface="Garamond"/>
                </a:rPr>
                <a:t>DSLS_Mini</a:t>
              </a:r>
              <a:r>
                <a:rPr lang="en-US" sz="1350" dirty="0">
                  <a:solidFill>
                    <a:prstClr val="black"/>
                  </a:solidFill>
                  <a:latin typeface="Garamond"/>
                </a:rPr>
                <a:t>-Project-</a:t>
              </a:r>
              <a:r>
                <a:rPr lang="en-US" sz="1350" dirty="0" err="1">
                  <a:solidFill>
                    <a:prstClr val="black"/>
                  </a:solidFill>
                  <a:latin typeface="Garamond"/>
                </a:rPr>
                <a:t>DE_Adrian</a:t>
              </a:r>
              <a:r>
                <a:rPr lang="en-US" sz="1350" dirty="0">
                  <a:solidFill>
                    <a:prstClr val="black"/>
                  </a:solidFill>
                  <a:latin typeface="Garamond"/>
                </a:rPr>
                <a:t>-Maulana-Muhammad</a:t>
              </a:r>
            </a:p>
          </p:txBody>
        </p:sp>
        <p:sp>
          <p:nvSpPr>
            <p:cNvPr id="69" name="Content Placeholder 2">
              <a:extLst>
                <a:ext uri="{FF2B5EF4-FFF2-40B4-BE49-F238E27FC236}">
                  <a16:creationId xmlns:a16="http://schemas.microsoft.com/office/drawing/2014/main" id="{58D9F3DF-3F1F-4822-B5DC-FE00D25F0BA8}"/>
                </a:ext>
              </a:extLst>
            </p:cNvPr>
            <p:cNvSpPr txBox="1">
              <a:spLocks/>
            </p:cNvSpPr>
            <p:nvPr/>
          </p:nvSpPr>
          <p:spPr>
            <a:xfrm>
              <a:off x="6284976" y="1299469"/>
              <a:ext cx="5449824" cy="408936"/>
            </a:xfrm>
            <a:prstGeom prst="rect">
              <a:avLst/>
            </a:prstGeom>
          </p:spPr>
          <p:txBody>
            <a:bodyPr vert="horz" wrap="square" lIns="0" tIns="0" rIns="0" bIns="0" rtlCol="0" anchor="b">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defRPr sz="2000" b="0" i="0" u="none" strike="noStrike" kern="1200" spc="0" baseline="0">
                  <a:solidFill>
                    <a:srgbClr val="102747"/>
                  </a:solidFill>
                  <a:latin typeface="+mn-lt"/>
                  <a:ea typeface="+mn-ea"/>
                  <a:cs typeface="+mn-cs"/>
                </a:defRPr>
              </a:pPr>
              <a:r>
                <a:rPr lang="en-US" sz="1500" dirty="0">
                  <a:solidFill>
                    <a:srgbClr val="102747"/>
                  </a:solidFill>
                  <a:latin typeface="Garamond"/>
                </a:rPr>
                <a:t>Website</a:t>
              </a:r>
            </a:p>
          </p:txBody>
        </p:sp>
        <p:cxnSp>
          <p:nvCxnSpPr>
            <p:cNvPr id="70" name="Straight Connector 69">
              <a:extLst>
                <a:ext uri="{FF2B5EF4-FFF2-40B4-BE49-F238E27FC236}">
                  <a16:creationId xmlns:a16="http://schemas.microsoft.com/office/drawing/2014/main" id="{66D38441-33F8-414C-A34B-BF82302D1476}"/>
                </a:ext>
              </a:extLst>
            </p:cNvPr>
            <p:cNvCxnSpPr>
              <a:cxnSpLocks/>
            </p:cNvCxnSpPr>
            <p:nvPr/>
          </p:nvCxnSpPr>
          <p:spPr>
            <a:xfrm>
              <a:off x="6284976" y="1756857"/>
              <a:ext cx="544982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8D9F0086-081A-4908-90E0-E4F8C13F0DF7}"/>
              </a:ext>
            </a:extLst>
          </p:cNvPr>
          <p:cNvGrpSpPr/>
          <p:nvPr/>
        </p:nvGrpSpPr>
        <p:grpSpPr>
          <a:xfrm>
            <a:off x="5284613" y="3642038"/>
            <a:ext cx="2898492" cy="493279"/>
            <a:chOff x="6284976" y="1299468"/>
            <a:chExt cx="7946910" cy="873881"/>
          </a:xfrm>
        </p:grpSpPr>
        <p:sp>
          <p:nvSpPr>
            <p:cNvPr id="72" name="Content Placeholder 2">
              <a:extLst>
                <a:ext uri="{FF2B5EF4-FFF2-40B4-BE49-F238E27FC236}">
                  <a16:creationId xmlns:a16="http://schemas.microsoft.com/office/drawing/2014/main" id="{683A8375-BF64-4DA2-AFB8-727FBC6E470E}"/>
                </a:ext>
              </a:extLst>
            </p:cNvPr>
            <p:cNvSpPr txBox="1">
              <a:spLocks/>
            </p:cNvSpPr>
            <p:nvPr/>
          </p:nvSpPr>
          <p:spPr>
            <a:xfrm>
              <a:off x="6284976" y="1805306"/>
              <a:ext cx="7946910" cy="368043"/>
            </a:xfrm>
            <a:prstGeom prst="rect">
              <a:avLst/>
            </a:prstGeom>
          </p:spPr>
          <p:txBody>
            <a:bodyPr vert="horz" wrap="square" lIns="0" tIns="0" rIns="0" bIns="0" rtlCol="0" anchor="t">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pPr>
              <a:r>
                <a:rPr lang="en-US" sz="1350" dirty="0">
                  <a:solidFill>
                    <a:prstClr val="black"/>
                  </a:solidFill>
                  <a:latin typeface="Garamond"/>
                </a:rPr>
                <a:t>linkedin.com/in/adrn-mm/</a:t>
              </a:r>
            </a:p>
          </p:txBody>
        </p:sp>
        <p:sp>
          <p:nvSpPr>
            <p:cNvPr id="73" name="Content Placeholder 2">
              <a:extLst>
                <a:ext uri="{FF2B5EF4-FFF2-40B4-BE49-F238E27FC236}">
                  <a16:creationId xmlns:a16="http://schemas.microsoft.com/office/drawing/2014/main" id="{5FAFE8E9-EB60-48AC-901B-465AF078B39F}"/>
                </a:ext>
              </a:extLst>
            </p:cNvPr>
            <p:cNvSpPr txBox="1">
              <a:spLocks/>
            </p:cNvSpPr>
            <p:nvPr/>
          </p:nvSpPr>
          <p:spPr>
            <a:xfrm>
              <a:off x="6284976" y="1299468"/>
              <a:ext cx="5449824" cy="408937"/>
            </a:xfrm>
            <a:prstGeom prst="rect">
              <a:avLst/>
            </a:prstGeom>
          </p:spPr>
          <p:txBody>
            <a:bodyPr vert="horz" wrap="square" lIns="0" tIns="0" rIns="0" bIns="0" rtlCol="0" anchor="b">
              <a:spAutoFit/>
            </a:bodyPr>
            <a:lstStyle>
              <a:lvl1pPr marL="177800" indent="-177800" algn="l" defTabSz="914400" rtl="0" eaLnBrk="1" latinLnBrk="0" hangingPunct="1">
                <a:lnSpc>
                  <a:spcPct val="90000"/>
                </a:lnSpc>
                <a:spcBef>
                  <a:spcPts val="1000"/>
                </a:spcBef>
                <a:buClr>
                  <a:srgbClr val="102747"/>
                </a:buClr>
                <a:buFont typeface="Garamond" panose="02020404030301010803" pitchFamily="18" charset="0"/>
                <a:buChar char="›"/>
                <a:defRPr sz="2800" kern="1200">
                  <a:solidFill>
                    <a:schemeClr val="tx1"/>
                  </a:solidFill>
                  <a:latin typeface="+mn-lt"/>
                  <a:ea typeface="+mn-ea"/>
                  <a:cs typeface="+mn-cs"/>
                </a:defRPr>
              </a:lvl1pPr>
              <a:lvl2pPr marL="342900" indent="-165100" algn="l" defTabSz="914400" rtl="0" eaLnBrk="1" latinLnBrk="0" hangingPunct="1">
                <a:lnSpc>
                  <a:spcPct val="90000"/>
                </a:lnSpc>
                <a:spcBef>
                  <a:spcPts val="500"/>
                </a:spcBef>
                <a:buClr>
                  <a:srgbClr val="102747"/>
                </a:buClr>
                <a:buFont typeface="Garamond" panose="02020404030301010803" pitchFamily="18" charset="0"/>
                <a:buChar char="›"/>
                <a:defRPr sz="2400" kern="1200">
                  <a:solidFill>
                    <a:schemeClr val="tx1"/>
                  </a:solidFill>
                  <a:latin typeface="+mn-lt"/>
                  <a:ea typeface="+mn-ea"/>
                  <a:cs typeface="+mn-cs"/>
                </a:defRPr>
              </a:lvl2pPr>
              <a:lvl3pPr marL="520700" indent="-1651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2000" kern="1200">
                  <a:solidFill>
                    <a:schemeClr val="tx1"/>
                  </a:solidFill>
                  <a:latin typeface="+mn-lt"/>
                  <a:ea typeface="+mn-ea"/>
                  <a:cs typeface="+mn-cs"/>
                </a:defRPr>
              </a:lvl3pPr>
              <a:lvl4pPr marL="685800" indent="-177800" algn="l" defTabSz="914400" rtl="0" eaLnBrk="1" latinLnBrk="0" hangingPunct="1">
                <a:lnSpc>
                  <a:spcPct val="90000"/>
                </a:lnSpc>
                <a:spcBef>
                  <a:spcPts val="500"/>
                </a:spcBef>
                <a:buClr>
                  <a:srgbClr val="102747"/>
                </a:buClr>
                <a:buFont typeface="Garamond" panose="02020404030301010803" pitchFamily="18" charset="0"/>
                <a:buChar char="›"/>
                <a:tabLst>
                  <a:tab pos="1943100" algn="l"/>
                </a:tabLst>
                <a:defRPr sz="1800" kern="1200">
                  <a:solidFill>
                    <a:schemeClr val="tx1"/>
                  </a:solidFill>
                  <a:latin typeface="+mn-lt"/>
                  <a:ea typeface="+mn-ea"/>
                  <a:cs typeface="+mn-cs"/>
                </a:defRPr>
              </a:lvl4pPr>
              <a:lvl5pPr marL="863600" indent="-177800" algn="l" defTabSz="914400" rtl="0" eaLnBrk="1" latinLnBrk="0" hangingPunct="1">
                <a:lnSpc>
                  <a:spcPct val="90000"/>
                </a:lnSpc>
                <a:spcBef>
                  <a:spcPts val="500"/>
                </a:spcBef>
                <a:buClr>
                  <a:srgbClr val="102747"/>
                </a:buClr>
                <a:buFont typeface="Garamond" panose="02020404030301010803" pitchFamily="18"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lnSpc>
                  <a:spcPct val="100000"/>
                </a:lnSpc>
                <a:spcBef>
                  <a:spcPts val="0"/>
                </a:spcBef>
                <a:spcAft>
                  <a:spcPts val="900"/>
                </a:spcAft>
                <a:buNone/>
                <a:defRPr sz="2000" b="0" i="0" u="none" strike="noStrike" kern="1200" spc="0" baseline="0">
                  <a:solidFill>
                    <a:srgbClr val="102747"/>
                  </a:solidFill>
                  <a:latin typeface="+mn-lt"/>
                  <a:ea typeface="+mn-ea"/>
                  <a:cs typeface="+mn-cs"/>
                </a:defRPr>
              </a:pPr>
              <a:r>
                <a:rPr lang="en-US" sz="1500" dirty="0" err="1">
                  <a:solidFill>
                    <a:srgbClr val="102747"/>
                  </a:solidFill>
                  <a:latin typeface="Garamond"/>
                </a:rPr>
                <a:t>Linkedin</a:t>
              </a:r>
              <a:endParaRPr lang="en-US" sz="1500" dirty="0">
                <a:solidFill>
                  <a:srgbClr val="102747"/>
                </a:solidFill>
                <a:latin typeface="Garamond"/>
              </a:endParaRPr>
            </a:p>
          </p:txBody>
        </p:sp>
        <p:cxnSp>
          <p:nvCxnSpPr>
            <p:cNvPr id="74" name="Straight Connector 73">
              <a:extLst>
                <a:ext uri="{FF2B5EF4-FFF2-40B4-BE49-F238E27FC236}">
                  <a16:creationId xmlns:a16="http://schemas.microsoft.com/office/drawing/2014/main" id="{204A700E-BBAE-4D9C-B295-9225313A7D08}"/>
                </a:ext>
              </a:extLst>
            </p:cNvPr>
            <p:cNvCxnSpPr>
              <a:cxnSpLocks/>
            </p:cNvCxnSpPr>
            <p:nvPr/>
          </p:nvCxnSpPr>
          <p:spPr>
            <a:xfrm>
              <a:off x="6284976" y="1756857"/>
              <a:ext cx="544982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736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Northwind Traders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0" indent="0" algn="just">
              <a:lnSpc>
                <a:spcPct val="100000"/>
              </a:lnSpc>
              <a:spcBef>
                <a:spcPts val="0"/>
              </a:spcBef>
              <a:spcAft>
                <a:spcPts val="900"/>
              </a:spcAft>
              <a:buNone/>
            </a:pPr>
            <a:r>
              <a:rPr lang="en-US" sz="2000" dirty="0"/>
              <a:t>Northwind Traders is a fictional company that operates as a wholesale supplier of food and non-food products. The database represents a typical business operating in the retail industry, which includes a wide range of products, customers, orders, and employees.  </a:t>
            </a:r>
          </a:p>
          <a:p>
            <a:pPr marL="0" indent="0" algn="just">
              <a:lnSpc>
                <a:spcPct val="100000"/>
              </a:lnSpc>
              <a:spcBef>
                <a:spcPts val="0"/>
              </a:spcBef>
              <a:spcAft>
                <a:spcPts val="900"/>
              </a:spcAft>
              <a:buNone/>
            </a:pPr>
            <a:endParaRPr lang="en-US" sz="2000" dirty="0"/>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pPr>
            <a:endParaRPr lang="en-US" sz="1350" kern="1200">
              <a:solidFill>
                <a:prstClr val="white"/>
              </a:solidFill>
              <a:latin typeface="Garamond"/>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algn="ctr" defTabSz="685800">
              <a:buClrTx/>
            </a:pPr>
            <a:fld id="{20ACEE5B-6B89-47D3-A969-11CC9D54FA43}" type="slidenum">
              <a:rPr lang="en-US" kern="1200">
                <a:solidFill>
                  <a:prstClr val="white"/>
                </a:solidFill>
                <a:latin typeface="Garamond"/>
                <a:ea typeface="+mn-ea"/>
                <a:cs typeface="+mn-cs"/>
              </a:rPr>
              <a:pPr algn="ctr" defTabSz="685800">
                <a:buClrTx/>
              </a:pPr>
              <a:t>4</a:t>
            </a:fld>
            <a:endParaRPr lang="en-US" kern="1200">
              <a:solidFill>
                <a:prstClr val="white"/>
              </a:solidFill>
              <a:latin typeface="Garamond"/>
              <a:ea typeface="+mn-ea"/>
              <a:cs typeface="+mn-cs"/>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511B6C1-7222-ADCC-3DCE-872EDF76F720}"/>
              </a:ext>
            </a:extLst>
          </p:cNvPr>
          <p:cNvPicPr>
            <a:picLocks noChangeAspect="1"/>
          </p:cNvPicPr>
          <p:nvPr/>
        </p:nvPicPr>
        <p:blipFill>
          <a:blip r:embed="rId2"/>
          <a:stretch>
            <a:fillRect/>
          </a:stretch>
        </p:blipFill>
        <p:spPr>
          <a:xfrm>
            <a:off x="1852482" y="2391157"/>
            <a:ext cx="5439036" cy="2222356"/>
          </a:xfrm>
          <a:prstGeom prst="rect">
            <a:avLst/>
          </a:prstGeom>
        </p:spPr>
      </p:pic>
    </p:spTree>
    <p:extLst>
      <p:ext uri="{BB962C8B-B14F-4D97-AF65-F5344CB8AC3E}">
        <p14:creationId xmlns:p14="http://schemas.microsoft.com/office/powerpoint/2010/main" val="257157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p:nvPr/>
        </p:nvSpPr>
        <p:spPr>
          <a:xfrm>
            <a:off x="0" y="3028951"/>
            <a:ext cx="641554"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grpSp>
        <p:nvGrpSpPr>
          <p:cNvPr id="175" name="Google Shape;175;p27"/>
          <p:cNvGrpSpPr/>
          <p:nvPr/>
        </p:nvGrpSpPr>
        <p:grpSpPr>
          <a:xfrm>
            <a:off x="973157" y="3200191"/>
            <a:ext cx="6047569" cy="1121430"/>
            <a:chOff x="810520" y="2509976"/>
            <a:chExt cx="8063425" cy="1495238"/>
          </a:xfrm>
        </p:grpSpPr>
        <p:sp>
          <p:nvSpPr>
            <p:cNvPr id="176" name="Google Shape;176;p27"/>
            <p:cNvSpPr txBox="1"/>
            <p:nvPr/>
          </p:nvSpPr>
          <p:spPr>
            <a:xfrm>
              <a:off x="810520" y="2509976"/>
              <a:ext cx="8063425" cy="923330"/>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4500"/>
                <a:buFont typeface="Garamond"/>
                <a:buNone/>
                <a:tabLst/>
                <a:defRPr/>
              </a:pPr>
              <a:r>
                <a:rPr lang="en-ID" sz="4500" dirty="0">
                  <a:solidFill>
                    <a:srgbClr val="102747"/>
                  </a:solidFill>
                  <a:latin typeface="Garamond"/>
                  <a:ea typeface="Garamond"/>
                  <a:cs typeface="Garamond"/>
                  <a:sym typeface="Garamond"/>
                </a:rPr>
                <a:t>Analysis Objectives</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77" name="Google Shape;177;p27"/>
            <p:cNvSpPr txBox="1"/>
            <p:nvPr/>
          </p:nvSpPr>
          <p:spPr>
            <a:xfrm>
              <a:off x="810520" y="3717956"/>
              <a:ext cx="8063425" cy="287258"/>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1700"/>
                <a:buFont typeface="Garamond"/>
                <a:buNone/>
                <a:tabLst/>
                <a:defRPr/>
              </a:pPr>
              <a:r>
                <a:rPr kumimoji="0" lang="en" b="1" i="0" u="none" strike="noStrike" kern="0" cap="none" spc="0" normalizeH="0" baseline="0" noProof="0" dirty="0">
                  <a:ln>
                    <a:noFill/>
                  </a:ln>
                  <a:solidFill>
                    <a:srgbClr val="102747"/>
                  </a:solidFill>
                  <a:effectLst/>
                  <a:uLnTx/>
                  <a:uFillTx/>
                  <a:latin typeface="Garamond"/>
                  <a:ea typeface="Garamond"/>
                  <a:cs typeface="Garamond"/>
                  <a:sym typeface="Garamond"/>
                </a:rPr>
                <a:t>Product Analysis|Customer Analysis|Shipper Analysis </a:t>
              </a:r>
              <a:endParaRPr kumimoji="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8" name="Google Shape;178;p27"/>
            <p:cNvCxnSpPr/>
            <p:nvPr/>
          </p:nvCxnSpPr>
          <p:spPr>
            <a:xfrm>
              <a:off x="810520" y="3575631"/>
              <a:ext cx="8063425" cy="0"/>
            </a:xfrm>
            <a:prstGeom prst="straightConnector1">
              <a:avLst/>
            </a:prstGeom>
            <a:noFill/>
            <a:ln w="9525" cap="flat" cmpd="sng">
              <a:solidFill>
                <a:srgbClr val="BFBFBF"/>
              </a:solidFill>
              <a:prstDash val="solid"/>
              <a:miter lim="800000"/>
              <a:headEnd type="none" w="sm" len="sm"/>
              <a:tailEnd type="none" w="sm" len="sm"/>
            </a:ln>
          </p:spPr>
        </p:cxnSp>
      </p:grpSp>
      <p:sp>
        <p:nvSpPr>
          <p:cNvPr id="179" name="Google Shape;179;p27"/>
          <p:cNvSpPr/>
          <p:nvPr/>
        </p:nvSpPr>
        <p:spPr>
          <a:xfrm>
            <a:off x="7352327" y="3028951"/>
            <a:ext cx="1791673"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174755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Product Analysis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Analysis of Product Sales by Category</a:t>
            </a:r>
          </a:p>
          <a:p>
            <a:pPr marL="581025" lvl="1" indent="-457200" algn="just">
              <a:lnSpc>
                <a:spcPct val="100000"/>
              </a:lnSpc>
              <a:spcBef>
                <a:spcPts val="0"/>
              </a:spcBef>
              <a:spcAft>
                <a:spcPts val="900"/>
              </a:spcAft>
              <a:buFont typeface="+mj-lt"/>
              <a:buAutoNum type="alphaLcParenR"/>
            </a:pPr>
            <a:r>
              <a:rPr lang="en-US" sz="1400" dirty="0"/>
              <a:t>Use join to combine the data from the "Products", "</a:t>
            </a:r>
            <a:r>
              <a:rPr lang="en-US" sz="1400" dirty="0" err="1"/>
              <a:t>OrderDetails</a:t>
            </a:r>
            <a:r>
              <a:rPr lang="en-US" sz="1400" dirty="0"/>
              <a:t>" and "Categories" tables.</a:t>
            </a:r>
          </a:p>
          <a:p>
            <a:pPr marL="581025" lvl="1" indent="-457200" algn="just">
              <a:lnSpc>
                <a:spcPct val="100000"/>
              </a:lnSpc>
              <a:spcBef>
                <a:spcPts val="0"/>
              </a:spcBef>
              <a:spcAft>
                <a:spcPts val="900"/>
              </a:spcAft>
              <a:buFont typeface="+mj-lt"/>
              <a:buAutoNum type="alphaLcParenR"/>
            </a:pPr>
            <a:r>
              <a:rPr lang="en-US" sz="1400" dirty="0"/>
              <a:t>Use aggregation to group the joined data by category and calculate the sum of quantity sold and total revenue for each category.</a:t>
            </a:r>
          </a:p>
          <a:p>
            <a:pPr marL="581025" lvl="1" indent="-457200" algn="just">
              <a:lnSpc>
                <a:spcPct val="100000"/>
              </a:lnSpc>
              <a:spcBef>
                <a:spcPts val="0"/>
              </a:spcBef>
              <a:spcAft>
                <a:spcPts val="900"/>
              </a:spcAft>
              <a:buFont typeface="+mj-lt"/>
              <a:buAutoNum type="alphaLcParenR"/>
            </a:pPr>
            <a:r>
              <a:rPr lang="en-US" sz="1400" dirty="0"/>
              <a:t>Use filtering to display only categories that have sold units above the average.</a:t>
            </a:r>
          </a:p>
          <a:p>
            <a:pPr marL="457200" indent="-457200" algn="just">
              <a:lnSpc>
                <a:spcPct val="100000"/>
              </a:lnSpc>
              <a:spcBef>
                <a:spcPts val="0"/>
              </a:spcBef>
              <a:spcAft>
                <a:spcPts val="900"/>
              </a:spcAft>
              <a:buFont typeface="+mj-lt"/>
              <a:buAutoNum type="arabicPeriod"/>
            </a:pPr>
            <a:r>
              <a:rPr lang="en-US" sz="2000" dirty="0"/>
              <a:t>Analysis of The Best-Selling Products</a:t>
            </a:r>
          </a:p>
          <a:p>
            <a:pPr marL="476250" lvl="1" indent="-342900">
              <a:lnSpc>
                <a:spcPct val="100000"/>
              </a:lnSpc>
              <a:buFont typeface="+mj-lt"/>
              <a:buAutoNum type="alphaLcParenR"/>
            </a:pPr>
            <a:r>
              <a:rPr lang="en-US" sz="1400" dirty="0"/>
              <a:t>Join the Orders and Order Details tables to retrieve order details information.</a:t>
            </a:r>
          </a:p>
          <a:p>
            <a:pPr marL="476250" lvl="1" indent="-342900">
              <a:lnSpc>
                <a:spcPct val="100000"/>
              </a:lnSpc>
              <a:buFont typeface="+mj-lt"/>
              <a:buAutoNum type="alphaLcParenR"/>
            </a:pPr>
            <a:r>
              <a:rPr lang="en-US" sz="1400" dirty="0"/>
              <a:t>Filter the order details information to retrieve only the needed information.</a:t>
            </a:r>
          </a:p>
          <a:p>
            <a:pPr marL="476250" lvl="1" indent="-342900">
              <a:lnSpc>
                <a:spcPct val="100000"/>
              </a:lnSpc>
              <a:buFont typeface="+mj-lt"/>
              <a:buAutoNum type="alphaLcParenR"/>
            </a:pPr>
            <a:r>
              <a:rPr lang="en-US" sz="1400" dirty="0"/>
              <a:t>Group the data by product ID and aggregate the data to find the total quantity of each product sold.</a:t>
            </a:r>
          </a:p>
          <a:p>
            <a:pPr marL="476250" lvl="1" indent="-342900">
              <a:lnSpc>
                <a:spcPct val="100000"/>
              </a:lnSpc>
              <a:buFont typeface="+mj-lt"/>
              <a:buAutoNum type="alphaLcParenR"/>
            </a:pPr>
            <a:r>
              <a:rPr lang="en-US" sz="1400" dirty="0"/>
              <a:t>Sort the data in descending order to find the best-selling product.</a:t>
            </a:r>
          </a:p>
          <a:p>
            <a:pPr marL="476250" lvl="1" indent="-342900">
              <a:lnSpc>
                <a:spcPct val="100000"/>
              </a:lnSpc>
              <a:buFont typeface="+mj-lt"/>
              <a:buAutoNum type="alphaLcParenR"/>
            </a:pPr>
            <a:r>
              <a:rPr lang="en-US" sz="1400" dirty="0"/>
              <a:t>Join the Products table to retrieve the product name.</a:t>
            </a:r>
          </a:p>
          <a:p>
            <a:pPr marL="476250" lvl="1" indent="-342900">
              <a:lnSpc>
                <a:spcPct val="100000"/>
              </a:lnSpc>
              <a:buFont typeface="+mj-lt"/>
              <a:buAutoNum type="alphaLcParenR"/>
            </a:pPr>
            <a:r>
              <a:rPr lang="en-US" sz="1400" dirty="0"/>
              <a:t>Select the product name and total quantity to display the best-selling product information.</a:t>
            </a:r>
          </a:p>
          <a:p>
            <a:pPr marL="0" indent="0" algn="just">
              <a:lnSpc>
                <a:spcPct val="100000"/>
              </a:lnSpc>
              <a:spcBef>
                <a:spcPts val="0"/>
              </a:spcBef>
              <a:spcAft>
                <a:spcPts val="900"/>
              </a:spcAft>
              <a:buNone/>
            </a:pPr>
            <a:endParaRPr lang="en-US" sz="2000" dirty="0"/>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6</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85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Customer Analysis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Analysis of Customer Spending by Country</a:t>
            </a:r>
          </a:p>
          <a:p>
            <a:pPr marL="581025" lvl="1" indent="-457200" algn="just">
              <a:lnSpc>
                <a:spcPct val="100000"/>
              </a:lnSpc>
              <a:spcBef>
                <a:spcPts val="0"/>
              </a:spcBef>
              <a:spcAft>
                <a:spcPts val="900"/>
              </a:spcAft>
              <a:buFont typeface="+mj-lt"/>
              <a:buAutoNum type="alphaLcParenR"/>
            </a:pPr>
            <a:r>
              <a:rPr lang="en-US" sz="1400" dirty="0"/>
              <a:t>Use join to combine the data from the "Customers" and "Orders Details" tables.</a:t>
            </a:r>
          </a:p>
          <a:p>
            <a:pPr marL="581025" lvl="1" indent="-457200" algn="just">
              <a:lnSpc>
                <a:spcPct val="100000"/>
              </a:lnSpc>
              <a:spcBef>
                <a:spcPts val="0"/>
              </a:spcBef>
              <a:spcAft>
                <a:spcPts val="900"/>
              </a:spcAft>
              <a:buFont typeface="+mj-lt"/>
              <a:buAutoNum type="alphaLcParenR"/>
            </a:pPr>
            <a:r>
              <a:rPr lang="en-US" sz="1400" dirty="0"/>
              <a:t>Use aggregation to group the joined data by country and calculate the sum of total revenue for each country.</a:t>
            </a:r>
          </a:p>
          <a:p>
            <a:pPr marL="581025" lvl="1" indent="-457200" algn="just">
              <a:lnSpc>
                <a:spcPct val="100000"/>
              </a:lnSpc>
              <a:spcBef>
                <a:spcPts val="0"/>
              </a:spcBef>
              <a:spcAft>
                <a:spcPts val="900"/>
              </a:spcAft>
              <a:buFont typeface="+mj-lt"/>
              <a:buAutoNum type="alphaLcParenR"/>
            </a:pPr>
            <a:r>
              <a:rPr lang="en-US" sz="1400" dirty="0"/>
              <a:t>Use filtering to display only countries where customer spending is above the average.</a:t>
            </a:r>
          </a:p>
          <a:p>
            <a:pPr marL="457200" indent="-457200" algn="just">
              <a:lnSpc>
                <a:spcPct val="100000"/>
              </a:lnSpc>
              <a:spcBef>
                <a:spcPts val="0"/>
              </a:spcBef>
              <a:spcAft>
                <a:spcPts val="900"/>
              </a:spcAft>
              <a:buFont typeface="+mj-lt"/>
              <a:buAutoNum type="arabicPeriod"/>
            </a:pPr>
            <a:r>
              <a:rPr lang="en-US" sz="2000" dirty="0"/>
              <a:t>Analysis of The Most Frequent Customers by Number of Orders</a:t>
            </a:r>
          </a:p>
          <a:p>
            <a:pPr marL="581025" lvl="1" indent="-457200" algn="just">
              <a:lnSpc>
                <a:spcPct val="100000"/>
              </a:lnSpc>
              <a:spcBef>
                <a:spcPts val="0"/>
              </a:spcBef>
              <a:spcAft>
                <a:spcPts val="900"/>
              </a:spcAft>
              <a:buFont typeface="+mj-lt"/>
              <a:buAutoNum type="alphaLcParenR"/>
            </a:pPr>
            <a:r>
              <a:rPr lang="en-US" sz="1400" dirty="0"/>
              <a:t>Use CTE to create a subquery that counts the number of orders per customer.</a:t>
            </a:r>
          </a:p>
          <a:p>
            <a:pPr marL="581025" lvl="1" indent="-457200" algn="just">
              <a:lnSpc>
                <a:spcPct val="100000"/>
              </a:lnSpc>
              <a:spcBef>
                <a:spcPts val="0"/>
              </a:spcBef>
              <a:spcAft>
                <a:spcPts val="900"/>
              </a:spcAft>
              <a:buFont typeface="+mj-lt"/>
              <a:buAutoNum type="alphaLcParenR"/>
            </a:pPr>
            <a:r>
              <a:rPr lang="en-US" sz="1400" dirty="0"/>
              <a:t>Use filtering to display only customers who have placed more than average orders.</a:t>
            </a:r>
            <a:endParaRPr lang="en-US" sz="2000" dirty="0"/>
          </a:p>
          <a:p>
            <a:pPr marL="581025" lvl="1" indent="-457200" algn="just">
              <a:lnSpc>
                <a:spcPct val="100000"/>
              </a:lnSpc>
              <a:spcBef>
                <a:spcPts val="0"/>
              </a:spcBef>
              <a:spcAft>
                <a:spcPts val="900"/>
              </a:spcAft>
              <a:buFont typeface="+mj-lt"/>
              <a:buAutoNum type="alphaLcParenR"/>
            </a:pPr>
            <a:r>
              <a:rPr lang="en-US" sz="1400" dirty="0"/>
              <a:t>Use sorting to order the data by the number of orders per customer and display the top 10 most frequent customers.</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7</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81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DDA-F337-4788-86F1-266D5676F005}"/>
              </a:ext>
            </a:extLst>
          </p:cNvPr>
          <p:cNvSpPr>
            <a:spLocks noGrp="1"/>
          </p:cNvSpPr>
          <p:nvPr>
            <p:ph type="title"/>
          </p:nvPr>
        </p:nvSpPr>
        <p:spPr>
          <a:xfrm>
            <a:off x="357187" y="273844"/>
            <a:ext cx="8443913" cy="526256"/>
          </a:xfrm>
        </p:spPr>
        <p:txBody>
          <a:bodyPr vert="horz" lIns="0" tIns="0" rIns="0" bIns="0" rtlCol="0" anchor="ctr">
            <a:normAutofit/>
          </a:bodyPr>
          <a:lstStyle/>
          <a:p>
            <a:r>
              <a:rPr lang="en-US" sz="2800" dirty="0"/>
              <a:t>Shipper Analysis</a:t>
            </a:r>
          </a:p>
        </p:txBody>
      </p:sp>
      <p:sp>
        <p:nvSpPr>
          <p:cNvPr id="3" name="Content Placeholder 2">
            <a:extLst>
              <a:ext uri="{FF2B5EF4-FFF2-40B4-BE49-F238E27FC236}">
                <a16:creationId xmlns:a16="http://schemas.microsoft.com/office/drawing/2014/main" id="{CCFEB3EB-D02A-4B2A-9829-29CDD5B66A36}"/>
              </a:ext>
            </a:extLst>
          </p:cNvPr>
          <p:cNvSpPr>
            <a:spLocks noGrp="1"/>
          </p:cNvSpPr>
          <p:nvPr>
            <p:ph idx="1"/>
          </p:nvPr>
        </p:nvSpPr>
        <p:spPr>
          <a:xfrm>
            <a:off x="357187" y="1028700"/>
            <a:ext cx="8443913" cy="3491785"/>
          </a:xfrm>
        </p:spPr>
        <p:txBody>
          <a:bodyPr vert="horz" lIns="0" tIns="0" rIns="0" bIns="0" rtlCol="0" anchor="t">
            <a:noAutofit/>
          </a:bodyPr>
          <a:lstStyle/>
          <a:p>
            <a:pPr marL="457200" indent="-457200" algn="just">
              <a:lnSpc>
                <a:spcPct val="100000"/>
              </a:lnSpc>
              <a:spcBef>
                <a:spcPts val="0"/>
              </a:spcBef>
              <a:spcAft>
                <a:spcPts val="900"/>
              </a:spcAft>
              <a:buFont typeface="+mj-lt"/>
              <a:buAutoNum type="arabicPeriod"/>
            </a:pPr>
            <a:r>
              <a:rPr lang="en-US" sz="2000" dirty="0"/>
              <a:t>Analysis of Average Delivery Time per Shipper</a:t>
            </a:r>
          </a:p>
          <a:p>
            <a:pPr marL="581025" lvl="1" indent="-457200" algn="just">
              <a:lnSpc>
                <a:spcPct val="100000"/>
              </a:lnSpc>
              <a:spcBef>
                <a:spcPts val="0"/>
              </a:spcBef>
              <a:spcAft>
                <a:spcPts val="900"/>
              </a:spcAft>
              <a:buFont typeface="+mj-lt"/>
              <a:buAutoNum type="alphaLcParenR"/>
            </a:pPr>
            <a:r>
              <a:rPr lang="en-US" sz="1400" dirty="0"/>
              <a:t>Use join to combine the data from the "Orders" and "Shippers" tables.</a:t>
            </a:r>
          </a:p>
          <a:p>
            <a:pPr marL="581025" lvl="1" indent="-457200" algn="just">
              <a:lnSpc>
                <a:spcPct val="100000"/>
              </a:lnSpc>
              <a:spcBef>
                <a:spcPts val="0"/>
              </a:spcBef>
              <a:spcAft>
                <a:spcPts val="900"/>
              </a:spcAft>
              <a:buFont typeface="+mj-lt"/>
              <a:buAutoNum type="alphaLcParenR"/>
            </a:pPr>
            <a:r>
              <a:rPr lang="en-US" sz="1400" dirty="0"/>
              <a:t>Use condition to calculate the difference between the "</a:t>
            </a:r>
            <a:r>
              <a:rPr lang="en-US" sz="1400" dirty="0" err="1"/>
              <a:t>ShippedDate</a:t>
            </a:r>
            <a:r>
              <a:rPr lang="en-US" sz="1400" dirty="0"/>
              <a:t>" and "</a:t>
            </a:r>
            <a:r>
              <a:rPr lang="en-US" sz="1400" dirty="0" err="1"/>
              <a:t>OrderDate</a:t>
            </a:r>
            <a:r>
              <a:rPr lang="en-US" sz="1400" dirty="0"/>
              <a:t>" columns.</a:t>
            </a:r>
          </a:p>
          <a:p>
            <a:pPr marL="581025" lvl="1" indent="-457200" algn="just">
              <a:lnSpc>
                <a:spcPct val="100000"/>
              </a:lnSpc>
              <a:spcBef>
                <a:spcPts val="0"/>
              </a:spcBef>
              <a:spcAft>
                <a:spcPts val="900"/>
              </a:spcAft>
              <a:buFont typeface="+mj-lt"/>
              <a:buAutoNum type="alphaLcParenR"/>
            </a:pPr>
            <a:r>
              <a:rPr lang="en-US" sz="1400" dirty="0"/>
              <a:t>Use aggregation to group the joined data by shipper and calculate the average delivery time for each shipper.</a:t>
            </a:r>
          </a:p>
          <a:p>
            <a:pPr marL="457200" indent="-457200" algn="just">
              <a:lnSpc>
                <a:spcPct val="100000"/>
              </a:lnSpc>
              <a:spcBef>
                <a:spcPts val="0"/>
              </a:spcBef>
              <a:spcAft>
                <a:spcPts val="900"/>
              </a:spcAft>
              <a:buFont typeface="+mj-lt"/>
              <a:buAutoNum type="arabicPeriod"/>
            </a:pPr>
            <a:r>
              <a:rPr lang="en-US" sz="2000" dirty="0"/>
              <a:t>Analysis of The Busiest Shippers</a:t>
            </a:r>
          </a:p>
          <a:p>
            <a:pPr marL="581025" lvl="1" indent="-457200" algn="just">
              <a:lnSpc>
                <a:spcPct val="100000"/>
              </a:lnSpc>
              <a:spcBef>
                <a:spcPts val="0"/>
              </a:spcBef>
              <a:spcAft>
                <a:spcPts val="900"/>
              </a:spcAft>
              <a:buFont typeface="+mj-lt"/>
              <a:buAutoNum type="alphaLcParenR"/>
            </a:pPr>
            <a:r>
              <a:rPr lang="en-US" sz="1400" dirty="0"/>
              <a:t>Use join to combine the data from the "Orders" and "Shippers" tables.</a:t>
            </a:r>
          </a:p>
          <a:p>
            <a:pPr marL="581025" lvl="1" indent="-457200" algn="just">
              <a:lnSpc>
                <a:spcPct val="100000"/>
              </a:lnSpc>
              <a:spcBef>
                <a:spcPts val="0"/>
              </a:spcBef>
              <a:spcAft>
                <a:spcPts val="900"/>
              </a:spcAft>
              <a:buFont typeface="+mj-lt"/>
              <a:buAutoNum type="alphaLcParenR"/>
            </a:pPr>
            <a:r>
              <a:rPr lang="en-US" sz="1400" dirty="0"/>
              <a:t>Use aggregation to count the number of orders shipped by each shipper.</a:t>
            </a:r>
          </a:p>
          <a:p>
            <a:pPr marL="581025" lvl="1" indent="-457200" algn="just">
              <a:lnSpc>
                <a:spcPct val="100000"/>
              </a:lnSpc>
              <a:spcBef>
                <a:spcPts val="0"/>
              </a:spcBef>
              <a:spcAft>
                <a:spcPts val="900"/>
              </a:spcAft>
              <a:buFont typeface="+mj-lt"/>
              <a:buAutoNum type="alphaLcParenR"/>
            </a:pPr>
            <a:r>
              <a:rPr lang="en-US" sz="1400" dirty="0"/>
              <a:t>Use sorting to order the data by the number of shipped orders and display the top 10 busiest shippers.</a:t>
            </a:r>
          </a:p>
        </p:txBody>
      </p:sp>
      <p:sp>
        <p:nvSpPr>
          <p:cNvPr id="4" name="Rectangle 3">
            <a:extLst>
              <a:ext uri="{FF2B5EF4-FFF2-40B4-BE49-F238E27FC236}">
                <a16:creationId xmlns:a16="http://schemas.microsoft.com/office/drawing/2014/main" id="{5CDF7546-5B53-457F-BF1F-872AA9DC4568}"/>
              </a:ext>
            </a:extLst>
          </p:cNvPr>
          <p:cNvSpPr/>
          <p:nvPr/>
        </p:nvSpPr>
        <p:spPr>
          <a:xfrm>
            <a:off x="1" y="273844"/>
            <a:ext cx="206828" cy="526256"/>
          </a:xfrm>
          <a:prstGeom prst="rect">
            <a:avLst/>
          </a:prstGeom>
          <a:solidFill>
            <a:srgbClr val="102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prstClr val="white"/>
              </a:solidFill>
              <a:effectLst/>
              <a:uLnTx/>
              <a:uFillTx/>
              <a:latin typeface="Garamond"/>
              <a:ea typeface="+mn-ea"/>
              <a:cs typeface="+mn-cs"/>
              <a:sym typeface="Arial"/>
            </a:endParaRPr>
          </a:p>
        </p:txBody>
      </p:sp>
      <p:sp>
        <p:nvSpPr>
          <p:cNvPr id="6" name="Slide Number Placeholder 5">
            <a:extLst>
              <a:ext uri="{FF2B5EF4-FFF2-40B4-BE49-F238E27FC236}">
                <a16:creationId xmlns:a16="http://schemas.microsoft.com/office/drawing/2014/main" id="{CC019D98-9AE7-44E7-8F60-792F270F24EB}"/>
              </a:ext>
            </a:extLst>
          </p:cNvPr>
          <p:cNvSpPr>
            <a:spLocks noGrp="1"/>
          </p:cNvSpPr>
          <p:nvPr>
            <p:ph type="sldNum" sz="quarter" idx="12"/>
          </p:nvPr>
        </p:nvSpPr>
        <p:spPr>
          <a:xfrm>
            <a:off x="8509716" y="4706541"/>
            <a:ext cx="291385" cy="273844"/>
          </a:xfrm>
          <a:solidFill>
            <a:srgbClr val="102747"/>
          </a:solidFill>
        </p:spPr>
        <p:txBody>
          <a:bodyP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fld id="{20ACEE5B-6B89-47D3-A969-11CC9D54FA43}" type="slidenum">
              <a:rPr kumimoji="0" lang="en-US" sz="900" b="0" i="0" u="none" strike="noStrike" kern="1200" cap="none" spc="0" normalizeH="0" baseline="0" noProof="0">
                <a:ln>
                  <a:noFill/>
                </a:ln>
                <a:solidFill>
                  <a:prstClr val="white"/>
                </a:solidFill>
                <a:effectLst/>
                <a:uLnTx/>
                <a:uFillTx/>
                <a:latin typeface="Garamond"/>
                <a:ea typeface="+mn-ea"/>
                <a:cs typeface="Arial"/>
                <a:sym typeface="Arial"/>
              </a:rPr>
              <a:pPr marL="0" marR="0" lvl="0" indent="0" algn="ctr" defTabSz="685800" rtl="0" eaLnBrk="1" fontAlgn="auto" latinLnBrk="0" hangingPunct="1">
                <a:lnSpc>
                  <a:spcPct val="100000"/>
                </a:lnSpc>
                <a:spcBef>
                  <a:spcPts val="0"/>
                </a:spcBef>
                <a:spcAft>
                  <a:spcPts val="0"/>
                </a:spcAft>
                <a:buClrTx/>
                <a:buSzTx/>
                <a:buFont typeface="Arial"/>
                <a:buNone/>
                <a:tabLst/>
                <a:defRPr/>
              </a:pPr>
              <a:t>8</a:t>
            </a:fld>
            <a:endParaRPr kumimoji="0" lang="en-US" sz="900" b="0" i="0" u="none" strike="noStrike" kern="1200" cap="none" spc="0" normalizeH="0" baseline="0" noProof="0">
              <a:ln>
                <a:noFill/>
              </a:ln>
              <a:solidFill>
                <a:prstClr val="white"/>
              </a:solidFill>
              <a:effectLst/>
              <a:uLnTx/>
              <a:uFillTx/>
              <a:latin typeface="Garamond"/>
              <a:ea typeface="+mn-ea"/>
              <a:cs typeface="Arial"/>
              <a:sym typeface="Arial"/>
            </a:endParaRPr>
          </a:p>
        </p:txBody>
      </p:sp>
      <p:cxnSp>
        <p:nvCxnSpPr>
          <p:cNvPr id="10" name="Straight Connector 9">
            <a:extLst>
              <a:ext uri="{FF2B5EF4-FFF2-40B4-BE49-F238E27FC236}">
                <a16:creationId xmlns:a16="http://schemas.microsoft.com/office/drawing/2014/main" id="{FB636B81-E366-40A1-A22C-E23DE020F5B1}"/>
              </a:ext>
            </a:extLst>
          </p:cNvPr>
          <p:cNvCxnSpPr/>
          <p:nvPr/>
        </p:nvCxnSpPr>
        <p:spPr>
          <a:xfrm>
            <a:off x="3542428" y="4843463"/>
            <a:ext cx="486814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6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p:nvPr/>
        </p:nvSpPr>
        <p:spPr>
          <a:xfrm>
            <a:off x="0" y="3028951"/>
            <a:ext cx="641554"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grpSp>
        <p:nvGrpSpPr>
          <p:cNvPr id="175" name="Google Shape;175;p27"/>
          <p:cNvGrpSpPr/>
          <p:nvPr/>
        </p:nvGrpSpPr>
        <p:grpSpPr>
          <a:xfrm>
            <a:off x="973157" y="3200191"/>
            <a:ext cx="6047569" cy="1090651"/>
            <a:chOff x="810520" y="2509977"/>
            <a:chExt cx="8063425" cy="1454200"/>
          </a:xfrm>
        </p:grpSpPr>
        <p:sp>
          <p:nvSpPr>
            <p:cNvPr id="176" name="Google Shape;176;p27"/>
            <p:cNvSpPr txBox="1"/>
            <p:nvPr/>
          </p:nvSpPr>
          <p:spPr>
            <a:xfrm>
              <a:off x="810520" y="2509977"/>
              <a:ext cx="8063425" cy="923328"/>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4500"/>
                <a:buFont typeface="Garamond"/>
                <a:buNone/>
                <a:tabLst/>
                <a:defRPr/>
              </a:pPr>
              <a:r>
                <a:rPr kumimoji="0" lang="en-ID" sz="4500" b="0" i="0" u="none" strike="noStrike" kern="0" cap="none" spc="0" normalizeH="0" baseline="0" noProof="0" dirty="0">
                  <a:ln>
                    <a:noFill/>
                  </a:ln>
                  <a:solidFill>
                    <a:srgbClr val="102747"/>
                  </a:solidFill>
                  <a:effectLst/>
                  <a:uLnTx/>
                  <a:uFillTx/>
                  <a:latin typeface="Garamond"/>
                  <a:ea typeface="Garamond"/>
                  <a:cs typeface="Garamond"/>
                  <a:sym typeface="Garamond"/>
                </a:rPr>
                <a:t>Data Processing Flowchart</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77" name="Google Shape;177;p27"/>
            <p:cNvSpPr txBox="1"/>
            <p:nvPr/>
          </p:nvSpPr>
          <p:spPr>
            <a:xfrm>
              <a:off x="810520" y="3717956"/>
              <a:ext cx="8063425" cy="246221"/>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102747"/>
                </a:buClr>
                <a:buSzPts val="1700"/>
                <a:buFont typeface="Garamond"/>
                <a:buNone/>
                <a:tabLst/>
                <a:defRPr/>
              </a:pPr>
              <a:r>
                <a:rPr kumimoji="0" lang="en" sz="1200" b="1" i="0" u="none" strike="noStrike" kern="0" cap="none" spc="0" normalizeH="0" baseline="0" noProof="0" dirty="0">
                  <a:ln>
                    <a:noFill/>
                  </a:ln>
                  <a:solidFill>
                    <a:srgbClr val="102747"/>
                  </a:solidFill>
                  <a:effectLst/>
                  <a:uLnTx/>
                  <a:uFillTx/>
                  <a:latin typeface="Garamond"/>
                  <a:ea typeface="Garamond"/>
                  <a:cs typeface="Garamond"/>
                  <a:sym typeface="Garamond"/>
                </a:rPr>
                <a:t>Product Analysis Flowchart|Customer Analysis Flowchart|Shipper Analysis Flowchart</a:t>
              </a:r>
              <a:endParaRPr kumimoji="0" sz="12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8" name="Google Shape;178;p27"/>
            <p:cNvCxnSpPr/>
            <p:nvPr/>
          </p:nvCxnSpPr>
          <p:spPr>
            <a:xfrm>
              <a:off x="810520" y="3575631"/>
              <a:ext cx="8063425" cy="0"/>
            </a:xfrm>
            <a:prstGeom prst="straightConnector1">
              <a:avLst/>
            </a:prstGeom>
            <a:noFill/>
            <a:ln w="9525" cap="flat" cmpd="sng">
              <a:solidFill>
                <a:srgbClr val="BFBFBF"/>
              </a:solidFill>
              <a:prstDash val="solid"/>
              <a:miter lim="800000"/>
              <a:headEnd type="none" w="sm" len="sm"/>
              <a:tailEnd type="none" w="sm" len="sm"/>
            </a:ln>
          </p:spPr>
        </p:cxnSp>
      </p:grpSp>
      <p:sp>
        <p:nvSpPr>
          <p:cNvPr id="179" name="Google Shape;179;p27"/>
          <p:cNvSpPr/>
          <p:nvPr/>
        </p:nvSpPr>
        <p:spPr>
          <a:xfrm>
            <a:off x="7352327" y="3028951"/>
            <a:ext cx="1791673" cy="1571622"/>
          </a:xfrm>
          <a:prstGeom prst="rect">
            <a:avLst/>
          </a:prstGeom>
          <a:solidFill>
            <a:srgbClr val="102747"/>
          </a:solid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400"/>
              <a:buFont typeface="Garamond"/>
              <a:buNone/>
              <a:tabLst/>
              <a:defRPr/>
            </a:pPr>
            <a:endParaRPr kumimoji="0" sz="1400" b="0" i="0" u="none" strike="noStrike" kern="0" cap="none" spc="0" normalizeH="0" baseline="0" noProof="0">
              <a:ln>
                <a:noFill/>
              </a:ln>
              <a:solidFill>
                <a:srgbClr val="FFFFFF"/>
              </a:solidFill>
              <a:effectLst/>
              <a:uLnTx/>
              <a:uFillTx/>
              <a:latin typeface="Garamond"/>
              <a:ea typeface="Garamond"/>
              <a:cs typeface="Garamond"/>
              <a:sym typeface="Garamond"/>
            </a:endParaRPr>
          </a:p>
        </p:txBody>
      </p:sp>
    </p:spTree>
    <p:extLst>
      <p:ext uri="{BB962C8B-B14F-4D97-AF65-F5344CB8AC3E}">
        <p14:creationId xmlns:p14="http://schemas.microsoft.com/office/powerpoint/2010/main" val="6375149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4">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1661</Words>
  <Application>Microsoft Office PowerPoint</Application>
  <PresentationFormat>On-screen Show (16:9)</PresentationFormat>
  <Paragraphs>226</Paragraphs>
  <Slides>30</Slides>
  <Notes>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30</vt:i4>
      </vt:variant>
    </vt:vector>
  </HeadingPairs>
  <TitlesOfParts>
    <vt:vector size="36" baseType="lpstr">
      <vt:lpstr>Arial</vt:lpstr>
      <vt:lpstr>Consolas</vt:lpstr>
      <vt:lpstr>Garamond</vt:lpstr>
      <vt:lpstr>Simple Light</vt:lpstr>
      <vt:lpstr>1_Office Theme</vt:lpstr>
      <vt:lpstr>Office Theme</vt:lpstr>
      <vt:lpstr>PowerPoint Presentation</vt:lpstr>
      <vt:lpstr>Table of Contents</vt:lpstr>
      <vt:lpstr>PowerPoint Presentation</vt:lpstr>
      <vt:lpstr>Northwind Traders</vt:lpstr>
      <vt:lpstr>PowerPoint Presentation</vt:lpstr>
      <vt:lpstr>Product Analysis</vt:lpstr>
      <vt:lpstr>Customer Analysis</vt:lpstr>
      <vt:lpstr>Shipper Analysis</vt:lpstr>
      <vt:lpstr>PowerPoint Presentation</vt:lpstr>
      <vt:lpstr>Product Analysis Flowchart</vt:lpstr>
      <vt:lpstr>Product Analysis Flowchart</vt:lpstr>
      <vt:lpstr>Customer Analysis Flowchart</vt:lpstr>
      <vt:lpstr>Customer Analysis Flowchart</vt:lpstr>
      <vt:lpstr>Shipper Analysis Flowchart</vt:lpstr>
      <vt:lpstr>Shipper Analysis Flowchart</vt:lpstr>
      <vt:lpstr>PowerPoint Presentation</vt:lpstr>
      <vt:lpstr>Product Analysis Queries</vt:lpstr>
      <vt:lpstr>Product Analysis Queries</vt:lpstr>
      <vt:lpstr>Customer Analysis Queries</vt:lpstr>
      <vt:lpstr>Customer Analysis Queries</vt:lpstr>
      <vt:lpstr>Shipper Analysis Queries</vt:lpstr>
      <vt:lpstr>Shipper Analysis Queries</vt:lpstr>
      <vt:lpstr>PowerPoint Presentation</vt:lpstr>
      <vt:lpstr>What category of items sold the most?</vt:lpstr>
      <vt:lpstr>What is the best-selling product?</vt:lpstr>
      <vt:lpstr>From which country do the customers originate?</vt:lpstr>
      <vt:lpstr>Which company places the most orders?</vt:lpstr>
      <vt:lpstr>PowerPoint Presentation</vt:lpstr>
      <vt:lpstr>Based on the above data analysis, the following conclusions can be drawn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Maulana Muhammad</dc:creator>
  <cp:lastModifiedBy>Adrian Maulana Muhammad</cp:lastModifiedBy>
  <cp:revision>106</cp:revision>
  <dcterms:modified xsi:type="dcterms:W3CDTF">2023-02-05T11:34:56Z</dcterms:modified>
</cp:coreProperties>
</file>