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1" r:id="rId8"/>
    <p:sldId id="282" r:id="rId9"/>
    <p:sldId id="283" r:id="rId10"/>
    <p:sldId id="284" r:id="rId11"/>
    <p:sldId id="285" r:id="rId12"/>
    <p:sldId id="286" r:id="rId13"/>
    <p:sldId id="287" r:id="rId14"/>
    <p:sldId id="291" r:id="rId15"/>
    <p:sldId id="292" r:id="rId16"/>
    <p:sldId id="296" r:id="rId17"/>
    <p:sldId id="295" r:id="rId18"/>
    <p:sldId id="299" r:id="rId19"/>
    <p:sldId id="289" r:id="rId20"/>
    <p:sldId id="290" r:id="rId21"/>
    <p:sldId id="293" r:id="rId22"/>
    <p:sldId id="294" r:id="rId23"/>
    <p:sldId id="297" r:id="rId24"/>
    <p:sldId id="298" r:id="rId25"/>
    <p:sldId id="288" r:id="rId26"/>
    <p:sldId id="266" r:id="rId27"/>
    <p:sldId id="272" r:id="rId28"/>
    <p:sldId id="273" r:id="rId29"/>
    <p:sldId id="280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aramond" panose="020204040303010108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06643c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406643c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06643c8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1c406643c8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71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1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7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02747"/>
              </a:buClr>
              <a:buSzPts val="2100"/>
              <a:buFont typeface="Garamond"/>
              <a:buChar char="›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800"/>
              <a:buFont typeface="Garamond"/>
              <a:buChar char="›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500"/>
              <a:buFont typeface="Garamond"/>
              <a:buChar char="›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400"/>
              <a:buFont typeface="Garamond"/>
              <a:buChar char="›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400"/>
              <a:buFont typeface="Garamond"/>
              <a:buChar char="›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33350" indent="-13335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257175" indent="-123825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390525" indent="-123825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457325" algn="l"/>
              </a:tabLst>
              <a:defRPr/>
            </a:lvl3pPr>
            <a:lvl4pPr marL="514350" indent="-13335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457325" algn="l"/>
              </a:tabLst>
              <a:defRPr/>
            </a:lvl4pPr>
            <a:lvl5pPr marL="647700" indent="-13335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1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2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4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8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7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1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  <a:defRPr sz="3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74799" y="0"/>
            <a:ext cx="2169200" cy="51435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588287" y="473478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aramond"/>
              <a:buNone/>
            </a:pPr>
            <a:r>
              <a:rPr lang="en" sz="1200" dirty="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29/01/2023</a:t>
            </a:r>
            <a:endParaRPr sz="1200" b="0" i="0" u="none" strike="noStrike" cap="none" dirty="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0" y="4871707"/>
            <a:ext cx="69747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5"/>
          <p:cNvSpPr/>
          <p:nvPr/>
        </p:nvSpPr>
        <p:spPr>
          <a:xfrm>
            <a:off x="782393" y="1924999"/>
            <a:ext cx="8361608" cy="2621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1194371" y="3331052"/>
            <a:ext cx="7343001" cy="889344"/>
            <a:chOff x="810505" y="2963049"/>
            <a:chExt cx="8683500" cy="1185792"/>
          </a:xfrm>
        </p:grpSpPr>
        <p:sp>
          <p:nvSpPr>
            <p:cNvPr id="134" name="Google Shape;134;p25"/>
            <p:cNvSpPr txBox="1"/>
            <p:nvPr/>
          </p:nvSpPr>
          <p:spPr>
            <a:xfrm>
              <a:off x="810505" y="2963049"/>
              <a:ext cx="8683500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3300"/>
                <a:buFont typeface="Garamond"/>
                <a:buNone/>
              </a:pPr>
              <a:r>
                <a:rPr lang="en-US" sz="2900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Data Case Study: Northwind Traders Database</a:t>
              </a:r>
              <a:endParaRPr lang="en-US" sz="1100" dirty="0"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2100"/>
                <a:buFont typeface="Garamond"/>
                <a:buNone/>
              </a:pPr>
              <a:r>
                <a:rPr lang="en" sz="2100" b="0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by </a:t>
              </a:r>
              <a:r>
                <a:rPr lang="en" sz="2100" b="1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Adrian Maulana Muhammad</a:t>
              </a:r>
              <a:endParaRPr sz="1100" b="1" dirty="0"/>
            </a:p>
          </p:txBody>
        </p:sp>
        <p:cxnSp>
          <p:nvCxnSpPr>
            <p:cNvPr id="136" name="Google Shape;136;p25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" name="Google Shape;137;p25"/>
          <p:cNvGrpSpPr/>
          <p:nvPr/>
        </p:nvGrpSpPr>
        <p:grpSpPr>
          <a:xfrm>
            <a:off x="399224" y="2241454"/>
            <a:ext cx="2402050" cy="553991"/>
            <a:chOff x="684699" y="2988605"/>
            <a:chExt cx="3202734" cy="738655"/>
          </a:xfrm>
        </p:grpSpPr>
        <p:sp>
          <p:nvSpPr>
            <p:cNvPr id="138" name="Google Shape;138;p25"/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775563" y="3154670"/>
              <a:ext cx="3021001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lang="en" sz="2200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Mini Project DE</a:t>
              </a:r>
              <a:endParaRPr sz="1800" dirty="0"/>
            </a:p>
          </p:txBody>
        </p:sp>
      </p:grpSp>
      <p:cxnSp>
        <p:nvCxnSpPr>
          <p:cNvPr id="140" name="Google Shape;140;p25"/>
          <p:cNvCxnSpPr/>
          <p:nvPr/>
        </p:nvCxnSpPr>
        <p:spPr>
          <a:xfrm>
            <a:off x="6974799" y="4871707"/>
            <a:ext cx="64218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4" y="271792"/>
            <a:ext cx="1886424" cy="10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Product Sales by Category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499915-4C86-AB0D-865F-86A60793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377"/>
            <a:ext cx="9144000" cy="2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Best-Selling Products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5418A8-FDA8-01DD-E874-685C4D4F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605309"/>
            <a:ext cx="8448579" cy="28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Customer Spending by Country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009B97B-7805-2B7C-A03E-FF055991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239"/>
            <a:ext cx="9144000" cy="27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Most Frequent Customers by Number of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D45F9E-6BEE-0891-0B63-0BD56E84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79" y="1389370"/>
            <a:ext cx="5265194" cy="37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Average Delivery Time per Shipper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5F98470-BEB7-6F1F-C406-7E94ECB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42" y="1398116"/>
            <a:ext cx="7991274" cy="3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Busiest Shippers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F5E56A9-C4D5-EF9C-D1B9-484331AC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67" y="1533444"/>
            <a:ext cx="6057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1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Processing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 Queries|Customer Analysis Queries|Shipper Analysis Queries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4734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Product Sales by Category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37A5A-20C2-EC03-B147-B67414EAFC2D}"/>
              </a:ext>
            </a:extLst>
          </p:cNvPr>
          <p:cNvSpPr txBox="1"/>
          <p:nvPr/>
        </p:nvSpPr>
        <p:spPr>
          <a:xfrm>
            <a:off x="705175" y="1405731"/>
            <a:ext cx="49362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Products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[Order Details]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Categories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Revenue</a:t>
            </a: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510B9-1011-354D-BD52-CCBEEB24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83" y="2129461"/>
            <a:ext cx="3185830" cy="1290261"/>
          </a:xfrm>
          <a:prstGeom prst="rect">
            <a:avLst/>
          </a:prstGeom>
          <a:ln w="1016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4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Best-Selling Products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3B314F-ABF8-60E3-1F1B-4F0F185C1C3B}"/>
              </a:ext>
            </a:extLst>
          </p:cNvPr>
          <p:cNvSpPr txBox="1"/>
          <p:nvPr/>
        </p:nvSpPr>
        <p:spPr>
          <a:xfrm>
            <a:off x="693307" y="1460267"/>
            <a:ext cx="4273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Product_Sales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Orders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TOP 10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ProductName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Product_Sales</a:t>
            </a:r>
            <a:endParaRPr lang="en-ID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451CF-C151-FD1D-8F46-DF10CBAB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19" y="1806726"/>
            <a:ext cx="3391074" cy="19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93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Customer Spending by Country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0F1B43-1CE4-48F8-0CE7-C34531BC4BBC}"/>
              </a:ext>
            </a:extLst>
          </p:cNvPr>
          <p:cNvSpPr txBox="1"/>
          <p:nvPr/>
        </p:nvSpPr>
        <p:spPr>
          <a:xfrm>
            <a:off x="759417" y="1509921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CFBAA-6D6F-7245-CA6A-780A90E3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47" y="1818162"/>
            <a:ext cx="1898542" cy="1507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753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57188" y="273844"/>
            <a:ext cx="8443913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None/>
            </a:pPr>
            <a:r>
              <a:rPr lang="en" sz="2800" dirty="0"/>
              <a:t>Table of Contents</a:t>
            </a:r>
            <a:endParaRPr sz="2800" dirty="0"/>
          </a:p>
        </p:txBody>
      </p:sp>
      <p:sp>
        <p:nvSpPr>
          <p:cNvPr id="147" name="Google Shape;147;p26"/>
          <p:cNvSpPr/>
          <p:nvPr/>
        </p:nvSpPr>
        <p:spPr>
          <a:xfrm>
            <a:off x="0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331709" y="1553398"/>
            <a:ext cx="2494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 sz="1100" dirty="0"/>
          </a:p>
        </p:txBody>
      </p:sp>
      <p:sp>
        <p:nvSpPr>
          <p:cNvPr id="151" name="Google Shape;151;p26"/>
          <p:cNvSpPr txBox="1"/>
          <p:nvPr/>
        </p:nvSpPr>
        <p:spPr>
          <a:xfrm>
            <a:off x="6306230" y="1553398"/>
            <a:ext cx="2494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 Processing Flowchart</a:t>
            </a:r>
            <a:endParaRPr sz="1100" dirty="0"/>
          </a:p>
        </p:txBody>
      </p:sp>
      <p:sp>
        <p:nvSpPr>
          <p:cNvPr id="152" name="Google Shape;152;p26"/>
          <p:cNvSpPr txBox="1"/>
          <p:nvPr/>
        </p:nvSpPr>
        <p:spPr>
          <a:xfrm>
            <a:off x="357188" y="1553398"/>
            <a:ext cx="2494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Business &amp; Data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Understanding</a:t>
            </a:r>
            <a:endParaRPr lang="en-ID" sz="1100" dirty="0"/>
          </a:p>
        </p:txBody>
      </p:sp>
      <p:sp>
        <p:nvSpPr>
          <p:cNvPr id="153" name="Google Shape;153;p26"/>
          <p:cNvSpPr txBox="1"/>
          <p:nvPr/>
        </p:nvSpPr>
        <p:spPr>
          <a:xfrm>
            <a:off x="3331710" y="3377973"/>
            <a:ext cx="2580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Analysis</a:t>
            </a:r>
            <a:endParaRPr sz="1100" dirty="0"/>
          </a:p>
        </p:txBody>
      </p:sp>
      <p:sp>
        <p:nvSpPr>
          <p:cNvPr id="154" name="Google Shape;154;p26"/>
          <p:cNvSpPr txBox="1"/>
          <p:nvPr/>
        </p:nvSpPr>
        <p:spPr>
          <a:xfrm>
            <a:off x="357188" y="3377973"/>
            <a:ext cx="2638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Preprocessing</a:t>
            </a:r>
            <a:endParaRPr sz="23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357188" y="1050471"/>
            <a:ext cx="390667" cy="390667"/>
            <a:chOff x="476251" y="1400628"/>
            <a:chExt cx="599622" cy="599622"/>
          </a:xfrm>
        </p:grpSpPr>
        <p:sp>
          <p:nvSpPr>
            <p:cNvPr id="156" name="Google Shape;156;p26"/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1</a:t>
              </a:r>
              <a:endParaRPr sz="1100"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3331709" y="1050471"/>
            <a:ext cx="390668" cy="390667"/>
            <a:chOff x="4442279" y="1400628"/>
            <a:chExt cx="599622" cy="599622"/>
          </a:xfrm>
        </p:grpSpPr>
        <p:sp>
          <p:nvSpPr>
            <p:cNvPr id="159" name="Google Shape;159;p26"/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645910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endParaRPr sz="1100"/>
            </a:p>
          </p:txBody>
        </p:sp>
      </p:grpSp>
      <p:grpSp>
        <p:nvGrpSpPr>
          <p:cNvPr id="161" name="Google Shape;161;p26"/>
          <p:cNvGrpSpPr/>
          <p:nvPr/>
        </p:nvGrpSpPr>
        <p:grpSpPr>
          <a:xfrm>
            <a:off x="6306230" y="1050471"/>
            <a:ext cx="390668" cy="390667"/>
            <a:chOff x="8408307" y="1400628"/>
            <a:chExt cx="599622" cy="599622"/>
          </a:xfrm>
        </p:grpSpPr>
        <p:sp>
          <p:nvSpPr>
            <p:cNvPr id="162" name="Google Shape;162;p26"/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endParaRPr sz="1100"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357188" y="2875046"/>
            <a:ext cx="390667" cy="390668"/>
            <a:chOff x="476251" y="3659224"/>
            <a:chExt cx="599622" cy="599622"/>
          </a:xfrm>
        </p:grpSpPr>
        <p:sp>
          <p:nvSpPr>
            <p:cNvPr id="165" name="Google Shape;165;p26"/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4</a:t>
              </a:r>
              <a:endParaRPr sz="1100"/>
            </a:p>
          </p:txBody>
        </p:sp>
      </p:grpSp>
      <p:grpSp>
        <p:nvGrpSpPr>
          <p:cNvPr id="167" name="Google Shape;167;p26"/>
          <p:cNvGrpSpPr/>
          <p:nvPr/>
        </p:nvGrpSpPr>
        <p:grpSpPr>
          <a:xfrm>
            <a:off x="3331709" y="2875046"/>
            <a:ext cx="390668" cy="390668"/>
            <a:chOff x="4442279" y="3659224"/>
            <a:chExt cx="599622" cy="599622"/>
          </a:xfrm>
        </p:grpSpPr>
        <p:sp>
          <p:nvSpPr>
            <p:cNvPr id="168" name="Google Shape;168;p26"/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5</a:t>
              </a:r>
              <a:endParaRPr sz="1100" dirty="0"/>
            </a:p>
          </p:txBody>
        </p:sp>
      </p:grpSp>
      <p:grpSp>
        <p:nvGrpSpPr>
          <p:cNvPr id="5" name="Google Shape;167;p26">
            <a:extLst>
              <a:ext uri="{FF2B5EF4-FFF2-40B4-BE49-F238E27FC236}">
                <a16:creationId xmlns:a16="http://schemas.microsoft.com/office/drawing/2014/main" id="{6B0CD244-66DC-1A8A-78BE-C95F14575934}"/>
              </a:ext>
            </a:extLst>
          </p:cNvPr>
          <p:cNvGrpSpPr/>
          <p:nvPr/>
        </p:nvGrpSpPr>
        <p:grpSpPr>
          <a:xfrm>
            <a:off x="6306230" y="2845321"/>
            <a:ext cx="390668" cy="390668"/>
            <a:chOff x="4442279" y="3659224"/>
            <a:chExt cx="599622" cy="599622"/>
          </a:xfrm>
        </p:grpSpPr>
        <p:sp>
          <p:nvSpPr>
            <p:cNvPr id="6" name="Google Shape;168;p26">
              <a:extLst>
                <a:ext uri="{FF2B5EF4-FFF2-40B4-BE49-F238E27FC236}">
                  <a16:creationId xmlns:a16="http://schemas.microsoft.com/office/drawing/2014/main" id="{73BA4E85-5685-EBED-C032-1DB817540BFE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" name="Google Shape;169;p26">
              <a:extLst>
                <a:ext uri="{FF2B5EF4-FFF2-40B4-BE49-F238E27FC236}">
                  <a16:creationId xmlns:a16="http://schemas.microsoft.com/office/drawing/2014/main" id="{3A0C2067-6401-47DC-81C4-B54DA183F4F3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6</a:t>
              </a:r>
              <a:endParaRPr sz="1100" dirty="0"/>
            </a:p>
          </p:txBody>
        </p:sp>
      </p:grpSp>
      <p:sp>
        <p:nvSpPr>
          <p:cNvPr id="8" name="Google Shape;153;p26">
            <a:extLst>
              <a:ext uri="{FF2B5EF4-FFF2-40B4-BE49-F238E27FC236}">
                <a16:creationId xmlns:a16="http://schemas.microsoft.com/office/drawing/2014/main" id="{1B18E56F-7991-2CD0-1FC8-5C354F1367F9}"/>
              </a:ext>
            </a:extLst>
          </p:cNvPr>
          <p:cNvSpPr txBox="1"/>
          <p:nvPr/>
        </p:nvSpPr>
        <p:spPr>
          <a:xfrm>
            <a:off x="6148014" y="3377972"/>
            <a:ext cx="25806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Summaries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Most Frequent Customers by Number of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F6D689-95E4-4B35-01AC-C1B2574F283E}"/>
              </a:ext>
            </a:extLst>
          </p:cNvPr>
          <p:cNvSpPr txBox="1"/>
          <p:nvPr/>
        </p:nvSpPr>
        <p:spPr>
          <a:xfrm>
            <a:off x="774915" y="1381164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47437-976F-9FFA-920D-FF984AA8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43" y="1568398"/>
            <a:ext cx="2438525" cy="2006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29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Average Delivery Time per Shipper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CEB5CB-D5A2-E49B-452C-39894C4D9843}"/>
              </a:ext>
            </a:extLst>
          </p:cNvPr>
          <p:cNvSpPr txBox="1"/>
          <p:nvPr/>
        </p:nvSpPr>
        <p:spPr>
          <a:xfrm>
            <a:off x="728420" y="1411942"/>
            <a:ext cx="4572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deliveries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DeliveryTime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Shipper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DeliveryTime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AverageDeliveryTime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deliveries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86DC9-2DCA-7B5A-AD22-3731A6F9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05" y="2023031"/>
            <a:ext cx="2778620" cy="1097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83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Busiest Shippers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EEE351-F1BA-F416-68FA-B60BD503F9F5}"/>
              </a:ext>
            </a:extLst>
          </p:cNvPr>
          <p:cNvSpPr txBox="1"/>
          <p:nvPr/>
        </p:nvSpPr>
        <p:spPr>
          <a:xfrm>
            <a:off x="720671" y="1543485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Orders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Shippers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B69F5-C5C2-3BD5-D8C8-F2BDF05B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31" y="2031440"/>
            <a:ext cx="3267798" cy="1354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83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Analysis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Analysis|Customer Analysis|Shipper Analysis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9091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D081F-81B2-4DAF-B81A-01070A0AC9C3}"/>
              </a:ext>
            </a:extLst>
          </p:cNvPr>
          <p:cNvSpPr/>
          <p:nvPr/>
        </p:nvSpPr>
        <p:spPr>
          <a:xfrm>
            <a:off x="0" y="0"/>
            <a:ext cx="3960254" cy="514349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98389"/>
            <a:ext cx="3129768" cy="251736"/>
          </a:xfrm>
        </p:spPr>
        <p:txBody>
          <a:bodyPr vert="horz" wrap="square" lIns="0" tIns="0" rIns="0" bIns="0" rtlCol="0" anchor="ctr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088572"/>
            <a:ext cx="3129767" cy="339925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24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3960253" y="4843463"/>
            <a:ext cx="44503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D908F-7DBA-4437-9681-9B15B002034C}"/>
              </a:ext>
            </a:extLst>
          </p:cNvPr>
          <p:cNvCxnSpPr>
            <a:cxnSpLocks/>
          </p:cNvCxnSpPr>
          <p:nvPr/>
        </p:nvCxnSpPr>
        <p:spPr>
          <a:xfrm>
            <a:off x="357188" y="935191"/>
            <a:ext cx="31297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7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3"/>
            <a:ext cx="6047569" cy="1429202"/>
            <a:chOff x="810520" y="2509978"/>
            <a:chExt cx="8063425" cy="1905601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8"/>
              <a:ext cx="8063425" cy="92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Summaries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3"/>
              <a:ext cx="8063425" cy="697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Based on the above data analysis, </a:t>
              </a:r>
              <a:r>
                <a:rPr lang="en-US" sz="1700" b="1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several 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conclusions can be drawn.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3141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163115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100" dirty="0"/>
              <a:t>Based on the above data analysis, the following conclusions can be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901108"/>
            <a:ext cx="8443913" cy="4154528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163115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26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6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27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357188" y="0"/>
            <a:ext cx="3706476" cy="454342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2" y="2422716"/>
            <a:ext cx="2813847" cy="50353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803502" y="2980466"/>
            <a:ext cx="2813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CAF28-BA37-478B-BAE9-899D5A8D10E2}"/>
              </a:ext>
            </a:extLst>
          </p:cNvPr>
          <p:cNvGrpSpPr/>
          <p:nvPr/>
        </p:nvGrpSpPr>
        <p:grpSpPr>
          <a:xfrm>
            <a:off x="4360178" y="643033"/>
            <a:ext cx="700954" cy="700954"/>
            <a:chOff x="5813571" y="798286"/>
            <a:chExt cx="1078596" cy="10785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8FAA56-C568-4C9B-B925-E0E193816AF7}"/>
                </a:ext>
              </a:extLst>
            </p:cNvPr>
            <p:cNvSpPr/>
            <p:nvPr/>
          </p:nvSpPr>
          <p:spPr>
            <a:xfrm>
              <a:off x="5813571" y="798286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BED466-3678-4C30-82D2-7CCE9021A00A}"/>
                </a:ext>
              </a:extLst>
            </p:cNvPr>
            <p:cNvSpPr/>
            <p:nvPr/>
          </p:nvSpPr>
          <p:spPr>
            <a:xfrm>
              <a:off x="5927567" y="912282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C6F42E-BEC2-4D86-A534-EF9DF6DF088A}"/>
                </a:ext>
              </a:extLst>
            </p:cNvPr>
            <p:cNvGrpSpPr/>
            <p:nvPr/>
          </p:nvGrpSpPr>
          <p:grpSpPr>
            <a:xfrm>
              <a:off x="6187769" y="1224872"/>
              <a:ext cx="330200" cy="225425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2BE6E0A7-6E24-46AF-B127-7E312D2B7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FD2B891F-0A13-4EC2-8BA4-3FB45534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00B1DF-7DF7-4030-8939-C368901365E3}"/>
              </a:ext>
            </a:extLst>
          </p:cNvPr>
          <p:cNvGrpSpPr/>
          <p:nvPr/>
        </p:nvGrpSpPr>
        <p:grpSpPr>
          <a:xfrm>
            <a:off x="4360178" y="1607549"/>
            <a:ext cx="700954" cy="700954"/>
            <a:chOff x="5813571" y="2462892"/>
            <a:chExt cx="1078596" cy="1078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B9D78-F752-4862-8F95-9048A8D78BA0}"/>
                </a:ext>
              </a:extLst>
            </p:cNvPr>
            <p:cNvSpPr/>
            <p:nvPr/>
          </p:nvSpPr>
          <p:spPr>
            <a:xfrm>
              <a:off x="5813571" y="2462892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03F7FD-1300-49C9-B7F1-0CC209A88464}"/>
                </a:ext>
              </a:extLst>
            </p:cNvPr>
            <p:cNvSpPr/>
            <p:nvPr/>
          </p:nvSpPr>
          <p:spPr>
            <a:xfrm>
              <a:off x="5927567" y="2576888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C75AF1-BCEC-4A7E-8556-9FEB54A68AF3}"/>
                </a:ext>
              </a:extLst>
            </p:cNvPr>
            <p:cNvGrpSpPr/>
            <p:nvPr/>
          </p:nvGrpSpPr>
          <p:grpSpPr>
            <a:xfrm>
              <a:off x="6170307" y="2821215"/>
              <a:ext cx="365125" cy="361950"/>
              <a:chOff x="4108450" y="2886076"/>
              <a:chExt cx="365125" cy="361950"/>
            </a:xfrm>
            <a:solidFill>
              <a:schemeClr val="bg1"/>
            </a:solidFill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6133284-A0D1-44C4-9417-B03B5432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0" y="2946401"/>
                <a:ext cx="307975" cy="301625"/>
              </a:xfrm>
              <a:custGeom>
                <a:avLst/>
                <a:gdLst>
                  <a:gd name="T0" fmla="*/ 70 w 82"/>
                  <a:gd name="T1" fmla="*/ 49 h 80"/>
                  <a:gd name="T2" fmla="*/ 63 w 82"/>
                  <a:gd name="T3" fmla="*/ 46 h 80"/>
                  <a:gd name="T4" fmla="*/ 56 w 82"/>
                  <a:gd name="T5" fmla="*/ 49 h 80"/>
                  <a:gd name="T6" fmla="*/ 54 w 82"/>
                  <a:gd name="T7" fmla="*/ 50 h 80"/>
                  <a:gd name="T8" fmla="*/ 31 w 82"/>
                  <a:gd name="T9" fmla="*/ 27 h 80"/>
                  <a:gd name="T10" fmla="*/ 32 w 82"/>
                  <a:gd name="T11" fmla="*/ 25 h 80"/>
                  <a:gd name="T12" fmla="*/ 32 w 82"/>
                  <a:gd name="T13" fmla="*/ 11 h 80"/>
                  <a:gd name="T14" fmla="*/ 24 w 82"/>
                  <a:gd name="T15" fmla="*/ 3 h 80"/>
                  <a:gd name="T16" fmla="*/ 17 w 82"/>
                  <a:gd name="T17" fmla="*/ 0 h 80"/>
                  <a:gd name="T18" fmla="*/ 10 w 82"/>
                  <a:gd name="T19" fmla="*/ 3 h 80"/>
                  <a:gd name="T20" fmla="*/ 5 w 82"/>
                  <a:gd name="T21" fmla="*/ 7 h 80"/>
                  <a:gd name="T22" fmla="*/ 3 w 82"/>
                  <a:gd name="T23" fmla="*/ 25 h 80"/>
                  <a:gd name="T24" fmla="*/ 56 w 82"/>
                  <a:gd name="T25" fmla="*/ 78 h 80"/>
                  <a:gd name="T26" fmla="*/ 64 w 82"/>
                  <a:gd name="T27" fmla="*/ 80 h 80"/>
                  <a:gd name="T28" fmla="*/ 74 w 82"/>
                  <a:gd name="T29" fmla="*/ 76 h 80"/>
                  <a:gd name="T30" fmla="*/ 78 w 82"/>
                  <a:gd name="T31" fmla="*/ 71 h 80"/>
                  <a:gd name="T32" fmla="*/ 78 w 82"/>
                  <a:gd name="T33" fmla="*/ 57 h 80"/>
                  <a:gd name="T34" fmla="*/ 70 w 82"/>
                  <a:gd name="T35" fmla="*/ 4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80">
                    <a:moveTo>
                      <a:pt x="70" y="49"/>
                    </a:moveTo>
                    <a:cubicBezTo>
                      <a:pt x="68" y="47"/>
                      <a:pt x="65" y="46"/>
                      <a:pt x="63" y="46"/>
                    </a:cubicBezTo>
                    <a:cubicBezTo>
                      <a:pt x="60" y="46"/>
                      <a:pt x="57" y="47"/>
                      <a:pt x="56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43"/>
                      <a:pt x="38" y="35"/>
                      <a:pt x="31" y="27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6" y="22"/>
                      <a:pt x="36" y="15"/>
                      <a:pt x="32" y="1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2" y="1"/>
                      <a:pt x="19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12"/>
                      <a:pt x="0" y="20"/>
                      <a:pt x="3" y="25"/>
                    </a:cubicBezTo>
                    <a:cubicBezTo>
                      <a:pt x="17" y="46"/>
                      <a:pt x="35" y="64"/>
                      <a:pt x="56" y="78"/>
                    </a:cubicBezTo>
                    <a:cubicBezTo>
                      <a:pt x="58" y="79"/>
                      <a:pt x="61" y="80"/>
                      <a:pt x="64" y="80"/>
                    </a:cubicBezTo>
                    <a:cubicBezTo>
                      <a:pt x="67" y="80"/>
                      <a:pt x="71" y="79"/>
                      <a:pt x="74" y="76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82" y="67"/>
                      <a:pt x="82" y="61"/>
                      <a:pt x="78" y="57"/>
                    </a:cubicBezTo>
                    <a:lnTo>
                      <a:pt x="7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992CB7E-6E68-4CCC-93F1-126777A0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886076"/>
                <a:ext cx="187325" cy="188913"/>
              </a:xfrm>
              <a:custGeom>
                <a:avLst/>
                <a:gdLst>
                  <a:gd name="T0" fmla="*/ 2 w 50"/>
                  <a:gd name="T1" fmla="*/ 0 h 50"/>
                  <a:gd name="T2" fmla="*/ 0 w 50"/>
                  <a:gd name="T3" fmla="*/ 2 h 50"/>
                  <a:gd name="T4" fmla="*/ 2 w 50"/>
                  <a:gd name="T5" fmla="*/ 4 h 50"/>
                  <a:gd name="T6" fmla="*/ 46 w 50"/>
                  <a:gd name="T7" fmla="*/ 48 h 50"/>
                  <a:gd name="T8" fmla="*/ 48 w 50"/>
                  <a:gd name="T9" fmla="*/ 50 h 50"/>
                  <a:gd name="T10" fmla="*/ 50 w 50"/>
                  <a:gd name="T11" fmla="*/ 48 h 50"/>
                  <a:gd name="T12" fmla="*/ 2 w 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6" y="4"/>
                      <a:pt x="46" y="24"/>
                      <a:pt x="46" y="48"/>
                    </a:cubicBezTo>
                    <a:cubicBezTo>
                      <a:pt x="46" y="49"/>
                      <a:pt x="47" y="50"/>
                      <a:pt x="48" y="50"/>
                    </a:cubicBezTo>
                    <a:cubicBezTo>
                      <a:pt x="49" y="50"/>
                      <a:pt x="50" y="49"/>
                      <a:pt x="50" y="48"/>
                    </a:cubicBezTo>
                    <a:cubicBezTo>
                      <a:pt x="50" y="22"/>
                      <a:pt x="28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2B1D1B-8E84-43BB-A7B5-27D7DCDBE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946401"/>
                <a:ext cx="127000" cy="128588"/>
              </a:xfrm>
              <a:custGeom>
                <a:avLst/>
                <a:gdLst>
                  <a:gd name="T0" fmla="*/ 2 w 34"/>
                  <a:gd name="T1" fmla="*/ 4 h 34"/>
                  <a:gd name="T2" fmla="*/ 30 w 34"/>
                  <a:gd name="T3" fmla="*/ 32 h 34"/>
                  <a:gd name="T4" fmla="*/ 32 w 34"/>
                  <a:gd name="T5" fmla="*/ 34 h 34"/>
                  <a:gd name="T6" fmla="*/ 34 w 34"/>
                  <a:gd name="T7" fmla="*/ 32 h 34"/>
                  <a:gd name="T8" fmla="*/ 2 w 34"/>
                  <a:gd name="T9" fmla="*/ 0 h 34"/>
                  <a:gd name="T10" fmla="*/ 0 w 34"/>
                  <a:gd name="T11" fmla="*/ 2 h 34"/>
                  <a:gd name="T12" fmla="*/ 2 w 34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4">
                    <a:moveTo>
                      <a:pt x="2" y="4"/>
                    </a:moveTo>
                    <a:cubicBezTo>
                      <a:pt x="17" y="4"/>
                      <a:pt x="30" y="17"/>
                      <a:pt x="30" y="32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3" y="34"/>
                      <a:pt x="34" y="33"/>
                      <a:pt x="34" y="32"/>
                    </a:cubicBezTo>
                    <a:cubicBezTo>
                      <a:pt x="34" y="14"/>
                      <a:pt x="20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AE14156-35EC-44C7-AD18-8BF6C89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3006726"/>
                <a:ext cx="66675" cy="68263"/>
              </a:xfrm>
              <a:custGeom>
                <a:avLst/>
                <a:gdLst>
                  <a:gd name="T0" fmla="*/ 2 w 18"/>
                  <a:gd name="T1" fmla="*/ 4 h 18"/>
                  <a:gd name="T2" fmla="*/ 14 w 18"/>
                  <a:gd name="T3" fmla="*/ 16 h 18"/>
                  <a:gd name="T4" fmla="*/ 16 w 18"/>
                  <a:gd name="T5" fmla="*/ 18 h 18"/>
                  <a:gd name="T6" fmla="*/ 18 w 18"/>
                  <a:gd name="T7" fmla="*/ 16 h 18"/>
                  <a:gd name="T8" fmla="*/ 2 w 18"/>
                  <a:gd name="T9" fmla="*/ 0 h 18"/>
                  <a:gd name="T10" fmla="*/ 0 w 18"/>
                  <a:gd name="T11" fmla="*/ 2 h 18"/>
                  <a:gd name="T12" fmla="*/ 2 w 18"/>
                  <a:gd name="T1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8">
                    <a:moveTo>
                      <a:pt x="2" y="4"/>
                    </a:moveTo>
                    <a:cubicBezTo>
                      <a:pt x="9" y="4"/>
                      <a:pt x="14" y="9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7"/>
                      <a:pt x="11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34C7D8-3FAD-470B-A87A-BFA2F620A7BF}"/>
              </a:ext>
            </a:extLst>
          </p:cNvPr>
          <p:cNvGrpSpPr/>
          <p:nvPr/>
        </p:nvGrpSpPr>
        <p:grpSpPr>
          <a:xfrm>
            <a:off x="4360178" y="3536579"/>
            <a:ext cx="700954" cy="700954"/>
            <a:chOff x="5813571" y="4181019"/>
            <a:chExt cx="1078596" cy="10785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4670F-B4D8-44BC-AB05-DC12F114D0AA}"/>
                </a:ext>
              </a:extLst>
            </p:cNvPr>
            <p:cNvSpPr/>
            <p:nvPr/>
          </p:nvSpPr>
          <p:spPr>
            <a:xfrm>
              <a:off x="5813571" y="4181019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193350-3558-4F1A-8E6A-166D11B1AE34}"/>
                </a:ext>
              </a:extLst>
            </p:cNvPr>
            <p:cNvSpPr/>
            <p:nvPr/>
          </p:nvSpPr>
          <p:spPr>
            <a:xfrm>
              <a:off x="5927567" y="4295015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44BD608-0AE2-4506-AD6A-D34797818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688" y="4539342"/>
              <a:ext cx="360363" cy="361950"/>
            </a:xfrm>
            <a:custGeom>
              <a:avLst/>
              <a:gdLst>
                <a:gd name="T0" fmla="*/ 92 w 96"/>
                <a:gd name="T1" fmla="*/ 26 h 96"/>
                <a:gd name="T2" fmla="*/ 68 w 96"/>
                <a:gd name="T3" fmla="*/ 26 h 96"/>
                <a:gd name="T4" fmla="*/ 64 w 96"/>
                <a:gd name="T5" fmla="*/ 38 h 96"/>
                <a:gd name="T6" fmla="*/ 40 w 96"/>
                <a:gd name="T7" fmla="*/ 30 h 96"/>
                <a:gd name="T8" fmla="*/ 36 w 96"/>
                <a:gd name="T9" fmla="*/ 14 h 96"/>
                <a:gd name="T10" fmla="*/ 20 w 96"/>
                <a:gd name="T11" fmla="*/ 2 h 96"/>
                <a:gd name="T12" fmla="*/ 16 w 96"/>
                <a:gd name="T13" fmla="*/ 12 h 96"/>
                <a:gd name="T14" fmla="*/ 4 w 96"/>
                <a:gd name="T15" fmla="*/ 28 h 96"/>
                <a:gd name="T16" fmla="*/ 0 w 96"/>
                <a:gd name="T17" fmla="*/ 94 h 96"/>
                <a:gd name="T18" fmla="*/ 12 w 96"/>
                <a:gd name="T19" fmla="*/ 86 h 96"/>
                <a:gd name="T20" fmla="*/ 24 w 96"/>
                <a:gd name="T21" fmla="*/ 86 h 96"/>
                <a:gd name="T22" fmla="*/ 76 w 96"/>
                <a:gd name="T23" fmla="*/ 86 h 96"/>
                <a:gd name="T24" fmla="*/ 88 w 96"/>
                <a:gd name="T25" fmla="*/ 86 h 96"/>
                <a:gd name="T26" fmla="*/ 96 w 96"/>
                <a:gd name="T27" fmla="*/ 94 h 96"/>
                <a:gd name="T28" fmla="*/ 14 w 96"/>
                <a:gd name="T29" fmla="*/ 20 h 96"/>
                <a:gd name="T30" fmla="*/ 26 w 96"/>
                <a:gd name="T31" fmla="*/ 24 h 96"/>
                <a:gd name="T32" fmla="*/ 14 w 96"/>
                <a:gd name="T33" fmla="*/ 20 h 96"/>
                <a:gd name="T34" fmla="*/ 8 w 96"/>
                <a:gd name="T35" fmla="*/ 78 h 96"/>
                <a:gd name="T36" fmla="*/ 32 w 96"/>
                <a:gd name="T37" fmla="*/ 78 h 96"/>
                <a:gd name="T38" fmla="*/ 10 w 96"/>
                <a:gd name="T39" fmla="*/ 72 h 96"/>
                <a:gd name="T40" fmla="*/ 30 w 96"/>
                <a:gd name="T41" fmla="*/ 68 h 96"/>
                <a:gd name="T42" fmla="*/ 30 w 96"/>
                <a:gd name="T43" fmla="*/ 64 h 96"/>
                <a:gd name="T44" fmla="*/ 10 w 96"/>
                <a:gd name="T45" fmla="*/ 60 h 96"/>
                <a:gd name="T46" fmla="*/ 30 w 96"/>
                <a:gd name="T47" fmla="*/ 64 h 96"/>
                <a:gd name="T48" fmla="*/ 8 w 96"/>
                <a:gd name="T49" fmla="*/ 54 h 96"/>
                <a:gd name="T50" fmla="*/ 32 w 96"/>
                <a:gd name="T51" fmla="*/ 54 h 96"/>
                <a:gd name="T52" fmla="*/ 10 w 96"/>
                <a:gd name="T53" fmla="*/ 48 h 96"/>
                <a:gd name="T54" fmla="*/ 30 w 96"/>
                <a:gd name="T55" fmla="*/ 44 h 96"/>
                <a:gd name="T56" fmla="*/ 30 w 96"/>
                <a:gd name="T57" fmla="*/ 40 h 96"/>
                <a:gd name="T58" fmla="*/ 10 w 96"/>
                <a:gd name="T59" fmla="*/ 36 h 96"/>
                <a:gd name="T60" fmla="*/ 30 w 96"/>
                <a:gd name="T61" fmla="*/ 40 h 96"/>
                <a:gd name="T62" fmla="*/ 44 w 96"/>
                <a:gd name="T63" fmla="*/ 78 h 96"/>
                <a:gd name="T64" fmla="*/ 60 w 96"/>
                <a:gd name="T65" fmla="*/ 78 h 96"/>
                <a:gd name="T66" fmla="*/ 46 w 96"/>
                <a:gd name="T67" fmla="*/ 72 h 96"/>
                <a:gd name="T68" fmla="*/ 58 w 96"/>
                <a:gd name="T69" fmla="*/ 68 h 96"/>
                <a:gd name="T70" fmla="*/ 58 w 96"/>
                <a:gd name="T71" fmla="*/ 64 h 96"/>
                <a:gd name="T72" fmla="*/ 46 w 96"/>
                <a:gd name="T73" fmla="*/ 60 h 96"/>
                <a:gd name="T74" fmla="*/ 58 w 96"/>
                <a:gd name="T75" fmla="*/ 64 h 96"/>
                <a:gd name="T76" fmla="*/ 72 w 96"/>
                <a:gd name="T77" fmla="*/ 78 h 96"/>
                <a:gd name="T78" fmla="*/ 88 w 96"/>
                <a:gd name="T79" fmla="*/ 78 h 96"/>
                <a:gd name="T80" fmla="*/ 74 w 96"/>
                <a:gd name="T81" fmla="*/ 72 h 96"/>
                <a:gd name="T82" fmla="*/ 86 w 96"/>
                <a:gd name="T83" fmla="*/ 68 h 96"/>
                <a:gd name="T84" fmla="*/ 86 w 96"/>
                <a:gd name="T85" fmla="*/ 64 h 96"/>
                <a:gd name="T86" fmla="*/ 74 w 96"/>
                <a:gd name="T87" fmla="*/ 60 h 96"/>
                <a:gd name="T88" fmla="*/ 86 w 96"/>
                <a:gd name="T89" fmla="*/ 64 h 96"/>
                <a:gd name="T90" fmla="*/ 72 w 96"/>
                <a:gd name="T91" fmla="*/ 54 h 96"/>
                <a:gd name="T92" fmla="*/ 88 w 96"/>
                <a:gd name="T93" fmla="*/ 54 h 96"/>
                <a:gd name="T94" fmla="*/ 74 w 96"/>
                <a:gd name="T95" fmla="*/ 48 h 96"/>
                <a:gd name="T96" fmla="*/ 86 w 96"/>
                <a:gd name="T9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4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5"/>
                    <a:pt x="91" y="24"/>
                    <a:pt x="9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5"/>
                    <a:pt x="68" y="2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4" y="37"/>
                    <a:pt x="64" y="38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39" y="28"/>
                    <a:pt x="3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3" y="84"/>
                    <a:pt x="14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7" y="84"/>
                    <a:pt x="78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4"/>
                    <a:pt x="88" y="85"/>
                    <a:pt x="88" y="8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6"/>
                    <a:pt x="96" y="95"/>
                    <a:pt x="96" y="94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5" y="36"/>
                    <a:pt x="94" y="36"/>
                  </a:cubicBezTo>
                  <a:close/>
                  <a:moveTo>
                    <a:pt x="14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1"/>
                    <a:pt x="13" y="20"/>
                    <a:pt x="14" y="20"/>
                  </a:cubicBezTo>
                  <a:close/>
                  <a:moveTo>
                    <a:pt x="30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9" y="80"/>
                    <a:pt x="8" y="79"/>
                    <a:pt x="8" y="78"/>
                  </a:cubicBezTo>
                  <a:cubicBezTo>
                    <a:pt x="8" y="77"/>
                    <a:pt x="9" y="76"/>
                    <a:pt x="1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2" y="77"/>
                    <a:pt x="32" y="78"/>
                  </a:cubicBezTo>
                  <a:cubicBezTo>
                    <a:pt x="32" y="79"/>
                    <a:pt x="31" y="80"/>
                    <a:pt x="30" y="80"/>
                  </a:cubicBezTo>
                  <a:close/>
                  <a:moveTo>
                    <a:pt x="30" y="72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9" y="72"/>
                    <a:pt x="8" y="71"/>
                    <a:pt x="8" y="70"/>
                  </a:cubicBezTo>
                  <a:cubicBezTo>
                    <a:pt x="8" y="69"/>
                    <a:pt x="9" y="68"/>
                    <a:pt x="1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8"/>
                    <a:pt x="32" y="69"/>
                    <a:pt x="32" y="70"/>
                  </a:cubicBezTo>
                  <a:cubicBezTo>
                    <a:pt x="32" y="71"/>
                    <a:pt x="31" y="72"/>
                    <a:pt x="30" y="72"/>
                  </a:cubicBezTo>
                  <a:close/>
                  <a:moveTo>
                    <a:pt x="3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8" y="63"/>
                    <a:pt x="8" y="62"/>
                  </a:cubicBezTo>
                  <a:cubicBezTo>
                    <a:pt x="8" y="61"/>
                    <a:pt x="9" y="60"/>
                    <a:pt x="1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lose/>
                  <a:moveTo>
                    <a:pt x="3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53"/>
                    <a:pt x="9" y="52"/>
                    <a:pt x="1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52"/>
                    <a:pt x="32" y="53"/>
                    <a:pt x="32" y="54"/>
                  </a:cubicBezTo>
                  <a:cubicBezTo>
                    <a:pt x="32" y="55"/>
                    <a:pt x="31" y="56"/>
                    <a:pt x="30" y="56"/>
                  </a:cubicBezTo>
                  <a:close/>
                  <a:moveTo>
                    <a:pt x="3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2" y="45"/>
                    <a:pt x="32" y="46"/>
                  </a:cubicBezTo>
                  <a:cubicBezTo>
                    <a:pt x="32" y="47"/>
                    <a:pt x="31" y="48"/>
                    <a:pt x="30" y="48"/>
                  </a:cubicBezTo>
                  <a:close/>
                  <a:moveTo>
                    <a:pt x="30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8" y="39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7"/>
                    <a:pt x="32" y="38"/>
                  </a:cubicBezTo>
                  <a:cubicBezTo>
                    <a:pt x="32" y="39"/>
                    <a:pt x="31" y="40"/>
                    <a:pt x="30" y="40"/>
                  </a:cubicBezTo>
                  <a:close/>
                  <a:moveTo>
                    <a:pt x="58" y="80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79"/>
                    <a:pt x="44" y="78"/>
                  </a:cubicBezTo>
                  <a:cubicBezTo>
                    <a:pt x="44" y="77"/>
                    <a:pt x="45" y="76"/>
                    <a:pt x="4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9" y="76"/>
                    <a:pt x="60" y="77"/>
                    <a:pt x="60" y="78"/>
                  </a:cubicBezTo>
                  <a:cubicBezTo>
                    <a:pt x="60" y="79"/>
                    <a:pt x="59" y="80"/>
                    <a:pt x="58" y="80"/>
                  </a:cubicBezTo>
                  <a:close/>
                  <a:moveTo>
                    <a:pt x="58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4" y="71"/>
                    <a:pt x="44" y="70"/>
                  </a:cubicBezTo>
                  <a:cubicBezTo>
                    <a:pt x="44" y="69"/>
                    <a:pt x="45" y="68"/>
                    <a:pt x="46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60" y="69"/>
                    <a:pt x="60" y="70"/>
                  </a:cubicBezTo>
                  <a:cubicBezTo>
                    <a:pt x="60" y="71"/>
                    <a:pt x="59" y="72"/>
                    <a:pt x="58" y="72"/>
                  </a:cubicBezTo>
                  <a:close/>
                  <a:moveTo>
                    <a:pt x="58" y="64"/>
                  </a:moveTo>
                  <a:cubicBezTo>
                    <a:pt x="46" y="64"/>
                    <a:pt x="46" y="64"/>
                    <a:pt x="46" y="64"/>
                  </a:cubicBezTo>
                  <a:cubicBezTo>
                    <a:pt x="45" y="64"/>
                    <a:pt x="44" y="63"/>
                    <a:pt x="44" y="62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60" y="61"/>
                    <a:pt x="60" y="62"/>
                  </a:cubicBezTo>
                  <a:cubicBezTo>
                    <a:pt x="60" y="63"/>
                    <a:pt x="59" y="64"/>
                    <a:pt x="58" y="64"/>
                  </a:cubicBezTo>
                  <a:close/>
                  <a:moveTo>
                    <a:pt x="86" y="80"/>
                  </a:moveTo>
                  <a:cubicBezTo>
                    <a:pt x="74" y="80"/>
                    <a:pt x="74" y="80"/>
                    <a:pt x="74" y="80"/>
                  </a:cubicBezTo>
                  <a:cubicBezTo>
                    <a:pt x="73" y="80"/>
                    <a:pt x="72" y="79"/>
                    <a:pt x="72" y="78"/>
                  </a:cubicBezTo>
                  <a:cubicBezTo>
                    <a:pt x="72" y="77"/>
                    <a:pt x="73" y="76"/>
                    <a:pt x="74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7" y="76"/>
                    <a:pt x="88" y="77"/>
                    <a:pt x="88" y="78"/>
                  </a:cubicBezTo>
                  <a:cubicBezTo>
                    <a:pt x="88" y="79"/>
                    <a:pt x="87" y="80"/>
                    <a:pt x="86" y="80"/>
                  </a:cubicBezTo>
                  <a:close/>
                  <a:moveTo>
                    <a:pt x="86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1"/>
                    <a:pt x="72" y="70"/>
                  </a:cubicBezTo>
                  <a:cubicBezTo>
                    <a:pt x="72" y="69"/>
                    <a:pt x="73" y="68"/>
                    <a:pt x="74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8"/>
                    <a:pt x="88" y="69"/>
                    <a:pt x="88" y="70"/>
                  </a:cubicBezTo>
                  <a:cubicBezTo>
                    <a:pt x="88" y="71"/>
                    <a:pt x="87" y="72"/>
                    <a:pt x="86" y="72"/>
                  </a:cubicBezTo>
                  <a:close/>
                  <a:moveTo>
                    <a:pt x="86" y="64"/>
                  </a:move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2"/>
                  </a:cubicBezTo>
                  <a:cubicBezTo>
                    <a:pt x="72" y="61"/>
                    <a:pt x="73" y="60"/>
                    <a:pt x="74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7" y="60"/>
                    <a:pt x="88" y="61"/>
                    <a:pt x="88" y="62"/>
                  </a:cubicBezTo>
                  <a:cubicBezTo>
                    <a:pt x="88" y="63"/>
                    <a:pt x="87" y="64"/>
                    <a:pt x="86" y="64"/>
                  </a:cubicBezTo>
                  <a:close/>
                  <a:moveTo>
                    <a:pt x="86" y="56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73" y="56"/>
                    <a:pt x="72" y="55"/>
                    <a:pt x="72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3"/>
                    <a:pt x="88" y="54"/>
                  </a:cubicBezTo>
                  <a:cubicBezTo>
                    <a:pt x="88" y="55"/>
                    <a:pt x="87" y="56"/>
                    <a:pt x="86" y="56"/>
                  </a:cubicBezTo>
                  <a:close/>
                  <a:moveTo>
                    <a:pt x="86" y="48"/>
                  </a:moveTo>
                  <a:cubicBezTo>
                    <a:pt x="74" y="48"/>
                    <a:pt x="74" y="48"/>
                    <a:pt x="74" y="48"/>
                  </a:cubicBezTo>
                  <a:cubicBezTo>
                    <a:pt x="73" y="48"/>
                    <a:pt x="72" y="47"/>
                    <a:pt x="72" y="46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742B07A-45EB-40D2-9A03-4E33693F5BD1}"/>
              </a:ext>
            </a:extLst>
          </p:cNvPr>
          <p:cNvSpPr/>
          <p:nvPr/>
        </p:nvSpPr>
        <p:spPr>
          <a:xfrm>
            <a:off x="4360178" y="2572065"/>
            <a:ext cx="700954" cy="7009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CDF15-D0EE-4CD9-80A5-D75986C05C3C}"/>
              </a:ext>
            </a:extLst>
          </p:cNvPr>
          <p:cNvSpPr/>
          <p:nvPr/>
        </p:nvSpPr>
        <p:spPr>
          <a:xfrm>
            <a:off x="4434261" y="2646147"/>
            <a:ext cx="552787" cy="552787"/>
          </a:xfrm>
          <a:prstGeom prst="ellipse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Garamond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120F7E-E4F5-4620-BC22-A752E1FCB1FB}"/>
              </a:ext>
            </a:extLst>
          </p:cNvPr>
          <p:cNvGrpSpPr/>
          <p:nvPr/>
        </p:nvGrpSpPr>
        <p:grpSpPr>
          <a:xfrm>
            <a:off x="4583267" y="2789895"/>
            <a:ext cx="254777" cy="265295"/>
            <a:chOff x="3390900" y="723900"/>
            <a:chExt cx="346075" cy="360363"/>
          </a:xfrm>
          <a:solidFill>
            <a:schemeClr val="bg1"/>
          </a:solidFill>
        </p:grpSpPr>
        <p:sp>
          <p:nvSpPr>
            <p:cNvPr id="46" name="Freeform 252">
              <a:extLst>
                <a:ext uri="{FF2B5EF4-FFF2-40B4-BE49-F238E27FC236}">
                  <a16:creationId xmlns:a16="http://schemas.microsoft.com/office/drawing/2014/main" id="{A111DBF6-D001-4EED-B757-FAB0A8E1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1023938"/>
              <a:ext cx="346075" cy="60325"/>
            </a:xfrm>
            <a:custGeom>
              <a:avLst/>
              <a:gdLst>
                <a:gd name="T0" fmla="*/ 90 w 92"/>
                <a:gd name="T1" fmla="*/ 12 h 16"/>
                <a:gd name="T2" fmla="*/ 48 w 92"/>
                <a:gd name="T3" fmla="*/ 12 h 16"/>
                <a:gd name="T4" fmla="*/ 48 w 92"/>
                <a:gd name="T5" fmla="*/ 0 h 16"/>
                <a:gd name="T6" fmla="*/ 44 w 92"/>
                <a:gd name="T7" fmla="*/ 0 h 16"/>
                <a:gd name="T8" fmla="*/ 44 w 92"/>
                <a:gd name="T9" fmla="*/ 12 h 16"/>
                <a:gd name="T10" fmla="*/ 2 w 92"/>
                <a:gd name="T11" fmla="*/ 12 h 16"/>
                <a:gd name="T12" fmla="*/ 0 w 92"/>
                <a:gd name="T13" fmla="*/ 14 h 16"/>
                <a:gd name="T14" fmla="*/ 2 w 92"/>
                <a:gd name="T15" fmla="*/ 16 h 16"/>
                <a:gd name="T16" fmla="*/ 90 w 92"/>
                <a:gd name="T17" fmla="*/ 16 h 16"/>
                <a:gd name="T18" fmla="*/ 92 w 92"/>
                <a:gd name="T19" fmla="*/ 14 h 16"/>
                <a:gd name="T20" fmla="*/ 90 w 92"/>
                <a:gd name="T2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6">
                  <a:moveTo>
                    <a:pt x="90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6"/>
                    <a:pt x="92" y="15"/>
                    <a:pt x="92" y="14"/>
                  </a:cubicBezTo>
                  <a:cubicBezTo>
                    <a:pt x="92" y="13"/>
                    <a:pt x="91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FC405264-BE3A-43DC-B54D-80EA85FC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874713"/>
              <a:ext cx="87313" cy="44450"/>
            </a:xfrm>
            <a:custGeom>
              <a:avLst/>
              <a:gdLst>
                <a:gd name="T0" fmla="*/ 21 w 23"/>
                <a:gd name="T1" fmla="*/ 0 h 12"/>
                <a:gd name="T2" fmla="*/ 0 w 23"/>
                <a:gd name="T3" fmla="*/ 0 h 12"/>
                <a:gd name="T4" fmla="*/ 3 w 23"/>
                <a:gd name="T5" fmla="*/ 12 h 12"/>
                <a:gd name="T6" fmla="*/ 23 w 23"/>
                <a:gd name="T7" fmla="*/ 12 h 12"/>
                <a:gd name="T8" fmla="*/ 21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8"/>
                    <a:pt x="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8"/>
                    <a:pt x="21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B983B4BE-E4EF-483A-9C3C-2777C4F9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739775"/>
              <a:ext cx="68263" cy="44450"/>
            </a:xfrm>
            <a:custGeom>
              <a:avLst/>
              <a:gdLst>
                <a:gd name="T0" fmla="*/ 8 w 18"/>
                <a:gd name="T1" fmla="*/ 0 h 12"/>
                <a:gd name="T2" fmla="*/ 0 w 18"/>
                <a:gd name="T3" fmla="*/ 12 h 12"/>
                <a:gd name="T4" fmla="*/ 18 w 18"/>
                <a:gd name="T5" fmla="*/ 12 h 12"/>
                <a:gd name="T6" fmla="*/ 10 w 18"/>
                <a:gd name="T7" fmla="*/ 0 h 12"/>
                <a:gd name="T8" fmla="*/ 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cubicBezTo>
                    <a:pt x="5" y="4"/>
                    <a:pt x="2" y="8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8"/>
                    <a:pt x="13" y="4"/>
                    <a:pt x="1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B223B66A-D382-4670-99BB-4AEA46C9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874713"/>
              <a:ext cx="85725" cy="44450"/>
            </a:xfrm>
            <a:custGeom>
              <a:avLst/>
              <a:gdLst>
                <a:gd name="T0" fmla="*/ 23 w 23"/>
                <a:gd name="T1" fmla="*/ 0 h 12"/>
                <a:gd name="T2" fmla="*/ 2 w 23"/>
                <a:gd name="T3" fmla="*/ 0 h 12"/>
                <a:gd name="T4" fmla="*/ 0 w 23"/>
                <a:gd name="T5" fmla="*/ 12 h 12"/>
                <a:gd name="T6" fmla="*/ 20 w 23"/>
                <a:gd name="T7" fmla="*/ 12 h 12"/>
                <a:gd name="T8" fmla="*/ 23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8"/>
                    <a:pt x="23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7AADD97D-38F2-4A47-960C-9EC3371E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874713"/>
              <a:ext cx="104775" cy="44450"/>
            </a:xfrm>
            <a:custGeom>
              <a:avLst/>
              <a:gdLst>
                <a:gd name="T0" fmla="*/ 0 w 28"/>
                <a:gd name="T1" fmla="*/ 0 h 12"/>
                <a:gd name="T2" fmla="*/ 3 w 28"/>
                <a:gd name="T3" fmla="*/ 12 h 12"/>
                <a:gd name="T4" fmla="*/ 25 w 28"/>
                <a:gd name="T5" fmla="*/ 12 h 12"/>
                <a:gd name="T6" fmla="*/ 28 w 28"/>
                <a:gd name="T7" fmla="*/ 0 h 12"/>
                <a:gd name="T8" fmla="*/ 0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8"/>
                    <a:pt x="27" y="4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1" name="Freeform 257">
              <a:extLst>
                <a:ext uri="{FF2B5EF4-FFF2-40B4-BE49-F238E27FC236}">
                  <a16:creationId xmlns:a16="http://schemas.microsoft.com/office/drawing/2014/main" id="{299F226E-99B4-42CA-96C0-278E06B1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798513"/>
              <a:ext cx="104775" cy="60325"/>
            </a:xfrm>
            <a:custGeom>
              <a:avLst/>
              <a:gdLst>
                <a:gd name="T0" fmla="*/ 28 w 28"/>
                <a:gd name="T1" fmla="*/ 16 h 16"/>
                <a:gd name="T2" fmla="*/ 25 w 28"/>
                <a:gd name="T3" fmla="*/ 0 h 16"/>
                <a:gd name="T4" fmla="*/ 3 w 28"/>
                <a:gd name="T5" fmla="*/ 0 h 16"/>
                <a:gd name="T6" fmla="*/ 0 w 28"/>
                <a:gd name="T7" fmla="*/ 16 h 16"/>
                <a:gd name="T8" fmla="*/ 2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cubicBezTo>
                    <a:pt x="28" y="11"/>
                    <a:pt x="27" y="5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5"/>
                    <a:pt x="0" y="11"/>
                    <a:pt x="0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2" name="Freeform 258">
              <a:extLst>
                <a:ext uri="{FF2B5EF4-FFF2-40B4-BE49-F238E27FC236}">
                  <a16:creationId xmlns:a16="http://schemas.microsoft.com/office/drawing/2014/main" id="{4C003908-1DC2-4687-B8CE-0B64A117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935038"/>
              <a:ext cx="74613" cy="58738"/>
            </a:xfrm>
            <a:custGeom>
              <a:avLst/>
              <a:gdLst>
                <a:gd name="T0" fmla="*/ 11 w 20"/>
                <a:gd name="T1" fmla="*/ 16 h 16"/>
                <a:gd name="T2" fmla="*/ 20 w 20"/>
                <a:gd name="T3" fmla="*/ 0 h 16"/>
                <a:gd name="T4" fmla="*/ 0 w 20"/>
                <a:gd name="T5" fmla="*/ 0 h 16"/>
                <a:gd name="T6" fmla="*/ 9 w 20"/>
                <a:gd name="T7" fmla="*/ 16 h 16"/>
                <a:gd name="T8" fmla="*/ 1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1" y="16"/>
                  </a:moveTo>
                  <a:cubicBezTo>
                    <a:pt x="14" y="11"/>
                    <a:pt x="17" y="5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1"/>
                    <a:pt x="9" y="16"/>
                  </a:cubicBez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3" name="Freeform 259">
              <a:extLst>
                <a:ext uri="{FF2B5EF4-FFF2-40B4-BE49-F238E27FC236}">
                  <a16:creationId xmlns:a16="http://schemas.microsoft.com/office/drawing/2014/main" id="{77FE54F1-C954-4DFB-8CA4-214A84BC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798513"/>
              <a:ext cx="87313" cy="60325"/>
            </a:xfrm>
            <a:custGeom>
              <a:avLst/>
              <a:gdLst>
                <a:gd name="T0" fmla="*/ 0 w 23"/>
                <a:gd name="T1" fmla="*/ 16 h 16"/>
                <a:gd name="T2" fmla="*/ 20 w 23"/>
                <a:gd name="T3" fmla="*/ 16 h 16"/>
                <a:gd name="T4" fmla="*/ 23 w 23"/>
                <a:gd name="T5" fmla="*/ 0 h 16"/>
                <a:gd name="T6" fmla="*/ 4 w 23"/>
                <a:gd name="T7" fmla="*/ 0 h 16"/>
                <a:gd name="T8" fmla="*/ 0 w 2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1"/>
                    <a:pt x="21" y="5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5"/>
                    <a:pt x="0" y="1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4" name="Freeform 260">
              <a:extLst>
                <a:ext uri="{FF2B5EF4-FFF2-40B4-BE49-F238E27FC236}">
                  <a16:creationId xmlns:a16="http://schemas.microsoft.com/office/drawing/2014/main" id="{EB2E636F-FAA1-4671-A79A-E1AD7534C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798513"/>
              <a:ext cx="85725" cy="60325"/>
            </a:xfrm>
            <a:custGeom>
              <a:avLst/>
              <a:gdLst>
                <a:gd name="T0" fmla="*/ 0 w 23"/>
                <a:gd name="T1" fmla="*/ 0 h 16"/>
                <a:gd name="T2" fmla="*/ 3 w 23"/>
                <a:gd name="T3" fmla="*/ 16 h 16"/>
                <a:gd name="T4" fmla="*/ 23 w 23"/>
                <a:gd name="T5" fmla="*/ 16 h 16"/>
                <a:gd name="T6" fmla="*/ 19 w 23"/>
                <a:gd name="T7" fmla="*/ 0 h 16"/>
                <a:gd name="T8" fmla="*/ 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"/>
                    <a:pt x="21" y="5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5" name="Freeform 261">
              <a:extLst>
                <a:ext uri="{FF2B5EF4-FFF2-40B4-BE49-F238E27FC236}">
                  <a16:creationId xmlns:a16="http://schemas.microsoft.com/office/drawing/2014/main" id="{CBFE28E0-2BD6-46BE-B6ED-329230B9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935038"/>
              <a:ext cx="112713" cy="74613"/>
            </a:xfrm>
            <a:custGeom>
              <a:avLst/>
              <a:gdLst>
                <a:gd name="T0" fmla="*/ 11 w 30"/>
                <a:gd name="T1" fmla="*/ 0 h 20"/>
                <a:gd name="T2" fmla="*/ 0 w 30"/>
                <a:gd name="T3" fmla="*/ 19 h 20"/>
                <a:gd name="T4" fmla="*/ 0 w 30"/>
                <a:gd name="T5" fmla="*/ 20 h 20"/>
                <a:gd name="T6" fmla="*/ 30 w 30"/>
                <a:gd name="T7" fmla="*/ 0 h 20"/>
                <a:gd name="T8" fmla="*/ 11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11" y="0"/>
                  </a:moveTo>
                  <a:cubicBezTo>
                    <a:pt x="8" y="6"/>
                    <a:pt x="5" y="13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19"/>
                    <a:pt x="24" y="11"/>
                    <a:pt x="30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6" name="Freeform 262">
              <a:extLst>
                <a:ext uri="{FF2B5EF4-FFF2-40B4-BE49-F238E27FC236}">
                  <a16:creationId xmlns:a16="http://schemas.microsoft.com/office/drawing/2014/main" id="{4C110F8C-5323-4107-8EA8-6C6F8875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935038"/>
              <a:ext cx="112713" cy="74613"/>
            </a:xfrm>
            <a:custGeom>
              <a:avLst/>
              <a:gdLst>
                <a:gd name="T0" fmla="*/ 30 w 30"/>
                <a:gd name="T1" fmla="*/ 19 h 20"/>
                <a:gd name="T2" fmla="*/ 19 w 30"/>
                <a:gd name="T3" fmla="*/ 0 h 20"/>
                <a:gd name="T4" fmla="*/ 0 w 30"/>
                <a:gd name="T5" fmla="*/ 0 h 20"/>
                <a:gd name="T6" fmla="*/ 30 w 30"/>
                <a:gd name="T7" fmla="*/ 20 h 20"/>
                <a:gd name="T8" fmla="*/ 30 w 3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9"/>
                  </a:moveTo>
                  <a:cubicBezTo>
                    <a:pt x="25" y="13"/>
                    <a:pt x="22" y="6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7" y="19"/>
                    <a:pt x="30" y="20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8DC165B0-E6C2-424C-B0A0-248AD122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723900"/>
              <a:ext cx="104775" cy="60325"/>
            </a:xfrm>
            <a:custGeom>
              <a:avLst/>
              <a:gdLst>
                <a:gd name="T0" fmla="*/ 18 w 28"/>
                <a:gd name="T1" fmla="*/ 16 h 16"/>
                <a:gd name="T2" fmla="*/ 28 w 28"/>
                <a:gd name="T3" fmla="*/ 1 h 16"/>
                <a:gd name="T4" fmla="*/ 28 w 28"/>
                <a:gd name="T5" fmla="*/ 0 h 16"/>
                <a:gd name="T6" fmla="*/ 0 w 28"/>
                <a:gd name="T7" fmla="*/ 16 h 16"/>
                <a:gd name="T8" fmla="*/ 1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8" y="16"/>
                  </a:moveTo>
                  <a:cubicBezTo>
                    <a:pt x="20" y="11"/>
                    <a:pt x="24" y="5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1"/>
                    <a:pt x="6" y="7"/>
                    <a:pt x="0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8" name="Freeform 264">
              <a:extLst>
                <a:ext uri="{FF2B5EF4-FFF2-40B4-BE49-F238E27FC236}">
                  <a16:creationId xmlns:a16="http://schemas.microsoft.com/office/drawing/2014/main" id="{2C22B1E3-26FD-460A-A9E2-8C3086E2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723900"/>
              <a:ext cx="106363" cy="60325"/>
            </a:xfrm>
            <a:custGeom>
              <a:avLst/>
              <a:gdLst>
                <a:gd name="T0" fmla="*/ 0 w 28"/>
                <a:gd name="T1" fmla="*/ 1 h 16"/>
                <a:gd name="T2" fmla="*/ 10 w 28"/>
                <a:gd name="T3" fmla="*/ 16 h 16"/>
                <a:gd name="T4" fmla="*/ 28 w 28"/>
                <a:gd name="T5" fmla="*/ 16 h 16"/>
                <a:gd name="T6" fmla="*/ 0 w 28"/>
                <a:gd name="T7" fmla="*/ 0 h 16"/>
                <a:gd name="T8" fmla="*/ 0 w 28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"/>
                  </a:moveTo>
                  <a:cubicBezTo>
                    <a:pt x="4" y="5"/>
                    <a:pt x="8" y="11"/>
                    <a:pt x="1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2" y="7"/>
                    <a:pt x="11" y="1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11D77A-6095-4970-84F8-D972B5356353}"/>
              </a:ext>
            </a:extLst>
          </p:cNvPr>
          <p:cNvGrpSpPr/>
          <p:nvPr/>
        </p:nvGrpSpPr>
        <p:grpSpPr>
          <a:xfrm>
            <a:off x="5284613" y="748492"/>
            <a:ext cx="2325055" cy="493278"/>
            <a:chOff x="6284976" y="1299469"/>
            <a:chExt cx="6374695" cy="873879"/>
          </a:xfrm>
        </p:grpSpPr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5BD1B552-63A3-4A39-9140-3741C5DF70F3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5"/>
              <a:ext cx="6374695" cy="3680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adrian.m.muhammad@gmail.com</a:t>
              </a: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BA70DA6E-9B2F-4B09-8927-144E554504A7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9"/>
              <a:ext cx="5449824" cy="40893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Email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0CFB64-6BDE-4CB1-8CE8-76043419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7BEFB7-3F7F-42EB-ACE8-08F959741EAA}"/>
              </a:ext>
            </a:extLst>
          </p:cNvPr>
          <p:cNvGrpSpPr/>
          <p:nvPr/>
        </p:nvGrpSpPr>
        <p:grpSpPr>
          <a:xfrm>
            <a:off x="5284613" y="1713006"/>
            <a:ext cx="1987725" cy="493279"/>
            <a:chOff x="6284976" y="1299467"/>
            <a:chExt cx="5449824" cy="873883"/>
          </a:xfrm>
        </p:grpSpPr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6A37F00C-CC2A-4593-80C1-A63876A94450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+6285233791448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02551B09-7A29-47A4-AA64-170FB76C7F2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Phone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1FD6E3-BD81-478E-9265-5AAFA80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5284612" y="2677523"/>
            <a:ext cx="3516489" cy="701027"/>
            <a:chOff x="6284973" y="1299469"/>
            <a:chExt cx="8842392" cy="1241922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3" y="1805305"/>
              <a:ext cx="8842392" cy="73608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github.com/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adrn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-mm/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DSLS_Mini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-Project-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DE_Adrian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-Maulana-Muhammad</a:t>
              </a: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9"/>
              <a:ext cx="5449824" cy="40893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Website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9F0086-081A-4908-90E0-E4F8C13F0DF7}"/>
              </a:ext>
            </a:extLst>
          </p:cNvPr>
          <p:cNvGrpSpPr/>
          <p:nvPr/>
        </p:nvGrpSpPr>
        <p:grpSpPr>
          <a:xfrm>
            <a:off x="5284613" y="3642038"/>
            <a:ext cx="2898492" cy="493279"/>
            <a:chOff x="6284976" y="1299468"/>
            <a:chExt cx="7946910" cy="873881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683A8375-BF64-4DA2-AFB8-727FBC6E470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7946910" cy="3680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linkedin.com/in/adrn-mm/</a:t>
              </a:r>
            </a:p>
          </p:txBody>
        </p:sp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5FAFE8E9-EB60-48AC-901B-465AF078B39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8"/>
              <a:ext cx="5449824" cy="40893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 err="1">
                  <a:solidFill>
                    <a:srgbClr val="102747"/>
                  </a:solidFill>
                  <a:latin typeface="Garamond"/>
                </a:rPr>
                <a:t>Linkedin</a:t>
              </a:r>
              <a:endParaRPr lang="en-US" sz="1500" dirty="0">
                <a:solidFill>
                  <a:srgbClr val="102747"/>
                </a:solidFill>
                <a:latin typeface="Garamond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4A700E-BBAE-4D9C-B295-9225313A7D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338688"/>
            <a:ext cx="6047569" cy="1029093"/>
            <a:chOff x="810520" y="2694643"/>
            <a:chExt cx="8063425" cy="1372123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694643"/>
              <a:ext cx="8063425" cy="738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</a:pPr>
              <a:r>
                <a:rPr lang="en" sz="3600" b="0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Business &amp; Data Understanding</a:t>
              </a:r>
              <a:endParaRPr sz="3600" dirty="0"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3"/>
              <a:ext cx="8063425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</a:pPr>
              <a:r>
                <a:rPr lang="en" sz="1700" b="1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Northwind Traders</a:t>
              </a:r>
              <a:endParaRPr sz="1100" dirty="0"/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Northwind Traders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/>
              <a:t>Northwind Traders is a fictional company that operates as a wholesale supplier of food and non-food products. The database represents a typical business operating in the retail industry, which includes a wide range of products, customers, orders, and employees.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4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11B6C1-7222-ADCC-3DCE-872EDF76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82" y="2391157"/>
            <a:ext cx="5439036" cy="22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121430"/>
            <a:chOff x="810520" y="2509976"/>
            <a:chExt cx="8063425" cy="1495238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6"/>
              <a:ext cx="80634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lang="en-ID" sz="4500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Analysis Objectives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87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Analysis|Customer Analysis|Shipper Analysis 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475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Product Sales by Category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"Products", "</a:t>
            </a:r>
            <a:r>
              <a:rPr lang="en-US" sz="1400" dirty="0" err="1"/>
              <a:t>OrderDetails</a:t>
            </a:r>
            <a:r>
              <a:rPr lang="en-US" sz="1400" dirty="0"/>
              <a:t>" and "Categories"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category and calculate the sum of quantity sold and total revenue for each category.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categories that have sold units above the average.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Best-Selling Products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Join the Orders and Order Details tables to retrieve order details information.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Filter the order details information to retrieve only the needed information.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Group the data by product ID and aggregate the data to find the total quantity of each product sold.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Sort the data in descending order to find the best-selling product.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Join the Products table to retrieve the product name.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Select the product name and total quantity to display the best-selling product information.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5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Customer Spending by Country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"Customers" and "Orders Details"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country and calculate the sum of total revenue for each country.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countries where customer spending is above the average.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Most Frequent Customers by Number of Orders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CTE to create a subquery that counts the number of orders per customer.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customers who have placed more than average orders.</a:t>
            </a:r>
            <a:endParaRPr lang="en-US" sz="2000" dirty="0"/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sorting to order the data by the number of orders per customer and display the top 10 most frequent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Average Delivery Time per Shipper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"Orders" and "Shippers"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condition to calculate the difference between the "</a:t>
            </a:r>
            <a:r>
              <a:rPr lang="en-US" sz="1400" dirty="0" err="1"/>
              <a:t>ShippedDate</a:t>
            </a:r>
            <a:r>
              <a:rPr lang="en-US" sz="1400" dirty="0"/>
              <a:t>" and "</a:t>
            </a:r>
            <a:r>
              <a:rPr lang="en-US" sz="1400" dirty="0" err="1"/>
              <a:t>OrderDate</a:t>
            </a:r>
            <a:r>
              <a:rPr lang="en-US" sz="1400" dirty="0"/>
              <a:t>" columns.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shipper and calculate the average delivery time for each shipper.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Busiest Shippers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"Orders" and "Shippers"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count the number of orders shipped by each shipper.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sorting to order the data by the number of shipped orders and display the top 10 busiest shippers.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Processing Flowchart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 Flowchart|Customer Analysis Flowchart|Shipper Analysis Flowchart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37514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1209</Words>
  <Application>Microsoft Office PowerPoint</Application>
  <PresentationFormat>On-screen Show (16:9)</PresentationFormat>
  <Paragraphs>211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Garamond</vt:lpstr>
      <vt:lpstr>Consolas</vt:lpstr>
      <vt:lpstr>Simple Light</vt:lpstr>
      <vt:lpstr>1_Office Theme</vt:lpstr>
      <vt:lpstr>Office Theme</vt:lpstr>
      <vt:lpstr>PowerPoint Presentation</vt:lpstr>
      <vt:lpstr>Table of Contents</vt:lpstr>
      <vt:lpstr>PowerPoint Presentation</vt:lpstr>
      <vt:lpstr>Northwind Traders</vt:lpstr>
      <vt:lpstr>PowerPoint Presentation</vt:lpstr>
      <vt:lpstr>Product Analysis</vt:lpstr>
      <vt:lpstr>Customer Analysis</vt:lpstr>
      <vt:lpstr>Shipper Analysis</vt:lpstr>
      <vt:lpstr>PowerPoint Presentation</vt:lpstr>
      <vt:lpstr>Product Analysis Flowchart</vt:lpstr>
      <vt:lpstr>Product Analysis Flowchart</vt:lpstr>
      <vt:lpstr>Customer Analysis Flowchart</vt:lpstr>
      <vt:lpstr>Customer Analysis Flowchart</vt:lpstr>
      <vt:lpstr>Shipper Analysis Flowchart</vt:lpstr>
      <vt:lpstr>Shipper Analysis Flowchart</vt:lpstr>
      <vt:lpstr>PowerPoint Presentation</vt:lpstr>
      <vt:lpstr>Product Analysis Queries</vt:lpstr>
      <vt:lpstr>Product Analysis Queries</vt:lpstr>
      <vt:lpstr>Customer Analysis Queries</vt:lpstr>
      <vt:lpstr>Customer Analysis Queries</vt:lpstr>
      <vt:lpstr>Shipper Analysis Queries</vt:lpstr>
      <vt:lpstr>Shipper Analysis Queries</vt:lpstr>
      <vt:lpstr>PowerPoint Presentation</vt:lpstr>
      <vt:lpstr>PowerPoint Presentation</vt:lpstr>
      <vt:lpstr>PowerPoint Presentation</vt:lpstr>
      <vt:lpstr>Based on the above data analysis, the following conclusions can be drawn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Maulana Muhammad</dc:creator>
  <cp:lastModifiedBy>Adrian Maulana Muhammad</cp:lastModifiedBy>
  <cp:revision>94</cp:revision>
  <dcterms:modified xsi:type="dcterms:W3CDTF">2023-01-29T12:04:30Z</dcterms:modified>
</cp:coreProperties>
</file>