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5" r:id="rId1"/>
  </p:sldMasterIdLst>
  <p:notesMasterIdLst>
    <p:notesMasterId r:id="rId46"/>
  </p:notesMasterIdLst>
  <p:sldIdLst>
    <p:sldId id="256" r:id="rId2"/>
    <p:sldId id="262" r:id="rId3"/>
    <p:sldId id="263" r:id="rId4"/>
    <p:sldId id="279" r:id="rId5"/>
    <p:sldId id="277" r:id="rId6"/>
    <p:sldId id="278" r:id="rId7"/>
    <p:sldId id="294" r:id="rId8"/>
    <p:sldId id="295" r:id="rId9"/>
    <p:sldId id="264" r:id="rId10"/>
    <p:sldId id="273" r:id="rId11"/>
    <p:sldId id="280" r:id="rId12"/>
    <p:sldId id="265" r:id="rId13"/>
    <p:sldId id="282" r:id="rId14"/>
    <p:sldId id="281" r:id="rId15"/>
    <p:sldId id="283" r:id="rId16"/>
    <p:sldId id="284" r:id="rId17"/>
    <p:sldId id="285" r:id="rId18"/>
    <p:sldId id="286" r:id="rId19"/>
    <p:sldId id="287" r:id="rId20"/>
    <p:sldId id="288" r:id="rId21"/>
    <p:sldId id="289" r:id="rId22"/>
    <p:sldId id="267" r:id="rId23"/>
    <p:sldId id="290" r:id="rId24"/>
    <p:sldId id="291" r:id="rId25"/>
    <p:sldId id="293" r:id="rId26"/>
    <p:sldId id="292" r:id="rId27"/>
    <p:sldId id="268" r:id="rId28"/>
    <p:sldId id="296" r:id="rId29"/>
    <p:sldId id="297" r:id="rId30"/>
    <p:sldId id="298" r:id="rId31"/>
    <p:sldId id="299" r:id="rId32"/>
    <p:sldId id="300" r:id="rId33"/>
    <p:sldId id="301" r:id="rId34"/>
    <p:sldId id="302" r:id="rId35"/>
    <p:sldId id="303" r:id="rId36"/>
    <p:sldId id="304" r:id="rId37"/>
    <p:sldId id="305" r:id="rId38"/>
    <p:sldId id="306" r:id="rId39"/>
    <p:sldId id="271" r:id="rId40"/>
    <p:sldId id="307" r:id="rId41"/>
    <p:sldId id="308" r:id="rId42"/>
    <p:sldId id="272" r:id="rId43"/>
    <p:sldId id="309" r:id="rId44"/>
    <p:sldId id="276" r:id="rId45"/>
  </p:sldIdLst>
  <p:sldSz cx="9144000" cy="5143500" type="screen16x9"/>
  <p:notesSz cx="6858000" cy="9144000"/>
  <p:embeddedFontLst>
    <p:embeddedFont>
      <p:font typeface="Plus Jakarta Sans" panose="020B0604020202020204" charset="0"/>
      <p:regular r:id="rId47"/>
      <p:bold r:id="rId48"/>
      <p:italic r:id="rId49"/>
      <p:boldItalic r:id="rId50"/>
    </p:embeddedFont>
    <p:embeddedFont>
      <p:font typeface="Plus Jakarta Sans Medium" panose="020B0604020202020204" charset="0"/>
      <p:regular r:id="rId51"/>
      <p:bold r:id="rId52"/>
      <p:italic r:id="rId53"/>
      <p:boldItalic r:id="rId54"/>
    </p:embeddedFont>
    <p:embeddedFont>
      <p:font typeface="Plus Jakarta Sans SemiBold" panose="020B0604020202020204" charset="0"/>
      <p:regular r:id="rId55"/>
      <p:bold r:id="rId56"/>
      <p:italic r:id="rId57"/>
      <p:boldItalic r:id="rId5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rian Maulana Muhammad" initials="AMM" lastIdx="1" clrIdx="0">
    <p:extLst>
      <p:ext uri="{19B8F6BF-5375-455C-9EA6-DF929625EA0E}">
        <p15:presenceInfo xmlns:p15="http://schemas.microsoft.com/office/powerpoint/2012/main" userId="00e66fc4acc1fb1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820" y="5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font" Target="fonts/font1.fntdata"/><Relationship Id="rId50" Type="http://schemas.openxmlformats.org/officeDocument/2006/relationships/font" Target="fonts/font4.fntdata"/><Relationship Id="rId55" Type="http://schemas.openxmlformats.org/officeDocument/2006/relationships/font" Target="fonts/font9.fntdata"/><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7.fntdata"/><Relationship Id="rId58" Type="http://schemas.openxmlformats.org/officeDocument/2006/relationships/font" Target="fonts/font12.fntdata"/><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font" Target="fonts/font2.fntdata"/><Relationship Id="rId56" Type="http://schemas.openxmlformats.org/officeDocument/2006/relationships/font" Target="fonts/font10.fntdata"/><Relationship Id="rId8" Type="http://schemas.openxmlformats.org/officeDocument/2006/relationships/slide" Target="slides/slide7.xml"/><Relationship Id="rId51" Type="http://schemas.openxmlformats.org/officeDocument/2006/relationships/font" Target="fonts/font5.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59" Type="http://schemas.openxmlformats.org/officeDocument/2006/relationships/commentAuthors" Target="commentAuthor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8.fntdata"/><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3.fntdata"/><Relationship Id="rId57" Type="http://schemas.openxmlformats.org/officeDocument/2006/relationships/font" Target="fonts/font11.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6.fntdata"/><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Google Shape;4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 name="Google Shape;4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D" dirty="0"/>
          </a:p>
        </p:txBody>
      </p:sp>
    </p:spTree>
    <p:extLst>
      <p:ext uri="{BB962C8B-B14F-4D97-AF65-F5344CB8AC3E}">
        <p14:creationId xmlns:p14="http://schemas.microsoft.com/office/powerpoint/2010/main" val="204309248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blipFill>
          <a:blip r:embed="rId2">
            <a:alphaModFix/>
          </a:blip>
          <a:stretch>
            <a:fillRect/>
          </a:stretch>
        </a:blipFill>
        <a:effectLst/>
      </p:bgPr>
    </p:bg>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2400000" y="1992000"/>
            <a:ext cx="5664000" cy="1453200"/>
          </a:xfrm>
          <a:prstGeom prst="rect">
            <a:avLst/>
          </a:prstGeom>
        </p:spPr>
        <p:txBody>
          <a:bodyPr spcFirstLastPara="1" wrap="square" lIns="91425" tIns="91425" rIns="91425" bIns="91425" anchor="b" anchorCtr="0">
            <a:normAutofit/>
          </a:bodyPr>
          <a:lstStyle>
            <a:lvl1pPr lvl="0" rtl="0">
              <a:spcBef>
                <a:spcPts val="0"/>
              </a:spcBef>
              <a:spcAft>
                <a:spcPts val="0"/>
              </a:spcAft>
              <a:buSzPts val="4500"/>
              <a:buFont typeface="Plus Jakarta Sans SemiBold"/>
              <a:buNone/>
              <a:defRPr sz="4500">
                <a:latin typeface="Plus Jakarta Sans SemiBold"/>
                <a:ea typeface="Plus Jakarta Sans SemiBold"/>
                <a:cs typeface="Plus Jakarta Sans SemiBold"/>
                <a:sym typeface="Plus Jakarta Sans SemiBold"/>
              </a:defRPr>
            </a:lvl1pPr>
            <a:lvl2pPr lvl="1" algn="ctr" rtl="0">
              <a:spcBef>
                <a:spcPts val="0"/>
              </a:spcBef>
              <a:spcAft>
                <a:spcPts val="0"/>
              </a:spcAft>
              <a:buSzPts val="5100"/>
              <a:buNone/>
              <a:defRPr sz="5100"/>
            </a:lvl2pPr>
            <a:lvl3pPr lvl="2" algn="ctr" rtl="0">
              <a:spcBef>
                <a:spcPts val="0"/>
              </a:spcBef>
              <a:spcAft>
                <a:spcPts val="0"/>
              </a:spcAft>
              <a:buSzPts val="5100"/>
              <a:buNone/>
              <a:defRPr sz="5100"/>
            </a:lvl3pPr>
            <a:lvl4pPr lvl="3" algn="ctr" rtl="0">
              <a:spcBef>
                <a:spcPts val="0"/>
              </a:spcBef>
              <a:spcAft>
                <a:spcPts val="0"/>
              </a:spcAft>
              <a:buSzPts val="5100"/>
              <a:buNone/>
              <a:defRPr sz="5100"/>
            </a:lvl4pPr>
            <a:lvl5pPr lvl="4" algn="ctr" rtl="0">
              <a:spcBef>
                <a:spcPts val="0"/>
              </a:spcBef>
              <a:spcAft>
                <a:spcPts val="0"/>
              </a:spcAft>
              <a:buSzPts val="5100"/>
              <a:buNone/>
              <a:defRPr sz="5100"/>
            </a:lvl5pPr>
            <a:lvl6pPr lvl="5" algn="ctr" rtl="0">
              <a:spcBef>
                <a:spcPts val="0"/>
              </a:spcBef>
              <a:spcAft>
                <a:spcPts val="0"/>
              </a:spcAft>
              <a:buSzPts val="5100"/>
              <a:buNone/>
              <a:defRPr sz="5100"/>
            </a:lvl6pPr>
            <a:lvl7pPr lvl="6" algn="ctr" rtl="0">
              <a:spcBef>
                <a:spcPts val="0"/>
              </a:spcBef>
              <a:spcAft>
                <a:spcPts val="0"/>
              </a:spcAft>
              <a:buSzPts val="5100"/>
              <a:buNone/>
              <a:defRPr sz="5100"/>
            </a:lvl7pPr>
            <a:lvl8pPr lvl="7" algn="ctr" rtl="0">
              <a:spcBef>
                <a:spcPts val="0"/>
              </a:spcBef>
              <a:spcAft>
                <a:spcPts val="0"/>
              </a:spcAft>
              <a:buSzPts val="5100"/>
              <a:buNone/>
              <a:defRPr sz="5100"/>
            </a:lvl8pPr>
            <a:lvl9pPr lvl="8" algn="ctr" rtl="0">
              <a:spcBef>
                <a:spcPts val="0"/>
              </a:spcBef>
              <a:spcAft>
                <a:spcPts val="0"/>
              </a:spcAft>
              <a:buSzPts val="5100"/>
              <a:buNone/>
              <a:defRPr sz="5100"/>
            </a:lvl9pPr>
          </a:lstStyle>
          <a:p>
            <a:endParaRPr/>
          </a:p>
        </p:txBody>
      </p:sp>
      <p:sp>
        <p:nvSpPr>
          <p:cNvPr id="11" name="Google Shape;11;p2"/>
          <p:cNvSpPr txBox="1">
            <a:spLocks noGrp="1"/>
          </p:cNvSpPr>
          <p:nvPr>
            <p:ph type="subTitle" idx="1"/>
          </p:nvPr>
        </p:nvSpPr>
        <p:spPr>
          <a:xfrm>
            <a:off x="2400000" y="3385200"/>
            <a:ext cx="5544000" cy="8106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Clr>
                <a:srgbClr val="000000"/>
              </a:buClr>
              <a:buSzPts val="2400"/>
              <a:buFont typeface="Plus Jakarta Sans"/>
              <a:buNone/>
              <a:defRPr sz="2400">
                <a:solidFill>
                  <a:srgbClr val="000000"/>
                </a:solidFill>
                <a:latin typeface="Plus Jakarta Sans"/>
                <a:ea typeface="Plus Jakarta Sans"/>
                <a:cs typeface="Plus Jakarta Sans"/>
                <a:sym typeface="Plus Jakarta Sans"/>
              </a:defRPr>
            </a:lvl1pPr>
            <a:lvl2pPr lvl="1" algn="ctr" rtl="0">
              <a:lnSpc>
                <a:spcPct val="100000"/>
              </a:lnSpc>
              <a:spcBef>
                <a:spcPts val="0"/>
              </a:spcBef>
              <a:spcAft>
                <a:spcPts val="0"/>
              </a:spcAft>
              <a:buClr>
                <a:srgbClr val="000000"/>
              </a:buClr>
              <a:buSzPts val="2800"/>
              <a:buFont typeface="Plus Jakarta Sans"/>
              <a:buNone/>
              <a:defRPr sz="2800">
                <a:solidFill>
                  <a:srgbClr val="000000"/>
                </a:solidFill>
                <a:latin typeface="Plus Jakarta Sans"/>
                <a:ea typeface="Plus Jakarta Sans"/>
                <a:cs typeface="Plus Jakarta Sans"/>
                <a:sym typeface="Plus Jakarta Sans"/>
              </a:defRPr>
            </a:lvl2pPr>
            <a:lvl3pPr lvl="2" algn="ctr" rtl="0">
              <a:lnSpc>
                <a:spcPct val="100000"/>
              </a:lnSpc>
              <a:spcBef>
                <a:spcPts val="0"/>
              </a:spcBef>
              <a:spcAft>
                <a:spcPts val="0"/>
              </a:spcAft>
              <a:buClr>
                <a:srgbClr val="000000"/>
              </a:buClr>
              <a:buSzPts val="2800"/>
              <a:buFont typeface="Plus Jakarta Sans"/>
              <a:buNone/>
              <a:defRPr sz="2800">
                <a:solidFill>
                  <a:srgbClr val="000000"/>
                </a:solidFill>
                <a:latin typeface="Plus Jakarta Sans"/>
                <a:ea typeface="Plus Jakarta Sans"/>
                <a:cs typeface="Plus Jakarta Sans"/>
                <a:sym typeface="Plus Jakarta Sans"/>
              </a:defRPr>
            </a:lvl3pPr>
            <a:lvl4pPr lvl="3" algn="ctr" rtl="0">
              <a:lnSpc>
                <a:spcPct val="100000"/>
              </a:lnSpc>
              <a:spcBef>
                <a:spcPts val="0"/>
              </a:spcBef>
              <a:spcAft>
                <a:spcPts val="0"/>
              </a:spcAft>
              <a:buClr>
                <a:srgbClr val="000000"/>
              </a:buClr>
              <a:buSzPts val="2800"/>
              <a:buFont typeface="Plus Jakarta Sans"/>
              <a:buNone/>
              <a:defRPr sz="2800">
                <a:solidFill>
                  <a:srgbClr val="000000"/>
                </a:solidFill>
                <a:latin typeface="Plus Jakarta Sans"/>
                <a:ea typeface="Plus Jakarta Sans"/>
                <a:cs typeface="Plus Jakarta Sans"/>
                <a:sym typeface="Plus Jakarta Sans"/>
              </a:defRPr>
            </a:lvl4pPr>
            <a:lvl5pPr lvl="4" algn="ctr" rtl="0">
              <a:lnSpc>
                <a:spcPct val="100000"/>
              </a:lnSpc>
              <a:spcBef>
                <a:spcPts val="0"/>
              </a:spcBef>
              <a:spcAft>
                <a:spcPts val="0"/>
              </a:spcAft>
              <a:buClr>
                <a:srgbClr val="000000"/>
              </a:buClr>
              <a:buSzPts val="2800"/>
              <a:buFont typeface="Plus Jakarta Sans"/>
              <a:buNone/>
              <a:defRPr sz="2800">
                <a:solidFill>
                  <a:srgbClr val="000000"/>
                </a:solidFill>
                <a:latin typeface="Plus Jakarta Sans"/>
                <a:ea typeface="Plus Jakarta Sans"/>
                <a:cs typeface="Plus Jakarta Sans"/>
                <a:sym typeface="Plus Jakarta Sans"/>
              </a:defRPr>
            </a:lvl5pPr>
            <a:lvl6pPr lvl="5" algn="ctr" rtl="0">
              <a:lnSpc>
                <a:spcPct val="100000"/>
              </a:lnSpc>
              <a:spcBef>
                <a:spcPts val="0"/>
              </a:spcBef>
              <a:spcAft>
                <a:spcPts val="0"/>
              </a:spcAft>
              <a:buClr>
                <a:srgbClr val="000000"/>
              </a:buClr>
              <a:buSzPts val="2800"/>
              <a:buFont typeface="Plus Jakarta Sans"/>
              <a:buNone/>
              <a:defRPr sz="2800">
                <a:solidFill>
                  <a:srgbClr val="000000"/>
                </a:solidFill>
                <a:latin typeface="Plus Jakarta Sans"/>
                <a:ea typeface="Plus Jakarta Sans"/>
                <a:cs typeface="Plus Jakarta Sans"/>
                <a:sym typeface="Plus Jakarta Sans"/>
              </a:defRPr>
            </a:lvl6pPr>
            <a:lvl7pPr lvl="6" algn="ctr" rtl="0">
              <a:lnSpc>
                <a:spcPct val="100000"/>
              </a:lnSpc>
              <a:spcBef>
                <a:spcPts val="0"/>
              </a:spcBef>
              <a:spcAft>
                <a:spcPts val="0"/>
              </a:spcAft>
              <a:buClr>
                <a:srgbClr val="000000"/>
              </a:buClr>
              <a:buSzPts val="2800"/>
              <a:buFont typeface="Plus Jakarta Sans"/>
              <a:buNone/>
              <a:defRPr sz="2800">
                <a:solidFill>
                  <a:srgbClr val="000000"/>
                </a:solidFill>
                <a:latin typeface="Plus Jakarta Sans"/>
                <a:ea typeface="Plus Jakarta Sans"/>
                <a:cs typeface="Plus Jakarta Sans"/>
                <a:sym typeface="Plus Jakarta Sans"/>
              </a:defRPr>
            </a:lvl7pPr>
            <a:lvl8pPr lvl="7" algn="ctr" rtl="0">
              <a:lnSpc>
                <a:spcPct val="100000"/>
              </a:lnSpc>
              <a:spcBef>
                <a:spcPts val="0"/>
              </a:spcBef>
              <a:spcAft>
                <a:spcPts val="0"/>
              </a:spcAft>
              <a:buClr>
                <a:srgbClr val="000000"/>
              </a:buClr>
              <a:buSzPts val="2800"/>
              <a:buFont typeface="Plus Jakarta Sans"/>
              <a:buNone/>
              <a:defRPr sz="2800">
                <a:solidFill>
                  <a:srgbClr val="000000"/>
                </a:solidFill>
                <a:latin typeface="Plus Jakarta Sans"/>
                <a:ea typeface="Plus Jakarta Sans"/>
                <a:cs typeface="Plus Jakarta Sans"/>
                <a:sym typeface="Plus Jakarta Sans"/>
              </a:defRPr>
            </a:lvl8pPr>
            <a:lvl9pPr lvl="8" algn="ctr" rtl="0">
              <a:lnSpc>
                <a:spcPct val="100000"/>
              </a:lnSpc>
              <a:spcBef>
                <a:spcPts val="0"/>
              </a:spcBef>
              <a:spcAft>
                <a:spcPts val="0"/>
              </a:spcAft>
              <a:buClr>
                <a:srgbClr val="000000"/>
              </a:buClr>
              <a:buSzPts val="2800"/>
              <a:buFont typeface="Plus Jakarta Sans"/>
              <a:buNone/>
              <a:defRPr sz="2800">
                <a:solidFill>
                  <a:srgbClr val="000000"/>
                </a:solidFill>
                <a:latin typeface="Plus Jakarta Sans"/>
                <a:ea typeface="Plus Jakarta Sans"/>
                <a:cs typeface="Plus Jakarta Sans"/>
                <a:sym typeface="Plus Jakarta Sans"/>
              </a:defRPr>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lossing">
  <p:cSld name="TITLE_1">
    <p:bg>
      <p:bgPr>
        <a:blipFill>
          <a:blip r:embed="rId2">
            <a:alphaModFix/>
          </a:blip>
          <a:stretch>
            <a:fillRect/>
          </a:stretch>
        </a:blipFill>
        <a:effectLst/>
      </p:bgPr>
    </p:bg>
    <p:spTree>
      <p:nvGrpSpPr>
        <p:cNvPr id="1" name="Shape 13"/>
        <p:cNvGrpSpPr/>
        <p:nvPr/>
      </p:nvGrpSpPr>
      <p:grpSpPr>
        <a:xfrm>
          <a:off x="0" y="0"/>
          <a:ext cx="0" cy="0"/>
          <a:chOff x="0" y="0"/>
          <a:chExt cx="0" cy="0"/>
        </a:xfrm>
      </p:grpSpPr>
      <p:sp>
        <p:nvSpPr>
          <p:cNvPr id="14" name="Google Shape;14;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Header" type="secHead">
  <p:cSld name="SECTION_HEADER">
    <p:bg>
      <p:bgPr>
        <a:blipFill>
          <a:blip r:embed="rId2">
            <a:alphaModFix/>
          </a:blip>
          <a:stretch>
            <a:fillRect/>
          </a:stretch>
        </a:blipFill>
        <a:effectLst/>
      </p:bgPr>
    </p:bg>
    <p:spTree>
      <p:nvGrpSpPr>
        <p:cNvPr id="1" name="Shape 15"/>
        <p:cNvGrpSpPr/>
        <p:nvPr/>
      </p:nvGrpSpPr>
      <p:grpSpPr>
        <a:xfrm>
          <a:off x="0" y="0"/>
          <a:ext cx="0" cy="0"/>
          <a:chOff x="0" y="0"/>
          <a:chExt cx="0" cy="0"/>
        </a:xfrm>
      </p:grpSpPr>
      <p:sp>
        <p:nvSpPr>
          <p:cNvPr id="16" name="Google Shape;16;p4"/>
          <p:cNvSpPr txBox="1">
            <a:spLocks noGrp="1"/>
          </p:cNvSpPr>
          <p:nvPr>
            <p:ph type="title"/>
          </p:nvPr>
        </p:nvSpPr>
        <p:spPr>
          <a:xfrm>
            <a:off x="3924000" y="2006400"/>
            <a:ext cx="4404000" cy="1130700"/>
          </a:xfrm>
          <a:prstGeom prst="rect">
            <a:avLst/>
          </a:prstGeom>
        </p:spPr>
        <p:txBody>
          <a:bodyPr spcFirstLastPara="1" wrap="square" lIns="91425" tIns="91425" rIns="91425" bIns="91425" anchor="ctr" anchorCtr="0">
            <a:normAutofit/>
          </a:bodyPr>
          <a:lstStyle>
            <a:lvl1pPr lvl="0" rtl="0">
              <a:spcBef>
                <a:spcPts val="0"/>
              </a:spcBef>
              <a:spcAft>
                <a:spcPts val="0"/>
              </a:spcAft>
              <a:buSzPts val="3300"/>
              <a:buFont typeface="Plus Jakarta Sans SemiBold"/>
              <a:buNone/>
              <a:defRPr sz="3300">
                <a:latin typeface="Plus Jakarta Sans SemiBold"/>
                <a:ea typeface="Plus Jakarta Sans SemiBold"/>
                <a:cs typeface="Plus Jakarta Sans SemiBold"/>
                <a:sym typeface="Plus Jakarta Sans SemiBold"/>
              </a:defRPr>
            </a:lvl1pPr>
            <a:lvl2pPr lvl="1" rtl="0">
              <a:spcBef>
                <a:spcPts val="0"/>
              </a:spcBef>
              <a:spcAft>
                <a:spcPts val="0"/>
              </a:spcAft>
              <a:buSzPts val="3300"/>
              <a:buNone/>
              <a:defRPr sz="3300"/>
            </a:lvl2pPr>
            <a:lvl3pPr lvl="2" rtl="0">
              <a:spcBef>
                <a:spcPts val="0"/>
              </a:spcBef>
              <a:spcAft>
                <a:spcPts val="0"/>
              </a:spcAft>
              <a:buSzPts val="3300"/>
              <a:buNone/>
              <a:defRPr sz="3300"/>
            </a:lvl3pPr>
            <a:lvl4pPr lvl="3" rtl="0">
              <a:spcBef>
                <a:spcPts val="0"/>
              </a:spcBef>
              <a:spcAft>
                <a:spcPts val="0"/>
              </a:spcAft>
              <a:buSzPts val="3300"/>
              <a:buNone/>
              <a:defRPr sz="3300"/>
            </a:lvl4pPr>
            <a:lvl5pPr lvl="4" rtl="0">
              <a:spcBef>
                <a:spcPts val="0"/>
              </a:spcBef>
              <a:spcAft>
                <a:spcPts val="0"/>
              </a:spcAft>
              <a:buSzPts val="3300"/>
              <a:buNone/>
              <a:defRPr sz="3300"/>
            </a:lvl5pPr>
            <a:lvl6pPr lvl="5" rtl="0">
              <a:spcBef>
                <a:spcPts val="0"/>
              </a:spcBef>
              <a:spcAft>
                <a:spcPts val="0"/>
              </a:spcAft>
              <a:buSzPts val="3300"/>
              <a:buNone/>
              <a:defRPr sz="3300"/>
            </a:lvl6pPr>
            <a:lvl7pPr lvl="6" rtl="0">
              <a:spcBef>
                <a:spcPts val="0"/>
              </a:spcBef>
              <a:spcAft>
                <a:spcPts val="0"/>
              </a:spcAft>
              <a:buSzPts val="3300"/>
              <a:buNone/>
              <a:defRPr sz="3300"/>
            </a:lvl7pPr>
            <a:lvl8pPr lvl="7" rtl="0">
              <a:spcBef>
                <a:spcPts val="0"/>
              </a:spcBef>
              <a:spcAft>
                <a:spcPts val="0"/>
              </a:spcAft>
              <a:buSzPts val="3300"/>
              <a:buNone/>
              <a:defRPr sz="3300"/>
            </a:lvl8pPr>
            <a:lvl9pPr lvl="8" rtl="0">
              <a:spcBef>
                <a:spcPts val="0"/>
              </a:spcBef>
              <a:spcAft>
                <a:spcPts val="0"/>
              </a:spcAft>
              <a:buSzPts val="3300"/>
              <a:buNone/>
              <a:defRPr sz="3300"/>
            </a:lvl9pPr>
          </a:lstStyle>
          <a:p>
            <a:endParaRPr/>
          </a:p>
        </p:txBody>
      </p:sp>
      <p:sp>
        <p:nvSpPr>
          <p:cNvPr id="17" name="Google Shape;1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18" name="Google Shape;18;p4"/>
          <p:cNvSpPr/>
          <p:nvPr/>
        </p:nvSpPr>
        <p:spPr>
          <a:xfrm>
            <a:off x="1884000" y="2297400"/>
            <a:ext cx="548700" cy="5487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4"/>
          <p:cNvSpPr txBox="1"/>
          <p:nvPr/>
        </p:nvSpPr>
        <p:spPr>
          <a:xfrm>
            <a:off x="1884000" y="2371650"/>
            <a:ext cx="548700" cy="400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3600" b="1">
              <a:latin typeface="Plus Jakarta Sans"/>
              <a:ea typeface="Plus Jakarta Sans"/>
              <a:cs typeface="Plus Jakarta Sans"/>
              <a:sym typeface="Plus Jakarta Sans"/>
            </a:endParaRPr>
          </a:p>
        </p:txBody>
      </p:sp>
      <p:sp>
        <p:nvSpPr>
          <p:cNvPr id="20" name="Google Shape;20;p4"/>
          <p:cNvSpPr txBox="1">
            <a:spLocks noGrp="1"/>
          </p:cNvSpPr>
          <p:nvPr>
            <p:ph type="title" idx="2"/>
          </p:nvPr>
        </p:nvSpPr>
        <p:spPr>
          <a:xfrm>
            <a:off x="1602450" y="2190600"/>
            <a:ext cx="1111800" cy="762300"/>
          </a:xfrm>
          <a:prstGeom prst="rect">
            <a:avLst/>
          </a:prstGeom>
        </p:spPr>
        <p:txBody>
          <a:bodyPr spcFirstLastPara="1" wrap="square" lIns="91425" tIns="91425" rIns="91425" bIns="91425" anchor="ctr" anchorCtr="0">
            <a:spAutoFit/>
          </a:bodyPr>
          <a:lstStyle>
            <a:lvl1pPr lvl="0" algn="ctr">
              <a:spcBef>
                <a:spcPts val="0"/>
              </a:spcBef>
              <a:spcAft>
                <a:spcPts val="0"/>
              </a:spcAft>
              <a:buSzPts val="3600"/>
              <a:buFont typeface="Plus Jakarta Sans"/>
              <a:buNone/>
              <a:defRPr sz="3600" b="1">
                <a:latin typeface="Plus Jakarta Sans"/>
                <a:ea typeface="Plus Jakarta Sans"/>
                <a:cs typeface="Plus Jakarta Sans"/>
                <a:sym typeface="Plus Jakarta Sans"/>
              </a:defRPr>
            </a:lvl1pPr>
            <a:lvl2pPr lvl="1" algn="ctr">
              <a:spcBef>
                <a:spcPts val="0"/>
              </a:spcBef>
              <a:spcAft>
                <a:spcPts val="0"/>
              </a:spcAft>
              <a:buSzPts val="2800"/>
              <a:buNone/>
              <a:defRPr/>
            </a:lvl2pPr>
            <a:lvl3pPr lvl="2" algn="ctr">
              <a:spcBef>
                <a:spcPts val="0"/>
              </a:spcBef>
              <a:spcAft>
                <a:spcPts val="0"/>
              </a:spcAft>
              <a:buSzPts val="2800"/>
              <a:buNone/>
              <a:defRPr/>
            </a:lvl3pPr>
            <a:lvl4pPr lvl="3" algn="ctr">
              <a:spcBef>
                <a:spcPts val="0"/>
              </a:spcBef>
              <a:spcAft>
                <a:spcPts val="0"/>
              </a:spcAft>
              <a:buSzPts val="2800"/>
              <a:buNone/>
              <a:defRPr/>
            </a:lvl4pPr>
            <a:lvl5pPr lvl="4" algn="ctr">
              <a:spcBef>
                <a:spcPts val="0"/>
              </a:spcBef>
              <a:spcAft>
                <a:spcPts val="0"/>
              </a:spcAft>
              <a:buSzPts val="2800"/>
              <a:buNone/>
              <a:defRPr/>
            </a:lvl5pPr>
            <a:lvl6pPr lvl="5" algn="ctr">
              <a:spcBef>
                <a:spcPts val="0"/>
              </a:spcBef>
              <a:spcAft>
                <a:spcPts val="0"/>
              </a:spcAft>
              <a:buSzPts val="2800"/>
              <a:buNone/>
              <a:defRPr/>
            </a:lvl6pPr>
            <a:lvl7pPr lvl="6" algn="ctr">
              <a:spcBef>
                <a:spcPts val="0"/>
              </a:spcBef>
              <a:spcAft>
                <a:spcPts val="0"/>
              </a:spcAft>
              <a:buSzPts val="2800"/>
              <a:buNone/>
              <a:defRPr/>
            </a:lvl7pPr>
            <a:lvl8pPr lvl="7" algn="ctr">
              <a:spcBef>
                <a:spcPts val="0"/>
              </a:spcBef>
              <a:spcAft>
                <a:spcPts val="0"/>
              </a:spcAft>
              <a:buSzPts val="2800"/>
              <a:buNone/>
              <a:defRPr/>
            </a:lvl8pPr>
            <a:lvl9pPr lvl="8" algn="ctr">
              <a:spcBef>
                <a:spcPts val="0"/>
              </a:spcBef>
              <a:spcAft>
                <a:spcPts val="0"/>
              </a:spcAft>
              <a:buSzPts val="2800"/>
              <a:buNone/>
              <a:defRPr/>
            </a:lvl9pPr>
          </a:lstStyle>
          <a:p>
            <a:endParaRPr/>
          </a:p>
        </p:txBody>
      </p:sp>
      <p:cxnSp>
        <p:nvCxnSpPr>
          <p:cNvPr id="21" name="Google Shape;21;p4"/>
          <p:cNvCxnSpPr/>
          <p:nvPr/>
        </p:nvCxnSpPr>
        <p:spPr>
          <a:xfrm>
            <a:off x="151358" y="4703617"/>
            <a:ext cx="8841300" cy="36000"/>
          </a:xfrm>
          <a:prstGeom prst="straightConnector1">
            <a:avLst/>
          </a:prstGeom>
          <a:noFill/>
          <a:ln w="19050" cap="flat" cmpd="sng">
            <a:solidFill>
              <a:schemeClr val="accent1"/>
            </a:solidFill>
            <a:prstDash val="solid"/>
            <a:round/>
            <a:headEnd type="none" w="med" len="med"/>
            <a:tailEnd type="none" w="med" len="med"/>
          </a:ln>
        </p:spPr>
      </p:cxnSp>
      <p:sp>
        <p:nvSpPr>
          <p:cNvPr id="22" name="Google Shape;22;p4"/>
          <p:cNvSpPr txBox="1"/>
          <p:nvPr/>
        </p:nvSpPr>
        <p:spPr>
          <a:xfrm>
            <a:off x="151350" y="4703625"/>
            <a:ext cx="36840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b="1">
                <a:solidFill>
                  <a:schemeClr val="dk1"/>
                </a:solidFill>
                <a:latin typeface="Plus Jakarta Sans"/>
                <a:ea typeface="Plus Jakarta Sans"/>
                <a:cs typeface="Plus Jakarta Sans"/>
                <a:sym typeface="Plus Jakarta Sans"/>
              </a:rPr>
              <a:t>Bootcamp Data Consultant by Data Science Indonesia</a:t>
            </a:r>
            <a:endParaRPr b="1">
              <a:solidFill>
                <a:schemeClr val="dk1"/>
              </a:solidFill>
              <a:latin typeface="Plus Jakarta Sans"/>
              <a:ea typeface="Plus Jakarta Sans"/>
              <a:cs typeface="Plus Jakarta Sans"/>
              <a:sym typeface="Plus Jakarta San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ntent Reguler">
  <p:cSld name="TITLE_AND_BODY_1_2">
    <p:bg>
      <p:bgPr>
        <a:blipFill>
          <a:blip r:embed="rId2">
            <a:alphaModFix/>
          </a:blip>
          <a:stretch>
            <a:fillRect/>
          </a:stretch>
        </a:blipFill>
        <a:effectLst/>
      </p:bgPr>
    </p:bg>
    <p:spTree>
      <p:nvGrpSpPr>
        <p:cNvPr id="1" name="Shape 30"/>
        <p:cNvGrpSpPr/>
        <p:nvPr/>
      </p:nvGrpSpPr>
      <p:grpSpPr>
        <a:xfrm>
          <a:off x="0" y="0"/>
          <a:ext cx="0" cy="0"/>
          <a:chOff x="0" y="0"/>
          <a:chExt cx="0" cy="0"/>
        </a:xfrm>
      </p:grpSpPr>
      <p:sp>
        <p:nvSpPr>
          <p:cNvPr id="31" name="Google Shape;31;p6"/>
          <p:cNvSpPr txBox="1">
            <a:spLocks noGrp="1"/>
          </p:cNvSpPr>
          <p:nvPr>
            <p:ph type="title"/>
          </p:nvPr>
        </p:nvSpPr>
        <p:spPr>
          <a:xfrm>
            <a:off x="311700" y="445025"/>
            <a:ext cx="63777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Font typeface="Plus Jakarta Sans"/>
              <a:buNone/>
              <a:defRPr b="1">
                <a:latin typeface="Plus Jakarta Sans"/>
                <a:ea typeface="Plus Jakarta Sans"/>
                <a:cs typeface="Plus Jakarta Sans"/>
                <a:sym typeface="Plus Jakarta Sans"/>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2" name="Google Shape;32;p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Clr>
                <a:schemeClr val="dk1"/>
              </a:buClr>
              <a:buSzPts val="1800"/>
              <a:buFont typeface="Plus Jakarta Sans Medium"/>
              <a:buChar char="●"/>
              <a:defRPr>
                <a:solidFill>
                  <a:schemeClr val="dk1"/>
                </a:solidFill>
                <a:latin typeface="Plus Jakarta Sans Medium"/>
                <a:ea typeface="Plus Jakarta Sans Medium"/>
                <a:cs typeface="Plus Jakarta Sans Medium"/>
                <a:sym typeface="Plus Jakarta Sans Medium"/>
              </a:defRPr>
            </a:lvl1pPr>
            <a:lvl2pPr marL="914400" lvl="1" indent="-317500" rtl="0">
              <a:spcBef>
                <a:spcPts val="0"/>
              </a:spcBef>
              <a:spcAft>
                <a:spcPts val="0"/>
              </a:spcAft>
              <a:buClr>
                <a:schemeClr val="dk1"/>
              </a:buClr>
              <a:buSzPts val="1400"/>
              <a:buFont typeface="Plus Jakarta Sans Medium"/>
              <a:buChar char="○"/>
              <a:defRPr>
                <a:solidFill>
                  <a:schemeClr val="dk1"/>
                </a:solidFill>
                <a:latin typeface="Plus Jakarta Sans Medium"/>
                <a:ea typeface="Plus Jakarta Sans Medium"/>
                <a:cs typeface="Plus Jakarta Sans Medium"/>
                <a:sym typeface="Plus Jakarta Sans Medium"/>
              </a:defRPr>
            </a:lvl2pPr>
            <a:lvl3pPr marL="1371600" lvl="2" indent="-317500" rtl="0">
              <a:spcBef>
                <a:spcPts val="0"/>
              </a:spcBef>
              <a:spcAft>
                <a:spcPts val="0"/>
              </a:spcAft>
              <a:buClr>
                <a:schemeClr val="dk1"/>
              </a:buClr>
              <a:buSzPts val="1400"/>
              <a:buFont typeface="Plus Jakarta Sans Medium"/>
              <a:buChar char="■"/>
              <a:defRPr>
                <a:solidFill>
                  <a:schemeClr val="dk1"/>
                </a:solidFill>
                <a:latin typeface="Plus Jakarta Sans Medium"/>
                <a:ea typeface="Plus Jakarta Sans Medium"/>
                <a:cs typeface="Plus Jakarta Sans Medium"/>
                <a:sym typeface="Plus Jakarta Sans Medium"/>
              </a:defRPr>
            </a:lvl3pPr>
            <a:lvl4pPr marL="1828800" lvl="3" indent="-317500" rtl="0">
              <a:spcBef>
                <a:spcPts val="0"/>
              </a:spcBef>
              <a:spcAft>
                <a:spcPts val="0"/>
              </a:spcAft>
              <a:buClr>
                <a:schemeClr val="dk1"/>
              </a:buClr>
              <a:buSzPts val="1400"/>
              <a:buFont typeface="Plus Jakarta Sans Medium"/>
              <a:buChar char="●"/>
              <a:defRPr>
                <a:solidFill>
                  <a:schemeClr val="dk1"/>
                </a:solidFill>
                <a:latin typeface="Plus Jakarta Sans Medium"/>
                <a:ea typeface="Plus Jakarta Sans Medium"/>
                <a:cs typeface="Plus Jakarta Sans Medium"/>
                <a:sym typeface="Plus Jakarta Sans Medium"/>
              </a:defRPr>
            </a:lvl4pPr>
            <a:lvl5pPr marL="2286000" lvl="4" indent="-317500" rtl="0">
              <a:spcBef>
                <a:spcPts val="0"/>
              </a:spcBef>
              <a:spcAft>
                <a:spcPts val="0"/>
              </a:spcAft>
              <a:buClr>
                <a:schemeClr val="dk1"/>
              </a:buClr>
              <a:buSzPts val="1400"/>
              <a:buFont typeface="Plus Jakarta Sans Medium"/>
              <a:buChar char="○"/>
              <a:defRPr>
                <a:solidFill>
                  <a:schemeClr val="dk1"/>
                </a:solidFill>
                <a:latin typeface="Plus Jakarta Sans Medium"/>
                <a:ea typeface="Plus Jakarta Sans Medium"/>
                <a:cs typeface="Plus Jakarta Sans Medium"/>
                <a:sym typeface="Plus Jakarta Sans Medium"/>
              </a:defRPr>
            </a:lvl5pPr>
            <a:lvl6pPr marL="2743200" lvl="5" indent="-317500" rtl="0">
              <a:spcBef>
                <a:spcPts val="0"/>
              </a:spcBef>
              <a:spcAft>
                <a:spcPts val="0"/>
              </a:spcAft>
              <a:buClr>
                <a:schemeClr val="dk1"/>
              </a:buClr>
              <a:buSzPts val="1400"/>
              <a:buFont typeface="Plus Jakarta Sans Medium"/>
              <a:buChar char="■"/>
              <a:defRPr>
                <a:solidFill>
                  <a:schemeClr val="dk1"/>
                </a:solidFill>
                <a:latin typeface="Plus Jakarta Sans Medium"/>
                <a:ea typeface="Plus Jakarta Sans Medium"/>
                <a:cs typeface="Plus Jakarta Sans Medium"/>
                <a:sym typeface="Plus Jakarta Sans Medium"/>
              </a:defRPr>
            </a:lvl6pPr>
            <a:lvl7pPr marL="3200400" lvl="6" indent="-317500" rtl="0">
              <a:spcBef>
                <a:spcPts val="0"/>
              </a:spcBef>
              <a:spcAft>
                <a:spcPts val="0"/>
              </a:spcAft>
              <a:buClr>
                <a:schemeClr val="dk1"/>
              </a:buClr>
              <a:buSzPts val="1400"/>
              <a:buFont typeface="Plus Jakarta Sans Medium"/>
              <a:buChar char="●"/>
              <a:defRPr>
                <a:solidFill>
                  <a:schemeClr val="dk1"/>
                </a:solidFill>
                <a:latin typeface="Plus Jakarta Sans Medium"/>
                <a:ea typeface="Plus Jakarta Sans Medium"/>
                <a:cs typeface="Plus Jakarta Sans Medium"/>
                <a:sym typeface="Plus Jakarta Sans Medium"/>
              </a:defRPr>
            </a:lvl7pPr>
            <a:lvl8pPr marL="3657600" lvl="7" indent="-317500" rtl="0">
              <a:spcBef>
                <a:spcPts val="0"/>
              </a:spcBef>
              <a:spcAft>
                <a:spcPts val="0"/>
              </a:spcAft>
              <a:buClr>
                <a:schemeClr val="dk1"/>
              </a:buClr>
              <a:buSzPts val="1400"/>
              <a:buFont typeface="Plus Jakarta Sans Medium"/>
              <a:buChar char="○"/>
              <a:defRPr>
                <a:solidFill>
                  <a:schemeClr val="dk1"/>
                </a:solidFill>
                <a:latin typeface="Plus Jakarta Sans Medium"/>
                <a:ea typeface="Plus Jakarta Sans Medium"/>
                <a:cs typeface="Plus Jakarta Sans Medium"/>
                <a:sym typeface="Plus Jakarta Sans Medium"/>
              </a:defRPr>
            </a:lvl8pPr>
            <a:lvl9pPr marL="4114800" lvl="8" indent="-317500" rtl="0">
              <a:spcBef>
                <a:spcPts val="0"/>
              </a:spcBef>
              <a:spcAft>
                <a:spcPts val="0"/>
              </a:spcAft>
              <a:buClr>
                <a:schemeClr val="dk1"/>
              </a:buClr>
              <a:buSzPts val="1400"/>
              <a:buFont typeface="Plus Jakarta Sans Medium"/>
              <a:buChar char="■"/>
              <a:defRPr>
                <a:solidFill>
                  <a:schemeClr val="dk1"/>
                </a:solidFill>
                <a:latin typeface="Plus Jakarta Sans Medium"/>
                <a:ea typeface="Plus Jakarta Sans Medium"/>
                <a:cs typeface="Plus Jakarta Sans Medium"/>
                <a:sym typeface="Plus Jakarta Sans Medium"/>
              </a:defRPr>
            </a:lvl9pPr>
          </a:lstStyle>
          <a:p>
            <a:endParaRPr/>
          </a:p>
        </p:txBody>
      </p:sp>
      <p:sp>
        <p:nvSpPr>
          <p:cNvPr id="33" name="Google Shape;33;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cxnSp>
        <p:nvCxnSpPr>
          <p:cNvPr id="34" name="Google Shape;34;p6"/>
          <p:cNvCxnSpPr/>
          <p:nvPr/>
        </p:nvCxnSpPr>
        <p:spPr>
          <a:xfrm>
            <a:off x="151358" y="4703617"/>
            <a:ext cx="8841300" cy="36000"/>
          </a:xfrm>
          <a:prstGeom prst="straightConnector1">
            <a:avLst/>
          </a:prstGeom>
          <a:noFill/>
          <a:ln w="19050" cap="flat" cmpd="sng">
            <a:solidFill>
              <a:schemeClr val="accent1"/>
            </a:solidFill>
            <a:prstDash val="solid"/>
            <a:round/>
            <a:headEnd type="none" w="med" len="med"/>
            <a:tailEnd type="none" w="med" len="med"/>
          </a:ln>
        </p:spPr>
      </p:cxnSp>
      <p:sp>
        <p:nvSpPr>
          <p:cNvPr id="35" name="Google Shape;35;p6"/>
          <p:cNvSpPr txBox="1"/>
          <p:nvPr/>
        </p:nvSpPr>
        <p:spPr>
          <a:xfrm>
            <a:off x="151350" y="4703625"/>
            <a:ext cx="36840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b="1">
                <a:solidFill>
                  <a:schemeClr val="dk1"/>
                </a:solidFill>
                <a:latin typeface="Plus Jakarta Sans"/>
                <a:ea typeface="Plus Jakarta Sans"/>
                <a:cs typeface="Plus Jakarta Sans"/>
                <a:sym typeface="Plus Jakarta Sans"/>
              </a:rPr>
              <a:t>Bootcamp Data Consultant by Data Science Indonesia</a:t>
            </a:r>
            <a:endParaRPr sz="1000" b="1">
              <a:latin typeface="Plus Jakarta Sans"/>
              <a:ea typeface="Plus Jakarta Sans"/>
              <a:cs typeface="Plus Jakarta Sans"/>
              <a:sym typeface="Plus Jakarta San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ig Text One Liner">
  <p:cSld name="CUSTOM">
    <p:bg>
      <p:bgPr>
        <a:blipFill>
          <a:blip r:embed="rId2">
            <a:alphaModFix/>
          </a:blip>
          <a:stretch>
            <a:fillRect/>
          </a:stretch>
        </a:blipFill>
        <a:effectLst/>
      </p:bgPr>
    </p:bg>
    <p:spTree>
      <p:nvGrpSpPr>
        <p:cNvPr id="1" name="Shape 43"/>
        <p:cNvGrpSpPr/>
        <p:nvPr/>
      </p:nvGrpSpPr>
      <p:grpSpPr>
        <a:xfrm>
          <a:off x="0" y="0"/>
          <a:ext cx="0" cy="0"/>
          <a:chOff x="0" y="0"/>
          <a:chExt cx="0" cy="0"/>
        </a:xfrm>
      </p:grpSpPr>
      <p:sp>
        <p:nvSpPr>
          <p:cNvPr id="44" name="Google Shape;44;p8"/>
          <p:cNvSpPr txBox="1">
            <a:spLocks noGrp="1"/>
          </p:cNvSpPr>
          <p:nvPr>
            <p:ph type="title"/>
          </p:nvPr>
        </p:nvSpPr>
        <p:spPr>
          <a:xfrm>
            <a:off x="528000" y="2065650"/>
            <a:ext cx="8088000" cy="10122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Font typeface="Plus Jakarta Sans"/>
              <a:buNone/>
              <a:defRPr sz="3600" b="1">
                <a:latin typeface="Plus Jakarta Sans"/>
                <a:ea typeface="Plus Jakarta Sans"/>
                <a:cs typeface="Plus Jakarta Sans"/>
                <a:sym typeface="Plus Jakarta Sans"/>
              </a:defRPr>
            </a:lvl1pPr>
            <a:lvl2pPr lvl="1" algn="ctr">
              <a:spcBef>
                <a:spcPts val="0"/>
              </a:spcBef>
              <a:spcAft>
                <a:spcPts val="0"/>
              </a:spcAft>
              <a:buSzPts val="3600"/>
              <a:buFont typeface="Plus Jakarta Sans"/>
              <a:buNone/>
              <a:defRPr sz="3600" b="1">
                <a:latin typeface="Plus Jakarta Sans"/>
                <a:ea typeface="Plus Jakarta Sans"/>
                <a:cs typeface="Plus Jakarta Sans"/>
                <a:sym typeface="Plus Jakarta Sans"/>
              </a:defRPr>
            </a:lvl2pPr>
            <a:lvl3pPr lvl="2" algn="ctr">
              <a:spcBef>
                <a:spcPts val="0"/>
              </a:spcBef>
              <a:spcAft>
                <a:spcPts val="0"/>
              </a:spcAft>
              <a:buSzPts val="3600"/>
              <a:buFont typeface="Plus Jakarta Sans"/>
              <a:buNone/>
              <a:defRPr sz="3600" b="1">
                <a:latin typeface="Plus Jakarta Sans"/>
                <a:ea typeface="Plus Jakarta Sans"/>
                <a:cs typeface="Plus Jakarta Sans"/>
                <a:sym typeface="Plus Jakarta Sans"/>
              </a:defRPr>
            </a:lvl3pPr>
            <a:lvl4pPr lvl="3" algn="ctr">
              <a:spcBef>
                <a:spcPts val="0"/>
              </a:spcBef>
              <a:spcAft>
                <a:spcPts val="0"/>
              </a:spcAft>
              <a:buSzPts val="3600"/>
              <a:buFont typeface="Plus Jakarta Sans"/>
              <a:buNone/>
              <a:defRPr sz="3600" b="1">
                <a:latin typeface="Plus Jakarta Sans"/>
                <a:ea typeface="Plus Jakarta Sans"/>
                <a:cs typeface="Plus Jakarta Sans"/>
                <a:sym typeface="Plus Jakarta Sans"/>
              </a:defRPr>
            </a:lvl4pPr>
            <a:lvl5pPr lvl="4" algn="ctr">
              <a:spcBef>
                <a:spcPts val="0"/>
              </a:spcBef>
              <a:spcAft>
                <a:spcPts val="0"/>
              </a:spcAft>
              <a:buSzPts val="3600"/>
              <a:buFont typeface="Plus Jakarta Sans"/>
              <a:buNone/>
              <a:defRPr sz="3600" b="1">
                <a:latin typeface="Plus Jakarta Sans"/>
                <a:ea typeface="Plus Jakarta Sans"/>
                <a:cs typeface="Plus Jakarta Sans"/>
                <a:sym typeface="Plus Jakarta Sans"/>
              </a:defRPr>
            </a:lvl5pPr>
            <a:lvl6pPr lvl="5" algn="ctr">
              <a:spcBef>
                <a:spcPts val="0"/>
              </a:spcBef>
              <a:spcAft>
                <a:spcPts val="0"/>
              </a:spcAft>
              <a:buSzPts val="3600"/>
              <a:buFont typeface="Plus Jakarta Sans"/>
              <a:buNone/>
              <a:defRPr sz="3600" b="1">
                <a:latin typeface="Plus Jakarta Sans"/>
                <a:ea typeface="Plus Jakarta Sans"/>
                <a:cs typeface="Plus Jakarta Sans"/>
                <a:sym typeface="Plus Jakarta Sans"/>
              </a:defRPr>
            </a:lvl6pPr>
            <a:lvl7pPr lvl="6" algn="ctr">
              <a:spcBef>
                <a:spcPts val="0"/>
              </a:spcBef>
              <a:spcAft>
                <a:spcPts val="0"/>
              </a:spcAft>
              <a:buSzPts val="3600"/>
              <a:buFont typeface="Plus Jakarta Sans"/>
              <a:buNone/>
              <a:defRPr sz="3600" b="1">
                <a:latin typeface="Plus Jakarta Sans"/>
                <a:ea typeface="Plus Jakarta Sans"/>
                <a:cs typeface="Plus Jakarta Sans"/>
                <a:sym typeface="Plus Jakarta Sans"/>
              </a:defRPr>
            </a:lvl7pPr>
            <a:lvl8pPr lvl="7" algn="ctr">
              <a:spcBef>
                <a:spcPts val="0"/>
              </a:spcBef>
              <a:spcAft>
                <a:spcPts val="0"/>
              </a:spcAft>
              <a:buSzPts val="3600"/>
              <a:buFont typeface="Plus Jakarta Sans"/>
              <a:buNone/>
              <a:defRPr sz="3600" b="1">
                <a:latin typeface="Plus Jakarta Sans"/>
                <a:ea typeface="Plus Jakarta Sans"/>
                <a:cs typeface="Plus Jakarta Sans"/>
                <a:sym typeface="Plus Jakarta Sans"/>
              </a:defRPr>
            </a:lvl8pPr>
            <a:lvl9pPr lvl="8" algn="ctr">
              <a:spcBef>
                <a:spcPts val="0"/>
              </a:spcBef>
              <a:spcAft>
                <a:spcPts val="0"/>
              </a:spcAft>
              <a:buSzPts val="3600"/>
              <a:buFont typeface="Plus Jakarta Sans"/>
              <a:buNone/>
              <a:defRPr sz="3600" b="1">
                <a:latin typeface="Plus Jakarta Sans"/>
                <a:ea typeface="Plus Jakarta Sans"/>
                <a:cs typeface="Plus Jakarta Sans"/>
                <a:sym typeface="Plus Jakarta Sans"/>
              </a:defRPr>
            </a:lvl9pPr>
          </a:lstStyle>
          <a:p>
            <a:endParaRPr/>
          </a:p>
        </p:txBody>
      </p:sp>
      <p:pic>
        <p:nvPicPr>
          <p:cNvPr id="45" name="Google Shape;45;p8"/>
          <p:cNvPicPr preferRelativeResize="0"/>
          <p:nvPr/>
        </p:nvPicPr>
        <p:blipFill>
          <a:blip r:embed="rId3">
            <a:alphaModFix/>
          </a:blip>
          <a:stretch>
            <a:fillRect/>
          </a:stretch>
        </p:blipFill>
        <p:spPr>
          <a:xfrm>
            <a:off x="6792649" y="3430224"/>
            <a:ext cx="1203375" cy="1203375"/>
          </a:xfrm>
          <a:prstGeom prst="rect">
            <a:avLst/>
          </a:prstGeom>
          <a:noFill/>
          <a:ln>
            <a:noFill/>
          </a:ln>
        </p:spPr>
      </p:pic>
      <p:pic>
        <p:nvPicPr>
          <p:cNvPr id="46" name="Google Shape;46;p8"/>
          <p:cNvPicPr preferRelativeResize="0"/>
          <p:nvPr/>
        </p:nvPicPr>
        <p:blipFill>
          <a:blip r:embed="rId3">
            <a:alphaModFix/>
          </a:blip>
          <a:stretch>
            <a:fillRect/>
          </a:stretch>
        </p:blipFill>
        <p:spPr>
          <a:xfrm>
            <a:off x="8056150" y="4105550"/>
            <a:ext cx="703500" cy="703500"/>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blipFill>
          <a:blip r:embed="rId7">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rtl="0">
              <a:lnSpc>
                <a:spcPct val="115000"/>
              </a:lnSpc>
              <a:spcBef>
                <a:spcPts val="0"/>
              </a:spcBef>
              <a:spcAft>
                <a:spcPts val="0"/>
              </a:spcAft>
              <a:buClr>
                <a:schemeClr val="dk2"/>
              </a:buClr>
              <a:buSzPts val="1800"/>
              <a:buChar char="●"/>
              <a:defRPr sz="1800">
                <a:solidFill>
                  <a:schemeClr val="dk2"/>
                </a:solidFill>
              </a:defRPr>
            </a:lvl1pPr>
            <a:lvl2pPr marL="914400" lvl="1" indent="-317500" rtl="0">
              <a:lnSpc>
                <a:spcPct val="115000"/>
              </a:lnSpc>
              <a:spcBef>
                <a:spcPts val="0"/>
              </a:spcBef>
              <a:spcAft>
                <a:spcPts val="0"/>
              </a:spcAft>
              <a:buClr>
                <a:schemeClr val="dk2"/>
              </a:buClr>
              <a:buSzPts val="1400"/>
              <a:buChar char="○"/>
              <a:defRPr>
                <a:solidFill>
                  <a:schemeClr val="dk2"/>
                </a:solidFill>
              </a:defRPr>
            </a:lvl2pPr>
            <a:lvl3pPr marL="1371600" lvl="2" indent="-317500" rtl="0">
              <a:lnSpc>
                <a:spcPct val="115000"/>
              </a:lnSpc>
              <a:spcBef>
                <a:spcPts val="0"/>
              </a:spcBef>
              <a:spcAft>
                <a:spcPts val="0"/>
              </a:spcAft>
              <a:buClr>
                <a:schemeClr val="dk2"/>
              </a:buClr>
              <a:buSzPts val="1400"/>
              <a:buChar char="■"/>
              <a:defRPr>
                <a:solidFill>
                  <a:schemeClr val="dk2"/>
                </a:solidFill>
              </a:defRPr>
            </a:lvl3pPr>
            <a:lvl4pPr marL="1828800" lvl="3" indent="-317500" rtl="0">
              <a:lnSpc>
                <a:spcPct val="115000"/>
              </a:lnSpc>
              <a:spcBef>
                <a:spcPts val="0"/>
              </a:spcBef>
              <a:spcAft>
                <a:spcPts val="0"/>
              </a:spcAft>
              <a:buClr>
                <a:schemeClr val="dk2"/>
              </a:buClr>
              <a:buSzPts val="1400"/>
              <a:buChar char="●"/>
              <a:defRPr>
                <a:solidFill>
                  <a:schemeClr val="dk2"/>
                </a:solidFill>
              </a:defRPr>
            </a:lvl4pPr>
            <a:lvl5pPr marL="2286000" lvl="4" indent="-317500" rtl="0">
              <a:lnSpc>
                <a:spcPct val="115000"/>
              </a:lnSpc>
              <a:spcBef>
                <a:spcPts val="0"/>
              </a:spcBef>
              <a:spcAft>
                <a:spcPts val="0"/>
              </a:spcAft>
              <a:buClr>
                <a:schemeClr val="dk2"/>
              </a:buClr>
              <a:buSzPts val="1400"/>
              <a:buChar char="○"/>
              <a:defRPr>
                <a:solidFill>
                  <a:schemeClr val="dk2"/>
                </a:solidFill>
              </a:defRPr>
            </a:lvl5pPr>
            <a:lvl6pPr marL="2743200" lvl="5" indent="-317500" rtl="0">
              <a:lnSpc>
                <a:spcPct val="115000"/>
              </a:lnSpc>
              <a:spcBef>
                <a:spcPts val="0"/>
              </a:spcBef>
              <a:spcAft>
                <a:spcPts val="0"/>
              </a:spcAft>
              <a:buClr>
                <a:schemeClr val="dk2"/>
              </a:buClr>
              <a:buSzPts val="1400"/>
              <a:buChar char="■"/>
              <a:defRPr>
                <a:solidFill>
                  <a:schemeClr val="dk2"/>
                </a:solidFill>
              </a:defRPr>
            </a:lvl6pPr>
            <a:lvl7pPr marL="3200400" lvl="6" indent="-317500" rtl="0">
              <a:lnSpc>
                <a:spcPct val="115000"/>
              </a:lnSpc>
              <a:spcBef>
                <a:spcPts val="0"/>
              </a:spcBef>
              <a:spcAft>
                <a:spcPts val="0"/>
              </a:spcAft>
              <a:buClr>
                <a:schemeClr val="dk2"/>
              </a:buClr>
              <a:buSzPts val="1400"/>
              <a:buChar char="●"/>
              <a:defRPr>
                <a:solidFill>
                  <a:schemeClr val="dk2"/>
                </a:solidFill>
              </a:defRPr>
            </a:lvl7pPr>
            <a:lvl8pPr marL="3657600" lvl="7" indent="-317500" rtl="0">
              <a:lnSpc>
                <a:spcPct val="115000"/>
              </a:lnSpc>
              <a:spcBef>
                <a:spcPts val="0"/>
              </a:spcBef>
              <a:spcAft>
                <a:spcPts val="0"/>
              </a:spcAft>
              <a:buClr>
                <a:schemeClr val="dk2"/>
              </a:buClr>
              <a:buSzPts val="1400"/>
              <a:buChar char="○"/>
              <a:defRPr>
                <a:solidFill>
                  <a:schemeClr val="dk2"/>
                </a:solidFill>
              </a:defRPr>
            </a:lvl8pPr>
            <a:lvl9pPr marL="4114800" lvl="8" indent="-317500" rtl="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2" r:id="rId4"/>
    <p:sldLayoutId id="2147483654"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adrn-mm/DSLS_Mini-Project-DS_Adrian-Maulana-Muhammad"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hyperlink" Target="https://towardsdatascience.com/elbow-method-is-not-sufficient-to-find-best-k-in-k-means-clustering-fc820da0631d" TargetMode="External"/><Relationship Id="rId2" Type="http://schemas.openxmlformats.org/officeDocument/2006/relationships/hyperlink" Target="https://www.kaggle.com/code/prashant111/k-means-clustering-with-python/notebook" TargetMode="External"/><Relationship Id="rId1" Type="http://schemas.openxmlformats.org/officeDocument/2006/relationships/slideLayout" Target="../slideLayouts/slideLayout4.xml"/><Relationship Id="rId6" Type="http://schemas.openxmlformats.org/officeDocument/2006/relationships/hyperlink" Target="https://www.arcgis.com/apps/dashboards/d1ee0d06645b49d5a01e3bad3add4c5a" TargetMode="External"/><Relationship Id="rId5" Type="http://schemas.openxmlformats.org/officeDocument/2006/relationships/hyperlink" Target="https://pennmusa.github.io/MUSA_801.io/project_8/index.html" TargetMode="External"/><Relationship Id="rId4" Type="http://schemas.openxmlformats.org/officeDocument/2006/relationships/hyperlink" Target="https://www.kaggle.com/code/shrutimechlearn/step-by-step-kmeans-explained-in-detail" TargetMode="Externa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0"/>
        <p:cNvGrpSpPr/>
        <p:nvPr/>
      </p:nvGrpSpPr>
      <p:grpSpPr>
        <a:xfrm>
          <a:off x="0" y="0"/>
          <a:ext cx="0" cy="0"/>
          <a:chOff x="0" y="0"/>
          <a:chExt cx="0" cy="0"/>
        </a:xfrm>
      </p:grpSpPr>
      <p:sp>
        <p:nvSpPr>
          <p:cNvPr id="51" name="Google Shape;51;p9"/>
          <p:cNvSpPr txBox="1">
            <a:spLocks noGrp="1"/>
          </p:cNvSpPr>
          <p:nvPr>
            <p:ph type="ctrTitle"/>
          </p:nvPr>
        </p:nvSpPr>
        <p:spPr>
          <a:xfrm>
            <a:off x="2214020" y="1488899"/>
            <a:ext cx="5664000" cy="1827737"/>
          </a:xfrm>
          <a:prstGeom prst="rect">
            <a:avLst/>
          </a:prstGeom>
        </p:spPr>
        <p:txBody>
          <a:bodyPr spcFirstLastPara="1" wrap="square" lIns="91425" tIns="91425" rIns="91425" bIns="91425" anchor="b" anchorCtr="0">
            <a:normAutofit fontScale="90000"/>
          </a:bodyPr>
          <a:lstStyle/>
          <a:p>
            <a:pPr marL="0" lvl="0" indent="0" algn="ctr" rtl="0">
              <a:lnSpc>
                <a:spcPct val="150000"/>
              </a:lnSpc>
              <a:spcBef>
                <a:spcPts val="0"/>
              </a:spcBef>
              <a:spcAft>
                <a:spcPts val="0"/>
              </a:spcAft>
              <a:buNone/>
            </a:pPr>
            <a:r>
              <a:rPr lang="en-US" sz="3900" b="1" dirty="0"/>
              <a:t>Mini Project Data Science</a:t>
            </a:r>
            <a:br>
              <a:rPr lang="en-US" b="1" dirty="0"/>
            </a:br>
            <a:r>
              <a:rPr lang="en-US" sz="1600" b="1" dirty="0"/>
              <a:t>Analysis of Traffic Conditions in Bandung City using Waze Data</a:t>
            </a:r>
            <a:endParaRPr sz="1600" b="1" dirty="0"/>
          </a:p>
        </p:txBody>
      </p:sp>
      <p:sp>
        <p:nvSpPr>
          <p:cNvPr id="52" name="Google Shape;52;p9"/>
          <p:cNvSpPr txBox="1">
            <a:spLocks noGrp="1"/>
          </p:cNvSpPr>
          <p:nvPr>
            <p:ph type="subTitle" idx="1"/>
          </p:nvPr>
        </p:nvSpPr>
        <p:spPr>
          <a:xfrm>
            <a:off x="5520040" y="3316636"/>
            <a:ext cx="2357980" cy="405533"/>
          </a:xfrm>
          <a:prstGeom prst="rect">
            <a:avLst/>
          </a:prstGeom>
        </p:spPr>
        <p:txBody>
          <a:bodyPr spcFirstLastPara="1" wrap="square" lIns="91425" tIns="91425" rIns="91425" bIns="91425" anchor="t" anchorCtr="0">
            <a:normAutofit/>
          </a:bodyPr>
          <a:lstStyle/>
          <a:p>
            <a:pPr marL="0" lvl="0" indent="0" algn="just" rtl="0">
              <a:spcBef>
                <a:spcPts val="0"/>
              </a:spcBef>
              <a:spcAft>
                <a:spcPts val="0"/>
              </a:spcAft>
              <a:buNone/>
            </a:pPr>
            <a:r>
              <a:rPr lang="en-US" sz="1200" dirty="0"/>
              <a:t>by Adrian Maulana Muhammad</a:t>
            </a:r>
            <a:endParaRPr sz="1200" dirty="0"/>
          </a:p>
        </p:txBody>
      </p:sp>
      <p:sp>
        <p:nvSpPr>
          <p:cNvPr id="3" name="TextBox 2">
            <a:extLst>
              <a:ext uri="{FF2B5EF4-FFF2-40B4-BE49-F238E27FC236}">
                <a16:creationId xmlns:a16="http://schemas.microsoft.com/office/drawing/2014/main" id="{5E6ED6A3-D227-A15F-B1BA-26A662C1A8ED}"/>
              </a:ext>
            </a:extLst>
          </p:cNvPr>
          <p:cNvSpPr txBox="1"/>
          <p:nvPr/>
        </p:nvSpPr>
        <p:spPr>
          <a:xfrm>
            <a:off x="4409268" y="4897279"/>
            <a:ext cx="4734732" cy="246221"/>
          </a:xfrm>
          <a:prstGeom prst="rect">
            <a:avLst/>
          </a:prstGeom>
          <a:noFill/>
        </p:spPr>
        <p:txBody>
          <a:bodyPr wrap="square">
            <a:spAutoFit/>
          </a:bodyPr>
          <a:lstStyle/>
          <a:p>
            <a:r>
              <a:rPr lang="en-ID" sz="1000" dirty="0">
                <a:solidFill>
                  <a:schemeClr val="accent2"/>
                </a:solidFill>
                <a:hlinkClick r:id="rId3"/>
              </a:rPr>
              <a:t>https://github.com/adrn-mm/DSLS_Mini-Project-DS_Adrian-Maulana-Muhammad</a:t>
            </a:r>
            <a:endParaRPr lang="en-ID" sz="1000" dirty="0">
              <a:solidFill>
                <a:schemeClr val="accent2"/>
              </a:solidFil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8F40CA-98A7-F567-A988-C7494E049703}"/>
              </a:ext>
            </a:extLst>
          </p:cNvPr>
          <p:cNvSpPr>
            <a:spLocks noGrp="1"/>
          </p:cNvSpPr>
          <p:nvPr>
            <p:ph type="title"/>
          </p:nvPr>
        </p:nvSpPr>
        <p:spPr>
          <a:xfrm>
            <a:off x="311700" y="709375"/>
            <a:ext cx="6377700" cy="572700"/>
          </a:xfrm>
        </p:spPr>
        <p:txBody>
          <a:bodyPr>
            <a:normAutofit fontScale="90000"/>
          </a:bodyPr>
          <a:lstStyle/>
          <a:p>
            <a:r>
              <a:rPr lang="en-US" dirty="0"/>
              <a:t>Waze for Cities Data</a:t>
            </a:r>
            <a:endParaRPr lang="en-ID" dirty="0"/>
          </a:p>
        </p:txBody>
      </p:sp>
      <p:sp>
        <p:nvSpPr>
          <p:cNvPr id="3" name="Text Placeholder 2">
            <a:extLst>
              <a:ext uri="{FF2B5EF4-FFF2-40B4-BE49-F238E27FC236}">
                <a16:creationId xmlns:a16="http://schemas.microsoft.com/office/drawing/2014/main" id="{D43773D6-995C-4937-9204-BD8EF7AE131A}"/>
              </a:ext>
            </a:extLst>
          </p:cNvPr>
          <p:cNvSpPr>
            <a:spLocks noGrp="1"/>
          </p:cNvSpPr>
          <p:nvPr>
            <p:ph type="body" idx="1"/>
          </p:nvPr>
        </p:nvSpPr>
        <p:spPr>
          <a:xfrm>
            <a:off x="311700" y="1282075"/>
            <a:ext cx="4144062" cy="3416400"/>
          </a:xfrm>
        </p:spPr>
        <p:txBody>
          <a:bodyPr>
            <a:normAutofit/>
          </a:bodyPr>
          <a:lstStyle/>
          <a:p>
            <a:pPr marL="114300" indent="0" algn="just">
              <a:buNone/>
            </a:pPr>
            <a:r>
              <a:rPr lang="en-US" sz="1400" dirty="0"/>
              <a:t>Through the Waze for Cities initiative, which involves a data-sharing partnership between Waze and public sector partners worldwide, we can utilize the data to analyze traffic safety in Bandung City for visitors.</a:t>
            </a:r>
            <a:endParaRPr lang="en-ID" sz="1400" dirty="0"/>
          </a:p>
        </p:txBody>
      </p:sp>
      <p:pic>
        <p:nvPicPr>
          <p:cNvPr id="11" name="Picture 10">
            <a:extLst>
              <a:ext uri="{FF2B5EF4-FFF2-40B4-BE49-F238E27FC236}">
                <a16:creationId xmlns:a16="http://schemas.microsoft.com/office/drawing/2014/main" id="{7AFCE1F9-E65F-8215-4232-FE7885D9F564}"/>
              </a:ext>
            </a:extLst>
          </p:cNvPr>
          <p:cNvPicPr>
            <a:picLocks noChangeAspect="1"/>
          </p:cNvPicPr>
          <p:nvPr/>
        </p:nvPicPr>
        <p:blipFill>
          <a:blip r:embed="rId2"/>
          <a:stretch>
            <a:fillRect/>
          </a:stretch>
        </p:blipFill>
        <p:spPr>
          <a:xfrm>
            <a:off x="4572000" y="1327284"/>
            <a:ext cx="4144062" cy="2488931"/>
          </a:xfrm>
          <a:prstGeom prst="rect">
            <a:avLst/>
          </a:prstGeom>
          <a:ln>
            <a:solidFill>
              <a:schemeClr val="tx1"/>
            </a:solidFill>
          </a:ln>
        </p:spPr>
      </p:pic>
    </p:spTree>
    <p:extLst>
      <p:ext uri="{BB962C8B-B14F-4D97-AF65-F5344CB8AC3E}">
        <p14:creationId xmlns:p14="http://schemas.microsoft.com/office/powerpoint/2010/main" val="6661302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2F21D3-29AD-BBFE-9276-8507EB410A69}"/>
              </a:ext>
            </a:extLst>
          </p:cNvPr>
          <p:cNvSpPr>
            <a:spLocks noGrp="1"/>
          </p:cNvSpPr>
          <p:nvPr>
            <p:ph type="title"/>
          </p:nvPr>
        </p:nvSpPr>
        <p:spPr>
          <a:xfrm>
            <a:off x="505429" y="514768"/>
            <a:ext cx="6377700" cy="572700"/>
          </a:xfrm>
        </p:spPr>
        <p:txBody>
          <a:bodyPr>
            <a:normAutofit fontScale="90000"/>
          </a:bodyPr>
          <a:lstStyle/>
          <a:p>
            <a:r>
              <a:rPr lang="en-US" dirty="0"/>
              <a:t>Data Summaries</a:t>
            </a:r>
            <a:endParaRPr lang="en-ID" dirty="0"/>
          </a:p>
        </p:txBody>
      </p:sp>
      <p:graphicFrame>
        <p:nvGraphicFramePr>
          <p:cNvPr id="5" name="Table 5">
            <a:extLst>
              <a:ext uri="{FF2B5EF4-FFF2-40B4-BE49-F238E27FC236}">
                <a16:creationId xmlns:a16="http://schemas.microsoft.com/office/drawing/2014/main" id="{2936B9AE-572A-750A-C8BA-B040CD87EA78}"/>
              </a:ext>
            </a:extLst>
          </p:cNvPr>
          <p:cNvGraphicFramePr>
            <a:graphicFrameLocks noGrp="1"/>
          </p:cNvGraphicFramePr>
          <p:nvPr>
            <p:extLst>
              <p:ext uri="{D42A27DB-BD31-4B8C-83A1-F6EECF244321}">
                <p14:modId xmlns:p14="http://schemas.microsoft.com/office/powerpoint/2010/main" val="3811271624"/>
              </p:ext>
            </p:extLst>
          </p:nvPr>
        </p:nvGraphicFramePr>
        <p:xfrm>
          <a:off x="890124" y="1152293"/>
          <a:ext cx="7363752" cy="3395431"/>
        </p:xfrm>
        <a:graphic>
          <a:graphicData uri="http://schemas.openxmlformats.org/drawingml/2006/table">
            <a:tbl>
              <a:tblPr firstRow="1" bandRow="1">
                <a:tableStyleId>{FABFCF23-3B69-468F-B69F-88F6DE6A72F2}</a:tableStyleId>
              </a:tblPr>
              <a:tblGrid>
                <a:gridCol w="1577946">
                  <a:extLst>
                    <a:ext uri="{9D8B030D-6E8A-4147-A177-3AD203B41FA5}">
                      <a16:colId xmlns:a16="http://schemas.microsoft.com/office/drawing/2014/main" val="121107167"/>
                    </a:ext>
                  </a:extLst>
                </a:gridCol>
                <a:gridCol w="5785806">
                  <a:extLst>
                    <a:ext uri="{9D8B030D-6E8A-4147-A177-3AD203B41FA5}">
                      <a16:colId xmlns:a16="http://schemas.microsoft.com/office/drawing/2014/main" val="64392715"/>
                    </a:ext>
                  </a:extLst>
                </a:gridCol>
              </a:tblGrid>
              <a:tr h="314934">
                <a:tc>
                  <a:txBody>
                    <a:bodyPr/>
                    <a:lstStyle/>
                    <a:p>
                      <a:pPr algn="ctr"/>
                      <a:r>
                        <a:rPr lang="en-US" sz="1200" dirty="0"/>
                        <a:t>Data</a:t>
                      </a:r>
                      <a:endParaRPr lang="en-ID" sz="1200" dirty="0"/>
                    </a:p>
                  </a:txBody>
                  <a:tcPr/>
                </a:tc>
                <a:tc>
                  <a:txBody>
                    <a:bodyPr/>
                    <a:lstStyle/>
                    <a:p>
                      <a:pPr algn="ctr"/>
                      <a:r>
                        <a:rPr lang="en-US" sz="1200" dirty="0"/>
                        <a:t>Summary</a:t>
                      </a:r>
                      <a:endParaRPr lang="en-ID" sz="1200" dirty="0"/>
                    </a:p>
                  </a:txBody>
                  <a:tcPr/>
                </a:tc>
                <a:extLst>
                  <a:ext uri="{0D108BD9-81ED-4DB2-BD59-A6C34878D82A}">
                    <a16:rowId xmlns:a16="http://schemas.microsoft.com/office/drawing/2014/main" val="3485502356"/>
                  </a:ext>
                </a:extLst>
              </a:tr>
              <a:tr h="1154760">
                <a:tc>
                  <a:txBody>
                    <a:bodyPr/>
                    <a:lstStyle/>
                    <a:p>
                      <a:pPr algn="ctr"/>
                      <a:r>
                        <a:rPr lang="en-ID" sz="1200" dirty="0"/>
                        <a:t>Aggregate Alerts</a:t>
                      </a:r>
                    </a:p>
                  </a:txBody>
                  <a:tcPr anchor="ctr"/>
                </a:tc>
                <a:tc>
                  <a:txBody>
                    <a:bodyPr/>
                    <a:lstStyle/>
                    <a:p>
                      <a:pPr algn="just"/>
                      <a:r>
                        <a:rPr lang="en-US" sz="1200" dirty="0"/>
                        <a:t>This data provides information on the number and types of incident reports sent by Waze users within a specific area during a certain period of time. This data can be helpful for road users and public service providers identify incidents affecting traffic and mobility in a particular area.</a:t>
                      </a:r>
                      <a:endParaRPr lang="en-ID" sz="1200" dirty="0"/>
                    </a:p>
                  </a:txBody>
                  <a:tcPr anchor="ctr"/>
                </a:tc>
                <a:extLst>
                  <a:ext uri="{0D108BD9-81ED-4DB2-BD59-A6C34878D82A}">
                    <a16:rowId xmlns:a16="http://schemas.microsoft.com/office/drawing/2014/main" val="2848209440"/>
                  </a:ext>
                </a:extLst>
              </a:tr>
              <a:tr h="980933">
                <a:tc>
                  <a:txBody>
                    <a:bodyPr/>
                    <a:lstStyle/>
                    <a:p>
                      <a:pPr algn="ctr"/>
                      <a:r>
                        <a:rPr lang="en-ID" sz="1200" dirty="0"/>
                        <a:t>Aggregate Median Irregularities</a:t>
                      </a:r>
                    </a:p>
                  </a:txBody>
                  <a:tcPr anchor="ctr"/>
                </a:tc>
                <a:tc>
                  <a:txBody>
                    <a:bodyPr/>
                    <a:lstStyle/>
                    <a:p>
                      <a:pPr algn="just"/>
                      <a:r>
                        <a:rPr lang="en-US" sz="1200" dirty="0"/>
                        <a:t>This data provides information on the condition of roads, particularly in terms of irregularities on the road surface. This data can assist public service providers in monitoring road conditions and planning for repairs.</a:t>
                      </a:r>
                      <a:endParaRPr lang="en-ID" sz="1200" dirty="0"/>
                    </a:p>
                  </a:txBody>
                  <a:tcPr anchor="ctr"/>
                </a:tc>
                <a:extLst>
                  <a:ext uri="{0D108BD9-81ED-4DB2-BD59-A6C34878D82A}">
                    <a16:rowId xmlns:a16="http://schemas.microsoft.com/office/drawing/2014/main" val="2839994127"/>
                  </a:ext>
                </a:extLst>
              </a:tr>
              <a:tr h="944804">
                <a:tc>
                  <a:txBody>
                    <a:bodyPr/>
                    <a:lstStyle/>
                    <a:p>
                      <a:pPr algn="ctr"/>
                      <a:r>
                        <a:rPr lang="en-ID" sz="1200" dirty="0"/>
                        <a:t>Aggregate Median Jams</a:t>
                      </a:r>
                    </a:p>
                  </a:txBody>
                  <a:tcPr anchor="ctr"/>
                </a:tc>
                <a:tc>
                  <a:txBody>
                    <a:bodyPr/>
                    <a:lstStyle/>
                    <a:p>
                      <a:pPr algn="just"/>
                      <a:r>
                        <a:rPr lang="en-US" sz="1200" dirty="0"/>
                        <a:t>This data provides information on traffic congestion on a particular road during a certain period of time. This data can assist road users in planning more efficient travel routes and avoiding traffic congestion.</a:t>
                      </a:r>
                      <a:endParaRPr lang="en-ID" sz="1200" dirty="0"/>
                    </a:p>
                  </a:txBody>
                  <a:tcPr anchor="ctr"/>
                </a:tc>
                <a:extLst>
                  <a:ext uri="{0D108BD9-81ED-4DB2-BD59-A6C34878D82A}">
                    <a16:rowId xmlns:a16="http://schemas.microsoft.com/office/drawing/2014/main" val="600419646"/>
                  </a:ext>
                </a:extLst>
              </a:tr>
            </a:tbl>
          </a:graphicData>
        </a:graphic>
      </p:graphicFrame>
    </p:spTree>
    <p:extLst>
      <p:ext uri="{BB962C8B-B14F-4D97-AF65-F5344CB8AC3E}">
        <p14:creationId xmlns:p14="http://schemas.microsoft.com/office/powerpoint/2010/main" val="10725006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6B22A-7936-00B4-75C4-FB7AE9B05118}"/>
              </a:ext>
            </a:extLst>
          </p:cNvPr>
          <p:cNvSpPr>
            <a:spLocks noGrp="1"/>
          </p:cNvSpPr>
          <p:nvPr>
            <p:ph type="title"/>
          </p:nvPr>
        </p:nvSpPr>
        <p:spPr/>
        <p:txBody>
          <a:bodyPr>
            <a:normAutofit fontScale="90000"/>
          </a:bodyPr>
          <a:lstStyle/>
          <a:p>
            <a:r>
              <a:rPr lang="en-US" dirty="0"/>
              <a:t>Data Description  &amp; Pre-processing</a:t>
            </a:r>
            <a:endParaRPr lang="en-ID" dirty="0"/>
          </a:p>
        </p:txBody>
      </p:sp>
      <p:sp>
        <p:nvSpPr>
          <p:cNvPr id="3" name="Title 2">
            <a:extLst>
              <a:ext uri="{FF2B5EF4-FFF2-40B4-BE49-F238E27FC236}">
                <a16:creationId xmlns:a16="http://schemas.microsoft.com/office/drawing/2014/main" id="{5F45063B-902F-2385-405A-3E24E70C2EED}"/>
              </a:ext>
            </a:extLst>
          </p:cNvPr>
          <p:cNvSpPr>
            <a:spLocks noGrp="1"/>
          </p:cNvSpPr>
          <p:nvPr>
            <p:ph type="title" idx="2"/>
          </p:nvPr>
        </p:nvSpPr>
        <p:spPr/>
        <p:txBody>
          <a:bodyPr/>
          <a:lstStyle/>
          <a:p>
            <a:r>
              <a:rPr lang="en-US" dirty="0"/>
              <a:t>III</a:t>
            </a:r>
            <a:endParaRPr lang="en-ID" dirty="0"/>
          </a:p>
        </p:txBody>
      </p:sp>
    </p:spTree>
    <p:extLst>
      <p:ext uri="{BB962C8B-B14F-4D97-AF65-F5344CB8AC3E}">
        <p14:creationId xmlns:p14="http://schemas.microsoft.com/office/powerpoint/2010/main" val="3740978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8B4F0B-2F43-DF28-77AD-4DB9AFE3B9FB}"/>
              </a:ext>
            </a:extLst>
          </p:cNvPr>
          <p:cNvSpPr>
            <a:spLocks noGrp="1"/>
          </p:cNvSpPr>
          <p:nvPr>
            <p:ph type="title"/>
          </p:nvPr>
        </p:nvSpPr>
        <p:spPr/>
        <p:txBody>
          <a:bodyPr>
            <a:normAutofit fontScale="90000"/>
          </a:bodyPr>
          <a:lstStyle/>
          <a:p>
            <a:r>
              <a:rPr lang="en-US" dirty="0"/>
              <a:t>Denormalized Data</a:t>
            </a:r>
            <a:endParaRPr lang="en-ID" dirty="0"/>
          </a:p>
        </p:txBody>
      </p:sp>
      <p:pic>
        <p:nvPicPr>
          <p:cNvPr id="5" name="Picture 4">
            <a:extLst>
              <a:ext uri="{FF2B5EF4-FFF2-40B4-BE49-F238E27FC236}">
                <a16:creationId xmlns:a16="http://schemas.microsoft.com/office/drawing/2014/main" id="{0F023CA8-1BEC-360A-5D56-EBBA163D5644}"/>
              </a:ext>
            </a:extLst>
          </p:cNvPr>
          <p:cNvPicPr>
            <a:picLocks noChangeAspect="1"/>
          </p:cNvPicPr>
          <p:nvPr/>
        </p:nvPicPr>
        <p:blipFill>
          <a:blip r:embed="rId2"/>
          <a:stretch>
            <a:fillRect/>
          </a:stretch>
        </p:blipFill>
        <p:spPr>
          <a:xfrm>
            <a:off x="2513550" y="1246806"/>
            <a:ext cx="4116899" cy="2976483"/>
          </a:xfrm>
          <a:prstGeom prst="rect">
            <a:avLst/>
          </a:prstGeom>
        </p:spPr>
      </p:pic>
    </p:spTree>
    <p:extLst>
      <p:ext uri="{BB962C8B-B14F-4D97-AF65-F5344CB8AC3E}">
        <p14:creationId xmlns:p14="http://schemas.microsoft.com/office/powerpoint/2010/main" val="40835755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DB9092-C0CE-8DBD-5ADC-72B3DC1E196B}"/>
              </a:ext>
            </a:extLst>
          </p:cNvPr>
          <p:cNvSpPr>
            <a:spLocks noGrp="1"/>
          </p:cNvSpPr>
          <p:nvPr>
            <p:ph type="title"/>
          </p:nvPr>
        </p:nvSpPr>
        <p:spPr/>
        <p:txBody>
          <a:bodyPr>
            <a:normAutofit fontScale="90000"/>
          </a:bodyPr>
          <a:lstStyle/>
          <a:p>
            <a:r>
              <a:rPr lang="en-US" dirty="0"/>
              <a:t>Data Shape &amp; Data Types</a:t>
            </a:r>
            <a:endParaRPr lang="en-ID" dirty="0"/>
          </a:p>
        </p:txBody>
      </p:sp>
      <p:sp>
        <p:nvSpPr>
          <p:cNvPr id="3" name="Text Placeholder 2">
            <a:extLst>
              <a:ext uri="{FF2B5EF4-FFF2-40B4-BE49-F238E27FC236}">
                <a16:creationId xmlns:a16="http://schemas.microsoft.com/office/drawing/2014/main" id="{60D8FB08-E890-A1F3-CE44-2595D0CB83A3}"/>
              </a:ext>
            </a:extLst>
          </p:cNvPr>
          <p:cNvSpPr>
            <a:spLocks noGrp="1"/>
          </p:cNvSpPr>
          <p:nvPr>
            <p:ph type="body" idx="1"/>
          </p:nvPr>
        </p:nvSpPr>
        <p:spPr>
          <a:xfrm>
            <a:off x="311700" y="1017725"/>
            <a:ext cx="8520600" cy="3416400"/>
          </a:xfrm>
        </p:spPr>
        <p:txBody>
          <a:bodyPr>
            <a:normAutofit/>
          </a:bodyPr>
          <a:lstStyle/>
          <a:p>
            <a:r>
              <a:rPr lang="en-US" sz="1600" dirty="0"/>
              <a:t>The main data has 15 columns and 19.809 rows</a:t>
            </a:r>
          </a:p>
          <a:p>
            <a:r>
              <a:rPr lang="en-US" sz="1600" dirty="0"/>
              <a:t>The list of data types is as follows, </a:t>
            </a:r>
            <a:r>
              <a:rPr lang="en-ID" sz="1600" dirty="0"/>
              <a:t>I will convert the Datetime column to the </a:t>
            </a:r>
            <a:r>
              <a:rPr lang="en-ID" sz="1600" dirty="0" err="1"/>
              <a:t>DateTime</a:t>
            </a:r>
            <a:r>
              <a:rPr lang="en-ID" sz="1600" dirty="0"/>
              <a:t> type.</a:t>
            </a:r>
          </a:p>
        </p:txBody>
      </p:sp>
      <p:pic>
        <p:nvPicPr>
          <p:cNvPr id="5" name="Picture 4">
            <a:extLst>
              <a:ext uri="{FF2B5EF4-FFF2-40B4-BE49-F238E27FC236}">
                <a16:creationId xmlns:a16="http://schemas.microsoft.com/office/drawing/2014/main" id="{D7B1B0A8-A370-5A8A-CAEA-C052541772EA}"/>
              </a:ext>
            </a:extLst>
          </p:cNvPr>
          <p:cNvPicPr>
            <a:picLocks noChangeAspect="1"/>
          </p:cNvPicPr>
          <p:nvPr/>
        </p:nvPicPr>
        <p:blipFill>
          <a:blip r:embed="rId2"/>
          <a:stretch>
            <a:fillRect/>
          </a:stretch>
        </p:blipFill>
        <p:spPr>
          <a:xfrm>
            <a:off x="2713441" y="1965330"/>
            <a:ext cx="3717117" cy="2600532"/>
          </a:xfrm>
          <a:prstGeom prst="rect">
            <a:avLst/>
          </a:prstGeom>
          <a:ln>
            <a:solidFill>
              <a:schemeClr val="tx1"/>
            </a:solidFill>
          </a:ln>
        </p:spPr>
      </p:pic>
    </p:spTree>
    <p:extLst>
      <p:ext uri="{BB962C8B-B14F-4D97-AF65-F5344CB8AC3E}">
        <p14:creationId xmlns:p14="http://schemas.microsoft.com/office/powerpoint/2010/main" val="4075710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7D591B-C4E9-D130-E9BD-4CF29FB8A388}"/>
              </a:ext>
            </a:extLst>
          </p:cNvPr>
          <p:cNvSpPr>
            <a:spLocks noGrp="1"/>
          </p:cNvSpPr>
          <p:nvPr>
            <p:ph type="title"/>
          </p:nvPr>
        </p:nvSpPr>
        <p:spPr>
          <a:xfrm>
            <a:off x="311700" y="579775"/>
            <a:ext cx="6377700" cy="572700"/>
          </a:xfrm>
        </p:spPr>
        <p:txBody>
          <a:bodyPr>
            <a:normAutofit fontScale="90000"/>
          </a:bodyPr>
          <a:lstStyle/>
          <a:p>
            <a:r>
              <a:rPr lang="en-US" dirty="0"/>
              <a:t>Checking Missing Values</a:t>
            </a:r>
            <a:endParaRPr lang="en-ID" dirty="0"/>
          </a:p>
        </p:txBody>
      </p:sp>
      <p:sp>
        <p:nvSpPr>
          <p:cNvPr id="3" name="Text Placeholder 2">
            <a:extLst>
              <a:ext uri="{FF2B5EF4-FFF2-40B4-BE49-F238E27FC236}">
                <a16:creationId xmlns:a16="http://schemas.microsoft.com/office/drawing/2014/main" id="{9BC810CF-A4C7-2B77-A2DC-23442A6E19E2}"/>
              </a:ext>
            </a:extLst>
          </p:cNvPr>
          <p:cNvSpPr>
            <a:spLocks noGrp="1"/>
          </p:cNvSpPr>
          <p:nvPr>
            <p:ph type="body" idx="1"/>
          </p:nvPr>
        </p:nvSpPr>
        <p:spPr/>
        <p:txBody>
          <a:bodyPr/>
          <a:lstStyle/>
          <a:p>
            <a:pPr marL="114300" indent="0">
              <a:buNone/>
            </a:pPr>
            <a:r>
              <a:rPr lang="en-US" dirty="0"/>
              <a:t>Since there are only eight rows with missing values out of 19.809 rows, I will drop those rows with missing values.</a:t>
            </a:r>
            <a:endParaRPr lang="en-ID" dirty="0"/>
          </a:p>
        </p:txBody>
      </p:sp>
      <p:pic>
        <p:nvPicPr>
          <p:cNvPr id="5" name="Picture 4">
            <a:extLst>
              <a:ext uri="{FF2B5EF4-FFF2-40B4-BE49-F238E27FC236}">
                <a16:creationId xmlns:a16="http://schemas.microsoft.com/office/drawing/2014/main" id="{FD2CAFDD-40B5-08D1-C320-B4AAE14B2BCD}"/>
              </a:ext>
            </a:extLst>
          </p:cNvPr>
          <p:cNvPicPr>
            <a:picLocks noChangeAspect="1"/>
          </p:cNvPicPr>
          <p:nvPr/>
        </p:nvPicPr>
        <p:blipFill>
          <a:blip r:embed="rId2"/>
          <a:stretch>
            <a:fillRect/>
          </a:stretch>
        </p:blipFill>
        <p:spPr>
          <a:xfrm>
            <a:off x="3219940" y="1986346"/>
            <a:ext cx="2704119" cy="2523135"/>
          </a:xfrm>
          <a:prstGeom prst="rect">
            <a:avLst/>
          </a:prstGeom>
          <a:ln>
            <a:solidFill>
              <a:schemeClr val="tx1"/>
            </a:solidFill>
          </a:ln>
        </p:spPr>
      </p:pic>
    </p:spTree>
    <p:extLst>
      <p:ext uri="{BB962C8B-B14F-4D97-AF65-F5344CB8AC3E}">
        <p14:creationId xmlns:p14="http://schemas.microsoft.com/office/powerpoint/2010/main" val="23821238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F7A171-C36F-34E3-7EA6-6719841DE08E}"/>
              </a:ext>
            </a:extLst>
          </p:cNvPr>
          <p:cNvSpPr>
            <a:spLocks noGrp="1"/>
          </p:cNvSpPr>
          <p:nvPr>
            <p:ph type="title"/>
          </p:nvPr>
        </p:nvSpPr>
        <p:spPr>
          <a:xfrm>
            <a:off x="311700" y="574625"/>
            <a:ext cx="6377700" cy="572700"/>
          </a:xfrm>
        </p:spPr>
        <p:txBody>
          <a:bodyPr>
            <a:normAutofit fontScale="90000"/>
          </a:bodyPr>
          <a:lstStyle/>
          <a:p>
            <a:r>
              <a:rPr lang="en-US" dirty="0"/>
              <a:t>Checking Duplicate Rows</a:t>
            </a:r>
            <a:endParaRPr lang="en-ID" dirty="0"/>
          </a:p>
        </p:txBody>
      </p:sp>
      <p:sp>
        <p:nvSpPr>
          <p:cNvPr id="3" name="Text Placeholder 2">
            <a:extLst>
              <a:ext uri="{FF2B5EF4-FFF2-40B4-BE49-F238E27FC236}">
                <a16:creationId xmlns:a16="http://schemas.microsoft.com/office/drawing/2014/main" id="{C750A0E2-9A2D-BA3A-2C0F-D90DBDEA973E}"/>
              </a:ext>
            </a:extLst>
          </p:cNvPr>
          <p:cNvSpPr>
            <a:spLocks noGrp="1"/>
          </p:cNvSpPr>
          <p:nvPr>
            <p:ph type="body" idx="1"/>
          </p:nvPr>
        </p:nvSpPr>
        <p:spPr/>
        <p:txBody>
          <a:bodyPr/>
          <a:lstStyle/>
          <a:p>
            <a:pPr marL="114300" indent="0">
              <a:buNone/>
            </a:pPr>
            <a:r>
              <a:rPr lang="en-US" dirty="0"/>
              <a:t>There are no duplicate rows in the main data</a:t>
            </a:r>
            <a:endParaRPr lang="en-ID" dirty="0"/>
          </a:p>
        </p:txBody>
      </p:sp>
      <p:pic>
        <p:nvPicPr>
          <p:cNvPr id="5" name="Picture 4">
            <a:extLst>
              <a:ext uri="{FF2B5EF4-FFF2-40B4-BE49-F238E27FC236}">
                <a16:creationId xmlns:a16="http://schemas.microsoft.com/office/drawing/2014/main" id="{6B76E1E5-174C-682C-46F1-DAA60E836F9E}"/>
              </a:ext>
            </a:extLst>
          </p:cNvPr>
          <p:cNvPicPr>
            <a:picLocks noChangeAspect="1"/>
          </p:cNvPicPr>
          <p:nvPr/>
        </p:nvPicPr>
        <p:blipFill>
          <a:blip r:embed="rId2"/>
          <a:stretch>
            <a:fillRect/>
          </a:stretch>
        </p:blipFill>
        <p:spPr>
          <a:xfrm>
            <a:off x="1977018" y="1813959"/>
            <a:ext cx="5189964" cy="2093431"/>
          </a:xfrm>
          <a:prstGeom prst="rect">
            <a:avLst/>
          </a:prstGeom>
          <a:ln>
            <a:solidFill>
              <a:schemeClr val="tx1"/>
            </a:solidFill>
          </a:ln>
        </p:spPr>
      </p:pic>
    </p:spTree>
    <p:extLst>
      <p:ext uri="{BB962C8B-B14F-4D97-AF65-F5344CB8AC3E}">
        <p14:creationId xmlns:p14="http://schemas.microsoft.com/office/powerpoint/2010/main" val="27780500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B66B9A-D331-E275-BF38-C91ED8154D4A}"/>
              </a:ext>
            </a:extLst>
          </p:cNvPr>
          <p:cNvSpPr>
            <a:spLocks noGrp="1"/>
          </p:cNvSpPr>
          <p:nvPr>
            <p:ph type="title"/>
          </p:nvPr>
        </p:nvSpPr>
        <p:spPr>
          <a:xfrm>
            <a:off x="311700" y="623255"/>
            <a:ext cx="6377700" cy="477125"/>
          </a:xfrm>
        </p:spPr>
        <p:txBody>
          <a:bodyPr>
            <a:noAutofit/>
          </a:bodyPr>
          <a:lstStyle/>
          <a:p>
            <a:r>
              <a:rPr lang="en-US" sz="2000" dirty="0"/>
              <a:t>Checking Data Distribution for Numerical Data</a:t>
            </a:r>
            <a:endParaRPr lang="en-ID" sz="2000" dirty="0"/>
          </a:p>
        </p:txBody>
      </p:sp>
      <p:sp>
        <p:nvSpPr>
          <p:cNvPr id="3" name="Text Placeholder 2">
            <a:extLst>
              <a:ext uri="{FF2B5EF4-FFF2-40B4-BE49-F238E27FC236}">
                <a16:creationId xmlns:a16="http://schemas.microsoft.com/office/drawing/2014/main" id="{FC5C1943-E870-CFC0-0D9D-4797FAA45D43}"/>
              </a:ext>
            </a:extLst>
          </p:cNvPr>
          <p:cNvSpPr>
            <a:spLocks noGrp="1"/>
          </p:cNvSpPr>
          <p:nvPr>
            <p:ph type="body" idx="1"/>
          </p:nvPr>
        </p:nvSpPr>
        <p:spPr>
          <a:xfrm>
            <a:off x="311700" y="1100380"/>
            <a:ext cx="8520600" cy="3158529"/>
          </a:xfrm>
        </p:spPr>
        <p:txBody>
          <a:bodyPr/>
          <a:lstStyle/>
          <a:p>
            <a:pPr marL="114300" indent="0">
              <a:buNone/>
            </a:pPr>
            <a:r>
              <a:rPr lang="en-US" dirty="0"/>
              <a:t>Most of the numerical data on the dataset has a skewed distribution.</a:t>
            </a:r>
            <a:endParaRPr lang="en-ID" dirty="0"/>
          </a:p>
        </p:txBody>
      </p:sp>
      <p:pic>
        <p:nvPicPr>
          <p:cNvPr id="5" name="Picture 4">
            <a:extLst>
              <a:ext uri="{FF2B5EF4-FFF2-40B4-BE49-F238E27FC236}">
                <a16:creationId xmlns:a16="http://schemas.microsoft.com/office/drawing/2014/main" id="{C84BDAAD-DD63-23AB-B851-E67839CCCFE5}"/>
              </a:ext>
            </a:extLst>
          </p:cNvPr>
          <p:cNvPicPr>
            <a:picLocks noChangeAspect="1"/>
          </p:cNvPicPr>
          <p:nvPr/>
        </p:nvPicPr>
        <p:blipFill>
          <a:blip r:embed="rId2"/>
          <a:stretch>
            <a:fillRect/>
          </a:stretch>
        </p:blipFill>
        <p:spPr>
          <a:xfrm>
            <a:off x="2089096" y="1638169"/>
            <a:ext cx="4965808" cy="2882076"/>
          </a:xfrm>
          <a:prstGeom prst="rect">
            <a:avLst/>
          </a:prstGeom>
          <a:ln>
            <a:solidFill>
              <a:schemeClr val="tx1"/>
            </a:solidFill>
          </a:ln>
        </p:spPr>
      </p:pic>
    </p:spTree>
    <p:extLst>
      <p:ext uri="{BB962C8B-B14F-4D97-AF65-F5344CB8AC3E}">
        <p14:creationId xmlns:p14="http://schemas.microsoft.com/office/powerpoint/2010/main" val="10490088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7479B-E8C7-345C-1B1A-E019852416D7}"/>
              </a:ext>
            </a:extLst>
          </p:cNvPr>
          <p:cNvSpPr>
            <a:spLocks noGrp="1"/>
          </p:cNvSpPr>
          <p:nvPr>
            <p:ph type="title"/>
          </p:nvPr>
        </p:nvSpPr>
        <p:spPr>
          <a:xfrm>
            <a:off x="311700" y="574625"/>
            <a:ext cx="6377700" cy="572700"/>
          </a:xfrm>
        </p:spPr>
        <p:txBody>
          <a:bodyPr>
            <a:normAutofit fontScale="90000"/>
          </a:bodyPr>
          <a:lstStyle/>
          <a:p>
            <a:r>
              <a:rPr lang="en-US" dirty="0"/>
              <a:t>Checking Outliers in Numerical Data</a:t>
            </a:r>
            <a:endParaRPr lang="en-ID" dirty="0"/>
          </a:p>
        </p:txBody>
      </p:sp>
      <p:sp>
        <p:nvSpPr>
          <p:cNvPr id="3" name="Text Placeholder 2">
            <a:extLst>
              <a:ext uri="{FF2B5EF4-FFF2-40B4-BE49-F238E27FC236}">
                <a16:creationId xmlns:a16="http://schemas.microsoft.com/office/drawing/2014/main" id="{9F71223F-B35B-A492-4D86-BEF22D7DAF80}"/>
              </a:ext>
            </a:extLst>
          </p:cNvPr>
          <p:cNvSpPr>
            <a:spLocks noGrp="1"/>
          </p:cNvSpPr>
          <p:nvPr>
            <p:ph type="body" idx="1"/>
          </p:nvPr>
        </p:nvSpPr>
        <p:spPr/>
        <p:txBody>
          <a:bodyPr>
            <a:normAutofit/>
          </a:bodyPr>
          <a:lstStyle/>
          <a:p>
            <a:pPr marL="114300" indent="0" algn="just">
              <a:buNone/>
            </a:pPr>
            <a:r>
              <a:rPr lang="en-US" sz="1200" dirty="0"/>
              <a:t>Most of the dataset has outliers, but the outliers pattern in the Jams and Irregularities columns is almost the same. So there is a possibility that these outliers are not an unusual error or condition, so I will not delete the outliers for now because the outliers can be aware of the conditions in the dataset. But, I will remove the outliers before the Machine Learning Stage.</a:t>
            </a:r>
            <a:endParaRPr lang="en-ID" sz="1200" dirty="0"/>
          </a:p>
        </p:txBody>
      </p:sp>
      <p:pic>
        <p:nvPicPr>
          <p:cNvPr id="5" name="Picture 4">
            <a:extLst>
              <a:ext uri="{FF2B5EF4-FFF2-40B4-BE49-F238E27FC236}">
                <a16:creationId xmlns:a16="http://schemas.microsoft.com/office/drawing/2014/main" id="{F31DBCE5-50D5-B6EC-D7DC-7877052A868E}"/>
              </a:ext>
            </a:extLst>
          </p:cNvPr>
          <p:cNvPicPr>
            <a:picLocks noChangeAspect="1"/>
          </p:cNvPicPr>
          <p:nvPr/>
        </p:nvPicPr>
        <p:blipFill>
          <a:blip r:embed="rId2"/>
          <a:stretch>
            <a:fillRect/>
          </a:stretch>
        </p:blipFill>
        <p:spPr>
          <a:xfrm>
            <a:off x="2258878" y="2198442"/>
            <a:ext cx="4626243" cy="2370433"/>
          </a:xfrm>
          <a:prstGeom prst="rect">
            <a:avLst/>
          </a:prstGeom>
          <a:ln>
            <a:solidFill>
              <a:schemeClr val="tx1"/>
            </a:solidFill>
          </a:ln>
        </p:spPr>
      </p:pic>
    </p:spTree>
    <p:extLst>
      <p:ext uri="{BB962C8B-B14F-4D97-AF65-F5344CB8AC3E}">
        <p14:creationId xmlns:p14="http://schemas.microsoft.com/office/powerpoint/2010/main" val="42528874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B46EF9-B461-EBD8-D8BA-6CA8C7FA11BF}"/>
              </a:ext>
            </a:extLst>
          </p:cNvPr>
          <p:cNvSpPr>
            <a:spLocks noGrp="1"/>
          </p:cNvSpPr>
          <p:nvPr>
            <p:ph type="title"/>
          </p:nvPr>
        </p:nvSpPr>
        <p:spPr>
          <a:xfrm>
            <a:off x="311700" y="574625"/>
            <a:ext cx="6377700" cy="572700"/>
          </a:xfrm>
        </p:spPr>
        <p:txBody>
          <a:bodyPr>
            <a:normAutofit fontScale="90000"/>
          </a:bodyPr>
          <a:lstStyle/>
          <a:p>
            <a:r>
              <a:rPr lang="en-US" dirty="0"/>
              <a:t>Checking Descriptive Statistics</a:t>
            </a:r>
            <a:endParaRPr lang="en-ID" dirty="0"/>
          </a:p>
        </p:txBody>
      </p:sp>
      <p:pic>
        <p:nvPicPr>
          <p:cNvPr id="5" name="Picture 4">
            <a:extLst>
              <a:ext uri="{FF2B5EF4-FFF2-40B4-BE49-F238E27FC236}">
                <a16:creationId xmlns:a16="http://schemas.microsoft.com/office/drawing/2014/main" id="{05C8E8C3-3033-834E-C475-1ACFD0BC6AE1}"/>
              </a:ext>
            </a:extLst>
          </p:cNvPr>
          <p:cNvPicPr>
            <a:picLocks noChangeAspect="1"/>
          </p:cNvPicPr>
          <p:nvPr/>
        </p:nvPicPr>
        <p:blipFill>
          <a:blip r:embed="rId2"/>
          <a:stretch>
            <a:fillRect/>
          </a:stretch>
        </p:blipFill>
        <p:spPr>
          <a:xfrm>
            <a:off x="737885" y="1513032"/>
            <a:ext cx="7668230" cy="2516528"/>
          </a:xfrm>
          <a:prstGeom prst="rect">
            <a:avLst/>
          </a:prstGeom>
          <a:ln>
            <a:solidFill>
              <a:schemeClr val="tx1"/>
            </a:solidFill>
          </a:ln>
        </p:spPr>
      </p:pic>
    </p:spTree>
    <p:extLst>
      <p:ext uri="{BB962C8B-B14F-4D97-AF65-F5344CB8AC3E}">
        <p14:creationId xmlns:p14="http://schemas.microsoft.com/office/powerpoint/2010/main" val="795531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37B75B-491E-BAB2-A756-F224B5E73DCF}"/>
              </a:ext>
            </a:extLst>
          </p:cNvPr>
          <p:cNvSpPr>
            <a:spLocks noGrp="1"/>
          </p:cNvSpPr>
          <p:nvPr>
            <p:ph type="title"/>
          </p:nvPr>
        </p:nvSpPr>
        <p:spPr>
          <a:xfrm>
            <a:off x="311700" y="574625"/>
            <a:ext cx="6377700" cy="572700"/>
          </a:xfrm>
        </p:spPr>
        <p:txBody>
          <a:bodyPr>
            <a:normAutofit fontScale="90000"/>
          </a:bodyPr>
          <a:lstStyle/>
          <a:p>
            <a:r>
              <a:rPr lang="en-US" dirty="0"/>
              <a:t>Table of Contents</a:t>
            </a:r>
            <a:endParaRPr lang="en-ID" dirty="0"/>
          </a:p>
        </p:txBody>
      </p:sp>
      <p:sp>
        <p:nvSpPr>
          <p:cNvPr id="3" name="Text Placeholder 2">
            <a:extLst>
              <a:ext uri="{FF2B5EF4-FFF2-40B4-BE49-F238E27FC236}">
                <a16:creationId xmlns:a16="http://schemas.microsoft.com/office/drawing/2014/main" id="{01529E12-C6D6-D518-9928-4B09D9687331}"/>
              </a:ext>
            </a:extLst>
          </p:cNvPr>
          <p:cNvSpPr>
            <a:spLocks noGrp="1"/>
          </p:cNvSpPr>
          <p:nvPr>
            <p:ph type="body" idx="1"/>
          </p:nvPr>
        </p:nvSpPr>
        <p:spPr/>
        <p:txBody>
          <a:bodyPr>
            <a:normAutofit/>
          </a:bodyPr>
          <a:lstStyle/>
          <a:p>
            <a:pPr marL="514350" indent="-400050">
              <a:lnSpc>
                <a:spcPct val="150000"/>
              </a:lnSpc>
              <a:buFont typeface="+mj-lt"/>
              <a:buAutoNum type="romanUcPeriod"/>
            </a:pPr>
            <a:r>
              <a:rPr lang="en-US" dirty="0"/>
              <a:t>Business Understanding</a:t>
            </a:r>
          </a:p>
          <a:p>
            <a:pPr marL="514350" indent="-400050">
              <a:lnSpc>
                <a:spcPct val="150000"/>
              </a:lnSpc>
              <a:buFont typeface="+mj-lt"/>
              <a:buAutoNum type="romanUcPeriod"/>
            </a:pPr>
            <a:r>
              <a:rPr lang="en-US" dirty="0"/>
              <a:t>Data Understanding</a:t>
            </a:r>
          </a:p>
          <a:p>
            <a:pPr marL="514350" indent="-400050">
              <a:lnSpc>
                <a:spcPct val="150000"/>
              </a:lnSpc>
              <a:buFont typeface="+mj-lt"/>
              <a:buAutoNum type="romanUcPeriod"/>
            </a:pPr>
            <a:r>
              <a:rPr lang="en-US" dirty="0"/>
              <a:t>Data Description &amp; Pre-processing</a:t>
            </a:r>
          </a:p>
          <a:p>
            <a:pPr marL="514350" indent="-400050">
              <a:lnSpc>
                <a:spcPct val="150000"/>
              </a:lnSpc>
              <a:buFont typeface="+mj-lt"/>
              <a:buAutoNum type="romanUcPeriod"/>
            </a:pPr>
            <a:r>
              <a:rPr lang="en-US" dirty="0"/>
              <a:t>Exploratory Data Analysis (EDA)</a:t>
            </a:r>
          </a:p>
          <a:p>
            <a:pPr marL="514350" indent="-400050">
              <a:lnSpc>
                <a:spcPct val="150000"/>
              </a:lnSpc>
              <a:buFont typeface="+mj-lt"/>
              <a:buAutoNum type="romanUcPeriod"/>
            </a:pPr>
            <a:r>
              <a:rPr lang="en-US" dirty="0"/>
              <a:t>Machine Learning Model - Clustering</a:t>
            </a:r>
          </a:p>
          <a:p>
            <a:pPr marL="514350" indent="-400050">
              <a:lnSpc>
                <a:spcPct val="150000"/>
              </a:lnSpc>
              <a:buFont typeface="+mj-lt"/>
              <a:buAutoNum type="romanUcPeriod"/>
            </a:pPr>
            <a:r>
              <a:rPr lang="en-US" dirty="0"/>
              <a:t>Summaries &amp; Recommendations</a:t>
            </a:r>
          </a:p>
          <a:p>
            <a:pPr marL="514350" indent="-400050">
              <a:lnSpc>
                <a:spcPct val="150000"/>
              </a:lnSpc>
              <a:buFont typeface="+mj-lt"/>
              <a:buAutoNum type="romanUcPeriod"/>
            </a:pPr>
            <a:r>
              <a:rPr lang="en-US" dirty="0"/>
              <a:t>References</a:t>
            </a:r>
          </a:p>
          <a:p>
            <a:pPr marL="514350" indent="-400050">
              <a:lnSpc>
                <a:spcPct val="150000"/>
              </a:lnSpc>
              <a:buFont typeface="+mj-lt"/>
              <a:buAutoNum type="romanUcPeriod"/>
            </a:pPr>
            <a:endParaRPr lang="en-US" dirty="0"/>
          </a:p>
        </p:txBody>
      </p:sp>
    </p:spTree>
    <p:extLst>
      <p:ext uri="{BB962C8B-B14F-4D97-AF65-F5344CB8AC3E}">
        <p14:creationId xmlns:p14="http://schemas.microsoft.com/office/powerpoint/2010/main" val="779236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9219F-9FDB-3136-A8F6-844F525B0E0A}"/>
              </a:ext>
            </a:extLst>
          </p:cNvPr>
          <p:cNvSpPr>
            <a:spLocks noGrp="1"/>
          </p:cNvSpPr>
          <p:nvPr>
            <p:ph type="title"/>
          </p:nvPr>
        </p:nvSpPr>
        <p:spPr>
          <a:xfrm>
            <a:off x="311700" y="574625"/>
            <a:ext cx="6377700" cy="572700"/>
          </a:xfrm>
        </p:spPr>
        <p:txBody>
          <a:bodyPr>
            <a:normAutofit fontScale="90000"/>
          </a:bodyPr>
          <a:lstStyle/>
          <a:p>
            <a:r>
              <a:rPr lang="en-US" dirty="0"/>
              <a:t>Checking Negative Values</a:t>
            </a:r>
            <a:endParaRPr lang="en-ID" dirty="0"/>
          </a:p>
        </p:txBody>
      </p:sp>
      <p:sp>
        <p:nvSpPr>
          <p:cNvPr id="3" name="Text Placeholder 2">
            <a:extLst>
              <a:ext uri="{FF2B5EF4-FFF2-40B4-BE49-F238E27FC236}">
                <a16:creationId xmlns:a16="http://schemas.microsoft.com/office/drawing/2014/main" id="{70512B51-A9BE-0B75-6F3B-DD633E2A1E49}"/>
              </a:ext>
            </a:extLst>
          </p:cNvPr>
          <p:cNvSpPr>
            <a:spLocks noGrp="1"/>
          </p:cNvSpPr>
          <p:nvPr>
            <p:ph type="body" idx="1"/>
          </p:nvPr>
        </p:nvSpPr>
        <p:spPr/>
        <p:txBody>
          <a:bodyPr>
            <a:normAutofit/>
          </a:bodyPr>
          <a:lstStyle/>
          <a:p>
            <a:pPr marL="114300" indent="0" algn="just">
              <a:buNone/>
            </a:pPr>
            <a:r>
              <a:rPr lang="en-US" sz="1200" dirty="0"/>
              <a:t>There are many negative values in the Jam Time Spent (seconds) column. This negative value means that traffic in the area does not experience delays or even faster than normal speed. In the context of data delay of hours, negative values indicate the remaining time, which is the difference between the time needed to pass the road and the actual time needed. So that this negative value is not an error or an unusual thing, I do not delete this negative value.</a:t>
            </a:r>
            <a:endParaRPr lang="en-ID" sz="1200" dirty="0"/>
          </a:p>
        </p:txBody>
      </p:sp>
      <p:pic>
        <p:nvPicPr>
          <p:cNvPr id="5" name="Picture 4">
            <a:extLst>
              <a:ext uri="{FF2B5EF4-FFF2-40B4-BE49-F238E27FC236}">
                <a16:creationId xmlns:a16="http://schemas.microsoft.com/office/drawing/2014/main" id="{218F58FB-4723-C7AA-68DC-5140CFAEEB09}"/>
              </a:ext>
            </a:extLst>
          </p:cNvPr>
          <p:cNvPicPr>
            <a:picLocks noChangeAspect="1"/>
          </p:cNvPicPr>
          <p:nvPr/>
        </p:nvPicPr>
        <p:blipFill>
          <a:blip r:embed="rId2"/>
          <a:stretch>
            <a:fillRect/>
          </a:stretch>
        </p:blipFill>
        <p:spPr>
          <a:xfrm>
            <a:off x="1822735" y="2429467"/>
            <a:ext cx="5498529" cy="1692325"/>
          </a:xfrm>
          <a:prstGeom prst="rect">
            <a:avLst/>
          </a:prstGeom>
          <a:ln>
            <a:solidFill>
              <a:schemeClr val="tx1"/>
            </a:solidFill>
          </a:ln>
        </p:spPr>
      </p:pic>
    </p:spTree>
    <p:extLst>
      <p:ext uri="{BB962C8B-B14F-4D97-AF65-F5344CB8AC3E}">
        <p14:creationId xmlns:p14="http://schemas.microsoft.com/office/powerpoint/2010/main" val="23770368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38492-4CBF-0991-2568-AA6A546B8C1E}"/>
              </a:ext>
            </a:extLst>
          </p:cNvPr>
          <p:cNvSpPr>
            <a:spLocks noGrp="1"/>
          </p:cNvSpPr>
          <p:nvPr>
            <p:ph type="title"/>
          </p:nvPr>
        </p:nvSpPr>
        <p:spPr>
          <a:xfrm>
            <a:off x="311700" y="574625"/>
            <a:ext cx="6377700" cy="572700"/>
          </a:xfrm>
        </p:spPr>
        <p:txBody>
          <a:bodyPr>
            <a:normAutofit fontScale="90000"/>
          </a:bodyPr>
          <a:lstStyle/>
          <a:p>
            <a:r>
              <a:rPr lang="en-US" dirty="0"/>
              <a:t>Checking Correlation in Numerical Data</a:t>
            </a:r>
            <a:endParaRPr lang="en-ID" dirty="0"/>
          </a:p>
        </p:txBody>
      </p:sp>
      <p:sp>
        <p:nvSpPr>
          <p:cNvPr id="3" name="Text Placeholder 2">
            <a:extLst>
              <a:ext uri="{FF2B5EF4-FFF2-40B4-BE49-F238E27FC236}">
                <a16:creationId xmlns:a16="http://schemas.microsoft.com/office/drawing/2014/main" id="{8C4C2631-DFA8-9FEB-4CF1-E8C359CB3CF8}"/>
              </a:ext>
            </a:extLst>
          </p:cNvPr>
          <p:cNvSpPr>
            <a:spLocks noGrp="1"/>
          </p:cNvSpPr>
          <p:nvPr>
            <p:ph type="body" idx="1"/>
          </p:nvPr>
        </p:nvSpPr>
        <p:spPr/>
        <p:txBody>
          <a:bodyPr>
            <a:normAutofit/>
          </a:bodyPr>
          <a:lstStyle/>
          <a:p>
            <a:pPr marL="114300" indent="0" algn="just">
              <a:buNone/>
            </a:pPr>
            <a:r>
              <a:rPr lang="en-US" sz="1200" dirty="0"/>
              <a:t>The time, distance, and speed column in Jams and Irregularities data appears to have a moderate positive correlation.</a:t>
            </a:r>
            <a:endParaRPr lang="en-ID" sz="1200" dirty="0"/>
          </a:p>
        </p:txBody>
      </p:sp>
      <p:pic>
        <p:nvPicPr>
          <p:cNvPr id="5" name="Picture 4">
            <a:extLst>
              <a:ext uri="{FF2B5EF4-FFF2-40B4-BE49-F238E27FC236}">
                <a16:creationId xmlns:a16="http://schemas.microsoft.com/office/drawing/2014/main" id="{C68D8B25-A8CD-9194-240F-5741B88710C6}"/>
              </a:ext>
            </a:extLst>
          </p:cNvPr>
          <p:cNvPicPr>
            <a:picLocks noChangeAspect="1"/>
          </p:cNvPicPr>
          <p:nvPr/>
        </p:nvPicPr>
        <p:blipFill>
          <a:blip r:embed="rId2"/>
          <a:stretch>
            <a:fillRect/>
          </a:stretch>
        </p:blipFill>
        <p:spPr>
          <a:xfrm>
            <a:off x="1304191" y="1697064"/>
            <a:ext cx="6535618" cy="2871811"/>
          </a:xfrm>
          <a:prstGeom prst="rect">
            <a:avLst/>
          </a:prstGeom>
          <a:ln>
            <a:solidFill>
              <a:schemeClr val="tx1"/>
            </a:solidFill>
          </a:ln>
        </p:spPr>
      </p:pic>
    </p:spTree>
    <p:extLst>
      <p:ext uri="{BB962C8B-B14F-4D97-AF65-F5344CB8AC3E}">
        <p14:creationId xmlns:p14="http://schemas.microsoft.com/office/powerpoint/2010/main" val="23705156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6B22A-7936-00B4-75C4-FB7AE9B05118}"/>
              </a:ext>
            </a:extLst>
          </p:cNvPr>
          <p:cNvSpPr>
            <a:spLocks noGrp="1"/>
          </p:cNvSpPr>
          <p:nvPr>
            <p:ph type="title"/>
          </p:nvPr>
        </p:nvSpPr>
        <p:spPr/>
        <p:txBody>
          <a:bodyPr>
            <a:normAutofit fontScale="90000"/>
          </a:bodyPr>
          <a:lstStyle/>
          <a:p>
            <a:r>
              <a:rPr lang="en-US" dirty="0"/>
              <a:t>Exploratory Data Analysis (EDA)</a:t>
            </a:r>
            <a:endParaRPr lang="en-ID" dirty="0"/>
          </a:p>
        </p:txBody>
      </p:sp>
      <p:sp>
        <p:nvSpPr>
          <p:cNvPr id="3" name="Title 2">
            <a:extLst>
              <a:ext uri="{FF2B5EF4-FFF2-40B4-BE49-F238E27FC236}">
                <a16:creationId xmlns:a16="http://schemas.microsoft.com/office/drawing/2014/main" id="{5F45063B-902F-2385-405A-3E24E70C2EED}"/>
              </a:ext>
            </a:extLst>
          </p:cNvPr>
          <p:cNvSpPr>
            <a:spLocks noGrp="1"/>
          </p:cNvSpPr>
          <p:nvPr>
            <p:ph type="title" idx="2"/>
          </p:nvPr>
        </p:nvSpPr>
        <p:spPr/>
        <p:txBody>
          <a:bodyPr/>
          <a:lstStyle/>
          <a:p>
            <a:r>
              <a:rPr lang="en-US" dirty="0"/>
              <a:t>IV</a:t>
            </a:r>
            <a:endParaRPr lang="en-ID" dirty="0"/>
          </a:p>
        </p:txBody>
      </p:sp>
    </p:spTree>
    <p:extLst>
      <p:ext uri="{BB962C8B-B14F-4D97-AF65-F5344CB8AC3E}">
        <p14:creationId xmlns:p14="http://schemas.microsoft.com/office/powerpoint/2010/main" val="21739266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F48968-C616-3D8B-49DB-F528F6EFC41C}"/>
              </a:ext>
            </a:extLst>
          </p:cNvPr>
          <p:cNvSpPr>
            <a:spLocks noGrp="1"/>
          </p:cNvSpPr>
          <p:nvPr>
            <p:ph type="title"/>
          </p:nvPr>
        </p:nvSpPr>
        <p:spPr>
          <a:xfrm>
            <a:off x="311700" y="593124"/>
            <a:ext cx="6377700" cy="572700"/>
          </a:xfrm>
        </p:spPr>
        <p:txBody>
          <a:bodyPr>
            <a:normAutofit fontScale="90000"/>
          </a:bodyPr>
          <a:lstStyle/>
          <a:p>
            <a:r>
              <a:rPr lang="en-US" dirty="0"/>
              <a:t>Alert Type Proportion in Bandung City</a:t>
            </a:r>
            <a:endParaRPr lang="en-ID" dirty="0"/>
          </a:p>
        </p:txBody>
      </p:sp>
      <p:sp>
        <p:nvSpPr>
          <p:cNvPr id="3" name="Text Placeholder 2">
            <a:extLst>
              <a:ext uri="{FF2B5EF4-FFF2-40B4-BE49-F238E27FC236}">
                <a16:creationId xmlns:a16="http://schemas.microsoft.com/office/drawing/2014/main" id="{2153C02C-F7E5-FA76-F03D-8E5EFBC6BB35}"/>
              </a:ext>
            </a:extLst>
          </p:cNvPr>
          <p:cNvSpPr>
            <a:spLocks noGrp="1"/>
          </p:cNvSpPr>
          <p:nvPr>
            <p:ph type="body" idx="1"/>
          </p:nvPr>
        </p:nvSpPr>
        <p:spPr>
          <a:xfrm>
            <a:off x="311700" y="1160224"/>
            <a:ext cx="8520600" cy="3416400"/>
          </a:xfrm>
        </p:spPr>
        <p:txBody>
          <a:bodyPr>
            <a:normAutofit/>
          </a:bodyPr>
          <a:lstStyle/>
          <a:p>
            <a:pPr marL="114300" indent="0">
              <a:buNone/>
            </a:pPr>
            <a:r>
              <a:rPr lang="en-US" sz="1200" dirty="0"/>
              <a:t>As we can see from the chart below, the most frequently reported Alert Type by drivers in Bandung City is traffic jam.</a:t>
            </a:r>
            <a:endParaRPr lang="en-ID" sz="1200" dirty="0"/>
          </a:p>
        </p:txBody>
      </p:sp>
      <p:pic>
        <p:nvPicPr>
          <p:cNvPr id="7" name="Picture 6">
            <a:extLst>
              <a:ext uri="{FF2B5EF4-FFF2-40B4-BE49-F238E27FC236}">
                <a16:creationId xmlns:a16="http://schemas.microsoft.com/office/drawing/2014/main" id="{BC581D64-7A61-2C5B-8F41-C1D6612C5517}"/>
              </a:ext>
            </a:extLst>
          </p:cNvPr>
          <p:cNvPicPr>
            <a:picLocks noChangeAspect="1"/>
          </p:cNvPicPr>
          <p:nvPr/>
        </p:nvPicPr>
        <p:blipFill>
          <a:blip r:embed="rId2"/>
          <a:stretch>
            <a:fillRect/>
          </a:stretch>
        </p:blipFill>
        <p:spPr>
          <a:xfrm>
            <a:off x="2818692" y="1647683"/>
            <a:ext cx="3506616" cy="2744814"/>
          </a:xfrm>
          <a:prstGeom prst="rect">
            <a:avLst/>
          </a:prstGeom>
          <a:ln>
            <a:solidFill>
              <a:schemeClr val="tx1"/>
            </a:solidFill>
          </a:ln>
        </p:spPr>
      </p:pic>
    </p:spTree>
    <p:extLst>
      <p:ext uri="{BB962C8B-B14F-4D97-AF65-F5344CB8AC3E}">
        <p14:creationId xmlns:p14="http://schemas.microsoft.com/office/powerpoint/2010/main" val="11699357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2A7A9-C1AF-166A-5998-FFEF7CA3B28F}"/>
              </a:ext>
            </a:extLst>
          </p:cNvPr>
          <p:cNvSpPr>
            <a:spLocks noGrp="1"/>
          </p:cNvSpPr>
          <p:nvPr>
            <p:ph type="title"/>
          </p:nvPr>
        </p:nvSpPr>
        <p:spPr>
          <a:xfrm>
            <a:off x="311700" y="579775"/>
            <a:ext cx="6377700" cy="572700"/>
          </a:xfrm>
        </p:spPr>
        <p:txBody>
          <a:bodyPr>
            <a:noAutofit/>
          </a:bodyPr>
          <a:lstStyle/>
          <a:p>
            <a:r>
              <a:rPr lang="en-US" sz="2000" dirty="0"/>
              <a:t>Street in Bandung City with Highest Alert Reports</a:t>
            </a:r>
            <a:endParaRPr lang="en-ID" sz="2000" dirty="0"/>
          </a:p>
        </p:txBody>
      </p:sp>
      <p:pic>
        <p:nvPicPr>
          <p:cNvPr id="5" name="Picture 4">
            <a:extLst>
              <a:ext uri="{FF2B5EF4-FFF2-40B4-BE49-F238E27FC236}">
                <a16:creationId xmlns:a16="http://schemas.microsoft.com/office/drawing/2014/main" id="{6E6D115B-01C8-A108-FDCB-E438554684EE}"/>
              </a:ext>
            </a:extLst>
          </p:cNvPr>
          <p:cNvPicPr>
            <a:picLocks noChangeAspect="1"/>
          </p:cNvPicPr>
          <p:nvPr/>
        </p:nvPicPr>
        <p:blipFill>
          <a:blip r:embed="rId2"/>
          <a:stretch>
            <a:fillRect/>
          </a:stretch>
        </p:blipFill>
        <p:spPr>
          <a:xfrm>
            <a:off x="1947137" y="1152475"/>
            <a:ext cx="5249726" cy="3345680"/>
          </a:xfrm>
          <a:prstGeom prst="rect">
            <a:avLst/>
          </a:prstGeom>
          <a:ln>
            <a:solidFill>
              <a:schemeClr val="tx1"/>
            </a:solidFill>
          </a:ln>
        </p:spPr>
      </p:pic>
    </p:spTree>
    <p:extLst>
      <p:ext uri="{BB962C8B-B14F-4D97-AF65-F5344CB8AC3E}">
        <p14:creationId xmlns:p14="http://schemas.microsoft.com/office/powerpoint/2010/main" val="26342882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27A2BD-524B-BA78-2BFE-DE10E6AA4E2E}"/>
              </a:ext>
            </a:extLst>
          </p:cNvPr>
          <p:cNvSpPr>
            <a:spLocks noGrp="1"/>
          </p:cNvSpPr>
          <p:nvPr>
            <p:ph type="title"/>
          </p:nvPr>
        </p:nvSpPr>
        <p:spPr/>
        <p:txBody>
          <a:bodyPr>
            <a:noAutofit/>
          </a:bodyPr>
          <a:lstStyle/>
          <a:p>
            <a:r>
              <a:rPr lang="en-US" sz="2200" dirty="0"/>
              <a:t>Jam Level Based On Day of The Week &amp; Hour</a:t>
            </a:r>
            <a:endParaRPr lang="en-ID" sz="2200" dirty="0"/>
          </a:p>
        </p:txBody>
      </p:sp>
      <p:sp>
        <p:nvSpPr>
          <p:cNvPr id="3" name="Text Placeholder 2">
            <a:extLst>
              <a:ext uri="{FF2B5EF4-FFF2-40B4-BE49-F238E27FC236}">
                <a16:creationId xmlns:a16="http://schemas.microsoft.com/office/drawing/2014/main" id="{E46B1027-F5F8-5AB8-1DB9-094D57C9C2A1}"/>
              </a:ext>
            </a:extLst>
          </p:cNvPr>
          <p:cNvSpPr>
            <a:spLocks noGrp="1"/>
          </p:cNvSpPr>
          <p:nvPr>
            <p:ph type="body" idx="1"/>
          </p:nvPr>
        </p:nvSpPr>
        <p:spPr/>
        <p:txBody>
          <a:bodyPr>
            <a:normAutofit/>
          </a:bodyPr>
          <a:lstStyle/>
          <a:p>
            <a:pPr marL="114300" indent="0" algn="just">
              <a:buNone/>
            </a:pPr>
            <a:r>
              <a:rPr lang="en-US" sz="1200" dirty="0"/>
              <a:t>It is noticeable that the average traffic congestion is quite severe on Tuesdays, Thursdays, and Fridays. Meanwhile, traffic congestion tends to increase from 9 a.m. to 3 p.m.</a:t>
            </a:r>
            <a:endParaRPr lang="en-ID" sz="1200" dirty="0"/>
          </a:p>
        </p:txBody>
      </p:sp>
      <p:pic>
        <p:nvPicPr>
          <p:cNvPr id="5" name="Picture 4">
            <a:extLst>
              <a:ext uri="{FF2B5EF4-FFF2-40B4-BE49-F238E27FC236}">
                <a16:creationId xmlns:a16="http://schemas.microsoft.com/office/drawing/2014/main" id="{3EFF45D9-0B33-E61E-1D6F-E19F5CB3011C}"/>
              </a:ext>
            </a:extLst>
          </p:cNvPr>
          <p:cNvPicPr>
            <a:picLocks noChangeAspect="1"/>
          </p:cNvPicPr>
          <p:nvPr/>
        </p:nvPicPr>
        <p:blipFill>
          <a:blip r:embed="rId2"/>
          <a:stretch>
            <a:fillRect/>
          </a:stretch>
        </p:blipFill>
        <p:spPr>
          <a:xfrm>
            <a:off x="1440494" y="1809310"/>
            <a:ext cx="6263011" cy="2759565"/>
          </a:xfrm>
          <a:prstGeom prst="rect">
            <a:avLst/>
          </a:prstGeom>
          <a:ln>
            <a:solidFill>
              <a:schemeClr val="tx1"/>
            </a:solidFill>
          </a:ln>
        </p:spPr>
      </p:pic>
    </p:spTree>
    <p:extLst>
      <p:ext uri="{BB962C8B-B14F-4D97-AF65-F5344CB8AC3E}">
        <p14:creationId xmlns:p14="http://schemas.microsoft.com/office/powerpoint/2010/main" val="17899967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CDE53B-A0BD-7155-213B-422C1B5E8034}"/>
              </a:ext>
            </a:extLst>
          </p:cNvPr>
          <p:cNvSpPr>
            <a:spLocks noGrp="1"/>
          </p:cNvSpPr>
          <p:nvPr>
            <p:ph type="title"/>
          </p:nvPr>
        </p:nvSpPr>
        <p:spPr>
          <a:xfrm>
            <a:off x="311700" y="574625"/>
            <a:ext cx="6377700" cy="572700"/>
          </a:xfrm>
        </p:spPr>
        <p:txBody>
          <a:bodyPr>
            <a:normAutofit fontScale="90000"/>
          </a:bodyPr>
          <a:lstStyle/>
          <a:p>
            <a:r>
              <a:rPr lang="en-US" dirty="0"/>
              <a:t>Alert Records Trend </a:t>
            </a:r>
            <a:endParaRPr lang="en-ID" dirty="0"/>
          </a:p>
        </p:txBody>
      </p:sp>
      <p:sp>
        <p:nvSpPr>
          <p:cNvPr id="3" name="Text Placeholder 2">
            <a:extLst>
              <a:ext uri="{FF2B5EF4-FFF2-40B4-BE49-F238E27FC236}">
                <a16:creationId xmlns:a16="http://schemas.microsoft.com/office/drawing/2014/main" id="{6780B62C-F10D-3C61-5F3E-B1101E797800}"/>
              </a:ext>
            </a:extLst>
          </p:cNvPr>
          <p:cNvSpPr>
            <a:spLocks noGrp="1"/>
          </p:cNvSpPr>
          <p:nvPr>
            <p:ph type="body" idx="1"/>
          </p:nvPr>
        </p:nvSpPr>
        <p:spPr>
          <a:xfrm>
            <a:off x="311700" y="1160224"/>
            <a:ext cx="8520600" cy="3416400"/>
          </a:xfrm>
        </p:spPr>
        <p:txBody>
          <a:bodyPr>
            <a:normAutofit/>
          </a:bodyPr>
          <a:lstStyle/>
          <a:p>
            <a:pPr marL="114300" indent="0" algn="just">
              <a:buNone/>
            </a:pPr>
            <a:r>
              <a:rPr lang="en-US" sz="1200" dirty="0"/>
              <a:t>There are three time periods from July to September 2022, where the trend for each alert report has significantly increased. A further diagnostic analysis is needed to determine the causes of these trends during these periods.</a:t>
            </a:r>
            <a:endParaRPr lang="en-ID" sz="1200" dirty="0"/>
          </a:p>
        </p:txBody>
      </p:sp>
      <p:pic>
        <p:nvPicPr>
          <p:cNvPr id="5" name="Picture 4">
            <a:extLst>
              <a:ext uri="{FF2B5EF4-FFF2-40B4-BE49-F238E27FC236}">
                <a16:creationId xmlns:a16="http://schemas.microsoft.com/office/drawing/2014/main" id="{CB8778DC-6A2B-6A3C-8D09-7B9D2068D5E8}"/>
              </a:ext>
            </a:extLst>
          </p:cNvPr>
          <p:cNvPicPr>
            <a:picLocks noChangeAspect="1"/>
          </p:cNvPicPr>
          <p:nvPr/>
        </p:nvPicPr>
        <p:blipFill>
          <a:blip r:embed="rId2"/>
          <a:stretch>
            <a:fillRect/>
          </a:stretch>
        </p:blipFill>
        <p:spPr>
          <a:xfrm>
            <a:off x="2095382" y="1719770"/>
            <a:ext cx="4953235" cy="2945220"/>
          </a:xfrm>
          <a:prstGeom prst="rect">
            <a:avLst/>
          </a:prstGeom>
        </p:spPr>
      </p:pic>
    </p:spTree>
    <p:extLst>
      <p:ext uri="{BB962C8B-B14F-4D97-AF65-F5344CB8AC3E}">
        <p14:creationId xmlns:p14="http://schemas.microsoft.com/office/powerpoint/2010/main" val="1796004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6B22A-7936-00B4-75C4-FB7AE9B05118}"/>
              </a:ext>
            </a:extLst>
          </p:cNvPr>
          <p:cNvSpPr>
            <a:spLocks noGrp="1"/>
          </p:cNvSpPr>
          <p:nvPr>
            <p:ph type="title"/>
          </p:nvPr>
        </p:nvSpPr>
        <p:spPr/>
        <p:txBody>
          <a:bodyPr>
            <a:normAutofit fontScale="90000"/>
          </a:bodyPr>
          <a:lstStyle/>
          <a:p>
            <a:r>
              <a:rPr lang="en-US" dirty="0"/>
              <a:t>Machine Learning Model - Clustering</a:t>
            </a:r>
            <a:endParaRPr lang="en-ID" dirty="0"/>
          </a:p>
        </p:txBody>
      </p:sp>
      <p:sp>
        <p:nvSpPr>
          <p:cNvPr id="3" name="Title 2">
            <a:extLst>
              <a:ext uri="{FF2B5EF4-FFF2-40B4-BE49-F238E27FC236}">
                <a16:creationId xmlns:a16="http://schemas.microsoft.com/office/drawing/2014/main" id="{5F45063B-902F-2385-405A-3E24E70C2EED}"/>
              </a:ext>
            </a:extLst>
          </p:cNvPr>
          <p:cNvSpPr>
            <a:spLocks noGrp="1"/>
          </p:cNvSpPr>
          <p:nvPr>
            <p:ph type="title" idx="2"/>
          </p:nvPr>
        </p:nvSpPr>
        <p:spPr/>
        <p:txBody>
          <a:bodyPr/>
          <a:lstStyle/>
          <a:p>
            <a:r>
              <a:rPr lang="en-US" dirty="0"/>
              <a:t>V</a:t>
            </a:r>
            <a:endParaRPr lang="en-ID" dirty="0"/>
          </a:p>
        </p:txBody>
      </p:sp>
    </p:spTree>
    <p:extLst>
      <p:ext uri="{BB962C8B-B14F-4D97-AF65-F5344CB8AC3E}">
        <p14:creationId xmlns:p14="http://schemas.microsoft.com/office/powerpoint/2010/main" val="23787127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E12212-7405-E005-69C2-D5BC669CE5B2}"/>
              </a:ext>
            </a:extLst>
          </p:cNvPr>
          <p:cNvSpPr>
            <a:spLocks noGrp="1"/>
          </p:cNvSpPr>
          <p:nvPr>
            <p:ph type="title"/>
          </p:nvPr>
        </p:nvSpPr>
        <p:spPr>
          <a:xfrm>
            <a:off x="179965" y="579775"/>
            <a:ext cx="6377700" cy="572700"/>
          </a:xfrm>
        </p:spPr>
        <p:txBody>
          <a:bodyPr>
            <a:normAutofit fontScale="90000"/>
          </a:bodyPr>
          <a:lstStyle/>
          <a:p>
            <a:r>
              <a:rPr lang="en-US" dirty="0"/>
              <a:t>K-Means Algorithm</a:t>
            </a:r>
            <a:endParaRPr lang="en-ID" dirty="0"/>
          </a:p>
        </p:txBody>
      </p:sp>
      <p:sp>
        <p:nvSpPr>
          <p:cNvPr id="3" name="Text Placeholder 2">
            <a:extLst>
              <a:ext uri="{FF2B5EF4-FFF2-40B4-BE49-F238E27FC236}">
                <a16:creationId xmlns:a16="http://schemas.microsoft.com/office/drawing/2014/main" id="{1D5D42C9-E225-7F6F-5E05-6121C5E0F8A5}"/>
              </a:ext>
            </a:extLst>
          </p:cNvPr>
          <p:cNvSpPr>
            <a:spLocks noGrp="1"/>
          </p:cNvSpPr>
          <p:nvPr>
            <p:ph type="body" idx="1"/>
          </p:nvPr>
        </p:nvSpPr>
        <p:spPr>
          <a:xfrm>
            <a:off x="179965" y="1152475"/>
            <a:ext cx="4547019" cy="3416400"/>
          </a:xfrm>
        </p:spPr>
        <p:txBody>
          <a:bodyPr>
            <a:normAutofit/>
          </a:bodyPr>
          <a:lstStyle/>
          <a:p>
            <a:pPr marL="114300" indent="0" algn="just">
              <a:buNone/>
            </a:pPr>
            <a:r>
              <a:rPr lang="en-US" sz="1300" dirty="0"/>
              <a:t>At this stage, we will group or clustering street in Bandung City based on data length, time spent, and speed for irregularities in traffic. The clustering algorithm that I chose is K-Means. K-means clustering is a type of unsupervised learning used with unlabeled datasets. The goal of this algorithm is to find K groups in the data. The algorithm works iteratively to assign each data point to one of K groups based on the provided features. Data points are clustered based on feature similarity.</a:t>
            </a:r>
            <a:endParaRPr lang="en-ID" sz="1300" dirty="0"/>
          </a:p>
        </p:txBody>
      </p:sp>
      <p:pic>
        <p:nvPicPr>
          <p:cNvPr id="5" name="Picture 4">
            <a:extLst>
              <a:ext uri="{FF2B5EF4-FFF2-40B4-BE49-F238E27FC236}">
                <a16:creationId xmlns:a16="http://schemas.microsoft.com/office/drawing/2014/main" id="{FD6EA8DD-5D0A-8560-0C0C-8CF648C7A622}"/>
              </a:ext>
            </a:extLst>
          </p:cNvPr>
          <p:cNvPicPr>
            <a:picLocks noChangeAspect="1"/>
          </p:cNvPicPr>
          <p:nvPr/>
        </p:nvPicPr>
        <p:blipFill>
          <a:blip r:embed="rId2"/>
          <a:stretch>
            <a:fillRect/>
          </a:stretch>
        </p:blipFill>
        <p:spPr>
          <a:xfrm>
            <a:off x="4825656" y="1635395"/>
            <a:ext cx="3849002" cy="1603751"/>
          </a:xfrm>
          <a:prstGeom prst="rect">
            <a:avLst/>
          </a:prstGeom>
        </p:spPr>
      </p:pic>
    </p:spTree>
    <p:extLst>
      <p:ext uri="{BB962C8B-B14F-4D97-AF65-F5344CB8AC3E}">
        <p14:creationId xmlns:p14="http://schemas.microsoft.com/office/powerpoint/2010/main" val="17466424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0B9214-4BA4-68C6-FF27-6697867E6BCB}"/>
              </a:ext>
            </a:extLst>
          </p:cNvPr>
          <p:cNvSpPr>
            <a:spLocks noGrp="1"/>
          </p:cNvSpPr>
          <p:nvPr>
            <p:ph type="title"/>
          </p:nvPr>
        </p:nvSpPr>
        <p:spPr>
          <a:xfrm>
            <a:off x="311700" y="574625"/>
            <a:ext cx="6377700" cy="572700"/>
          </a:xfrm>
        </p:spPr>
        <p:txBody>
          <a:bodyPr>
            <a:normAutofit fontScale="90000"/>
          </a:bodyPr>
          <a:lstStyle/>
          <a:p>
            <a:r>
              <a:rPr lang="en-US" dirty="0"/>
              <a:t>Feature Scaling</a:t>
            </a:r>
            <a:endParaRPr lang="en-ID" dirty="0"/>
          </a:p>
        </p:txBody>
      </p:sp>
      <p:sp>
        <p:nvSpPr>
          <p:cNvPr id="3" name="Text Placeholder 2">
            <a:extLst>
              <a:ext uri="{FF2B5EF4-FFF2-40B4-BE49-F238E27FC236}">
                <a16:creationId xmlns:a16="http://schemas.microsoft.com/office/drawing/2014/main" id="{739FF822-1D9F-43DF-E768-6F5F1A6B9468}"/>
              </a:ext>
            </a:extLst>
          </p:cNvPr>
          <p:cNvSpPr>
            <a:spLocks noGrp="1"/>
          </p:cNvSpPr>
          <p:nvPr>
            <p:ph type="body" idx="1"/>
          </p:nvPr>
        </p:nvSpPr>
        <p:spPr/>
        <p:txBody>
          <a:bodyPr>
            <a:normAutofit/>
          </a:bodyPr>
          <a:lstStyle/>
          <a:p>
            <a:pPr marL="114300" indent="0" algn="just">
              <a:buNone/>
            </a:pPr>
            <a:r>
              <a:rPr lang="en-US" sz="1500" dirty="0"/>
              <a:t>Feature scaling is a common preprocessing step in machine learning that is often performed before applying the k-means clustering algorithm. The reason for performing feature scaling is to ensure that all features or variables have equal importance in the clustering process, regardless of their original scale or units of measurement.</a:t>
            </a:r>
            <a:endParaRPr lang="en-ID" sz="1500" dirty="0"/>
          </a:p>
        </p:txBody>
      </p:sp>
      <p:pic>
        <p:nvPicPr>
          <p:cNvPr id="5" name="Picture 4">
            <a:extLst>
              <a:ext uri="{FF2B5EF4-FFF2-40B4-BE49-F238E27FC236}">
                <a16:creationId xmlns:a16="http://schemas.microsoft.com/office/drawing/2014/main" id="{75D81AB1-8290-8E72-20F9-205B94CDF539}"/>
              </a:ext>
            </a:extLst>
          </p:cNvPr>
          <p:cNvPicPr>
            <a:picLocks noChangeAspect="1"/>
          </p:cNvPicPr>
          <p:nvPr/>
        </p:nvPicPr>
        <p:blipFill>
          <a:blip r:embed="rId2"/>
          <a:stretch>
            <a:fillRect/>
          </a:stretch>
        </p:blipFill>
        <p:spPr>
          <a:xfrm>
            <a:off x="1418681" y="2571750"/>
            <a:ext cx="6306638" cy="1229089"/>
          </a:xfrm>
          <a:prstGeom prst="rect">
            <a:avLst/>
          </a:prstGeom>
          <a:ln>
            <a:solidFill>
              <a:schemeClr val="tx1"/>
            </a:solidFill>
          </a:ln>
        </p:spPr>
      </p:pic>
    </p:spTree>
    <p:extLst>
      <p:ext uri="{BB962C8B-B14F-4D97-AF65-F5344CB8AC3E}">
        <p14:creationId xmlns:p14="http://schemas.microsoft.com/office/powerpoint/2010/main" val="10105183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6B22A-7936-00B4-75C4-FB7AE9B05118}"/>
              </a:ext>
            </a:extLst>
          </p:cNvPr>
          <p:cNvSpPr>
            <a:spLocks noGrp="1"/>
          </p:cNvSpPr>
          <p:nvPr>
            <p:ph type="title"/>
          </p:nvPr>
        </p:nvSpPr>
        <p:spPr/>
        <p:txBody>
          <a:bodyPr>
            <a:normAutofit fontScale="90000"/>
          </a:bodyPr>
          <a:lstStyle/>
          <a:p>
            <a:r>
              <a:rPr lang="en-US" dirty="0"/>
              <a:t>Business Understanding</a:t>
            </a:r>
            <a:endParaRPr lang="en-ID" dirty="0"/>
          </a:p>
        </p:txBody>
      </p:sp>
      <p:sp>
        <p:nvSpPr>
          <p:cNvPr id="3" name="Title 2">
            <a:extLst>
              <a:ext uri="{FF2B5EF4-FFF2-40B4-BE49-F238E27FC236}">
                <a16:creationId xmlns:a16="http://schemas.microsoft.com/office/drawing/2014/main" id="{5F45063B-902F-2385-405A-3E24E70C2EED}"/>
              </a:ext>
            </a:extLst>
          </p:cNvPr>
          <p:cNvSpPr>
            <a:spLocks noGrp="1"/>
          </p:cNvSpPr>
          <p:nvPr>
            <p:ph type="title" idx="2"/>
          </p:nvPr>
        </p:nvSpPr>
        <p:spPr/>
        <p:txBody>
          <a:bodyPr/>
          <a:lstStyle/>
          <a:p>
            <a:r>
              <a:rPr lang="en-US" dirty="0"/>
              <a:t>I</a:t>
            </a:r>
            <a:endParaRPr lang="en-ID" dirty="0"/>
          </a:p>
        </p:txBody>
      </p:sp>
    </p:spTree>
    <p:extLst>
      <p:ext uri="{BB962C8B-B14F-4D97-AF65-F5344CB8AC3E}">
        <p14:creationId xmlns:p14="http://schemas.microsoft.com/office/powerpoint/2010/main" val="29707818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E3BA8-4496-90A4-1572-70E2FAA34D96}"/>
              </a:ext>
            </a:extLst>
          </p:cNvPr>
          <p:cNvSpPr>
            <a:spLocks noGrp="1"/>
          </p:cNvSpPr>
          <p:nvPr>
            <p:ph type="title"/>
          </p:nvPr>
        </p:nvSpPr>
        <p:spPr>
          <a:xfrm>
            <a:off x="311700" y="579775"/>
            <a:ext cx="6377700" cy="572700"/>
          </a:xfrm>
        </p:spPr>
        <p:txBody>
          <a:bodyPr>
            <a:normAutofit fontScale="90000"/>
          </a:bodyPr>
          <a:lstStyle/>
          <a:p>
            <a:r>
              <a:rPr lang="en-US" dirty="0"/>
              <a:t>Elbow Method</a:t>
            </a:r>
            <a:endParaRPr lang="en-ID" dirty="0"/>
          </a:p>
        </p:txBody>
      </p:sp>
      <p:sp>
        <p:nvSpPr>
          <p:cNvPr id="3" name="Text Placeholder 2">
            <a:extLst>
              <a:ext uri="{FF2B5EF4-FFF2-40B4-BE49-F238E27FC236}">
                <a16:creationId xmlns:a16="http://schemas.microsoft.com/office/drawing/2014/main" id="{B33B0239-75BF-F23D-82D2-5EE3FEEB6935}"/>
              </a:ext>
            </a:extLst>
          </p:cNvPr>
          <p:cNvSpPr>
            <a:spLocks noGrp="1"/>
          </p:cNvSpPr>
          <p:nvPr>
            <p:ph type="body" idx="1"/>
          </p:nvPr>
        </p:nvSpPr>
        <p:spPr/>
        <p:txBody>
          <a:bodyPr>
            <a:normAutofit/>
          </a:bodyPr>
          <a:lstStyle/>
          <a:p>
            <a:pPr marL="114300" indent="0" algn="just">
              <a:buNone/>
            </a:pPr>
            <a:r>
              <a:rPr lang="en-US" sz="1200" dirty="0"/>
              <a:t>The elbow method is commonly used to determine the optimal number of clusters in K-Means clustering. The optimal number of groups is where the "elbow" of the curve is located in the plot. The below graph selects an Elbow point at K=5. Let’s validate the value of K using the Silhouette plot.</a:t>
            </a:r>
            <a:endParaRPr lang="en-ID" sz="1200" dirty="0"/>
          </a:p>
        </p:txBody>
      </p:sp>
      <p:pic>
        <p:nvPicPr>
          <p:cNvPr id="5" name="Picture 4">
            <a:extLst>
              <a:ext uri="{FF2B5EF4-FFF2-40B4-BE49-F238E27FC236}">
                <a16:creationId xmlns:a16="http://schemas.microsoft.com/office/drawing/2014/main" id="{8046EFF4-B93A-1885-10F1-3065CF4DC848}"/>
              </a:ext>
            </a:extLst>
          </p:cNvPr>
          <p:cNvPicPr>
            <a:picLocks noChangeAspect="1"/>
          </p:cNvPicPr>
          <p:nvPr/>
        </p:nvPicPr>
        <p:blipFill>
          <a:blip r:embed="rId2"/>
          <a:stretch>
            <a:fillRect/>
          </a:stretch>
        </p:blipFill>
        <p:spPr>
          <a:xfrm>
            <a:off x="2787475" y="2013608"/>
            <a:ext cx="3569049" cy="2495873"/>
          </a:xfrm>
          <a:prstGeom prst="rect">
            <a:avLst/>
          </a:prstGeom>
          <a:ln>
            <a:solidFill>
              <a:schemeClr val="tx1"/>
            </a:solidFill>
          </a:ln>
        </p:spPr>
      </p:pic>
    </p:spTree>
    <p:extLst>
      <p:ext uri="{BB962C8B-B14F-4D97-AF65-F5344CB8AC3E}">
        <p14:creationId xmlns:p14="http://schemas.microsoft.com/office/powerpoint/2010/main" val="34149087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1F9883-9FD0-2018-862C-A6574F31540A}"/>
              </a:ext>
            </a:extLst>
          </p:cNvPr>
          <p:cNvSpPr>
            <a:spLocks noGrp="1"/>
          </p:cNvSpPr>
          <p:nvPr>
            <p:ph type="title"/>
          </p:nvPr>
        </p:nvSpPr>
        <p:spPr>
          <a:xfrm>
            <a:off x="311700" y="574625"/>
            <a:ext cx="6377700" cy="572700"/>
          </a:xfrm>
        </p:spPr>
        <p:txBody>
          <a:bodyPr>
            <a:normAutofit fontScale="90000"/>
          </a:bodyPr>
          <a:lstStyle/>
          <a:p>
            <a:r>
              <a:rPr lang="en-US" dirty="0"/>
              <a:t>Silhouette Score</a:t>
            </a:r>
            <a:endParaRPr lang="en-ID" dirty="0"/>
          </a:p>
        </p:txBody>
      </p:sp>
      <p:sp>
        <p:nvSpPr>
          <p:cNvPr id="3" name="Text Placeholder 2">
            <a:extLst>
              <a:ext uri="{FF2B5EF4-FFF2-40B4-BE49-F238E27FC236}">
                <a16:creationId xmlns:a16="http://schemas.microsoft.com/office/drawing/2014/main" id="{2707BB0F-A4C4-D79A-CC1A-2898161667E5}"/>
              </a:ext>
            </a:extLst>
          </p:cNvPr>
          <p:cNvSpPr>
            <a:spLocks noGrp="1"/>
          </p:cNvSpPr>
          <p:nvPr>
            <p:ph type="body" idx="1"/>
          </p:nvPr>
        </p:nvSpPr>
        <p:spPr/>
        <p:txBody>
          <a:bodyPr>
            <a:normAutofit/>
          </a:bodyPr>
          <a:lstStyle/>
          <a:p>
            <a:pPr marL="114300" indent="0" algn="just">
              <a:buNone/>
            </a:pPr>
            <a:r>
              <a:rPr lang="en-US" sz="1200" dirty="0"/>
              <a:t>Silhouette score is a widely used metric for evaluating the quality of clusters in K-Means clustering. The Silhouette score ranges from -1 to 1, where a score of 1 indicates good clustering, and a score of -1 indicates poor clustering.</a:t>
            </a:r>
            <a:endParaRPr lang="en-ID" sz="1200" dirty="0"/>
          </a:p>
        </p:txBody>
      </p:sp>
      <p:pic>
        <p:nvPicPr>
          <p:cNvPr id="5" name="Picture 4">
            <a:extLst>
              <a:ext uri="{FF2B5EF4-FFF2-40B4-BE49-F238E27FC236}">
                <a16:creationId xmlns:a16="http://schemas.microsoft.com/office/drawing/2014/main" id="{C8ED7C75-E885-EFF0-8C6B-6BCE81EC98F0}"/>
              </a:ext>
            </a:extLst>
          </p:cNvPr>
          <p:cNvPicPr>
            <a:picLocks noChangeAspect="1"/>
          </p:cNvPicPr>
          <p:nvPr/>
        </p:nvPicPr>
        <p:blipFill>
          <a:blip r:embed="rId2"/>
          <a:stretch>
            <a:fillRect/>
          </a:stretch>
        </p:blipFill>
        <p:spPr>
          <a:xfrm>
            <a:off x="3809261" y="1800591"/>
            <a:ext cx="4868056" cy="2640370"/>
          </a:xfrm>
          <a:prstGeom prst="rect">
            <a:avLst/>
          </a:prstGeom>
          <a:ln>
            <a:solidFill>
              <a:schemeClr val="tx1"/>
            </a:solidFill>
          </a:ln>
        </p:spPr>
      </p:pic>
      <p:pic>
        <p:nvPicPr>
          <p:cNvPr id="7" name="Picture 6">
            <a:extLst>
              <a:ext uri="{FF2B5EF4-FFF2-40B4-BE49-F238E27FC236}">
                <a16:creationId xmlns:a16="http://schemas.microsoft.com/office/drawing/2014/main" id="{AF25E12F-01B8-D5C8-14FE-6E864A105344}"/>
              </a:ext>
            </a:extLst>
          </p:cNvPr>
          <p:cNvPicPr>
            <a:picLocks noChangeAspect="1"/>
          </p:cNvPicPr>
          <p:nvPr/>
        </p:nvPicPr>
        <p:blipFill>
          <a:blip r:embed="rId3"/>
          <a:stretch>
            <a:fillRect/>
          </a:stretch>
        </p:blipFill>
        <p:spPr>
          <a:xfrm>
            <a:off x="795202" y="1800591"/>
            <a:ext cx="2242466" cy="2636548"/>
          </a:xfrm>
          <a:prstGeom prst="rect">
            <a:avLst/>
          </a:prstGeom>
          <a:ln>
            <a:solidFill>
              <a:schemeClr val="tx1"/>
            </a:solidFill>
          </a:ln>
        </p:spPr>
      </p:pic>
    </p:spTree>
    <p:extLst>
      <p:ext uri="{BB962C8B-B14F-4D97-AF65-F5344CB8AC3E}">
        <p14:creationId xmlns:p14="http://schemas.microsoft.com/office/powerpoint/2010/main" val="39286765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64C7F-A238-6313-BAD3-268F25A53623}"/>
              </a:ext>
            </a:extLst>
          </p:cNvPr>
          <p:cNvSpPr>
            <a:spLocks noGrp="1"/>
          </p:cNvSpPr>
          <p:nvPr>
            <p:ph type="title"/>
          </p:nvPr>
        </p:nvSpPr>
        <p:spPr>
          <a:xfrm>
            <a:off x="311700" y="574625"/>
            <a:ext cx="6377700" cy="572700"/>
          </a:xfrm>
        </p:spPr>
        <p:txBody>
          <a:bodyPr>
            <a:normAutofit fontScale="90000"/>
          </a:bodyPr>
          <a:lstStyle/>
          <a:p>
            <a:r>
              <a:rPr lang="en-US" dirty="0"/>
              <a:t>Choosing K=4</a:t>
            </a:r>
            <a:endParaRPr lang="en-ID" dirty="0"/>
          </a:p>
        </p:txBody>
      </p:sp>
      <p:sp>
        <p:nvSpPr>
          <p:cNvPr id="3" name="Text Placeholder 2">
            <a:extLst>
              <a:ext uri="{FF2B5EF4-FFF2-40B4-BE49-F238E27FC236}">
                <a16:creationId xmlns:a16="http://schemas.microsoft.com/office/drawing/2014/main" id="{ADCDED0F-2154-9942-9627-F64F8861FE92}"/>
              </a:ext>
            </a:extLst>
          </p:cNvPr>
          <p:cNvSpPr>
            <a:spLocks noGrp="1"/>
          </p:cNvSpPr>
          <p:nvPr>
            <p:ph type="body" idx="1"/>
          </p:nvPr>
        </p:nvSpPr>
        <p:spPr/>
        <p:txBody>
          <a:bodyPr>
            <a:normAutofit/>
          </a:bodyPr>
          <a:lstStyle/>
          <a:p>
            <a:pPr marL="114300" indent="0" algn="just">
              <a:lnSpc>
                <a:spcPct val="150000"/>
              </a:lnSpc>
              <a:buNone/>
            </a:pPr>
            <a:r>
              <a:rPr lang="en-US" sz="1400" dirty="0"/>
              <a:t>The Silhouette score is maximum (0.50) for K = 2, but that’s not sufficient to select the optimal K. The following conditions should be checked to pick the right ‘K’ using the Silhouette plots: </a:t>
            </a:r>
          </a:p>
          <a:p>
            <a:pPr algn="just">
              <a:lnSpc>
                <a:spcPct val="150000"/>
              </a:lnSpc>
              <a:buFont typeface="Wingdings" panose="05000000000000000000" pitchFamily="2" charset="2"/>
              <a:buChar char="§"/>
            </a:pPr>
            <a:r>
              <a:rPr lang="en-US" sz="1400" dirty="0"/>
              <a:t>For a particular K, all the clusters should have a Silhouette score more than the average score of the dataset (represented by a red dotted line). The x-axis represents the Silhouette score.</a:t>
            </a:r>
          </a:p>
          <a:p>
            <a:pPr algn="just">
              <a:lnSpc>
                <a:spcPct val="150000"/>
              </a:lnSpc>
              <a:buFont typeface="Wingdings" panose="05000000000000000000" pitchFamily="2" charset="2"/>
              <a:buChar char="§"/>
            </a:pPr>
            <a:r>
              <a:rPr lang="en-US" sz="1400" dirty="0"/>
              <a:t>There should not be wide fluctuations in the size of the clusters. The width of the groups represents the number of data points </a:t>
            </a:r>
          </a:p>
          <a:p>
            <a:pPr marL="114300" indent="0" algn="just">
              <a:lnSpc>
                <a:spcPct val="150000"/>
              </a:lnSpc>
              <a:buNone/>
            </a:pPr>
            <a:r>
              <a:rPr lang="en-US" sz="1400" dirty="0"/>
              <a:t>The value of 4 for clusters looks optimal. The silhouette score for each group is above average silhouette scores. Also, the thickness is more uniform than the plot with a bunch of 2 or 3, with one cluster thickness much more than the other. </a:t>
            </a:r>
            <a:r>
              <a:rPr lang="en-US" sz="1400" b="1" dirty="0"/>
              <a:t>Thus, one can select the optimal number of groups as 4.</a:t>
            </a:r>
            <a:endParaRPr lang="en-ID" sz="1400" b="1" dirty="0"/>
          </a:p>
        </p:txBody>
      </p:sp>
    </p:spTree>
    <p:extLst>
      <p:ext uri="{BB962C8B-B14F-4D97-AF65-F5344CB8AC3E}">
        <p14:creationId xmlns:p14="http://schemas.microsoft.com/office/powerpoint/2010/main" val="3531933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393F1-2E14-4F1A-B81F-4D0E9A301D5B}"/>
              </a:ext>
            </a:extLst>
          </p:cNvPr>
          <p:cNvSpPr>
            <a:spLocks noGrp="1"/>
          </p:cNvSpPr>
          <p:nvPr>
            <p:ph type="title"/>
          </p:nvPr>
        </p:nvSpPr>
        <p:spPr>
          <a:xfrm>
            <a:off x="311700" y="574625"/>
            <a:ext cx="6377700" cy="572700"/>
          </a:xfrm>
        </p:spPr>
        <p:txBody>
          <a:bodyPr>
            <a:normAutofit fontScale="90000"/>
          </a:bodyPr>
          <a:lstStyle/>
          <a:p>
            <a:r>
              <a:rPr lang="en-US" dirty="0"/>
              <a:t>Fitting K-Means with K=4</a:t>
            </a:r>
            <a:endParaRPr lang="en-ID" dirty="0"/>
          </a:p>
        </p:txBody>
      </p:sp>
      <p:sp>
        <p:nvSpPr>
          <p:cNvPr id="3" name="Text Placeholder 2">
            <a:extLst>
              <a:ext uri="{FF2B5EF4-FFF2-40B4-BE49-F238E27FC236}">
                <a16:creationId xmlns:a16="http://schemas.microsoft.com/office/drawing/2014/main" id="{6C2C44E3-9E71-5B64-3C88-4ABEB5755DFF}"/>
              </a:ext>
            </a:extLst>
          </p:cNvPr>
          <p:cNvSpPr>
            <a:spLocks noGrp="1"/>
          </p:cNvSpPr>
          <p:nvPr>
            <p:ph type="body" idx="1"/>
          </p:nvPr>
        </p:nvSpPr>
        <p:spPr/>
        <p:txBody>
          <a:bodyPr>
            <a:normAutofit/>
          </a:bodyPr>
          <a:lstStyle/>
          <a:p>
            <a:pPr marL="114300" indent="0" algn="just">
              <a:buNone/>
            </a:pPr>
            <a:r>
              <a:rPr lang="en-US" sz="1200" dirty="0"/>
              <a:t>After determining the optimal value of K, the next step is to perform the process of fitting the K-Means model to the features of the data. In this step, the K-Means algorithm is applied to the data, and the model is trained to cluster the data points into K clusters. Once the model is fitted to the data, it can be used to predict the cluster labels of new data points based on their proximity to the centroids. </a:t>
            </a:r>
          </a:p>
        </p:txBody>
      </p:sp>
      <p:pic>
        <p:nvPicPr>
          <p:cNvPr id="5" name="Picture 4">
            <a:extLst>
              <a:ext uri="{FF2B5EF4-FFF2-40B4-BE49-F238E27FC236}">
                <a16:creationId xmlns:a16="http://schemas.microsoft.com/office/drawing/2014/main" id="{E9501564-543B-4CA4-6BA8-92D4778CC342}"/>
              </a:ext>
            </a:extLst>
          </p:cNvPr>
          <p:cNvPicPr>
            <a:picLocks noChangeAspect="1"/>
          </p:cNvPicPr>
          <p:nvPr/>
        </p:nvPicPr>
        <p:blipFill>
          <a:blip r:embed="rId2"/>
          <a:stretch>
            <a:fillRect/>
          </a:stretch>
        </p:blipFill>
        <p:spPr>
          <a:xfrm>
            <a:off x="1984844" y="2432706"/>
            <a:ext cx="5174311" cy="1190155"/>
          </a:xfrm>
          <a:prstGeom prst="rect">
            <a:avLst/>
          </a:prstGeom>
          <a:ln>
            <a:solidFill>
              <a:schemeClr val="tx1"/>
            </a:solidFill>
          </a:ln>
        </p:spPr>
      </p:pic>
    </p:spTree>
    <p:extLst>
      <p:ext uri="{BB962C8B-B14F-4D97-AF65-F5344CB8AC3E}">
        <p14:creationId xmlns:p14="http://schemas.microsoft.com/office/powerpoint/2010/main" val="20238149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30E0D6-09D9-3029-A069-E79ECA294766}"/>
              </a:ext>
            </a:extLst>
          </p:cNvPr>
          <p:cNvSpPr>
            <a:spLocks noGrp="1"/>
          </p:cNvSpPr>
          <p:nvPr>
            <p:ph type="title"/>
          </p:nvPr>
        </p:nvSpPr>
        <p:spPr>
          <a:xfrm>
            <a:off x="311700" y="574625"/>
            <a:ext cx="6377700" cy="572700"/>
          </a:xfrm>
        </p:spPr>
        <p:txBody>
          <a:bodyPr>
            <a:normAutofit fontScale="90000"/>
          </a:bodyPr>
          <a:lstStyle/>
          <a:p>
            <a:r>
              <a:rPr lang="en-US" dirty="0"/>
              <a:t>Clusters Visualization</a:t>
            </a:r>
            <a:endParaRPr lang="en-ID" dirty="0"/>
          </a:p>
        </p:txBody>
      </p:sp>
      <p:sp>
        <p:nvSpPr>
          <p:cNvPr id="3" name="Text Placeholder 2">
            <a:extLst>
              <a:ext uri="{FF2B5EF4-FFF2-40B4-BE49-F238E27FC236}">
                <a16:creationId xmlns:a16="http://schemas.microsoft.com/office/drawing/2014/main" id="{1C806248-516C-542A-BDC9-93F11B026C3B}"/>
              </a:ext>
            </a:extLst>
          </p:cNvPr>
          <p:cNvSpPr>
            <a:spLocks noGrp="1"/>
          </p:cNvSpPr>
          <p:nvPr>
            <p:ph type="body" idx="1"/>
          </p:nvPr>
        </p:nvSpPr>
        <p:spPr>
          <a:xfrm>
            <a:off x="311700" y="1124528"/>
            <a:ext cx="8520600" cy="3416400"/>
          </a:xfrm>
        </p:spPr>
        <p:txBody>
          <a:bodyPr>
            <a:normAutofit/>
          </a:bodyPr>
          <a:lstStyle/>
          <a:p>
            <a:pPr marL="114300" indent="0" algn="just">
              <a:buNone/>
            </a:pPr>
            <a:r>
              <a:rPr lang="en-US" sz="900" dirty="0"/>
              <a:t>The previous K-Means cluster prediction results can be visualized in a three-dimensional chart shown below. This visualization allows for a deeper understanding of the clustering structure and pattern of the data, and can serve as a useful tool for exploratory data analysis and feature selection.</a:t>
            </a:r>
            <a:endParaRPr lang="en-ID" sz="900" dirty="0"/>
          </a:p>
        </p:txBody>
      </p:sp>
      <p:pic>
        <p:nvPicPr>
          <p:cNvPr id="5" name="Picture 4">
            <a:extLst>
              <a:ext uri="{FF2B5EF4-FFF2-40B4-BE49-F238E27FC236}">
                <a16:creationId xmlns:a16="http://schemas.microsoft.com/office/drawing/2014/main" id="{F8642DBE-358A-CB31-E68D-12A573DA083C}"/>
              </a:ext>
            </a:extLst>
          </p:cNvPr>
          <p:cNvPicPr>
            <a:picLocks noChangeAspect="1"/>
          </p:cNvPicPr>
          <p:nvPr/>
        </p:nvPicPr>
        <p:blipFill>
          <a:blip r:embed="rId2"/>
          <a:stretch>
            <a:fillRect/>
          </a:stretch>
        </p:blipFill>
        <p:spPr>
          <a:xfrm>
            <a:off x="2777163" y="1596611"/>
            <a:ext cx="3589674" cy="3032047"/>
          </a:xfrm>
          <a:prstGeom prst="rect">
            <a:avLst/>
          </a:prstGeom>
          <a:ln>
            <a:solidFill>
              <a:schemeClr val="tx1"/>
            </a:solidFill>
          </a:ln>
        </p:spPr>
      </p:pic>
    </p:spTree>
    <p:extLst>
      <p:ext uri="{BB962C8B-B14F-4D97-AF65-F5344CB8AC3E}">
        <p14:creationId xmlns:p14="http://schemas.microsoft.com/office/powerpoint/2010/main" val="16454789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98C595-CCFA-BE5F-61CC-A3C4EF4DF849}"/>
              </a:ext>
            </a:extLst>
          </p:cNvPr>
          <p:cNvSpPr>
            <a:spLocks noGrp="1"/>
          </p:cNvSpPr>
          <p:nvPr>
            <p:ph type="title"/>
          </p:nvPr>
        </p:nvSpPr>
        <p:spPr>
          <a:xfrm>
            <a:off x="311700" y="572026"/>
            <a:ext cx="6377700" cy="572700"/>
          </a:xfrm>
        </p:spPr>
        <p:txBody>
          <a:bodyPr>
            <a:normAutofit fontScale="90000"/>
          </a:bodyPr>
          <a:lstStyle/>
          <a:p>
            <a:r>
              <a:rPr lang="en-US" dirty="0"/>
              <a:t>Cluster’s Characteristics</a:t>
            </a:r>
            <a:endParaRPr lang="en-ID" dirty="0"/>
          </a:p>
        </p:txBody>
      </p:sp>
      <p:sp>
        <p:nvSpPr>
          <p:cNvPr id="3" name="Text Placeholder 2">
            <a:extLst>
              <a:ext uri="{FF2B5EF4-FFF2-40B4-BE49-F238E27FC236}">
                <a16:creationId xmlns:a16="http://schemas.microsoft.com/office/drawing/2014/main" id="{75CEB83C-97A5-B809-53FD-27D6540DF7FE}"/>
              </a:ext>
            </a:extLst>
          </p:cNvPr>
          <p:cNvSpPr>
            <a:spLocks noGrp="1"/>
          </p:cNvSpPr>
          <p:nvPr>
            <p:ph type="body" idx="1"/>
          </p:nvPr>
        </p:nvSpPr>
        <p:spPr>
          <a:xfrm>
            <a:off x="311700" y="1144726"/>
            <a:ext cx="8520600" cy="3416400"/>
          </a:xfrm>
        </p:spPr>
        <p:txBody>
          <a:bodyPr/>
          <a:lstStyle/>
          <a:p>
            <a:pPr marL="114300" indent="0" algn="just">
              <a:buNone/>
            </a:pPr>
            <a:r>
              <a:rPr lang="en-US" dirty="0"/>
              <a:t>The characteristics of each cluster can be observed and analyzed through the table presented below</a:t>
            </a:r>
            <a:endParaRPr lang="en-ID" dirty="0"/>
          </a:p>
        </p:txBody>
      </p:sp>
      <p:pic>
        <p:nvPicPr>
          <p:cNvPr id="5" name="Picture 4">
            <a:extLst>
              <a:ext uri="{FF2B5EF4-FFF2-40B4-BE49-F238E27FC236}">
                <a16:creationId xmlns:a16="http://schemas.microsoft.com/office/drawing/2014/main" id="{0C967F70-6A8C-B493-7560-E84BDB1F070D}"/>
              </a:ext>
            </a:extLst>
          </p:cNvPr>
          <p:cNvPicPr>
            <a:picLocks noChangeAspect="1"/>
          </p:cNvPicPr>
          <p:nvPr/>
        </p:nvPicPr>
        <p:blipFill>
          <a:blip r:embed="rId2"/>
          <a:stretch>
            <a:fillRect/>
          </a:stretch>
        </p:blipFill>
        <p:spPr>
          <a:xfrm>
            <a:off x="811091" y="2179859"/>
            <a:ext cx="7521818" cy="1346134"/>
          </a:xfrm>
          <a:prstGeom prst="rect">
            <a:avLst/>
          </a:prstGeom>
          <a:ln>
            <a:solidFill>
              <a:schemeClr val="tx1"/>
            </a:solidFill>
          </a:ln>
        </p:spPr>
      </p:pic>
    </p:spTree>
    <p:extLst>
      <p:ext uri="{BB962C8B-B14F-4D97-AF65-F5344CB8AC3E}">
        <p14:creationId xmlns:p14="http://schemas.microsoft.com/office/powerpoint/2010/main" val="28395602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4528F2-0452-1D50-D14C-56D312EC996E}"/>
              </a:ext>
            </a:extLst>
          </p:cNvPr>
          <p:cNvSpPr>
            <a:spLocks noGrp="1"/>
          </p:cNvSpPr>
          <p:nvPr>
            <p:ph type="title"/>
          </p:nvPr>
        </p:nvSpPr>
        <p:spPr>
          <a:xfrm>
            <a:off x="311700" y="585375"/>
            <a:ext cx="6377700" cy="572700"/>
          </a:xfrm>
        </p:spPr>
        <p:txBody>
          <a:bodyPr>
            <a:normAutofit fontScale="90000"/>
          </a:bodyPr>
          <a:lstStyle/>
          <a:p>
            <a:r>
              <a:rPr lang="en-US" dirty="0"/>
              <a:t>Cluster’s Average Irregularities Length</a:t>
            </a:r>
            <a:endParaRPr lang="en-ID" dirty="0"/>
          </a:p>
        </p:txBody>
      </p:sp>
      <p:sp>
        <p:nvSpPr>
          <p:cNvPr id="3" name="Text Placeholder 2">
            <a:extLst>
              <a:ext uri="{FF2B5EF4-FFF2-40B4-BE49-F238E27FC236}">
                <a16:creationId xmlns:a16="http://schemas.microsoft.com/office/drawing/2014/main" id="{1BB0D635-9896-632B-844F-B47F619B0C4A}"/>
              </a:ext>
            </a:extLst>
          </p:cNvPr>
          <p:cNvSpPr>
            <a:spLocks noGrp="1"/>
          </p:cNvSpPr>
          <p:nvPr>
            <p:ph type="body" idx="1"/>
          </p:nvPr>
        </p:nvSpPr>
        <p:spPr/>
        <p:txBody>
          <a:bodyPr>
            <a:normAutofit/>
          </a:bodyPr>
          <a:lstStyle/>
          <a:p>
            <a:pPr marL="114300" indent="0" algn="just">
              <a:buNone/>
            </a:pPr>
            <a:r>
              <a:rPr lang="en-US" sz="1200" dirty="0"/>
              <a:t>Based on the average Irregularities Length, only Cluster 1 and Cluster 2 can exceed the overall average in Bandung. This finding suggests that these two clusters may have distinct characteristics and represent areas with higher road irregularities or poor road conditions.</a:t>
            </a:r>
            <a:endParaRPr lang="en-ID" sz="1200" dirty="0"/>
          </a:p>
        </p:txBody>
      </p:sp>
      <p:pic>
        <p:nvPicPr>
          <p:cNvPr id="5" name="Picture 4">
            <a:extLst>
              <a:ext uri="{FF2B5EF4-FFF2-40B4-BE49-F238E27FC236}">
                <a16:creationId xmlns:a16="http://schemas.microsoft.com/office/drawing/2014/main" id="{BF0B9DFC-FABB-A381-55FB-9D5757862081}"/>
              </a:ext>
            </a:extLst>
          </p:cNvPr>
          <p:cNvPicPr>
            <a:picLocks noChangeAspect="1"/>
          </p:cNvPicPr>
          <p:nvPr/>
        </p:nvPicPr>
        <p:blipFill>
          <a:blip r:embed="rId2"/>
          <a:stretch>
            <a:fillRect/>
          </a:stretch>
        </p:blipFill>
        <p:spPr>
          <a:xfrm>
            <a:off x="2783479" y="1967326"/>
            <a:ext cx="3577041" cy="2590799"/>
          </a:xfrm>
          <a:prstGeom prst="rect">
            <a:avLst/>
          </a:prstGeom>
          <a:ln>
            <a:solidFill>
              <a:schemeClr val="tx1"/>
            </a:solidFill>
          </a:ln>
        </p:spPr>
      </p:pic>
    </p:spTree>
    <p:extLst>
      <p:ext uri="{BB962C8B-B14F-4D97-AF65-F5344CB8AC3E}">
        <p14:creationId xmlns:p14="http://schemas.microsoft.com/office/powerpoint/2010/main" val="19184166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4528F2-0452-1D50-D14C-56D312EC996E}"/>
              </a:ext>
            </a:extLst>
          </p:cNvPr>
          <p:cNvSpPr>
            <a:spLocks noGrp="1"/>
          </p:cNvSpPr>
          <p:nvPr>
            <p:ph type="title"/>
          </p:nvPr>
        </p:nvSpPr>
        <p:spPr>
          <a:xfrm>
            <a:off x="311700" y="585375"/>
            <a:ext cx="6377700" cy="572700"/>
          </a:xfrm>
        </p:spPr>
        <p:txBody>
          <a:bodyPr>
            <a:normAutofit/>
          </a:bodyPr>
          <a:lstStyle/>
          <a:p>
            <a:r>
              <a:rPr lang="en-US" sz="2300" dirty="0"/>
              <a:t>Cluster’s Average Irregularities Time Spent</a:t>
            </a:r>
            <a:endParaRPr lang="en-ID" sz="2300" dirty="0"/>
          </a:p>
        </p:txBody>
      </p:sp>
      <p:sp>
        <p:nvSpPr>
          <p:cNvPr id="3" name="Text Placeholder 2">
            <a:extLst>
              <a:ext uri="{FF2B5EF4-FFF2-40B4-BE49-F238E27FC236}">
                <a16:creationId xmlns:a16="http://schemas.microsoft.com/office/drawing/2014/main" id="{1BB0D635-9896-632B-844F-B47F619B0C4A}"/>
              </a:ext>
            </a:extLst>
          </p:cNvPr>
          <p:cNvSpPr>
            <a:spLocks noGrp="1"/>
          </p:cNvSpPr>
          <p:nvPr>
            <p:ph type="body" idx="1"/>
          </p:nvPr>
        </p:nvSpPr>
        <p:spPr/>
        <p:txBody>
          <a:bodyPr>
            <a:normAutofit/>
          </a:bodyPr>
          <a:lstStyle/>
          <a:p>
            <a:pPr marL="114300" indent="0" algn="just">
              <a:buNone/>
            </a:pPr>
            <a:r>
              <a:rPr lang="en-US" sz="1200" dirty="0"/>
              <a:t>Based on the average Irregularities Time Spent, only Cluster 1 and Cluster 3 can exceed the overall average in Bandung. This finding suggests that these two clusters may have distinctive travel patterns and preferences compared to the other clusters and may represent areas with longer travel times or congestion during peak hours. </a:t>
            </a:r>
            <a:endParaRPr lang="en-ID" sz="1200" dirty="0"/>
          </a:p>
        </p:txBody>
      </p:sp>
      <p:pic>
        <p:nvPicPr>
          <p:cNvPr id="6" name="Picture 5">
            <a:extLst>
              <a:ext uri="{FF2B5EF4-FFF2-40B4-BE49-F238E27FC236}">
                <a16:creationId xmlns:a16="http://schemas.microsoft.com/office/drawing/2014/main" id="{F961B0E6-BC83-1E52-C92D-23EEF0A56317}"/>
              </a:ext>
            </a:extLst>
          </p:cNvPr>
          <p:cNvPicPr>
            <a:picLocks noChangeAspect="1"/>
          </p:cNvPicPr>
          <p:nvPr/>
        </p:nvPicPr>
        <p:blipFill>
          <a:blip r:embed="rId2"/>
          <a:stretch>
            <a:fillRect/>
          </a:stretch>
        </p:blipFill>
        <p:spPr>
          <a:xfrm>
            <a:off x="2873684" y="2046517"/>
            <a:ext cx="3396632" cy="2488572"/>
          </a:xfrm>
          <a:prstGeom prst="rect">
            <a:avLst/>
          </a:prstGeom>
          <a:ln>
            <a:solidFill>
              <a:schemeClr val="tx1"/>
            </a:solidFill>
          </a:ln>
        </p:spPr>
      </p:pic>
    </p:spTree>
    <p:extLst>
      <p:ext uri="{BB962C8B-B14F-4D97-AF65-F5344CB8AC3E}">
        <p14:creationId xmlns:p14="http://schemas.microsoft.com/office/powerpoint/2010/main" val="38779567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4528F2-0452-1D50-D14C-56D312EC996E}"/>
              </a:ext>
            </a:extLst>
          </p:cNvPr>
          <p:cNvSpPr>
            <a:spLocks noGrp="1"/>
          </p:cNvSpPr>
          <p:nvPr>
            <p:ph type="title"/>
          </p:nvPr>
        </p:nvSpPr>
        <p:spPr>
          <a:xfrm>
            <a:off x="311700" y="585375"/>
            <a:ext cx="6377700" cy="572700"/>
          </a:xfrm>
        </p:spPr>
        <p:txBody>
          <a:bodyPr>
            <a:normAutofit/>
          </a:bodyPr>
          <a:lstStyle/>
          <a:p>
            <a:r>
              <a:rPr lang="en-US" sz="2300" dirty="0"/>
              <a:t>Cluster’s Average Irregularities Speed</a:t>
            </a:r>
            <a:endParaRPr lang="en-ID" sz="2300" dirty="0"/>
          </a:p>
        </p:txBody>
      </p:sp>
      <p:sp>
        <p:nvSpPr>
          <p:cNvPr id="3" name="Text Placeholder 2">
            <a:extLst>
              <a:ext uri="{FF2B5EF4-FFF2-40B4-BE49-F238E27FC236}">
                <a16:creationId xmlns:a16="http://schemas.microsoft.com/office/drawing/2014/main" id="{1BB0D635-9896-632B-844F-B47F619B0C4A}"/>
              </a:ext>
            </a:extLst>
          </p:cNvPr>
          <p:cNvSpPr>
            <a:spLocks noGrp="1"/>
          </p:cNvSpPr>
          <p:nvPr>
            <p:ph type="body" idx="1"/>
          </p:nvPr>
        </p:nvSpPr>
        <p:spPr/>
        <p:txBody>
          <a:bodyPr>
            <a:normAutofit/>
          </a:bodyPr>
          <a:lstStyle/>
          <a:p>
            <a:pPr marL="114300" indent="0" algn="just">
              <a:buNone/>
            </a:pPr>
            <a:r>
              <a:rPr lang="en-US" sz="1200" dirty="0"/>
              <a:t>Based on the average Irregularities Speed, only Cluster 1 and Cluster 2 can exceed the overall average in Bandung. This finding suggests that these two clusters may have distinct traffic characteristics and flow patterns compared to the other clusters and may represent areas with higher traffic congestion, bottlenecks, or accidents. </a:t>
            </a:r>
            <a:endParaRPr lang="en-ID" sz="1200" dirty="0"/>
          </a:p>
        </p:txBody>
      </p:sp>
      <p:pic>
        <p:nvPicPr>
          <p:cNvPr id="5" name="Picture 4">
            <a:extLst>
              <a:ext uri="{FF2B5EF4-FFF2-40B4-BE49-F238E27FC236}">
                <a16:creationId xmlns:a16="http://schemas.microsoft.com/office/drawing/2014/main" id="{3DE3758B-83CB-BF13-F301-97DAE0B3094C}"/>
              </a:ext>
            </a:extLst>
          </p:cNvPr>
          <p:cNvPicPr>
            <a:picLocks noChangeAspect="1"/>
          </p:cNvPicPr>
          <p:nvPr/>
        </p:nvPicPr>
        <p:blipFill>
          <a:blip r:embed="rId2"/>
          <a:stretch>
            <a:fillRect/>
          </a:stretch>
        </p:blipFill>
        <p:spPr>
          <a:xfrm>
            <a:off x="2932913" y="2027541"/>
            <a:ext cx="3278174" cy="2454999"/>
          </a:xfrm>
          <a:prstGeom prst="rect">
            <a:avLst/>
          </a:prstGeom>
          <a:ln>
            <a:solidFill>
              <a:schemeClr val="tx1"/>
            </a:solidFill>
          </a:ln>
        </p:spPr>
      </p:pic>
    </p:spTree>
    <p:extLst>
      <p:ext uri="{BB962C8B-B14F-4D97-AF65-F5344CB8AC3E}">
        <p14:creationId xmlns:p14="http://schemas.microsoft.com/office/powerpoint/2010/main" val="8146403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6B22A-7936-00B4-75C4-FB7AE9B05118}"/>
              </a:ext>
            </a:extLst>
          </p:cNvPr>
          <p:cNvSpPr>
            <a:spLocks noGrp="1"/>
          </p:cNvSpPr>
          <p:nvPr>
            <p:ph type="title"/>
          </p:nvPr>
        </p:nvSpPr>
        <p:spPr/>
        <p:txBody>
          <a:bodyPr>
            <a:normAutofit fontScale="90000"/>
          </a:bodyPr>
          <a:lstStyle/>
          <a:p>
            <a:r>
              <a:rPr lang="en-US" dirty="0"/>
              <a:t>Summaries &amp; Recommendations</a:t>
            </a:r>
            <a:endParaRPr lang="en-ID" dirty="0"/>
          </a:p>
        </p:txBody>
      </p:sp>
      <p:sp>
        <p:nvSpPr>
          <p:cNvPr id="3" name="Title 2">
            <a:extLst>
              <a:ext uri="{FF2B5EF4-FFF2-40B4-BE49-F238E27FC236}">
                <a16:creationId xmlns:a16="http://schemas.microsoft.com/office/drawing/2014/main" id="{5F45063B-902F-2385-405A-3E24E70C2EED}"/>
              </a:ext>
            </a:extLst>
          </p:cNvPr>
          <p:cNvSpPr>
            <a:spLocks noGrp="1"/>
          </p:cNvSpPr>
          <p:nvPr>
            <p:ph type="title" idx="2"/>
          </p:nvPr>
        </p:nvSpPr>
        <p:spPr/>
        <p:txBody>
          <a:bodyPr/>
          <a:lstStyle/>
          <a:p>
            <a:r>
              <a:rPr lang="en-US" dirty="0"/>
              <a:t>VI</a:t>
            </a:r>
            <a:endParaRPr lang="en-ID" dirty="0"/>
          </a:p>
        </p:txBody>
      </p:sp>
    </p:spTree>
    <p:extLst>
      <p:ext uri="{BB962C8B-B14F-4D97-AF65-F5344CB8AC3E}">
        <p14:creationId xmlns:p14="http://schemas.microsoft.com/office/powerpoint/2010/main" val="7030208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8F40CA-98A7-F567-A988-C7494E049703}"/>
              </a:ext>
            </a:extLst>
          </p:cNvPr>
          <p:cNvSpPr>
            <a:spLocks noGrp="1"/>
          </p:cNvSpPr>
          <p:nvPr>
            <p:ph type="title"/>
          </p:nvPr>
        </p:nvSpPr>
        <p:spPr>
          <a:xfrm>
            <a:off x="311700" y="618810"/>
            <a:ext cx="6377700" cy="572700"/>
          </a:xfrm>
        </p:spPr>
        <p:txBody>
          <a:bodyPr>
            <a:normAutofit fontScale="90000"/>
          </a:bodyPr>
          <a:lstStyle/>
          <a:p>
            <a:r>
              <a:rPr lang="en-US" dirty="0"/>
              <a:t>Visitors in Bandung City</a:t>
            </a:r>
            <a:endParaRPr lang="en-ID" dirty="0"/>
          </a:p>
        </p:txBody>
      </p:sp>
      <p:sp>
        <p:nvSpPr>
          <p:cNvPr id="3" name="Text Placeholder 2">
            <a:extLst>
              <a:ext uri="{FF2B5EF4-FFF2-40B4-BE49-F238E27FC236}">
                <a16:creationId xmlns:a16="http://schemas.microsoft.com/office/drawing/2014/main" id="{D43773D6-995C-4937-9204-BD8EF7AE131A}"/>
              </a:ext>
            </a:extLst>
          </p:cNvPr>
          <p:cNvSpPr>
            <a:spLocks noGrp="1"/>
          </p:cNvSpPr>
          <p:nvPr>
            <p:ph type="body" idx="1"/>
          </p:nvPr>
        </p:nvSpPr>
        <p:spPr>
          <a:xfrm>
            <a:off x="311700" y="1142577"/>
            <a:ext cx="4144062" cy="3416400"/>
          </a:xfrm>
        </p:spPr>
        <p:txBody>
          <a:bodyPr>
            <a:normAutofit/>
          </a:bodyPr>
          <a:lstStyle/>
          <a:p>
            <a:pPr marL="114300" indent="0" algn="just">
              <a:buNone/>
            </a:pPr>
            <a:r>
              <a:rPr lang="en-US" sz="1400" dirty="0"/>
              <a:t>Based on an analysis of visitor data for cities in West Java province provided by Open Data </a:t>
            </a:r>
            <a:r>
              <a:rPr lang="en-US" sz="1400" dirty="0" err="1"/>
              <a:t>Jabar</a:t>
            </a:r>
            <a:r>
              <a:rPr lang="en-US" sz="1400" dirty="0"/>
              <a:t>, Bandung has the highest number of visitors and a positive trend in visitor growth over the last two years. This phenomenon may impact traffic conditions on all roads in Bandung. By utilizing traffic data provided by Waze for Cities, we can analyze the traffic conditions in Bandung, including information on traffic jams, irregularities, and alerts.</a:t>
            </a:r>
            <a:endParaRPr lang="en-ID" sz="1400" dirty="0"/>
          </a:p>
        </p:txBody>
      </p:sp>
      <p:pic>
        <p:nvPicPr>
          <p:cNvPr id="5" name="Picture 4">
            <a:extLst>
              <a:ext uri="{FF2B5EF4-FFF2-40B4-BE49-F238E27FC236}">
                <a16:creationId xmlns:a16="http://schemas.microsoft.com/office/drawing/2014/main" id="{34329CD6-6CC1-73F8-7E31-57B8F7668AA5}"/>
              </a:ext>
            </a:extLst>
          </p:cNvPr>
          <p:cNvPicPr>
            <a:picLocks noChangeAspect="1"/>
          </p:cNvPicPr>
          <p:nvPr/>
        </p:nvPicPr>
        <p:blipFill>
          <a:blip r:embed="rId2"/>
          <a:stretch>
            <a:fillRect/>
          </a:stretch>
        </p:blipFill>
        <p:spPr>
          <a:xfrm>
            <a:off x="4573041" y="1299959"/>
            <a:ext cx="4078136" cy="2543582"/>
          </a:xfrm>
          <a:prstGeom prst="rect">
            <a:avLst/>
          </a:prstGeom>
        </p:spPr>
      </p:pic>
    </p:spTree>
    <p:extLst>
      <p:ext uri="{BB962C8B-B14F-4D97-AF65-F5344CB8AC3E}">
        <p14:creationId xmlns:p14="http://schemas.microsoft.com/office/powerpoint/2010/main" val="42900702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4FB180-E7E5-0014-2440-5D71AA764058}"/>
              </a:ext>
            </a:extLst>
          </p:cNvPr>
          <p:cNvSpPr>
            <a:spLocks noGrp="1"/>
          </p:cNvSpPr>
          <p:nvPr>
            <p:ph type="title"/>
          </p:nvPr>
        </p:nvSpPr>
        <p:spPr>
          <a:xfrm>
            <a:off x="311700" y="574625"/>
            <a:ext cx="6377700" cy="572700"/>
          </a:xfrm>
        </p:spPr>
        <p:txBody>
          <a:bodyPr>
            <a:normAutofit fontScale="90000"/>
          </a:bodyPr>
          <a:lstStyle/>
          <a:p>
            <a:r>
              <a:rPr lang="en-US" dirty="0"/>
              <a:t>Summaries</a:t>
            </a:r>
            <a:endParaRPr lang="en-ID" dirty="0"/>
          </a:p>
        </p:txBody>
      </p:sp>
      <p:sp>
        <p:nvSpPr>
          <p:cNvPr id="3" name="Text Placeholder 2">
            <a:extLst>
              <a:ext uri="{FF2B5EF4-FFF2-40B4-BE49-F238E27FC236}">
                <a16:creationId xmlns:a16="http://schemas.microsoft.com/office/drawing/2014/main" id="{5ECC536C-45DA-CA82-2FAC-1216FF092312}"/>
              </a:ext>
            </a:extLst>
          </p:cNvPr>
          <p:cNvSpPr>
            <a:spLocks noGrp="1"/>
          </p:cNvSpPr>
          <p:nvPr>
            <p:ph type="body" idx="1"/>
          </p:nvPr>
        </p:nvSpPr>
        <p:spPr/>
        <p:txBody>
          <a:bodyPr>
            <a:normAutofit fontScale="62500" lnSpcReduction="20000"/>
          </a:bodyPr>
          <a:lstStyle/>
          <a:p>
            <a:pPr algn="just">
              <a:lnSpc>
                <a:spcPct val="170000"/>
              </a:lnSpc>
              <a:buFont typeface="Arial" panose="020B0604020202020204" pitchFamily="34" charset="0"/>
              <a:buChar char="•"/>
            </a:pPr>
            <a:r>
              <a:rPr lang="en-US" dirty="0"/>
              <a:t>Traffic jam is the most frequently reported Alert Type by drivers in Bandung City.</a:t>
            </a:r>
          </a:p>
          <a:p>
            <a:pPr algn="just">
              <a:lnSpc>
                <a:spcPct val="170000"/>
              </a:lnSpc>
              <a:buFont typeface="Arial" panose="020B0604020202020204" pitchFamily="34" charset="0"/>
              <a:buChar char="•"/>
            </a:pPr>
            <a:r>
              <a:rPr lang="en-US" dirty="0"/>
              <a:t>Traffic congestion is severe on Tuesdays, Thursdays, and Fridays and tends to increase between 9 a.m. to 3 p.m.</a:t>
            </a:r>
          </a:p>
          <a:p>
            <a:pPr algn="just">
              <a:lnSpc>
                <a:spcPct val="170000"/>
              </a:lnSpc>
              <a:buFont typeface="Arial" panose="020B0604020202020204" pitchFamily="34" charset="0"/>
              <a:buChar char="•"/>
            </a:pPr>
            <a:r>
              <a:rPr lang="en-US" dirty="0"/>
              <a:t>There are three time periods (July to September 2022) where the trend for each alert report has significantly increased, requiring further diagnostic analysis to determine the causes of the trends.</a:t>
            </a:r>
          </a:p>
          <a:p>
            <a:pPr algn="just">
              <a:lnSpc>
                <a:spcPct val="170000"/>
              </a:lnSpc>
              <a:buFont typeface="Arial" panose="020B0604020202020204" pitchFamily="34" charset="0"/>
              <a:buChar char="•"/>
            </a:pPr>
            <a:r>
              <a:rPr lang="en-US" dirty="0"/>
              <a:t>Only Streets in Cluster 1 and 2 have an average Irregularities Length that exceeds the overall average in Bandung, indicating these clusters may represent areas with higher road irregularities or poor road conditions.</a:t>
            </a:r>
          </a:p>
          <a:p>
            <a:pPr algn="just">
              <a:lnSpc>
                <a:spcPct val="170000"/>
              </a:lnSpc>
              <a:buFont typeface="Arial" panose="020B0604020202020204" pitchFamily="34" charset="0"/>
              <a:buChar char="•"/>
            </a:pPr>
            <a:r>
              <a:rPr lang="en-US" dirty="0"/>
              <a:t>Only Streets in Cluster 1 and 3 have an average Irregularities Time Spent that exceeds the overall average in Bandung, suggesting these two clusters may represent areas with longer travel times or congestion during peak hours and have distinctive travel patterns and preferences compared to the other clusters.</a:t>
            </a:r>
          </a:p>
          <a:p>
            <a:pPr algn="just">
              <a:lnSpc>
                <a:spcPct val="170000"/>
              </a:lnSpc>
              <a:buFont typeface="Arial" panose="020B0604020202020204" pitchFamily="34" charset="0"/>
              <a:buChar char="•"/>
            </a:pPr>
            <a:r>
              <a:rPr lang="en-US" dirty="0"/>
              <a:t>Only Streets in Cluster 1 and 2 have an average Irregularities Speed that exceeds the overall average in Bandung. These clusters may represent areas with higher traffic congestion, bottlenecks, or accidents and have distinct traffic characteristics and flow patterns compared to the other groups.</a:t>
            </a:r>
          </a:p>
        </p:txBody>
      </p:sp>
    </p:spTree>
    <p:extLst>
      <p:ext uri="{BB962C8B-B14F-4D97-AF65-F5344CB8AC3E}">
        <p14:creationId xmlns:p14="http://schemas.microsoft.com/office/powerpoint/2010/main" val="18503324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721A40-1A72-D0BF-4FA6-503DFCE2A398}"/>
              </a:ext>
            </a:extLst>
          </p:cNvPr>
          <p:cNvSpPr>
            <a:spLocks noGrp="1"/>
          </p:cNvSpPr>
          <p:nvPr>
            <p:ph type="title"/>
          </p:nvPr>
        </p:nvSpPr>
        <p:spPr>
          <a:xfrm>
            <a:off x="311700" y="579775"/>
            <a:ext cx="6377700" cy="572700"/>
          </a:xfrm>
        </p:spPr>
        <p:txBody>
          <a:bodyPr>
            <a:normAutofit fontScale="90000"/>
          </a:bodyPr>
          <a:lstStyle/>
          <a:p>
            <a:r>
              <a:rPr lang="en-US" dirty="0"/>
              <a:t>Recommendations</a:t>
            </a:r>
            <a:endParaRPr lang="en-ID" dirty="0"/>
          </a:p>
        </p:txBody>
      </p:sp>
      <p:sp>
        <p:nvSpPr>
          <p:cNvPr id="3" name="Text Placeholder 2">
            <a:extLst>
              <a:ext uri="{FF2B5EF4-FFF2-40B4-BE49-F238E27FC236}">
                <a16:creationId xmlns:a16="http://schemas.microsoft.com/office/drawing/2014/main" id="{37AA09DE-B730-E7C3-230D-9483F87CADBC}"/>
              </a:ext>
            </a:extLst>
          </p:cNvPr>
          <p:cNvSpPr>
            <a:spLocks noGrp="1"/>
          </p:cNvSpPr>
          <p:nvPr>
            <p:ph type="body" idx="1"/>
          </p:nvPr>
        </p:nvSpPr>
        <p:spPr/>
        <p:txBody>
          <a:bodyPr>
            <a:normAutofit fontScale="70000" lnSpcReduction="20000"/>
          </a:bodyPr>
          <a:lstStyle/>
          <a:p>
            <a:pPr algn="just">
              <a:buFont typeface="Arial" panose="020B0604020202020204" pitchFamily="34" charset="0"/>
              <a:buChar char="•"/>
            </a:pPr>
            <a:r>
              <a:rPr lang="en-US" dirty="0"/>
              <a:t>To manage severe traffic congestion on Tuesdays, Thursdays, and Fridays, stakeholders should consider implementing road network optimization, rerouting, and information dissemination to provide alternative travel options to motorists. </a:t>
            </a:r>
          </a:p>
          <a:p>
            <a:pPr algn="just">
              <a:buFont typeface="Arial" panose="020B0604020202020204" pitchFamily="34" charset="0"/>
              <a:buChar char="•"/>
            </a:pPr>
            <a:r>
              <a:rPr lang="en-US" dirty="0"/>
              <a:t>The three time periods where the trend for each alert report has significantly increased require further diagnostic analysis to determine the causes of the trends. This analysis can provide insight into identifying and addressing potential problems, allowing stakeholders to mitigate future effects of similar issues. </a:t>
            </a:r>
          </a:p>
          <a:p>
            <a:pPr algn="just">
              <a:buFont typeface="Arial" panose="020B0604020202020204" pitchFamily="34" charset="0"/>
              <a:buChar char="•"/>
            </a:pPr>
            <a:r>
              <a:rPr lang="en-US" dirty="0"/>
              <a:t>Streets in Cluster 1 and 2 may represent areas with higher road irregularities or poor road conditions, necessitating an evaluation of the roads' maintenance and repair needs by local authorities and transport infrastructure providers. </a:t>
            </a:r>
          </a:p>
          <a:p>
            <a:pPr algn="just">
              <a:buFont typeface="Arial" panose="020B0604020202020204" pitchFamily="34" charset="0"/>
              <a:buChar char="•"/>
            </a:pPr>
            <a:r>
              <a:rPr lang="en-US" dirty="0"/>
              <a:t>Streets in Cluster 1 and 3 may represent areas with longer travel times or congestion during peak hours. Stakeholders should consider implementing traffic management and control systems to alleviate congestion and improve traffic flow. </a:t>
            </a:r>
          </a:p>
          <a:p>
            <a:pPr algn="just">
              <a:buFont typeface="Arial" panose="020B0604020202020204" pitchFamily="34" charset="0"/>
              <a:buChar char="•"/>
            </a:pPr>
            <a:r>
              <a:rPr lang="en-US" dirty="0"/>
              <a:t>Streets in Cluster 1 and 2 may represent areas with higher traffic congestion, bottlenecks, or accidents, necessitating traffic calming measures, road widening, and accident prevention strategies.</a:t>
            </a:r>
            <a:endParaRPr lang="en-ID" dirty="0"/>
          </a:p>
        </p:txBody>
      </p:sp>
    </p:spTree>
    <p:extLst>
      <p:ext uri="{BB962C8B-B14F-4D97-AF65-F5344CB8AC3E}">
        <p14:creationId xmlns:p14="http://schemas.microsoft.com/office/powerpoint/2010/main" val="26518816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6B22A-7936-00B4-75C4-FB7AE9B05118}"/>
              </a:ext>
            </a:extLst>
          </p:cNvPr>
          <p:cNvSpPr>
            <a:spLocks noGrp="1"/>
          </p:cNvSpPr>
          <p:nvPr>
            <p:ph type="title"/>
          </p:nvPr>
        </p:nvSpPr>
        <p:spPr/>
        <p:txBody>
          <a:bodyPr>
            <a:normAutofit/>
          </a:bodyPr>
          <a:lstStyle/>
          <a:p>
            <a:r>
              <a:rPr lang="en-US" dirty="0"/>
              <a:t>References</a:t>
            </a:r>
            <a:endParaRPr lang="en-ID" dirty="0"/>
          </a:p>
        </p:txBody>
      </p:sp>
      <p:sp>
        <p:nvSpPr>
          <p:cNvPr id="3" name="Title 2">
            <a:extLst>
              <a:ext uri="{FF2B5EF4-FFF2-40B4-BE49-F238E27FC236}">
                <a16:creationId xmlns:a16="http://schemas.microsoft.com/office/drawing/2014/main" id="{5F45063B-902F-2385-405A-3E24E70C2EED}"/>
              </a:ext>
            </a:extLst>
          </p:cNvPr>
          <p:cNvSpPr>
            <a:spLocks noGrp="1"/>
          </p:cNvSpPr>
          <p:nvPr>
            <p:ph type="title" idx="2"/>
          </p:nvPr>
        </p:nvSpPr>
        <p:spPr/>
        <p:txBody>
          <a:bodyPr/>
          <a:lstStyle/>
          <a:p>
            <a:r>
              <a:rPr lang="en-US" dirty="0"/>
              <a:t>VII</a:t>
            </a:r>
            <a:endParaRPr lang="en-ID" dirty="0"/>
          </a:p>
        </p:txBody>
      </p:sp>
    </p:spTree>
    <p:extLst>
      <p:ext uri="{BB962C8B-B14F-4D97-AF65-F5344CB8AC3E}">
        <p14:creationId xmlns:p14="http://schemas.microsoft.com/office/powerpoint/2010/main" val="40199822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64CE004-5207-92B5-9EBA-A3C494F363D6}"/>
              </a:ext>
            </a:extLst>
          </p:cNvPr>
          <p:cNvSpPr>
            <a:spLocks noGrp="1"/>
          </p:cNvSpPr>
          <p:nvPr>
            <p:ph type="body" idx="1"/>
          </p:nvPr>
        </p:nvSpPr>
        <p:spPr/>
        <p:txBody>
          <a:bodyPr/>
          <a:lstStyle/>
          <a:p>
            <a:r>
              <a:rPr lang="en-ID" dirty="0">
                <a:hlinkClick r:id="rId2"/>
              </a:rPr>
              <a:t>https://www.kaggle.com/code/prashant111/k-means-clustering-with-python/notebook</a:t>
            </a:r>
            <a:endParaRPr lang="en-ID" dirty="0"/>
          </a:p>
          <a:p>
            <a:r>
              <a:rPr lang="en-ID" dirty="0">
                <a:hlinkClick r:id="rId3"/>
              </a:rPr>
              <a:t>https://towardsdatascience.com/elbow-method-is-not-sufficient-to-find-best-k-in-k-means-clustering-fc820da0631d</a:t>
            </a:r>
            <a:endParaRPr lang="en-ID" dirty="0"/>
          </a:p>
          <a:p>
            <a:r>
              <a:rPr lang="en-ID" dirty="0">
                <a:hlinkClick r:id="rId4"/>
              </a:rPr>
              <a:t>https://www.kaggle.com/code/shrutimechlearn/step-by-step-kmeans-explained-in-detail</a:t>
            </a:r>
            <a:endParaRPr lang="en-ID" dirty="0"/>
          </a:p>
          <a:p>
            <a:r>
              <a:rPr lang="en-ID" dirty="0">
                <a:hlinkClick r:id="rId5"/>
              </a:rPr>
              <a:t>https://pennmusa.github.io/MUSA_801.io/project_8/index.html</a:t>
            </a:r>
            <a:endParaRPr lang="en-ID" dirty="0"/>
          </a:p>
          <a:p>
            <a:r>
              <a:rPr lang="en-ID" dirty="0">
                <a:hlinkClick r:id="rId6"/>
              </a:rPr>
              <a:t>https://www.arcgis.com/apps/dashboards/d1ee0d06645b49d5a01e3bad3add4c5a</a:t>
            </a:r>
            <a:endParaRPr lang="en-ID" dirty="0"/>
          </a:p>
        </p:txBody>
      </p:sp>
    </p:spTree>
    <p:extLst>
      <p:ext uri="{BB962C8B-B14F-4D97-AF65-F5344CB8AC3E}">
        <p14:creationId xmlns:p14="http://schemas.microsoft.com/office/powerpoint/2010/main" val="13003054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8DD580-C9BB-788A-D3D8-6F2E94EA9919}"/>
              </a:ext>
            </a:extLst>
          </p:cNvPr>
          <p:cNvSpPr>
            <a:spLocks noGrp="1"/>
          </p:cNvSpPr>
          <p:nvPr>
            <p:ph type="title"/>
          </p:nvPr>
        </p:nvSpPr>
        <p:spPr/>
        <p:txBody>
          <a:bodyPr/>
          <a:lstStyle/>
          <a:p>
            <a:r>
              <a:rPr lang="en-US" dirty="0"/>
              <a:t>Thank You!</a:t>
            </a:r>
            <a:endParaRPr lang="en-ID" dirty="0"/>
          </a:p>
        </p:txBody>
      </p:sp>
    </p:spTree>
    <p:extLst>
      <p:ext uri="{BB962C8B-B14F-4D97-AF65-F5344CB8AC3E}">
        <p14:creationId xmlns:p14="http://schemas.microsoft.com/office/powerpoint/2010/main" val="29854676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251AE3-B0F4-AEAE-208C-97254C79C266}"/>
              </a:ext>
            </a:extLst>
          </p:cNvPr>
          <p:cNvSpPr>
            <a:spLocks noGrp="1"/>
          </p:cNvSpPr>
          <p:nvPr>
            <p:ph type="title"/>
          </p:nvPr>
        </p:nvSpPr>
        <p:spPr>
          <a:xfrm>
            <a:off x="311700" y="520563"/>
            <a:ext cx="6377700" cy="572700"/>
          </a:xfrm>
        </p:spPr>
        <p:txBody>
          <a:bodyPr>
            <a:normAutofit fontScale="90000"/>
          </a:bodyPr>
          <a:lstStyle/>
          <a:p>
            <a:r>
              <a:rPr lang="en-US" dirty="0"/>
              <a:t>Total Visitors based on Year and City</a:t>
            </a:r>
            <a:endParaRPr lang="en-ID" dirty="0"/>
          </a:p>
        </p:txBody>
      </p:sp>
      <p:sp>
        <p:nvSpPr>
          <p:cNvPr id="3" name="Text Placeholder 2">
            <a:extLst>
              <a:ext uri="{FF2B5EF4-FFF2-40B4-BE49-F238E27FC236}">
                <a16:creationId xmlns:a16="http://schemas.microsoft.com/office/drawing/2014/main" id="{850942E8-81E1-E5AB-C911-B28C3182DB19}"/>
              </a:ext>
            </a:extLst>
          </p:cNvPr>
          <p:cNvSpPr>
            <a:spLocks noGrp="1"/>
          </p:cNvSpPr>
          <p:nvPr>
            <p:ph type="body" idx="1"/>
          </p:nvPr>
        </p:nvSpPr>
        <p:spPr>
          <a:xfrm>
            <a:off x="311700" y="1017725"/>
            <a:ext cx="8520600" cy="3416400"/>
          </a:xfrm>
        </p:spPr>
        <p:txBody>
          <a:bodyPr>
            <a:normAutofit/>
          </a:bodyPr>
          <a:lstStyle/>
          <a:p>
            <a:pPr marL="114300" indent="0">
              <a:buNone/>
            </a:pPr>
            <a:r>
              <a:rPr lang="en-US" sz="1200" dirty="0"/>
              <a:t>The chart below shows that Bandung has a positive trend in visitor growth over the last two years.</a:t>
            </a:r>
            <a:endParaRPr lang="en-ID" sz="1200" dirty="0"/>
          </a:p>
        </p:txBody>
      </p:sp>
      <p:pic>
        <p:nvPicPr>
          <p:cNvPr id="5" name="Picture 4">
            <a:extLst>
              <a:ext uri="{FF2B5EF4-FFF2-40B4-BE49-F238E27FC236}">
                <a16:creationId xmlns:a16="http://schemas.microsoft.com/office/drawing/2014/main" id="{835BF46C-394B-F3BF-5EC2-DEAA31E428C4}"/>
              </a:ext>
            </a:extLst>
          </p:cNvPr>
          <p:cNvPicPr>
            <a:picLocks noChangeAspect="1"/>
          </p:cNvPicPr>
          <p:nvPr/>
        </p:nvPicPr>
        <p:blipFill>
          <a:blip r:embed="rId2"/>
          <a:stretch>
            <a:fillRect/>
          </a:stretch>
        </p:blipFill>
        <p:spPr>
          <a:xfrm>
            <a:off x="1421969" y="1391645"/>
            <a:ext cx="6300061" cy="3118211"/>
          </a:xfrm>
          <a:prstGeom prst="rect">
            <a:avLst/>
          </a:prstGeom>
          <a:ln>
            <a:solidFill>
              <a:schemeClr val="tx1"/>
            </a:solidFill>
          </a:ln>
        </p:spPr>
      </p:pic>
      <p:sp>
        <p:nvSpPr>
          <p:cNvPr id="6" name="TextBox 5">
            <a:extLst>
              <a:ext uri="{FF2B5EF4-FFF2-40B4-BE49-F238E27FC236}">
                <a16:creationId xmlns:a16="http://schemas.microsoft.com/office/drawing/2014/main" id="{7B53FA6F-1243-96BE-2703-ABFF952E0B2A}"/>
              </a:ext>
            </a:extLst>
          </p:cNvPr>
          <p:cNvSpPr txBox="1"/>
          <p:nvPr/>
        </p:nvSpPr>
        <p:spPr>
          <a:xfrm>
            <a:off x="1421969" y="4509856"/>
            <a:ext cx="1356462" cy="215444"/>
          </a:xfrm>
          <a:prstGeom prst="rect">
            <a:avLst/>
          </a:prstGeom>
          <a:noFill/>
        </p:spPr>
        <p:txBody>
          <a:bodyPr wrap="none" rtlCol="0">
            <a:spAutoFit/>
          </a:bodyPr>
          <a:lstStyle/>
          <a:p>
            <a:r>
              <a:rPr lang="en-US" sz="800" dirty="0"/>
              <a:t>Source: Open Data </a:t>
            </a:r>
            <a:r>
              <a:rPr lang="en-US" sz="800" dirty="0" err="1"/>
              <a:t>Jabar</a:t>
            </a:r>
            <a:endParaRPr lang="en-ID" sz="800" dirty="0"/>
          </a:p>
        </p:txBody>
      </p:sp>
    </p:spTree>
    <p:extLst>
      <p:ext uri="{BB962C8B-B14F-4D97-AF65-F5344CB8AC3E}">
        <p14:creationId xmlns:p14="http://schemas.microsoft.com/office/powerpoint/2010/main" val="7921101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251AE3-B0F4-AEAE-208C-97254C79C266}"/>
              </a:ext>
            </a:extLst>
          </p:cNvPr>
          <p:cNvSpPr>
            <a:spLocks noGrp="1"/>
          </p:cNvSpPr>
          <p:nvPr>
            <p:ph type="title"/>
          </p:nvPr>
        </p:nvSpPr>
        <p:spPr>
          <a:xfrm>
            <a:off x="311700" y="563148"/>
            <a:ext cx="6377700" cy="572700"/>
          </a:xfrm>
        </p:spPr>
        <p:txBody>
          <a:bodyPr>
            <a:normAutofit fontScale="90000"/>
          </a:bodyPr>
          <a:lstStyle/>
          <a:p>
            <a:r>
              <a:rPr lang="en-US" dirty="0"/>
              <a:t>Average Total Visitors in Each City</a:t>
            </a:r>
            <a:endParaRPr lang="en-ID" dirty="0"/>
          </a:p>
        </p:txBody>
      </p:sp>
      <p:sp>
        <p:nvSpPr>
          <p:cNvPr id="3" name="Text Placeholder 2">
            <a:extLst>
              <a:ext uri="{FF2B5EF4-FFF2-40B4-BE49-F238E27FC236}">
                <a16:creationId xmlns:a16="http://schemas.microsoft.com/office/drawing/2014/main" id="{850942E8-81E1-E5AB-C911-B28C3182DB19}"/>
              </a:ext>
            </a:extLst>
          </p:cNvPr>
          <p:cNvSpPr>
            <a:spLocks noGrp="1"/>
          </p:cNvSpPr>
          <p:nvPr>
            <p:ph type="body" idx="1"/>
          </p:nvPr>
        </p:nvSpPr>
        <p:spPr>
          <a:xfrm>
            <a:off x="311700" y="1017725"/>
            <a:ext cx="8520600" cy="3416400"/>
          </a:xfrm>
        </p:spPr>
        <p:txBody>
          <a:bodyPr>
            <a:normAutofit/>
          </a:bodyPr>
          <a:lstStyle/>
          <a:p>
            <a:pPr marL="114300" indent="0">
              <a:buNone/>
            </a:pPr>
            <a:r>
              <a:rPr lang="en-US" sz="1200" dirty="0"/>
              <a:t>The chart below shows that Bandung has the highest number of visitors.</a:t>
            </a:r>
            <a:endParaRPr lang="en-ID" sz="1200" dirty="0"/>
          </a:p>
        </p:txBody>
      </p:sp>
      <p:pic>
        <p:nvPicPr>
          <p:cNvPr id="6" name="Picture 5">
            <a:extLst>
              <a:ext uri="{FF2B5EF4-FFF2-40B4-BE49-F238E27FC236}">
                <a16:creationId xmlns:a16="http://schemas.microsoft.com/office/drawing/2014/main" id="{4F560D59-32DF-EFB3-80EA-31E372D53964}"/>
              </a:ext>
            </a:extLst>
          </p:cNvPr>
          <p:cNvPicPr>
            <a:picLocks noChangeAspect="1"/>
          </p:cNvPicPr>
          <p:nvPr/>
        </p:nvPicPr>
        <p:blipFill>
          <a:blip r:embed="rId2"/>
          <a:stretch>
            <a:fillRect/>
          </a:stretch>
        </p:blipFill>
        <p:spPr>
          <a:xfrm>
            <a:off x="2574670" y="1360493"/>
            <a:ext cx="3994660" cy="3172860"/>
          </a:xfrm>
          <a:prstGeom prst="rect">
            <a:avLst/>
          </a:prstGeom>
          <a:ln>
            <a:solidFill>
              <a:schemeClr val="tx1"/>
            </a:solidFill>
          </a:ln>
        </p:spPr>
      </p:pic>
      <p:sp>
        <p:nvSpPr>
          <p:cNvPr id="7" name="TextBox 6">
            <a:extLst>
              <a:ext uri="{FF2B5EF4-FFF2-40B4-BE49-F238E27FC236}">
                <a16:creationId xmlns:a16="http://schemas.microsoft.com/office/drawing/2014/main" id="{AFD22159-3AEC-FAA6-068E-10E3CE0EDF40}"/>
              </a:ext>
            </a:extLst>
          </p:cNvPr>
          <p:cNvSpPr txBox="1"/>
          <p:nvPr/>
        </p:nvSpPr>
        <p:spPr>
          <a:xfrm>
            <a:off x="2574670" y="4533353"/>
            <a:ext cx="1356462" cy="215444"/>
          </a:xfrm>
          <a:prstGeom prst="rect">
            <a:avLst/>
          </a:prstGeom>
          <a:noFill/>
        </p:spPr>
        <p:txBody>
          <a:bodyPr wrap="none" rtlCol="0">
            <a:spAutoFit/>
          </a:bodyPr>
          <a:lstStyle/>
          <a:p>
            <a:r>
              <a:rPr lang="en-US" sz="800" dirty="0"/>
              <a:t>Source: Open Data </a:t>
            </a:r>
            <a:r>
              <a:rPr lang="en-US" sz="800" dirty="0" err="1"/>
              <a:t>Jabar</a:t>
            </a:r>
            <a:endParaRPr lang="en-ID" sz="800" dirty="0"/>
          </a:p>
        </p:txBody>
      </p:sp>
    </p:spTree>
    <p:extLst>
      <p:ext uri="{BB962C8B-B14F-4D97-AF65-F5344CB8AC3E}">
        <p14:creationId xmlns:p14="http://schemas.microsoft.com/office/powerpoint/2010/main" val="23044809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1D06C0-00CF-231A-BAAC-4DCDE66206B8}"/>
              </a:ext>
            </a:extLst>
          </p:cNvPr>
          <p:cNvSpPr>
            <a:spLocks noGrp="1"/>
          </p:cNvSpPr>
          <p:nvPr>
            <p:ph type="title"/>
          </p:nvPr>
        </p:nvSpPr>
        <p:spPr>
          <a:xfrm>
            <a:off x="311700" y="579775"/>
            <a:ext cx="6377700" cy="572700"/>
          </a:xfrm>
        </p:spPr>
        <p:txBody>
          <a:bodyPr>
            <a:normAutofit fontScale="90000"/>
          </a:bodyPr>
          <a:lstStyle/>
          <a:p>
            <a:r>
              <a:rPr lang="en-US" dirty="0"/>
              <a:t>Problem Description</a:t>
            </a:r>
            <a:endParaRPr lang="en-ID" dirty="0"/>
          </a:p>
        </p:txBody>
      </p:sp>
      <p:sp>
        <p:nvSpPr>
          <p:cNvPr id="3" name="Text Placeholder 2">
            <a:extLst>
              <a:ext uri="{FF2B5EF4-FFF2-40B4-BE49-F238E27FC236}">
                <a16:creationId xmlns:a16="http://schemas.microsoft.com/office/drawing/2014/main" id="{D824872B-5C09-1FF2-2B63-C92C2FEF469A}"/>
              </a:ext>
            </a:extLst>
          </p:cNvPr>
          <p:cNvSpPr>
            <a:spLocks noGrp="1"/>
          </p:cNvSpPr>
          <p:nvPr>
            <p:ph type="body" idx="1"/>
          </p:nvPr>
        </p:nvSpPr>
        <p:spPr>
          <a:xfrm>
            <a:off x="311700" y="1152475"/>
            <a:ext cx="8165873" cy="3416400"/>
          </a:xfrm>
        </p:spPr>
        <p:txBody>
          <a:bodyPr>
            <a:normAutofit/>
          </a:bodyPr>
          <a:lstStyle/>
          <a:p>
            <a:pPr marL="114300" indent="0" algn="just">
              <a:lnSpc>
                <a:spcPct val="150000"/>
              </a:lnSpc>
              <a:buNone/>
            </a:pPr>
            <a:r>
              <a:rPr lang="en-US" dirty="0"/>
              <a:t>I have identified several summary questions to address the problem from the background information provided:</a:t>
            </a:r>
          </a:p>
          <a:p>
            <a:pPr algn="just">
              <a:lnSpc>
                <a:spcPct val="150000"/>
              </a:lnSpc>
              <a:buFont typeface="+mj-lt"/>
              <a:buAutoNum type="arabicPeriod"/>
            </a:pPr>
            <a:r>
              <a:rPr lang="en-US" dirty="0"/>
              <a:t>What are the traffic alert patterns in Bandung City?</a:t>
            </a:r>
          </a:p>
          <a:p>
            <a:pPr algn="just">
              <a:lnSpc>
                <a:spcPct val="150000"/>
              </a:lnSpc>
              <a:buFont typeface="+mj-lt"/>
              <a:buAutoNum type="arabicPeriod"/>
            </a:pPr>
            <a:r>
              <a:rPr lang="en-US" dirty="0"/>
              <a:t>How is the pattern and distribution of traffic congestion in Bandung City?</a:t>
            </a:r>
          </a:p>
          <a:p>
            <a:pPr algn="just">
              <a:lnSpc>
                <a:spcPct val="150000"/>
              </a:lnSpc>
              <a:buFont typeface="+mj-lt"/>
              <a:buAutoNum type="arabicPeriod"/>
            </a:pPr>
            <a:r>
              <a:rPr lang="en-US" dirty="0"/>
              <a:t>How can we group Bandung City areas with similar traffic characteristics?</a:t>
            </a:r>
            <a:endParaRPr lang="en-ID" dirty="0"/>
          </a:p>
        </p:txBody>
      </p:sp>
    </p:spTree>
    <p:extLst>
      <p:ext uri="{BB962C8B-B14F-4D97-AF65-F5344CB8AC3E}">
        <p14:creationId xmlns:p14="http://schemas.microsoft.com/office/powerpoint/2010/main" val="36166452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B6B7B4-CC88-2FEB-F298-D7F34B6426F1}"/>
              </a:ext>
            </a:extLst>
          </p:cNvPr>
          <p:cNvSpPr>
            <a:spLocks noGrp="1"/>
          </p:cNvSpPr>
          <p:nvPr>
            <p:ph type="title"/>
          </p:nvPr>
        </p:nvSpPr>
        <p:spPr>
          <a:xfrm>
            <a:off x="311700" y="574625"/>
            <a:ext cx="6377700" cy="572700"/>
          </a:xfrm>
        </p:spPr>
        <p:txBody>
          <a:bodyPr>
            <a:normAutofit fontScale="90000"/>
          </a:bodyPr>
          <a:lstStyle/>
          <a:p>
            <a:r>
              <a:rPr lang="en-US" dirty="0"/>
              <a:t>Project Goals</a:t>
            </a:r>
            <a:endParaRPr lang="en-ID" dirty="0"/>
          </a:p>
        </p:txBody>
      </p:sp>
      <p:sp>
        <p:nvSpPr>
          <p:cNvPr id="3" name="Text Placeholder 2">
            <a:extLst>
              <a:ext uri="{FF2B5EF4-FFF2-40B4-BE49-F238E27FC236}">
                <a16:creationId xmlns:a16="http://schemas.microsoft.com/office/drawing/2014/main" id="{9782544F-4875-E8B0-A63A-7179E4DB0E70}"/>
              </a:ext>
            </a:extLst>
          </p:cNvPr>
          <p:cNvSpPr>
            <a:spLocks noGrp="1"/>
          </p:cNvSpPr>
          <p:nvPr>
            <p:ph type="body" idx="1"/>
          </p:nvPr>
        </p:nvSpPr>
        <p:spPr>
          <a:xfrm>
            <a:off x="311700" y="1152475"/>
            <a:ext cx="8010890" cy="3416400"/>
          </a:xfrm>
        </p:spPr>
        <p:txBody>
          <a:bodyPr>
            <a:normAutofit fontScale="92500" lnSpcReduction="20000"/>
          </a:bodyPr>
          <a:lstStyle/>
          <a:p>
            <a:pPr marL="114300" indent="0" algn="just">
              <a:lnSpc>
                <a:spcPct val="150000"/>
              </a:lnSpc>
              <a:buNone/>
            </a:pPr>
            <a:r>
              <a:rPr lang="en-US" dirty="0"/>
              <a:t>To answer this question, I set the goals and methods that can answer the problem.</a:t>
            </a:r>
          </a:p>
          <a:p>
            <a:pPr algn="just">
              <a:lnSpc>
                <a:spcPct val="150000"/>
              </a:lnSpc>
              <a:buFont typeface="+mj-lt"/>
              <a:buAutoNum type="arabicPeriod"/>
            </a:pPr>
            <a:r>
              <a:rPr lang="en-US" dirty="0"/>
              <a:t>Analyze the traffic alert pattern in the city of Bandung using Waze for Cities data analysis to see the most dominant type of alert.</a:t>
            </a:r>
          </a:p>
          <a:p>
            <a:pPr algn="just">
              <a:lnSpc>
                <a:spcPct val="150000"/>
              </a:lnSpc>
              <a:buFont typeface="+mj-lt"/>
              <a:buAutoNum type="arabicPeriod"/>
            </a:pPr>
            <a:r>
              <a:rPr lang="en-US" dirty="0"/>
              <a:t>Analyzing traffic congestion patterns in Bandung by analyzing Waze for Cities data for Bandung in various circumstances.</a:t>
            </a:r>
          </a:p>
          <a:p>
            <a:pPr algn="just">
              <a:lnSpc>
                <a:spcPct val="150000"/>
              </a:lnSpc>
              <a:buFont typeface="+mj-lt"/>
              <a:buAutoNum type="arabicPeriod"/>
            </a:pPr>
            <a:r>
              <a:rPr lang="en-US" dirty="0"/>
              <a:t>Conducting a Machine Learning algorithm, which is clustering, to get a pattern of group division for roads in Bandung with similar traffic characteristics.</a:t>
            </a:r>
          </a:p>
          <a:p>
            <a:pPr algn="just">
              <a:lnSpc>
                <a:spcPct val="150000"/>
              </a:lnSpc>
              <a:buFont typeface="+mj-lt"/>
              <a:buAutoNum type="arabicPeriod"/>
            </a:pPr>
            <a:endParaRPr lang="en-US" dirty="0"/>
          </a:p>
          <a:p>
            <a:pPr algn="just">
              <a:lnSpc>
                <a:spcPct val="150000"/>
              </a:lnSpc>
              <a:buFont typeface="+mj-lt"/>
              <a:buAutoNum type="arabicPeriod"/>
            </a:pPr>
            <a:endParaRPr lang="en-US" dirty="0"/>
          </a:p>
          <a:p>
            <a:pPr marL="114300" indent="0" algn="just">
              <a:lnSpc>
                <a:spcPct val="150000"/>
              </a:lnSpc>
              <a:buNone/>
            </a:pPr>
            <a:endParaRPr lang="en-ID" dirty="0"/>
          </a:p>
        </p:txBody>
      </p:sp>
    </p:spTree>
    <p:extLst>
      <p:ext uri="{BB962C8B-B14F-4D97-AF65-F5344CB8AC3E}">
        <p14:creationId xmlns:p14="http://schemas.microsoft.com/office/powerpoint/2010/main" val="2609937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6B22A-7936-00B4-75C4-FB7AE9B05118}"/>
              </a:ext>
            </a:extLst>
          </p:cNvPr>
          <p:cNvSpPr>
            <a:spLocks noGrp="1"/>
          </p:cNvSpPr>
          <p:nvPr>
            <p:ph type="title"/>
          </p:nvPr>
        </p:nvSpPr>
        <p:spPr/>
        <p:txBody>
          <a:bodyPr>
            <a:normAutofit fontScale="90000"/>
          </a:bodyPr>
          <a:lstStyle/>
          <a:p>
            <a:r>
              <a:rPr lang="en-US" dirty="0"/>
              <a:t>Data</a:t>
            </a:r>
            <a:br>
              <a:rPr lang="en-US" dirty="0"/>
            </a:br>
            <a:r>
              <a:rPr lang="en-US" dirty="0"/>
              <a:t>Understanding</a:t>
            </a:r>
            <a:endParaRPr lang="en-ID" dirty="0"/>
          </a:p>
        </p:txBody>
      </p:sp>
      <p:sp>
        <p:nvSpPr>
          <p:cNvPr id="3" name="Title 2">
            <a:extLst>
              <a:ext uri="{FF2B5EF4-FFF2-40B4-BE49-F238E27FC236}">
                <a16:creationId xmlns:a16="http://schemas.microsoft.com/office/drawing/2014/main" id="{5F45063B-902F-2385-405A-3E24E70C2EED}"/>
              </a:ext>
            </a:extLst>
          </p:cNvPr>
          <p:cNvSpPr>
            <a:spLocks noGrp="1"/>
          </p:cNvSpPr>
          <p:nvPr>
            <p:ph type="title" idx="2"/>
          </p:nvPr>
        </p:nvSpPr>
        <p:spPr/>
        <p:txBody>
          <a:bodyPr/>
          <a:lstStyle/>
          <a:p>
            <a:r>
              <a:rPr lang="en-US" dirty="0"/>
              <a:t>II</a:t>
            </a:r>
            <a:endParaRPr lang="en-ID" dirty="0"/>
          </a:p>
        </p:txBody>
      </p:sp>
    </p:spTree>
    <p:extLst>
      <p:ext uri="{BB962C8B-B14F-4D97-AF65-F5344CB8AC3E}">
        <p14:creationId xmlns:p14="http://schemas.microsoft.com/office/powerpoint/2010/main" val="19751330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0A9079"/>
      </a:accent1>
      <a:accent2>
        <a:srgbClr val="2862C3"/>
      </a:accent2>
      <a:accent3>
        <a:srgbClr val="FFE604"/>
      </a:accent3>
      <a:accent4>
        <a:srgbClr val="84D5C6"/>
      </a:accent4>
      <a:accent5>
        <a:srgbClr val="A1B8E2"/>
      </a:accent5>
      <a:accent6>
        <a:srgbClr val="F5EC9E"/>
      </a:accent6>
      <a:hlink>
        <a:srgbClr val="2862C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326</TotalTime>
  <Words>2186</Words>
  <Application>Microsoft Office PowerPoint</Application>
  <PresentationFormat>On-screen Show (16:9)</PresentationFormat>
  <Paragraphs>123</Paragraphs>
  <Slides>44</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44</vt:i4>
      </vt:variant>
    </vt:vector>
  </HeadingPairs>
  <TitlesOfParts>
    <vt:vector size="50" baseType="lpstr">
      <vt:lpstr>Plus Jakarta Sans</vt:lpstr>
      <vt:lpstr>Arial</vt:lpstr>
      <vt:lpstr>Wingdings</vt:lpstr>
      <vt:lpstr>Plus Jakarta Sans SemiBold</vt:lpstr>
      <vt:lpstr>Plus Jakarta Sans Medium</vt:lpstr>
      <vt:lpstr>Simple Light</vt:lpstr>
      <vt:lpstr>Mini Project Data Science Analysis of Traffic Conditions in Bandung City using Waze Data</vt:lpstr>
      <vt:lpstr>Table of Contents</vt:lpstr>
      <vt:lpstr>Business Understanding</vt:lpstr>
      <vt:lpstr>Visitors in Bandung City</vt:lpstr>
      <vt:lpstr>Total Visitors based on Year and City</vt:lpstr>
      <vt:lpstr>Average Total Visitors in Each City</vt:lpstr>
      <vt:lpstr>Problem Description</vt:lpstr>
      <vt:lpstr>Project Goals</vt:lpstr>
      <vt:lpstr>Data Understanding</vt:lpstr>
      <vt:lpstr>Waze for Cities Data</vt:lpstr>
      <vt:lpstr>Data Summaries</vt:lpstr>
      <vt:lpstr>Data Description  &amp; Pre-processing</vt:lpstr>
      <vt:lpstr>Denormalized Data</vt:lpstr>
      <vt:lpstr>Data Shape &amp; Data Types</vt:lpstr>
      <vt:lpstr>Checking Missing Values</vt:lpstr>
      <vt:lpstr>Checking Duplicate Rows</vt:lpstr>
      <vt:lpstr>Checking Data Distribution for Numerical Data</vt:lpstr>
      <vt:lpstr>Checking Outliers in Numerical Data</vt:lpstr>
      <vt:lpstr>Checking Descriptive Statistics</vt:lpstr>
      <vt:lpstr>Checking Negative Values</vt:lpstr>
      <vt:lpstr>Checking Correlation in Numerical Data</vt:lpstr>
      <vt:lpstr>Exploratory Data Analysis (EDA)</vt:lpstr>
      <vt:lpstr>Alert Type Proportion in Bandung City</vt:lpstr>
      <vt:lpstr>Street in Bandung City with Highest Alert Reports</vt:lpstr>
      <vt:lpstr>Jam Level Based On Day of The Week &amp; Hour</vt:lpstr>
      <vt:lpstr>Alert Records Trend </vt:lpstr>
      <vt:lpstr>Machine Learning Model - Clustering</vt:lpstr>
      <vt:lpstr>K-Means Algorithm</vt:lpstr>
      <vt:lpstr>Feature Scaling</vt:lpstr>
      <vt:lpstr>Elbow Method</vt:lpstr>
      <vt:lpstr>Silhouette Score</vt:lpstr>
      <vt:lpstr>Choosing K=4</vt:lpstr>
      <vt:lpstr>Fitting K-Means with K=4</vt:lpstr>
      <vt:lpstr>Clusters Visualization</vt:lpstr>
      <vt:lpstr>Cluster’s Characteristics</vt:lpstr>
      <vt:lpstr>Cluster’s Average Irregularities Length</vt:lpstr>
      <vt:lpstr>Cluster’s Average Irregularities Time Spent</vt:lpstr>
      <vt:lpstr>Cluster’s Average Irregularities Speed</vt:lpstr>
      <vt:lpstr>Summaries &amp; Recommendations</vt:lpstr>
      <vt:lpstr>Summaries</vt:lpstr>
      <vt:lpstr>Recommendations</vt:lpstr>
      <vt:lpstr>References</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 Project Data Science Project Title</dc:title>
  <dc:creator>Adrian Maulana Muhammad</dc:creator>
  <cp:lastModifiedBy>Adrian Maulana Muhammad</cp:lastModifiedBy>
  <cp:revision>128</cp:revision>
  <dcterms:modified xsi:type="dcterms:W3CDTF">2023-02-25T10:53:35Z</dcterms:modified>
</cp:coreProperties>
</file>