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FE4D0-4D71-4E74-8EFB-C68493538FE0}" type="datetimeFigureOut">
              <a:rPr lang="en-ID" smtClean="0"/>
              <a:t>13/02/2023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FC2-CC29-4B73-98E5-B02C0C322EFD}" type="slidenum">
              <a:rPr lang="en-ID" smtClean="0"/>
              <a:t>‹#›</a:t>
            </a:fld>
            <a:endParaRPr lang="en-ID"/>
          </a:p>
        </p:txBody>
      </p:sp>
    </p:spTree>
    <p:extLst>
      <p:ext uri="{BB962C8B-B14F-4D97-AF65-F5344CB8AC3E}">
        <p14:creationId xmlns:p14="http://schemas.microsoft.com/office/powerpoint/2010/main" val="422299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c5dd89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0c5dd89c6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98b56d9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1698b56d9e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291980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196595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173909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98b56d9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1698b56d9e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172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631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504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845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631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9119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5620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0231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481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994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9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780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86838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55" name="Google Shape;55;p13"/>
          <p:cNvPicPr preferRelativeResize="0"/>
          <p:nvPr/>
        </p:nvPicPr>
        <p:blipFill rotWithShape="1">
          <a:blip r:embed="rId4">
            <a:alphaModFix/>
          </a:blip>
          <a:srcRect/>
          <a:stretch/>
        </p:blipFill>
        <p:spPr>
          <a:xfrm>
            <a:off x="10258967" y="380483"/>
            <a:ext cx="1318932" cy="387700"/>
          </a:xfrm>
          <a:prstGeom prst="rect">
            <a:avLst/>
          </a:prstGeom>
          <a:noFill/>
          <a:ln>
            <a:noFill/>
          </a:ln>
        </p:spPr>
      </p:pic>
      <p:sp>
        <p:nvSpPr>
          <p:cNvPr id="56" name="Google Shape;56;p13"/>
          <p:cNvSpPr txBox="1"/>
          <p:nvPr/>
        </p:nvSpPr>
        <p:spPr>
          <a:xfrm>
            <a:off x="7109600" y="4954800"/>
            <a:ext cx="4000000" cy="87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buSzPts val="1400"/>
            </a:pPr>
            <a:endParaRPr sz="2800" kern="0">
              <a:solidFill>
                <a:srgbClr val="FFFFFF"/>
              </a:solidFill>
              <a:latin typeface="Montserrat"/>
              <a:ea typeface="Montserrat"/>
              <a:cs typeface="Montserrat"/>
              <a:sym typeface="Montserrat"/>
            </a:endParaRPr>
          </a:p>
        </p:txBody>
      </p:sp>
      <p:sp>
        <p:nvSpPr>
          <p:cNvPr id="57" name="Google Shape;57;p13"/>
          <p:cNvSpPr txBox="1"/>
          <p:nvPr/>
        </p:nvSpPr>
        <p:spPr>
          <a:xfrm>
            <a:off x="2067800" y="2422441"/>
            <a:ext cx="8056400" cy="2013118"/>
          </a:xfrm>
          <a:prstGeom prst="rect">
            <a:avLst/>
          </a:prstGeom>
          <a:noFill/>
          <a:ln>
            <a:noFill/>
          </a:ln>
        </p:spPr>
        <p:txBody>
          <a:bodyPr spcFirstLastPara="1" wrap="square" lIns="121900" tIns="121900" rIns="121900" bIns="121900" anchor="b" anchorCtr="0">
            <a:noAutofit/>
          </a:bodyPr>
          <a:lstStyle/>
          <a:p>
            <a:pPr algn="ctr" defTabSz="1219170">
              <a:lnSpc>
                <a:spcPct val="150000"/>
              </a:lnSpc>
              <a:buClr>
                <a:srgbClr val="000000"/>
              </a:buClr>
              <a:buSzPts val="2400"/>
            </a:pPr>
            <a:r>
              <a:rPr lang="en-US" sz="2800" kern="0" dirty="0">
                <a:solidFill>
                  <a:srgbClr val="FFFFFF"/>
                </a:solidFill>
                <a:latin typeface="Montserrat"/>
                <a:ea typeface="Montserrat"/>
                <a:cs typeface="Montserrat"/>
                <a:sym typeface="Montserrat"/>
              </a:rPr>
              <a:t>Final Project – Data Science Bootcamp</a:t>
            </a:r>
          </a:p>
          <a:p>
            <a:pPr algn="ctr" defTabSz="1219170">
              <a:lnSpc>
                <a:spcPct val="150000"/>
              </a:lnSpc>
              <a:buClr>
                <a:srgbClr val="000000"/>
              </a:buClr>
              <a:buSzPts val="2400"/>
            </a:pPr>
            <a:r>
              <a:rPr lang="en-US" sz="4133" b="1" kern="0" dirty="0">
                <a:solidFill>
                  <a:srgbClr val="FFFFFF"/>
                </a:solidFill>
                <a:latin typeface="Montserrat"/>
                <a:ea typeface="Montserrat"/>
                <a:cs typeface="Montserrat"/>
                <a:sym typeface="Montserrat"/>
              </a:rPr>
              <a:t>Customer Churn Prediction</a:t>
            </a:r>
            <a:endParaRPr sz="4133" b="1" kern="0" dirty="0">
              <a:solidFill>
                <a:srgbClr val="FFFFFF"/>
              </a:solidFill>
              <a:latin typeface="Montserrat"/>
              <a:ea typeface="Montserrat"/>
              <a:cs typeface="Montserrat"/>
              <a:sym typeface="Montserrat"/>
            </a:endParaRPr>
          </a:p>
          <a:p>
            <a:pPr algn="ctr" defTabSz="1219170">
              <a:lnSpc>
                <a:spcPct val="150000"/>
              </a:lnSpc>
              <a:buClr>
                <a:srgbClr val="000000"/>
              </a:buClr>
              <a:buSzPts val="1400"/>
            </a:pPr>
            <a:r>
              <a:rPr lang="en-US" sz="2800" kern="0" dirty="0">
                <a:solidFill>
                  <a:srgbClr val="FFFFFF"/>
                </a:solidFill>
                <a:latin typeface="Montserrat"/>
                <a:ea typeface="Montserrat"/>
                <a:cs typeface="Montserrat"/>
                <a:sym typeface="Montserrat"/>
              </a:rPr>
              <a:t>By Adrian Maulana Muhammad</a:t>
            </a:r>
            <a:endParaRPr sz="2800" kern="0"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a:bodyPr>
          <a:lstStyle/>
          <a:p>
            <a:pPr defTabSz="1219170">
              <a:buClr>
                <a:srgbClr val="000000"/>
              </a:buClr>
              <a:buSzPts val="1400"/>
            </a:pPr>
            <a:r>
              <a:rPr lang="en-US" sz="2400" kern="0" dirty="0">
                <a:solidFill>
                  <a:srgbClr val="761A79"/>
                </a:solidFill>
                <a:latin typeface="Montserrat ExtraBold"/>
                <a:ea typeface="Montserrat ExtraBold"/>
                <a:cs typeface="Montserrat ExtraBold"/>
                <a:sym typeface="Montserrat ExtraBold"/>
              </a:rPr>
              <a:t>Table of Contents</a:t>
            </a:r>
            <a:endParaRPr sz="2400" kern="0" dirty="0">
              <a:solidFill>
                <a:srgbClr val="761A79"/>
              </a:solidFill>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5170606"/>
          </a:xfrm>
          <a:prstGeom prst="rect">
            <a:avLst/>
          </a:prstGeom>
          <a:noFill/>
          <a:ln>
            <a:noFill/>
          </a:ln>
        </p:spPr>
        <p:txBody>
          <a:bodyPr spcFirstLastPara="1" wrap="square" lIns="121900" tIns="121900" rIns="121900" bIns="121900" anchor="t" anchorCtr="0">
            <a:spAutoFit/>
          </a:bodyPr>
          <a:lstStyle/>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Business &amp; Data Understanding</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Data Description</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Exploratory  Data Analysis (EDA) &amp; Statistical Analysis</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Data Pre-processing</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Machine Learning Model</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Model Evaluation</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Summaries &amp; Recommendations</a:t>
            </a:r>
          </a:p>
          <a:p>
            <a:pPr marL="400050" indent="-400050" defTabSz="1219170">
              <a:lnSpc>
                <a:spcPct val="200000"/>
              </a:lnSpc>
              <a:buClr>
                <a:srgbClr val="000000"/>
              </a:buClr>
              <a:buFont typeface="+mj-lt"/>
              <a:buAutoNum type="romanUcPeriod"/>
            </a:pPr>
            <a:r>
              <a:rPr lang="en-US" sz="2000" b="1" kern="0" dirty="0">
                <a:solidFill>
                  <a:srgbClr val="000000"/>
                </a:solidFill>
                <a:latin typeface="Montserrat"/>
                <a:ea typeface="Montserrat"/>
                <a:cs typeface="Montserrat"/>
                <a:sym typeface="Montserrat"/>
              </a:rPr>
              <a:t>References</a:t>
            </a:r>
            <a:endParaRPr sz="2000" b="1" kern="0" dirty="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604500" y="3047200"/>
            <a:ext cx="9653134" cy="763600"/>
          </a:xfrm>
          <a:prstGeom prst="rect">
            <a:avLst/>
          </a:prstGeom>
          <a:noFill/>
          <a:ln>
            <a:noFill/>
          </a:ln>
        </p:spPr>
        <p:txBody>
          <a:bodyPr spcFirstLastPara="1" wrap="square" lIns="121900" tIns="121900" rIns="121900" bIns="121900" anchor="ctr" anchorCtr="0">
            <a:noAutofit/>
          </a:bodyPr>
          <a:lstStyle/>
          <a:p>
            <a:pPr defTabSz="1219170">
              <a:lnSpc>
                <a:spcPct val="115000"/>
              </a:lnSpc>
              <a:spcBef>
                <a:spcPts val="1333"/>
              </a:spcBef>
              <a:buClr>
                <a:srgbClr val="000000"/>
              </a:buClr>
              <a:buSzPts val="4000"/>
            </a:pPr>
            <a:r>
              <a:rPr lang="en-US" sz="3200" b="1" kern="0" dirty="0">
                <a:solidFill>
                  <a:srgbClr val="FFFFFF"/>
                </a:solidFill>
                <a:latin typeface="Montserrat"/>
                <a:ea typeface="Montserrat"/>
                <a:cs typeface="Montserrat"/>
                <a:sym typeface="Montserrat"/>
              </a:rPr>
              <a:t>Business &amp; Data Understanding</a:t>
            </a:r>
            <a:endParaRPr sz="3200" b="1" kern="0" dirty="0">
              <a:solidFill>
                <a:srgbClr val="FFFFFF"/>
              </a:solidFill>
              <a:latin typeface="Montserrat"/>
              <a:ea typeface="Montserrat"/>
              <a:cs typeface="Montserrat"/>
              <a:sym typeface="Montserrat"/>
            </a:endParaRPr>
          </a:p>
        </p:txBody>
      </p:sp>
      <p:pic>
        <p:nvPicPr>
          <p:cNvPr id="85" name="Google Shape;85;p16"/>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86" name="Google Shape;86;p16"/>
          <p:cNvPicPr preferRelativeResize="0"/>
          <p:nvPr/>
        </p:nvPicPr>
        <p:blipFill rotWithShape="1">
          <a:blip r:embed="rId4">
            <a:alphaModFix/>
          </a:blip>
          <a:srcRect/>
          <a:stretch/>
        </p:blipFill>
        <p:spPr>
          <a:xfrm>
            <a:off x="10258967" y="380483"/>
            <a:ext cx="1318932" cy="387700"/>
          </a:xfrm>
          <a:prstGeom prst="rect">
            <a:avLst/>
          </a:prstGeom>
          <a:noFill/>
          <a:ln>
            <a:noFill/>
          </a:ln>
        </p:spPr>
      </p:pic>
      <p:cxnSp>
        <p:nvCxnSpPr>
          <p:cNvPr id="87" name="Google Shape;87;p16"/>
          <p:cNvCxnSpPr>
            <a:cxnSpLocks/>
          </p:cNvCxnSpPr>
          <p:nvPr/>
        </p:nvCxnSpPr>
        <p:spPr>
          <a:xfrm flipH="1">
            <a:off x="2102167" y="569467"/>
            <a:ext cx="7930400" cy="31200"/>
          </a:xfrm>
          <a:prstGeom prst="straightConnector1">
            <a:avLst/>
          </a:prstGeom>
          <a:noFill/>
          <a:ln w="19050" cap="flat" cmpd="sng">
            <a:solidFill>
              <a:srgbClr val="FFFFFF"/>
            </a:solidFill>
            <a:prstDash val="solid"/>
            <a:round/>
            <a:headEnd type="none" w="sm" len="sm"/>
            <a:tailEnd type="none" w="sm" len="sm"/>
          </a:ln>
        </p:spPr>
      </p:cxnSp>
      <p:sp>
        <p:nvSpPr>
          <p:cNvPr id="88" name="Google Shape;88;p16"/>
          <p:cNvSpPr txBox="1"/>
          <p:nvPr/>
        </p:nvSpPr>
        <p:spPr>
          <a:xfrm>
            <a:off x="604500" y="203267"/>
            <a:ext cx="5416400" cy="7636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400"/>
            </a:pPr>
            <a:r>
              <a:rPr lang="en" sz="2400" kern="0" dirty="0">
                <a:solidFill>
                  <a:srgbClr val="FFFFFF"/>
                </a:solidFill>
                <a:latin typeface="Montserrat ExtraBold"/>
                <a:ea typeface="Montserrat ExtraBold"/>
                <a:cs typeface="Montserrat ExtraBold"/>
                <a:sym typeface="Montserrat ExtraBold"/>
              </a:rPr>
              <a:t>Part I</a:t>
            </a:r>
            <a:endParaRPr sz="2400" kern="0" dirty="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fontScale="62500" lnSpcReduction="20000"/>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rPr>
              <a:t>Competition in Telecommunication Industry</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2831504"/>
          </a:xfrm>
          <a:prstGeom prst="rect">
            <a:avLst/>
          </a:prstGeom>
          <a:noFill/>
          <a:ln>
            <a:noFill/>
          </a:ln>
        </p:spPr>
        <p:txBody>
          <a:bodyPr spcFirstLastPara="1" wrap="square" lIns="121900" tIns="121900" rIns="121900" bIns="121900" anchor="t" anchorCtr="0">
            <a:spAutoFit/>
          </a:bodyPr>
          <a:lstStyle/>
          <a:p>
            <a:pPr marR="0" lvl="0" algn="just" defTabSz="1219170" rtl="0" eaLnBrk="1" fontAlgn="auto" latinLnBrk="0" hangingPunct="1">
              <a:lnSpc>
                <a:spcPct val="150000"/>
              </a:lnSpc>
              <a:spcBef>
                <a:spcPts val="0"/>
              </a:spcBef>
              <a:spcAft>
                <a:spcPts val="0"/>
              </a:spcAft>
              <a:buClr>
                <a:srgbClr val="000000"/>
              </a:buClr>
              <a:buSzTx/>
              <a:tabLst/>
              <a:defRPr/>
            </a:pPr>
            <a:r>
              <a:rPr lang="en-US" sz="1600" dirty="0">
                <a:latin typeface="Montserrat" panose="02000505000000020004" pitchFamily="2" charset="0"/>
              </a:rPr>
              <a:t>The telecommunications industry is rapidly growing, as evidenced by the changing behavior of consumers who increasingly rely on internet communication. The increased number of telecommunication companies and internet service providers has created intense competition, which gives customers the power to choose their preferred provider. This means that customers can switch providers, a phenomenon referred to as Customer Churn. This switch can lead to a decrease in revenue for telecom companies, making it imperative to address this issue.</a:t>
            </a:r>
            <a:endParaRPr kumimoji="0" sz="1600" b="1" i="0" u="none" strike="noStrike" kern="0" cap="none" spc="0" normalizeH="0" baseline="0" noProof="0" dirty="0">
              <a:ln>
                <a:noFill/>
              </a:ln>
              <a:solidFill>
                <a:srgbClr val="000000"/>
              </a:solidFill>
              <a:effectLst/>
              <a:uLnTx/>
              <a:uFillTx/>
              <a:latin typeface="Montserrat" panose="02000505000000020004" pitchFamily="2" charset="0"/>
              <a:ea typeface="Montserrat"/>
              <a:cs typeface="Montserrat"/>
              <a:sym typeface="Montserrat"/>
            </a:endParaRPr>
          </a:p>
        </p:txBody>
      </p:sp>
      <p:pic>
        <p:nvPicPr>
          <p:cNvPr id="3" name="Picture 2">
            <a:extLst>
              <a:ext uri="{FF2B5EF4-FFF2-40B4-BE49-F238E27FC236}">
                <a16:creationId xmlns:a16="http://schemas.microsoft.com/office/drawing/2014/main" id="{151CA792-7D7B-40FA-6411-4704B1AEF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967" y="4083124"/>
            <a:ext cx="3984865" cy="2205409"/>
          </a:xfrm>
          <a:prstGeom prst="rect">
            <a:avLst/>
          </a:prstGeom>
          <a:ln>
            <a:solidFill>
              <a:schemeClr val="tx1"/>
            </a:solidFill>
          </a:ln>
        </p:spPr>
      </p:pic>
    </p:spTree>
    <p:extLst>
      <p:ext uri="{BB962C8B-B14F-4D97-AF65-F5344CB8AC3E}">
        <p14:creationId xmlns:p14="http://schemas.microsoft.com/office/powerpoint/2010/main" val="395566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err="1">
                <a:ln>
                  <a:noFill/>
                </a:ln>
                <a:solidFill>
                  <a:srgbClr val="761A79"/>
                </a:solidFill>
                <a:effectLst/>
                <a:uLnTx/>
                <a:uFillTx/>
                <a:latin typeface="Montserrat ExtraBold"/>
                <a:ea typeface="Montserrat ExtraBold"/>
                <a:cs typeface="Montserrat ExtraBold"/>
                <a:sym typeface="Montserrat ExtraBold"/>
              </a:rPr>
              <a:t>Custome</a:t>
            </a:r>
            <a:r>
              <a:rPr lang="en-US" sz="2400" kern="0" dirty="0">
                <a:solidFill>
                  <a:srgbClr val="761A79"/>
                </a:solidFill>
                <a:latin typeface="Montserrat ExtraBold"/>
                <a:ea typeface="Montserrat ExtraBold"/>
                <a:cs typeface="Montserrat ExtraBold"/>
                <a:sym typeface="Montserrat ExtraBold"/>
              </a:rPr>
              <a:t>r Churn</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2462172"/>
          </a:xfrm>
          <a:prstGeom prst="rect">
            <a:avLst/>
          </a:prstGeom>
          <a:noFill/>
          <a:ln>
            <a:noFill/>
          </a:ln>
        </p:spPr>
        <p:txBody>
          <a:bodyPr spcFirstLastPara="1" wrap="square" lIns="121900" tIns="121900" rIns="121900" bIns="121900" anchor="t" anchorCtr="0">
            <a:spAutoFit/>
          </a:bodyPr>
          <a:lstStyle/>
          <a:p>
            <a:pPr marL="0" marR="0" lvl="0" indent="0" algn="just" defTabSz="1219170" rtl="0" eaLnBrk="1" fontAlgn="auto" latinLnBrk="0" hangingPunct="1">
              <a:lnSpc>
                <a:spcPct val="150000"/>
              </a:lnSpc>
              <a:spcBef>
                <a:spcPts val="0"/>
              </a:spcBef>
              <a:spcAft>
                <a:spcPts val="0"/>
              </a:spcAft>
              <a:buClr>
                <a:srgbClr val="000000"/>
              </a:buClr>
              <a:buSzTx/>
              <a:buFontTx/>
              <a:buNone/>
              <a:tabLst/>
              <a:defRPr/>
            </a:pPr>
            <a:r>
              <a:rPr kumimoji="0" lang="en-US" sz="1600" i="0" u="none" strike="noStrike" kern="0" cap="none" spc="0" normalizeH="0" baseline="0" noProof="0" dirty="0">
                <a:ln>
                  <a:noFill/>
                </a:ln>
                <a:solidFill>
                  <a:srgbClr val="000000"/>
                </a:solidFill>
                <a:effectLst/>
                <a:uLnTx/>
                <a:uFillTx/>
                <a:latin typeface="Montserrat"/>
                <a:ea typeface="Montserrat"/>
                <a:cs typeface="Montserrat"/>
                <a:sym typeface="Montserrat"/>
              </a:rPr>
              <a:t>Customer Churn is when customers switch from one telecom provider to another, decreasing revenue for the original provider. To address Customer Churn, telecom companies must understand their drivers, improve service quality, offer competitive pricing, and provide additional benefits to retain customers. Addressing Customer Churn is important for maintaining a competitive advantage and ensuring success in the telecommunications industry.</a:t>
            </a:r>
            <a:endParaRPr kumimoji="0" sz="160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5E7EACB5-F64F-1F77-5347-C9E1E8316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170" y="3572723"/>
            <a:ext cx="4394459" cy="2774002"/>
          </a:xfrm>
          <a:prstGeom prst="rect">
            <a:avLst/>
          </a:prstGeom>
          <a:ln>
            <a:solidFill>
              <a:schemeClr val="tx1"/>
            </a:solidFill>
          </a:ln>
        </p:spPr>
      </p:pic>
    </p:spTree>
    <p:extLst>
      <p:ext uri="{BB962C8B-B14F-4D97-AF65-F5344CB8AC3E}">
        <p14:creationId xmlns:p14="http://schemas.microsoft.com/office/powerpoint/2010/main" val="322837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fontScale="92500"/>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rPr>
              <a:t>Data Understanding</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pic>
        <p:nvPicPr>
          <p:cNvPr id="6" name="Picture 5">
            <a:extLst>
              <a:ext uri="{FF2B5EF4-FFF2-40B4-BE49-F238E27FC236}">
                <a16:creationId xmlns:a16="http://schemas.microsoft.com/office/drawing/2014/main" id="{DA99AE66-3438-3510-F5AF-A03B63BD5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74" y="961934"/>
            <a:ext cx="10662651" cy="5703533"/>
          </a:xfrm>
          <a:prstGeom prst="rect">
            <a:avLst/>
          </a:prstGeom>
        </p:spPr>
      </p:pic>
    </p:spTree>
    <p:extLst>
      <p:ext uri="{BB962C8B-B14F-4D97-AF65-F5344CB8AC3E}">
        <p14:creationId xmlns:p14="http://schemas.microsoft.com/office/powerpoint/2010/main" val="114907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604500" y="3047200"/>
            <a:ext cx="9653134" cy="763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15000"/>
              </a:lnSpc>
              <a:spcBef>
                <a:spcPts val="1333"/>
              </a:spcBef>
              <a:spcAft>
                <a:spcPts val="0"/>
              </a:spcAft>
              <a:buClr>
                <a:srgbClr val="000000"/>
              </a:buClr>
              <a:buSzPts val="4000"/>
              <a:buFontTx/>
              <a:buNone/>
              <a:tabLst/>
              <a:defRPr/>
            </a:pPr>
            <a:r>
              <a:rPr kumimoji="0" lang="en-US" sz="3200" b="1" i="0" u="none" strike="noStrike" kern="0" cap="none" spc="0" normalizeH="0" baseline="0" noProof="0" dirty="0">
                <a:ln>
                  <a:noFill/>
                </a:ln>
                <a:solidFill>
                  <a:srgbClr val="FFFFFF"/>
                </a:solidFill>
                <a:effectLst/>
                <a:uLnTx/>
                <a:uFillTx/>
                <a:latin typeface="Montserrat"/>
                <a:ea typeface="Montserrat"/>
                <a:cs typeface="Montserrat"/>
                <a:sym typeface="Montserrat"/>
              </a:rPr>
              <a:t>Data Observation</a:t>
            </a:r>
            <a:endParaRPr kumimoji="0" sz="3200" b="1" i="0" u="none" strike="noStrike" kern="0" cap="none" spc="0" normalizeH="0" baseline="0" noProof="0" dirty="0">
              <a:ln>
                <a:noFill/>
              </a:ln>
              <a:solidFill>
                <a:srgbClr val="FFFFFF"/>
              </a:solidFill>
              <a:effectLst/>
              <a:uLnTx/>
              <a:uFillTx/>
              <a:latin typeface="Montserrat"/>
              <a:ea typeface="Montserrat"/>
              <a:cs typeface="Montserrat"/>
              <a:sym typeface="Montserrat"/>
            </a:endParaRPr>
          </a:p>
        </p:txBody>
      </p:sp>
      <p:pic>
        <p:nvPicPr>
          <p:cNvPr id="85" name="Google Shape;85;p16"/>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86" name="Google Shape;86;p16"/>
          <p:cNvPicPr preferRelativeResize="0"/>
          <p:nvPr/>
        </p:nvPicPr>
        <p:blipFill rotWithShape="1">
          <a:blip r:embed="rId4">
            <a:alphaModFix/>
          </a:blip>
          <a:srcRect/>
          <a:stretch/>
        </p:blipFill>
        <p:spPr>
          <a:xfrm>
            <a:off x="10258967" y="380483"/>
            <a:ext cx="1318932" cy="387700"/>
          </a:xfrm>
          <a:prstGeom prst="rect">
            <a:avLst/>
          </a:prstGeom>
          <a:noFill/>
          <a:ln>
            <a:noFill/>
          </a:ln>
        </p:spPr>
      </p:pic>
      <p:cxnSp>
        <p:nvCxnSpPr>
          <p:cNvPr id="87" name="Google Shape;87;p16"/>
          <p:cNvCxnSpPr>
            <a:cxnSpLocks/>
          </p:cNvCxnSpPr>
          <p:nvPr/>
        </p:nvCxnSpPr>
        <p:spPr>
          <a:xfrm flipH="1">
            <a:off x="2102167" y="569467"/>
            <a:ext cx="7930400" cy="31200"/>
          </a:xfrm>
          <a:prstGeom prst="straightConnector1">
            <a:avLst/>
          </a:prstGeom>
          <a:noFill/>
          <a:ln w="19050" cap="flat" cmpd="sng">
            <a:solidFill>
              <a:srgbClr val="FFFFFF"/>
            </a:solidFill>
            <a:prstDash val="solid"/>
            <a:round/>
            <a:headEnd type="none" w="sm" len="sm"/>
            <a:tailEnd type="none" w="sm" len="sm"/>
          </a:ln>
        </p:spPr>
      </p:cxnSp>
      <p:sp>
        <p:nvSpPr>
          <p:cNvPr id="88" name="Google Shape;88;p16"/>
          <p:cNvSpPr txBox="1"/>
          <p:nvPr/>
        </p:nvSpPr>
        <p:spPr>
          <a:xfrm>
            <a:off x="604500" y="203267"/>
            <a:ext cx="5416400" cy="763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 sz="24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Part II</a:t>
            </a:r>
            <a:endParaRPr kumimoji="0" sz="24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7439394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211</Words>
  <Application>Microsoft Office PowerPoint</Application>
  <PresentationFormat>Widescreen</PresentationFormat>
  <Paragraphs>21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vt:lpstr>
      <vt:lpstr>Montserrat ExtraBold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16</cp:revision>
  <dcterms:created xsi:type="dcterms:W3CDTF">2023-02-12T10:30:01Z</dcterms:created>
  <dcterms:modified xsi:type="dcterms:W3CDTF">2023-02-13T02:59:45Z</dcterms:modified>
</cp:coreProperties>
</file>