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6" r:id="rId3"/>
    <p:sldId id="307" r:id="rId4"/>
    <p:sldId id="308" r:id="rId5"/>
    <p:sldId id="309" r:id="rId6"/>
    <p:sldId id="310" r:id="rId7"/>
    <p:sldId id="311" r:id="rId8"/>
    <p:sldId id="313" r:id="rId9"/>
    <p:sldId id="312" r:id="rId10"/>
    <p:sldId id="314" r:id="rId11"/>
    <p:sldId id="315" r:id="rId12"/>
    <p:sldId id="316" r:id="rId13"/>
    <p:sldId id="318" r:id="rId14"/>
    <p:sldId id="317" r:id="rId15"/>
    <p:sldId id="319" r:id="rId16"/>
    <p:sldId id="320" r:id="rId17"/>
    <p:sldId id="321" r:id="rId18"/>
    <p:sldId id="322" r:id="rId19"/>
    <p:sldId id="323" r:id="rId20"/>
    <p:sldId id="324" r:id="rId21"/>
    <p:sldId id="331" r:id="rId22"/>
    <p:sldId id="325" r:id="rId23"/>
    <p:sldId id="332" r:id="rId24"/>
    <p:sldId id="334" r:id="rId25"/>
    <p:sldId id="335" r:id="rId26"/>
    <p:sldId id="326" r:id="rId27"/>
    <p:sldId id="333" r:id="rId28"/>
    <p:sldId id="327" r:id="rId29"/>
    <p:sldId id="336" r:id="rId30"/>
    <p:sldId id="328" r:id="rId31"/>
    <p:sldId id="337" r:id="rId32"/>
    <p:sldId id="329" r:id="rId33"/>
    <p:sldId id="338" r:id="rId34"/>
    <p:sldId id="330" r:id="rId35"/>
    <p:sldId id="339" r:id="rId36"/>
    <p:sldId id="341" r:id="rId37"/>
    <p:sldId id="345" r:id="rId38"/>
    <p:sldId id="342" r:id="rId39"/>
    <p:sldId id="346" r:id="rId40"/>
    <p:sldId id="343" r:id="rId41"/>
    <p:sldId id="347" r:id="rId42"/>
    <p:sldId id="34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7A2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633727" y="2264664"/>
            <a:ext cx="8724899" cy="4154423"/>
          </a:xfrm>
          <a:prstGeom prst="rect">
            <a:avLst/>
          </a:prstGeom>
        </p:spPr>
      </p:pic>
      <p:pic>
        <p:nvPicPr>
          <p:cNvPr id="17" name="bg object 17"/>
          <p:cNvPicPr/>
          <p:nvPr/>
        </p:nvPicPr>
        <p:blipFill>
          <a:blip r:embed="rId3" cstate="print"/>
          <a:stretch>
            <a:fillRect/>
          </a:stretch>
        </p:blipFill>
        <p:spPr>
          <a:xfrm>
            <a:off x="9361932" y="5020055"/>
            <a:ext cx="263639" cy="274319"/>
          </a:xfrm>
          <a:prstGeom prst="rect">
            <a:avLst/>
          </a:prstGeom>
        </p:spPr>
      </p:pic>
      <p:sp>
        <p:nvSpPr>
          <p:cNvPr id="18" name="bg object 18"/>
          <p:cNvSpPr/>
          <p:nvPr/>
        </p:nvSpPr>
        <p:spPr>
          <a:xfrm>
            <a:off x="9319259" y="4981953"/>
            <a:ext cx="349250" cy="338455"/>
          </a:xfrm>
          <a:custGeom>
            <a:avLst/>
            <a:gdLst/>
            <a:ahLst/>
            <a:cxnLst/>
            <a:rect l="l" t="t" r="r" b="b"/>
            <a:pathLst>
              <a:path w="349250" h="338454">
                <a:moveTo>
                  <a:pt x="0" y="169163"/>
                </a:moveTo>
                <a:lnTo>
                  <a:pt x="6235" y="124193"/>
                </a:lnTo>
                <a:lnTo>
                  <a:pt x="23825" y="83781"/>
                </a:lnTo>
                <a:lnTo>
                  <a:pt x="51104" y="49542"/>
                </a:lnTo>
                <a:lnTo>
                  <a:pt x="86423" y="23101"/>
                </a:lnTo>
                <a:lnTo>
                  <a:pt x="128104" y="6045"/>
                </a:lnTo>
                <a:lnTo>
                  <a:pt x="174498" y="0"/>
                </a:lnTo>
                <a:lnTo>
                  <a:pt x="220878" y="6045"/>
                </a:lnTo>
                <a:lnTo>
                  <a:pt x="262572" y="23101"/>
                </a:lnTo>
                <a:lnTo>
                  <a:pt x="297878" y="49542"/>
                </a:lnTo>
                <a:lnTo>
                  <a:pt x="325170" y="83781"/>
                </a:lnTo>
                <a:lnTo>
                  <a:pt x="342760" y="124193"/>
                </a:lnTo>
                <a:lnTo>
                  <a:pt x="348996" y="169163"/>
                </a:lnTo>
                <a:lnTo>
                  <a:pt x="342760" y="214134"/>
                </a:lnTo>
                <a:lnTo>
                  <a:pt x="325170" y="254546"/>
                </a:lnTo>
                <a:lnTo>
                  <a:pt x="297878" y="288785"/>
                </a:lnTo>
                <a:lnTo>
                  <a:pt x="262572" y="315226"/>
                </a:lnTo>
                <a:lnTo>
                  <a:pt x="220878" y="332282"/>
                </a:lnTo>
                <a:lnTo>
                  <a:pt x="174498" y="338327"/>
                </a:lnTo>
                <a:lnTo>
                  <a:pt x="128104" y="332282"/>
                </a:lnTo>
                <a:lnTo>
                  <a:pt x="86423" y="315226"/>
                </a:lnTo>
                <a:lnTo>
                  <a:pt x="51104" y="288785"/>
                </a:lnTo>
                <a:lnTo>
                  <a:pt x="23825" y="254546"/>
                </a:lnTo>
                <a:lnTo>
                  <a:pt x="6235" y="214134"/>
                </a:lnTo>
                <a:lnTo>
                  <a:pt x="0" y="169163"/>
                </a:lnTo>
                <a:close/>
              </a:path>
            </a:pathLst>
          </a:custGeom>
          <a:ln w="12700">
            <a:solidFill>
              <a:srgbClr val="000000"/>
            </a:solidFill>
          </a:ln>
        </p:spPr>
        <p:txBody>
          <a:bodyPr wrap="square" lIns="0" tIns="0" rIns="0" bIns="0" rtlCol="0"/>
          <a:lstStyle/>
          <a:p>
            <a:endParaRPr/>
          </a:p>
        </p:txBody>
      </p:sp>
      <p:sp>
        <p:nvSpPr>
          <p:cNvPr id="2" name="Holder 2"/>
          <p:cNvSpPr>
            <a:spLocks noGrp="1"/>
          </p:cNvSpPr>
          <p:nvPr>
            <p:ph type="ctrTitle"/>
          </p:nvPr>
        </p:nvSpPr>
        <p:spPr>
          <a:xfrm>
            <a:off x="335429" y="231240"/>
            <a:ext cx="3298825" cy="635000"/>
          </a:xfrm>
          <a:prstGeom prst="rect">
            <a:avLst/>
          </a:prstGeom>
        </p:spPr>
        <p:txBody>
          <a:bodyPr wrap="square" lIns="0" tIns="0" rIns="0" bIns="0">
            <a:spAutoFit/>
          </a:bodyPr>
          <a:lstStyle>
            <a:lvl1pPr>
              <a:defRPr sz="40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585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5098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234318" y="1770639"/>
            <a:ext cx="2736850" cy="3655060"/>
          </a:xfrm>
          <a:prstGeom prst="rect">
            <a:avLst/>
          </a:prstGeom>
        </p:spPr>
        <p:txBody>
          <a:bodyPr wrap="square" lIns="0" tIns="0" rIns="0" bIns="0">
            <a:spAutoFit/>
          </a:bodyPr>
          <a:lstStyle>
            <a:lvl1pPr>
              <a:defRPr sz="1400" b="1" i="0">
                <a:solidFill>
                  <a:srgbClr val="006153"/>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9537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9266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602735"/>
            <a:ext cx="12192000" cy="3255645"/>
          </a:xfrm>
          <a:custGeom>
            <a:avLst/>
            <a:gdLst/>
            <a:ahLst/>
            <a:cxnLst/>
            <a:rect l="l" t="t" r="r" b="b"/>
            <a:pathLst>
              <a:path w="12192000" h="3255645">
                <a:moveTo>
                  <a:pt x="12192000" y="0"/>
                </a:moveTo>
                <a:lnTo>
                  <a:pt x="0" y="0"/>
                </a:lnTo>
                <a:lnTo>
                  <a:pt x="0" y="3255264"/>
                </a:lnTo>
                <a:lnTo>
                  <a:pt x="12192000" y="3255264"/>
                </a:lnTo>
                <a:lnTo>
                  <a:pt x="12192000" y="0"/>
                </a:lnTo>
                <a:close/>
              </a:path>
            </a:pathLst>
          </a:custGeom>
          <a:solidFill>
            <a:srgbClr val="E77A2B"/>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99168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5429" y="231240"/>
            <a:ext cx="3298825" cy="912494"/>
          </a:xfrm>
          <a:prstGeom prst="rect">
            <a:avLst/>
          </a:prstGeom>
        </p:spPr>
        <p:txBody>
          <a:bodyPr wrap="square" lIns="0" tIns="0" rIns="0" bIns="0">
            <a:spAutoFit/>
          </a:bodyPr>
          <a:lstStyle>
            <a:lvl1pPr>
              <a:defRPr sz="4000" b="0" i="0">
                <a:solidFill>
                  <a:schemeClr val="bg1"/>
                </a:solidFill>
                <a:latin typeface="Arial MT"/>
                <a:cs typeface="Arial MT"/>
              </a:defRPr>
            </a:lvl1pPr>
          </a:lstStyle>
          <a:p>
            <a:endParaRPr/>
          </a:p>
        </p:txBody>
      </p:sp>
      <p:sp>
        <p:nvSpPr>
          <p:cNvPr id="3" name="Holder 3"/>
          <p:cNvSpPr>
            <a:spLocks noGrp="1"/>
          </p:cNvSpPr>
          <p:nvPr>
            <p:ph type="body" idx="1"/>
          </p:nvPr>
        </p:nvSpPr>
        <p:spPr>
          <a:xfrm>
            <a:off x="453010" y="1892807"/>
            <a:ext cx="5125085" cy="1966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5611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ebp"/><Relationship Id="rId1" Type="http://schemas.openxmlformats.org/officeDocument/2006/relationships/slideLayout" Target="../slideLayouts/slideLayout5.xml"/><Relationship Id="rId5" Type="http://schemas.openxmlformats.org/officeDocument/2006/relationships/hyperlink" Target="https://github.com/adrn-mm/final-project-VIX-DE-BTPN"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1.xml.rels><?xml version="1.0" encoding="UTF-8" standalone="yes"?>
<Relationships xmlns="http://schemas.openxmlformats.org/package/2006/relationships"><Relationship Id="rId8" Type="http://schemas.openxmlformats.org/officeDocument/2006/relationships/hyperlink" Target="https://neptune.ai/blog/how-to-implement-customer-churn-prediction" TargetMode="External"/><Relationship Id="rId3" Type="http://schemas.openxmlformats.org/officeDocument/2006/relationships/image" Target="../media/image4.png"/><Relationship Id="rId7" Type="http://schemas.openxmlformats.org/officeDocument/2006/relationships/hyperlink" Target="https://www.ibm.com/id-en/topics/etl" TargetMode="External"/><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hyperlink" Target="https://www.shopify.com/id/blog/what-is-customer-segmentation" TargetMode="External"/><Relationship Id="rId5" Type="http://schemas.openxmlformats.org/officeDocument/2006/relationships/hyperlink" Target="https://www.dqlab.id/data-science-in-finance-credit-risk-analysis" TargetMode="External"/><Relationship Id="rId4" Type="http://schemas.openxmlformats.org/officeDocument/2006/relationships/hyperlink" Target="https://www.mssqltips.com/sqlservertip/6921/data-engineering-solution-python-sql-server/"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8.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github.com/adrn-mm/final-project-VIX-DE-BTPN" TargetMode="External"/><Relationship Id="rId5" Type="http://schemas.openxmlformats.org/officeDocument/2006/relationships/hyperlink" Target="https://www.linkedin.com/in/adrn-mm/" TargetMode="External"/><Relationship Id="rId4" Type="http://schemas.openxmlformats.org/officeDocument/2006/relationships/hyperlink" Target="mailto:adrian.m.muhammad@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4201503"/>
            <a:ext cx="11395711" cy="1010533"/>
          </a:xfrm>
          <a:prstGeom prst="rect">
            <a:avLst/>
          </a:prstGeom>
        </p:spPr>
        <p:txBody>
          <a:bodyPr vert="horz" wrap="square" lIns="0" tIns="12700" rIns="0" bIns="0" rtlCol="0">
            <a:spAutoFit/>
          </a:bodyPr>
          <a:lstStyle/>
          <a:p>
            <a:pPr marL="0" marR="5080" lvl="0" indent="0" algn="r" defTabSz="914400" rtl="0" eaLnBrk="1" fontAlgn="auto" latinLnBrk="0" hangingPunct="1">
              <a:spcBef>
                <a:spcPts val="100"/>
              </a:spcBef>
              <a:spcAft>
                <a:spcPts val="0"/>
              </a:spcAft>
              <a:buClrTx/>
              <a:buSzTx/>
              <a:buFontTx/>
              <a:buNone/>
              <a:tabLst/>
              <a:defRPr/>
            </a:pPr>
            <a:r>
              <a:rPr lang="en-US" sz="3200" b="1" spc="-5" dirty="0">
                <a:solidFill>
                  <a:srgbClr val="FFFFFF"/>
                </a:solidFill>
                <a:latin typeface="Lato" panose="020F0502020204030203" pitchFamily="34" charset="0"/>
                <a:cs typeface="Arial MT"/>
              </a:rPr>
              <a:t>Enhancing Business Performance through</a:t>
            </a:r>
          </a:p>
          <a:p>
            <a:pPr marL="0" marR="5080" lvl="0" indent="0" algn="r" defTabSz="914400" rtl="0" eaLnBrk="1" fontAlgn="auto" latinLnBrk="0" hangingPunct="1">
              <a:spcBef>
                <a:spcPts val="100"/>
              </a:spcBef>
              <a:spcAft>
                <a:spcPts val="0"/>
              </a:spcAft>
              <a:buClrTx/>
              <a:buSzTx/>
              <a:buFontTx/>
              <a:buNone/>
              <a:tabLst/>
              <a:defRPr/>
            </a:pPr>
            <a:r>
              <a:rPr lang="en-US" sz="3200" b="1" spc="-5" dirty="0">
                <a:solidFill>
                  <a:srgbClr val="FFFFFF"/>
                </a:solidFill>
                <a:latin typeface="Lato" panose="020F0502020204030203" pitchFamily="34" charset="0"/>
                <a:cs typeface="Arial MT"/>
              </a:rPr>
              <a:t>Customer Segmentation Analysis</a:t>
            </a:r>
            <a:endParaRPr kumimoji="0" sz="3200" b="1" i="0" u="none" strike="noStrike" kern="1200" cap="none" spc="0" normalizeH="0" baseline="0" noProof="0" dirty="0">
              <a:ln>
                <a:noFill/>
              </a:ln>
              <a:solidFill>
                <a:prstClr val="black"/>
              </a:solidFill>
              <a:effectLst/>
              <a:uLnTx/>
              <a:uFillTx/>
              <a:latin typeface="Lato" panose="020F0502020204030203" pitchFamily="34" charset="0"/>
              <a:cs typeface="Arial MT"/>
            </a:endParaRPr>
          </a:p>
        </p:txBody>
      </p:sp>
      <p:pic>
        <p:nvPicPr>
          <p:cNvPr id="5" name="Picture 4">
            <a:extLst>
              <a:ext uri="{FF2B5EF4-FFF2-40B4-BE49-F238E27FC236}">
                <a16:creationId xmlns:a16="http://schemas.microsoft.com/office/drawing/2014/main" id="{7AFEB317-58CC-2E58-1E7B-4BC602467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3" y="166772"/>
            <a:ext cx="1803788" cy="1017136"/>
          </a:xfrm>
          <a:prstGeom prst="rect">
            <a:avLst/>
          </a:prstGeom>
        </p:spPr>
      </p:pic>
      <p:sp>
        <p:nvSpPr>
          <p:cNvPr id="6" name="object 2">
            <a:extLst>
              <a:ext uri="{FF2B5EF4-FFF2-40B4-BE49-F238E27FC236}">
                <a16:creationId xmlns:a16="http://schemas.microsoft.com/office/drawing/2014/main" id="{48B4939E-8F6B-CD6B-3D93-8C64A3681CB7}"/>
              </a:ext>
            </a:extLst>
          </p:cNvPr>
          <p:cNvSpPr txBox="1"/>
          <p:nvPr/>
        </p:nvSpPr>
        <p:spPr>
          <a:xfrm>
            <a:off x="796289" y="1621132"/>
            <a:ext cx="10599421" cy="1010533"/>
          </a:xfrm>
          <a:prstGeom prst="rect">
            <a:avLst/>
          </a:prstGeom>
        </p:spPr>
        <p:txBody>
          <a:bodyPr vert="horz" wrap="square" lIns="0" tIns="12700" rIns="0" bIns="0" rtlCol="0">
            <a:spAutoFit/>
          </a:bodyPr>
          <a:lstStyle/>
          <a:p>
            <a:pPr marL="0" marR="5080" lvl="0" indent="0" algn="r" defTabSz="914400" rtl="0" eaLnBrk="1" fontAlgn="auto" latinLnBrk="0" hangingPunct="1">
              <a:spcBef>
                <a:spcPts val="100"/>
              </a:spcBef>
              <a:spcAft>
                <a:spcPts val="0"/>
              </a:spcAft>
              <a:buClrTx/>
              <a:buSzTx/>
              <a:buFontTx/>
              <a:buNone/>
              <a:tabLst/>
              <a:defRPr/>
            </a:pPr>
            <a:r>
              <a:rPr kumimoji="0" lang="en-US" sz="4000" b="1"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Verdana" panose="020B0604030504040204" pitchFamily="34" charset="0"/>
                <a:cs typeface="Arial MT"/>
              </a:rPr>
              <a:t>BTPN Syariah</a:t>
            </a:r>
          </a:p>
          <a:p>
            <a:pPr marL="0" marR="5080" lvl="0" indent="0" algn="r" defTabSz="914400" rtl="0" eaLnBrk="1" fontAlgn="auto" latinLnBrk="0" hangingPunct="1">
              <a:spcBef>
                <a:spcPts val="100"/>
              </a:spcBef>
              <a:spcAft>
                <a:spcPts val="0"/>
              </a:spcAft>
              <a:buClrTx/>
              <a:buSzTx/>
              <a:buFontTx/>
              <a:buNone/>
              <a:tabLst/>
              <a:defRPr/>
            </a:pPr>
            <a:r>
              <a:rPr lang="en-US" sz="2400" dirty="0">
                <a:solidFill>
                  <a:schemeClr val="tx1">
                    <a:lumMod val="50000"/>
                    <a:lumOff val="50000"/>
                  </a:schemeClr>
                </a:solidFill>
                <a:latin typeface="Lato" panose="020F0502020204030203" pitchFamily="34" charset="0"/>
                <a:ea typeface="Verdana" panose="020B0604030504040204" pitchFamily="34" charset="0"/>
                <a:cs typeface="Arial MT"/>
              </a:rPr>
              <a:t>Data Engineer Virtual Internship Program – February 2023</a:t>
            </a:r>
            <a:endParaRPr kumimoji="0" lang="en-ID" sz="240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Verdana" panose="020B0604030504040204" pitchFamily="34" charset="0"/>
              <a:cs typeface="Arial MT"/>
            </a:endParaRPr>
          </a:p>
        </p:txBody>
      </p:sp>
      <p:pic>
        <p:nvPicPr>
          <p:cNvPr id="8" name="Picture 7">
            <a:extLst>
              <a:ext uri="{FF2B5EF4-FFF2-40B4-BE49-F238E27FC236}">
                <a16:creationId xmlns:a16="http://schemas.microsoft.com/office/drawing/2014/main" id="{9B329811-1F38-CEF9-6793-909B439A2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671" y="331436"/>
            <a:ext cx="1979305" cy="687809"/>
          </a:xfrm>
          <a:prstGeom prst="rect">
            <a:avLst/>
          </a:prstGeom>
        </p:spPr>
      </p:pic>
      <p:sp>
        <p:nvSpPr>
          <p:cNvPr id="10" name="TextBox 9">
            <a:extLst>
              <a:ext uri="{FF2B5EF4-FFF2-40B4-BE49-F238E27FC236}">
                <a16:creationId xmlns:a16="http://schemas.microsoft.com/office/drawing/2014/main" id="{CF4A00E4-7175-0F4A-A8F4-281304294625}"/>
              </a:ext>
            </a:extLst>
          </p:cNvPr>
          <p:cNvSpPr txBox="1"/>
          <p:nvPr/>
        </p:nvSpPr>
        <p:spPr>
          <a:xfrm>
            <a:off x="5298106" y="5199212"/>
            <a:ext cx="6097604" cy="573362"/>
          </a:xfrm>
          <a:prstGeom prst="rect">
            <a:avLst/>
          </a:prstGeom>
          <a:noFill/>
        </p:spPr>
        <p:txBody>
          <a:bodyPr wrap="square">
            <a:spAutoFit/>
          </a:bodyPr>
          <a:lstStyle/>
          <a:p>
            <a:pPr marL="0" marR="5080" lvl="0" indent="0" algn="r" defTabSz="914400" rtl="0" eaLnBrk="1" fontAlgn="auto" latinLnBrk="0" hangingPunct="1">
              <a:lnSpc>
                <a:spcPct val="150000"/>
              </a:lnSpc>
              <a:spcBef>
                <a:spcPts val="100"/>
              </a:spcBef>
              <a:spcAft>
                <a:spcPts val="0"/>
              </a:spcAft>
              <a:buClrTx/>
              <a:buSzTx/>
              <a:buFontTx/>
              <a:buNone/>
              <a:tabLst/>
              <a:defRPr/>
            </a:pPr>
            <a:r>
              <a:rPr lang="en-US" sz="2400" dirty="0">
                <a:solidFill>
                  <a:schemeClr val="bg1"/>
                </a:solidFill>
                <a:latin typeface="Lato" panose="020F0502020204030203" pitchFamily="34" charset="0"/>
                <a:ea typeface="Verdana" panose="020B0604030504040204" pitchFamily="34" charset="0"/>
                <a:cs typeface="Arial MT"/>
              </a:rPr>
              <a:t>By Adrian Maulana Muhammad</a:t>
            </a:r>
            <a:endParaRPr kumimoji="0" lang="en-ID" sz="2400" i="0" u="none" strike="noStrike" kern="1200" cap="none" spc="0" normalizeH="0" baseline="0" noProof="0" dirty="0">
              <a:ln>
                <a:noFill/>
              </a:ln>
              <a:solidFill>
                <a:schemeClr val="bg1"/>
              </a:solidFill>
              <a:effectLst/>
              <a:uLnTx/>
              <a:uFillTx/>
              <a:latin typeface="Lato" panose="020F0502020204030203" pitchFamily="34" charset="0"/>
              <a:ea typeface="Verdana" panose="020B0604030504040204" pitchFamily="34" charset="0"/>
              <a:cs typeface="Arial MT"/>
            </a:endParaRPr>
          </a:p>
        </p:txBody>
      </p:sp>
      <p:pic>
        <p:nvPicPr>
          <p:cNvPr id="14" name="Picture 13">
            <a:extLst>
              <a:ext uri="{FF2B5EF4-FFF2-40B4-BE49-F238E27FC236}">
                <a16:creationId xmlns:a16="http://schemas.microsoft.com/office/drawing/2014/main" id="{64D9C728-E235-247D-9410-0EE99E374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83" y="6117321"/>
            <a:ext cx="1020279" cy="573907"/>
          </a:xfrm>
          <a:prstGeom prst="rect">
            <a:avLst/>
          </a:prstGeom>
        </p:spPr>
      </p:pic>
      <p:sp>
        <p:nvSpPr>
          <p:cNvPr id="16" name="TextBox 15">
            <a:extLst>
              <a:ext uri="{FF2B5EF4-FFF2-40B4-BE49-F238E27FC236}">
                <a16:creationId xmlns:a16="http://schemas.microsoft.com/office/drawing/2014/main" id="{9B9C1C33-F4AD-7906-1D99-A86E1319646B}"/>
              </a:ext>
            </a:extLst>
          </p:cNvPr>
          <p:cNvSpPr txBox="1"/>
          <p:nvPr/>
        </p:nvSpPr>
        <p:spPr>
          <a:xfrm>
            <a:off x="1084775" y="6219608"/>
            <a:ext cx="6097604" cy="338554"/>
          </a:xfrm>
          <a:prstGeom prst="rect">
            <a:avLst/>
          </a:prstGeom>
          <a:noFill/>
        </p:spPr>
        <p:txBody>
          <a:bodyPr wrap="square">
            <a:spAutoFit/>
          </a:bodyPr>
          <a:lstStyle/>
          <a:p>
            <a:r>
              <a:rPr lang="en-ID" sz="1600" dirty="0">
                <a:solidFill>
                  <a:schemeClr val="bg1"/>
                </a:solidFill>
                <a:hlinkClick r:id="rId5">
                  <a:extLst>
                    <a:ext uri="{A12FA001-AC4F-418D-AE19-62706E023703}">
                      <ahyp:hlinkClr xmlns:ahyp="http://schemas.microsoft.com/office/drawing/2018/hyperlinkcolor" val="tx"/>
                    </a:ext>
                  </a:extLst>
                </a:hlinkClick>
              </a:rPr>
              <a:t>https://github.com/adrn-mm/final-project-VIX-DE-BTPN</a:t>
            </a:r>
            <a:endParaRPr lang="en-ID"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Pipeline</a:t>
            </a:r>
            <a:endParaRPr sz="3600" b="1" spc="-10" dirty="0">
              <a:latin typeface="Lato" panose="020F0502020204030203" pitchFamily="34" charset="0"/>
            </a:endParaRPr>
          </a:p>
        </p:txBody>
      </p:sp>
      <p:pic>
        <p:nvPicPr>
          <p:cNvPr id="7" name="Picture 6">
            <a:extLst>
              <a:ext uri="{FF2B5EF4-FFF2-40B4-BE49-F238E27FC236}">
                <a16:creationId xmlns:a16="http://schemas.microsoft.com/office/drawing/2014/main" id="{C4D14052-3A88-1872-F92E-243D7740E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7181" y="1590749"/>
            <a:ext cx="8557637" cy="4880139"/>
          </a:xfrm>
          <a:prstGeom prst="rect">
            <a:avLst/>
          </a:prstGeom>
        </p:spPr>
      </p:pic>
    </p:spTree>
    <p:extLst>
      <p:ext uri="{BB962C8B-B14F-4D97-AF65-F5344CB8AC3E}">
        <p14:creationId xmlns:p14="http://schemas.microsoft.com/office/powerpoint/2010/main" val="232140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274838"/>
            <a:ext cx="4577286" cy="2308324"/>
          </a:xfrm>
        </p:spPr>
        <p:txBody>
          <a:bodyPr/>
          <a:lstStyle/>
          <a:p>
            <a:r>
              <a:rPr lang="en-US" sz="5000" b="1" dirty="0">
                <a:latin typeface="Lato" panose="020F0502020204030203" pitchFamily="34" charset="0"/>
              </a:rPr>
              <a:t>Extract, Transform, and Load Process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5964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ETL Process Pipeline</a:t>
            </a:r>
            <a:endParaRPr sz="3600" b="1" spc="-10" dirty="0">
              <a:latin typeface="Lato" panose="020F0502020204030203" pitchFamily="34" charset="0"/>
            </a:endParaRPr>
          </a:p>
        </p:txBody>
      </p:sp>
      <p:pic>
        <p:nvPicPr>
          <p:cNvPr id="5" name="Picture 4">
            <a:extLst>
              <a:ext uri="{FF2B5EF4-FFF2-40B4-BE49-F238E27FC236}">
                <a16:creationId xmlns:a16="http://schemas.microsoft.com/office/drawing/2014/main" id="{0A8F76DD-63B2-542B-9A27-D00E6C6C0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23" y="2779416"/>
            <a:ext cx="11315753" cy="1299167"/>
          </a:xfrm>
          <a:prstGeom prst="rect">
            <a:avLst/>
          </a:prstGeom>
        </p:spPr>
      </p:pic>
    </p:spTree>
    <p:extLst>
      <p:ext uri="{BB962C8B-B14F-4D97-AF65-F5344CB8AC3E}">
        <p14:creationId xmlns:p14="http://schemas.microsoft.com/office/powerpoint/2010/main" val="7476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Extraction Queries</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192462" y="2767280"/>
            <a:ext cx="4785284" cy="107721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Create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create a new database for this project</a:t>
            </a:r>
            <a:endPar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CREATE</a:t>
            </a:r>
            <a:r>
              <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DATABASE</a:t>
            </a:r>
            <a:r>
              <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r>
              <a:rPr kumimoji="0" lang="en-US" sz="16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p:txBody>
      </p:sp>
      <p:sp>
        <p:nvSpPr>
          <p:cNvPr id="18" name="TextBox 17">
            <a:extLst>
              <a:ext uri="{FF2B5EF4-FFF2-40B4-BE49-F238E27FC236}">
                <a16:creationId xmlns:a16="http://schemas.microsoft.com/office/drawing/2014/main" id="{78900513-8C27-12F7-DEE6-D1BA90E28C7C}"/>
              </a:ext>
            </a:extLst>
          </p:cNvPr>
          <p:cNvSpPr txBox="1"/>
          <p:nvPr/>
        </p:nvSpPr>
        <p:spPr>
          <a:xfrm>
            <a:off x="5160956" y="1493331"/>
            <a:ext cx="6838582" cy="480131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Data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use the database</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USE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create a new table</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CREATE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TABLE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dbo</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DataStaging</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CLIENTNUM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idstatus</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Customer_Age</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Gender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varchar</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D19A66"/>
                </a:solidFill>
                <a:effectLst/>
                <a:uLnTx/>
                <a:uFillTx/>
                <a:latin typeface="Consolas" panose="020B0609020204030204" pitchFamily="49" charset="0"/>
                <a:ea typeface="+mn-ea"/>
                <a:cs typeface="+mn-cs"/>
              </a:rPr>
              <a:t>255</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Dependent_count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Educationid</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Maritalid</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Income_Category</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varchar</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D19A66"/>
                </a:solidFill>
                <a:effectLst/>
                <a:uLnTx/>
                <a:uFillTx/>
                <a:latin typeface="Consolas" panose="020B0609020204030204" pitchFamily="49" charset="0"/>
                <a:ea typeface="+mn-ea"/>
                <a:cs typeface="+mn-cs"/>
              </a:rPr>
              <a:t>255</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Card_Category</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Months_on_book</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Total_Relationship_Count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Months_Inactive_12_mon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Contacts_Count_12_mon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Credit_Limit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float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Total_Revolving_Bal</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Avg_Open_To_Buy</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float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Total_Trans_Amt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Total_Trans_Ct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Avg_Utilization</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float</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import the file</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BULK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INSERT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dbo</a:t>
            </a:r>
            <a:r>
              <a:rPr kumimoji="0" lang="en-ID"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err="1">
                <a:ln>
                  <a:noFill/>
                </a:ln>
                <a:solidFill>
                  <a:srgbClr val="D19A66"/>
                </a:solidFill>
                <a:effectLst/>
                <a:uLnTx/>
                <a:uFillTx/>
                <a:latin typeface="Consolas" panose="020B0609020204030204" pitchFamily="49" charset="0"/>
                <a:ea typeface="+mn-ea"/>
                <a:cs typeface="+mn-cs"/>
              </a:rPr>
              <a:t>DataStaging</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FROM</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98C379"/>
                </a:solidFill>
                <a:effectLst/>
                <a:uLnTx/>
                <a:uFillTx/>
                <a:latin typeface="Consolas" panose="020B0609020204030204" pitchFamily="49" charset="0"/>
                <a:ea typeface="+mn-ea"/>
                <a:cs typeface="+mn-cs"/>
              </a:rPr>
              <a:t>‘path\customer_data_history.csv'</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WITH</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56B6C2"/>
                </a:solidFill>
                <a:effectLst/>
                <a:uLnTx/>
                <a:uFillTx/>
                <a:latin typeface="Consolas" panose="020B0609020204030204" pitchFamily="49" charset="0"/>
                <a:ea typeface="+mn-ea"/>
                <a:cs typeface="+mn-cs"/>
              </a:rPr>
              <a:t>FORMAT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56B6C2"/>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98C379"/>
                </a:solidFill>
                <a:effectLst/>
                <a:uLnTx/>
                <a:uFillTx/>
                <a:latin typeface="Consolas" panose="020B0609020204030204" pitchFamily="49" charset="0"/>
                <a:ea typeface="+mn-ea"/>
                <a:cs typeface="+mn-cs"/>
              </a:rPr>
              <a:t>'CSV'</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FIRSTROW</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56B6C2"/>
                </a:solidFill>
                <a:effectLst/>
                <a:uLnTx/>
                <a:uFillTx/>
                <a:latin typeface="Consolas" panose="020B0609020204030204" pitchFamily="49" charset="0"/>
                <a:ea typeface="+mn-ea"/>
                <a:cs typeface="+mn-cs"/>
              </a:rPr>
              <a:t>=</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ID" sz="1000" b="0" i="0" u="none" strike="noStrike" kern="1200" cap="none" spc="0" normalizeH="0" baseline="0" noProof="0" dirty="0">
                <a:ln>
                  <a:noFill/>
                </a:ln>
                <a:solidFill>
                  <a:srgbClr val="D19A66"/>
                </a:solidFill>
                <a:effectLst/>
                <a:uLnTx/>
                <a:uFillTx/>
                <a:latin typeface="Consolas" panose="020B0609020204030204" pitchFamily="49" charset="0"/>
                <a:ea typeface="+mn-ea"/>
                <a:cs typeface="+mn-cs"/>
              </a:rPr>
              <a:t>2</a:t>
            </a:r>
            <a:r>
              <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17118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Cleaning Queries</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2376069" y="3891558"/>
            <a:ext cx="7439857" cy="2308324"/>
          </a:xfrm>
          <a:prstGeom prst="rect">
            <a:avLst/>
          </a:prstGeom>
          <a:noFill/>
          <a:ln>
            <a:solidFill>
              <a:schemeClr val="tx1"/>
            </a:solidFill>
          </a:ln>
        </p:spPr>
        <p:txBody>
          <a:bodyPr wrap="none" rtlCol="0">
            <a:spAutoFit/>
          </a:bodyPr>
          <a:lstStyle/>
          <a:p>
            <a:r>
              <a:rPr lang="en-US" sz="1600" b="1" dirty="0">
                <a:latin typeface="Lato" panose="020F0502020204030203" pitchFamily="34" charset="0"/>
              </a:rPr>
              <a:t>Detect Duplicate Values</a:t>
            </a:r>
          </a:p>
          <a:p>
            <a:endParaRPr lang="en-US" sz="1600" dirty="0"/>
          </a:p>
          <a:p>
            <a:r>
              <a:rPr lang="en-US" sz="1400" b="0" dirty="0">
                <a:solidFill>
                  <a:srgbClr val="7F848E"/>
                </a:solidFill>
                <a:effectLst/>
                <a:latin typeface="Consolas" panose="020B0609020204030204" pitchFamily="49" charset="0"/>
              </a:rPr>
              <a:t>-- use the database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USE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CustomerHistoryData</a:t>
            </a:r>
            <a:r>
              <a:rPr lang="en-US" sz="1400" b="0" dirty="0">
                <a:solidFill>
                  <a:srgbClr val="ABB2BF"/>
                </a:solidFill>
                <a:effectLst/>
                <a:latin typeface="Consolas" panose="020B0609020204030204" pitchFamily="49" charset="0"/>
              </a:rPr>
              <a:t>;</a:t>
            </a:r>
          </a:p>
          <a:p>
            <a:r>
              <a:rPr lang="en-US" sz="1400" b="0" dirty="0">
                <a:solidFill>
                  <a:srgbClr val="7F848E"/>
                </a:solidFill>
                <a:effectLst/>
                <a:latin typeface="Consolas" panose="020B0609020204030204" pitchFamily="49" charset="0"/>
              </a:rPr>
              <a:t>-- Checking duplicate values in the primary key in the data staging table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SELECT</a:t>
            </a:r>
            <a:r>
              <a:rPr lang="en-US" sz="1400" b="0" dirty="0">
                <a:solidFill>
                  <a:srgbClr val="ABB2BF"/>
                </a:solidFill>
                <a:effectLst/>
                <a:latin typeface="Consolas" panose="020B0609020204030204" pitchFamily="49" charset="0"/>
              </a:rPr>
              <a:t> CLIENTNUM,</a:t>
            </a:r>
          </a:p>
          <a:p>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COUNT</a:t>
            </a:r>
            <a:r>
              <a:rPr lang="en-US" sz="1400" b="0" dirty="0">
                <a:solidFill>
                  <a:srgbClr val="ABB2BF"/>
                </a:solidFill>
                <a:effectLst/>
                <a:latin typeface="Consolas" panose="020B0609020204030204" pitchFamily="49" charset="0"/>
              </a:rPr>
              <a:t>(CLIENTNUM)</a:t>
            </a:r>
          </a:p>
          <a:p>
            <a:r>
              <a:rPr lang="en-US" sz="1400" b="0" dirty="0">
                <a:solidFill>
                  <a:srgbClr val="C678DD"/>
                </a:solidFill>
                <a:effectLst/>
                <a:latin typeface="Consolas" panose="020B0609020204030204" pitchFamily="49" charset="0"/>
              </a:rPr>
              <a:t>FROM</a:t>
            </a:r>
            <a:r>
              <a:rPr lang="en-US" sz="1400" b="0" dirty="0">
                <a:solidFill>
                  <a:srgbClr val="ABB2BF"/>
                </a:solidFill>
                <a:effectLst/>
                <a:latin typeface="Consolas" panose="020B0609020204030204" pitchFamily="49" charset="0"/>
              </a:rPr>
              <a:t> </a:t>
            </a:r>
            <a:r>
              <a:rPr lang="en-US" sz="1400" b="0" dirty="0" err="1">
                <a:solidFill>
                  <a:srgbClr val="D19A66"/>
                </a:solidFill>
                <a:effectLst/>
                <a:latin typeface="Consolas" panose="020B0609020204030204" pitchFamily="49" charset="0"/>
              </a:rPr>
              <a:t>dbo</a:t>
            </a:r>
            <a:r>
              <a:rPr lang="en-US" sz="1400" b="0" dirty="0" err="1">
                <a:solidFill>
                  <a:srgbClr val="ABB2BF"/>
                </a:solidFill>
                <a:effectLst/>
                <a:latin typeface="Consolas" panose="020B0609020204030204" pitchFamily="49" charset="0"/>
              </a:rPr>
              <a:t>.</a:t>
            </a:r>
            <a:r>
              <a:rPr lang="en-US" sz="1400" b="0" dirty="0" err="1">
                <a:solidFill>
                  <a:srgbClr val="D19A66"/>
                </a:solidFill>
                <a:effectLst/>
                <a:latin typeface="Consolas" panose="020B0609020204030204" pitchFamily="49" charset="0"/>
              </a:rPr>
              <a:t>DataStaging</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GROUP BY</a:t>
            </a:r>
            <a:r>
              <a:rPr lang="en-US" sz="1400" b="0" dirty="0">
                <a:solidFill>
                  <a:srgbClr val="ABB2BF"/>
                </a:solidFill>
                <a:effectLst/>
                <a:latin typeface="Consolas" panose="020B0609020204030204" pitchFamily="49" charset="0"/>
              </a:rPr>
              <a:t> CLIENTNUM</a:t>
            </a:r>
          </a:p>
          <a:p>
            <a:r>
              <a:rPr lang="en-US" sz="1400" b="0" dirty="0">
                <a:solidFill>
                  <a:srgbClr val="C678DD"/>
                </a:solidFill>
                <a:effectLst/>
                <a:latin typeface="Consolas" panose="020B0609020204030204" pitchFamily="49" charset="0"/>
              </a:rPr>
              <a:t>HAVING</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COUNT</a:t>
            </a:r>
            <a:r>
              <a:rPr lang="en-US" sz="1400" b="0" dirty="0">
                <a:solidFill>
                  <a:srgbClr val="ABB2BF"/>
                </a:solidFill>
                <a:effectLst/>
                <a:latin typeface="Consolas" panose="020B0609020204030204" pitchFamily="49" charset="0"/>
              </a:rPr>
              <a:t>(CLIENTNUM) </a:t>
            </a:r>
            <a:r>
              <a:rPr lang="en-US" sz="1400" b="0" dirty="0">
                <a:solidFill>
                  <a:srgbClr val="56B6C2"/>
                </a:solidFill>
                <a:effectLst/>
                <a:latin typeface="Consolas" panose="020B0609020204030204" pitchFamily="49" charset="0"/>
              </a:rPr>
              <a:t>&gt;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1</a:t>
            </a:r>
            <a:endParaRPr lang="en-US" sz="1400" b="0" dirty="0">
              <a:solidFill>
                <a:srgbClr val="ABB2BF"/>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78900513-8C27-12F7-DEE6-D1BA90E28C7C}"/>
              </a:ext>
            </a:extLst>
          </p:cNvPr>
          <p:cNvSpPr txBox="1"/>
          <p:nvPr/>
        </p:nvSpPr>
        <p:spPr>
          <a:xfrm>
            <a:off x="2275212" y="1719342"/>
            <a:ext cx="7641573" cy="1785104"/>
          </a:xfrm>
          <a:prstGeom prst="rect">
            <a:avLst/>
          </a:prstGeom>
          <a:noFill/>
          <a:ln>
            <a:solidFill>
              <a:schemeClr val="tx1"/>
            </a:solidFill>
          </a:ln>
        </p:spPr>
        <p:txBody>
          <a:bodyPr wrap="square" rtlCol="0">
            <a:spAutoFit/>
          </a:bodyPr>
          <a:lstStyle/>
          <a:p>
            <a:r>
              <a:rPr lang="en-US" sz="1600" b="1" dirty="0">
                <a:latin typeface="Lato" panose="020F0502020204030203" pitchFamily="34" charset="0"/>
              </a:rPr>
              <a:t>Detect Missing Values</a:t>
            </a:r>
          </a:p>
          <a:p>
            <a:endParaRPr lang="en-US" sz="1000" dirty="0"/>
          </a:p>
          <a:p>
            <a:r>
              <a:rPr lang="en-US" sz="1400" b="0" dirty="0">
                <a:solidFill>
                  <a:srgbClr val="7F848E"/>
                </a:solidFill>
                <a:effectLst/>
                <a:latin typeface="Consolas" panose="020B0609020204030204" pitchFamily="49" charset="0"/>
              </a:rPr>
              <a:t>-- use the database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USE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CustomerHistoryData</a:t>
            </a:r>
            <a:r>
              <a:rPr lang="en-US" sz="1400" b="0" dirty="0">
                <a:solidFill>
                  <a:srgbClr val="ABB2BF"/>
                </a:solidFill>
                <a:effectLst/>
                <a:latin typeface="Consolas" panose="020B0609020204030204" pitchFamily="49" charset="0"/>
              </a:rPr>
              <a:t>;</a:t>
            </a:r>
          </a:p>
          <a:p>
            <a:r>
              <a:rPr lang="en-US" sz="1400" b="0" dirty="0">
                <a:solidFill>
                  <a:srgbClr val="7F848E"/>
                </a:solidFill>
                <a:effectLst/>
                <a:latin typeface="Consolas" panose="020B0609020204030204" pitchFamily="49" charset="0"/>
              </a:rPr>
              <a:t>-- Checking for missing values in the primary key in the data staging table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SELECT</a:t>
            </a:r>
            <a:r>
              <a:rPr lang="en-US" sz="1400" b="0" dirty="0">
                <a:solidFill>
                  <a:srgbClr val="ABB2BF"/>
                </a:solidFill>
                <a:effectLst/>
                <a:latin typeface="Consolas" panose="020B0609020204030204" pitchFamily="49" charset="0"/>
              </a:rPr>
              <a:t> *</a:t>
            </a:r>
          </a:p>
          <a:p>
            <a:r>
              <a:rPr lang="en-US" sz="1400" b="0" dirty="0">
                <a:solidFill>
                  <a:srgbClr val="C678DD"/>
                </a:solidFill>
                <a:effectLst/>
                <a:latin typeface="Consolas" panose="020B0609020204030204" pitchFamily="49" charset="0"/>
              </a:rPr>
              <a:t>FROM</a:t>
            </a:r>
            <a:r>
              <a:rPr lang="en-US" sz="1400" b="0" dirty="0">
                <a:solidFill>
                  <a:srgbClr val="ABB2BF"/>
                </a:solidFill>
                <a:effectLst/>
                <a:latin typeface="Consolas" panose="020B0609020204030204" pitchFamily="49" charset="0"/>
              </a:rPr>
              <a:t> </a:t>
            </a:r>
            <a:r>
              <a:rPr lang="en-US" sz="1400" b="0" dirty="0" err="1">
                <a:solidFill>
                  <a:srgbClr val="D19A66"/>
                </a:solidFill>
                <a:effectLst/>
                <a:latin typeface="Consolas" panose="020B0609020204030204" pitchFamily="49" charset="0"/>
              </a:rPr>
              <a:t>dbo</a:t>
            </a:r>
            <a:r>
              <a:rPr lang="en-US" sz="1400" b="0" dirty="0" err="1">
                <a:solidFill>
                  <a:srgbClr val="ABB2BF"/>
                </a:solidFill>
                <a:effectLst/>
                <a:latin typeface="Consolas" panose="020B0609020204030204" pitchFamily="49" charset="0"/>
              </a:rPr>
              <a:t>.</a:t>
            </a:r>
            <a:r>
              <a:rPr lang="en-US" sz="1400" b="0" dirty="0" err="1">
                <a:solidFill>
                  <a:srgbClr val="D19A66"/>
                </a:solidFill>
                <a:effectLst/>
                <a:latin typeface="Consolas" panose="020B0609020204030204" pitchFamily="49" charset="0"/>
              </a:rPr>
              <a:t>DataStaging</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WHERE</a:t>
            </a:r>
            <a:r>
              <a:rPr lang="en-US" sz="1400" b="0" dirty="0">
                <a:solidFill>
                  <a:srgbClr val="ABB2BF"/>
                </a:solidFill>
                <a:effectLst/>
                <a:latin typeface="Consolas" panose="020B0609020204030204" pitchFamily="49" charset="0"/>
              </a:rPr>
              <a:t> CLIENTNUM </a:t>
            </a:r>
            <a:r>
              <a:rPr lang="en-US" sz="1400" b="0" dirty="0">
                <a:solidFill>
                  <a:srgbClr val="C678DD"/>
                </a:solidFill>
                <a:effectLst/>
                <a:latin typeface="Consolas" panose="020B0609020204030204" pitchFamily="49" charset="0"/>
              </a:rPr>
              <a:t>IS</a:t>
            </a:r>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NULL</a:t>
            </a:r>
            <a:r>
              <a:rPr lang="en-US" sz="1400" b="0" dirty="0">
                <a:solidFill>
                  <a:srgbClr val="ABB2BF"/>
                </a:solidFill>
                <a:effectLst/>
                <a:latin typeface="Consolas" panose="020B0609020204030204" pitchFamily="49" charset="0"/>
              </a:rPr>
              <a:t>;</a:t>
            </a:r>
            <a:endParaRPr lang="en-ID" sz="1400"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382224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- 1</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819912" y="2767279"/>
            <a:ext cx="4448654" cy="181588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Create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use the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create a new table (data 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 </a:t>
            </a:r>
            <a:r>
              <a:rPr lang="en-US" sz="1600" b="0" dirty="0">
                <a:solidFill>
                  <a:srgbClr val="C678DD"/>
                </a:solidFill>
                <a:effectLst/>
                <a:latin typeface="Consolas" panose="020B0609020204030204" pitchFamily="49" charset="0"/>
              </a:rPr>
              <a:t>INTO</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DataStaging</a:t>
            </a:r>
            <a:r>
              <a:rPr lang="en-US" sz="1600" b="0" dirty="0">
                <a:solidFill>
                  <a:srgbClr val="ABB2BF"/>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78900513-8C27-12F7-DEE6-D1BA90E28C7C}"/>
              </a:ext>
            </a:extLst>
          </p:cNvPr>
          <p:cNvSpPr txBox="1"/>
          <p:nvPr/>
        </p:nvSpPr>
        <p:spPr>
          <a:xfrm>
            <a:off x="5934416" y="1920894"/>
            <a:ext cx="5437672" cy="350865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Detect Negative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D" sz="1000" dirty="0">
              <a:solidFill>
                <a:srgbClr val="ABB2BF"/>
              </a:solidFill>
              <a:latin typeface="Consolas" panose="020B0609020204030204" pitchFamily="49" charset="0"/>
            </a:endParaRPr>
          </a:p>
          <a:p>
            <a:r>
              <a:rPr lang="en-US" sz="1400" b="0" dirty="0">
                <a:solidFill>
                  <a:srgbClr val="7F848E"/>
                </a:solidFill>
                <a:effectLst/>
                <a:latin typeface="Consolas" panose="020B0609020204030204" pitchFamily="49" charset="0"/>
              </a:rPr>
              <a:t>-- use the database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USE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CustomerHistoryData</a:t>
            </a:r>
            <a:r>
              <a:rPr lang="en-US" sz="1400" b="0" dirty="0">
                <a:solidFill>
                  <a:srgbClr val="ABB2BF"/>
                </a:solidFill>
                <a:effectLst/>
                <a:latin typeface="Consolas" panose="020B0609020204030204" pitchFamily="49" charset="0"/>
              </a:rPr>
              <a:t> </a:t>
            </a:r>
            <a:r>
              <a:rPr lang="en-US" sz="1400" b="0" dirty="0">
                <a:solidFill>
                  <a:srgbClr val="7F848E"/>
                </a:solidFill>
                <a:effectLst/>
                <a:latin typeface="Consolas" panose="020B0609020204030204" pitchFamily="49" charset="0"/>
              </a:rPr>
              <a:t>-- detect the negative values</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SELECT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COUNT</a:t>
            </a:r>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AS</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TotalNegativeRows</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FROM</a:t>
            </a:r>
            <a:r>
              <a:rPr lang="en-US" sz="1400" b="0" dirty="0">
                <a:solidFill>
                  <a:srgbClr val="ABB2BF"/>
                </a:solidFill>
                <a:effectLst/>
                <a:latin typeface="Consolas" panose="020B0609020204030204" pitchFamily="49" charset="0"/>
              </a:rPr>
              <a:t> </a:t>
            </a:r>
            <a:r>
              <a:rPr lang="en-US" sz="1400" b="0" dirty="0" err="1">
                <a:solidFill>
                  <a:srgbClr val="D19A66"/>
                </a:solidFill>
                <a:effectLst/>
                <a:latin typeface="Consolas" panose="020B0609020204030204" pitchFamily="49" charset="0"/>
              </a:rPr>
              <a:t>dbo</a:t>
            </a:r>
            <a:r>
              <a:rPr lang="en-US" sz="1400" b="0" dirty="0" err="1">
                <a:solidFill>
                  <a:srgbClr val="ABB2BF"/>
                </a:solidFill>
                <a:effectLst/>
                <a:latin typeface="Consolas" panose="020B0609020204030204" pitchFamily="49" charset="0"/>
              </a:rPr>
              <a:t>.</a:t>
            </a:r>
            <a:r>
              <a:rPr lang="en-US" sz="1400" b="0" dirty="0" err="1">
                <a:solidFill>
                  <a:srgbClr val="D19A66"/>
                </a:solidFill>
                <a:effectLst/>
                <a:latin typeface="Consolas" panose="020B0609020204030204" pitchFamily="49" charset="0"/>
              </a:rPr>
              <a:t>DataWarehouse</a:t>
            </a:r>
            <a:endParaRPr lang="en-US" sz="1400" b="0" dirty="0">
              <a:solidFill>
                <a:srgbClr val="ABB2BF"/>
              </a:solidFill>
              <a:effectLst/>
              <a:latin typeface="Consolas" panose="020B0609020204030204" pitchFamily="49" charset="0"/>
            </a:endParaRPr>
          </a:p>
          <a:p>
            <a:r>
              <a:rPr lang="en-US" sz="1400" b="0" dirty="0">
                <a:solidFill>
                  <a:srgbClr val="C678DD"/>
                </a:solidFill>
                <a:effectLst/>
                <a:latin typeface="Consolas" panose="020B0609020204030204" pitchFamily="49" charset="0"/>
              </a:rPr>
              <a:t>WHERE</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Months_on_book</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Total_Relationship_Count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Months_Inactive_12_mon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Contacts_Count_12_mon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Credit_Limit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Total_Revolving_Bal</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Avg_Open_To_Buy</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Total_Trans_Amt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Total_Trans_Ct</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endParaRPr lang="en-US" sz="1400" b="0" dirty="0">
              <a:solidFill>
                <a:srgbClr val="ABB2BF"/>
              </a:solidFill>
              <a:effectLst/>
              <a:latin typeface="Consolas" panose="020B0609020204030204" pitchFamily="49" charset="0"/>
            </a:endParaRPr>
          </a:p>
          <a:p>
            <a:r>
              <a:rPr lang="en-US" sz="1400" b="0" dirty="0">
                <a:solidFill>
                  <a:srgbClr val="ABB2BF"/>
                </a:solidFill>
                <a:effectLst/>
                <a:latin typeface="Consolas" panose="020B0609020204030204" pitchFamily="49" charset="0"/>
              </a:rPr>
              <a:t>    </a:t>
            </a:r>
            <a:r>
              <a:rPr lang="en-US" sz="1400" b="0" dirty="0">
                <a:solidFill>
                  <a:srgbClr val="C678DD"/>
                </a:solidFill>
                <a:effectLst/>
                <a:latin typeface="Consolas" panose="020B0609020204030204" pitchFamily="49" charset="0"/>
              </a:rPr>
              <a:t>OR</a:t>
            </a:r>
            <a:r>
              <a:rPr lang="en-US" sz="1400" b="0" dirty="0">
                <a:solidFill>
                  <a:srgbClr val="ABB2BF"/>
                </a:solidFill>
                <a:effectLst/>
                <a:latin typeface="Consolas" panose="020B0609020204030204" pitchFamily="49" charset="0"/>
              </a:rPr>
              <a:t> </a:t>
            </a:r>
            <a:r>
              <a:rPr lang="en-US" sz="1400" b="0" dirty="0" err="1">
                <a:solidFill>
                  <a:srgbClr val="ABB2BF"/>
                </a:solidFill>
                <a:effectLst/>
                <a:latin typeface="Consolas" panose="020B0609020204030204" pitchFamily="49" charset="0"/>
              </a:rPr>
              <a:t>Avg_Utilization</a:t>
            </a:r>
            <a:r>
              <a:rPr lang="en-US" sz="1400" b="0" dirty="0">
                <a:solidFill>
                  <a:srgbClr val="ABB2BF"/>
                </a:solidFill>
                <a:effectLst/>
                <a:latin typeface="Consolas" panose="020B0609020204030204" pitchFamily="49" charset="0"/>
              </a:rPr>
              <a:t> </a:t>
            </a:r>
            <a:r>
              <a:rPr lang="en-US" sz="1400" b="0" dirty="0">
                <a:solidFill>
                  <a:srgbClr val="56B6C2"/>
                </a:solidFill>
                <a:effectLst/>
                <a:latin typeface="Consolas" panose="020B0609020204030204" pitchFamily="49" charset="0"/>
              </a:rPr>
              <a:t>&lt;</a:t>
            </a:r>
            <a:r>
              <a:rPr lang="en-US" sz="1400" b="0" dirty="0">
                <a:solidFill>
                  <a:srgbClr val="ABB2BF"/>
                </a:solidFill>
                <a:effectLst/>
                <a:latin typeface="Consolas" panose="020B0609020204030204" pitchFamily="49" charset="0"/>
              </a:rPr>
              <a:t> </a:t>
            </a:r>
            <a:r>
              <a:rPr lang="en-US" sz="1400" b="0" dirty="0">
                <a:solidFill>
                  <a:srgbClr val="D19A66"/>
                </a:solidFill>
                <a:effectLst/>
                <a:latin typeface="Consolas" panose="020B0609020204030204" pitchFamily="49" charset="0"/>
              </a:rPr>
              <a:t>0</a:t>
            </a:r>
            <a:r>
              <a:rPr lang="en-US" sz="1400"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327871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- 2</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354627" y="1997837"/>
            <a:ext cx="4772460" cy="3354765"/>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Transform Categorical Columns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ID" sz="1200" b="0" dirty="0">
                <a:solidFill>
                  <a:srgbClr val="7F848E"/>
                </a:solidFill>
                <a:effectLst/>
                <a:latin typeface="Consolas" panose="020B0609020204030204" pitchFamily="49" charset="0"/>
              </a:rPr>
              <a:t>-- use the database</a:t>
            </a:r>
            <a:endParaRPr lang="en-ID" sz="1200" b="0" dirty="0">
              <a:solidFill>
                <a:srgbClr val="ABB2BF"/>
              </a:solidFill>
              <a:effectLst/>
              <a:latin typeface="Consolas" panose="020B0609020204030204" pitchFamily="49" charset="0"/>
            </a:endParaRPr>
          </a:p>
          <a:p>
            <a:r>
              <a:rPr lang="en-ID" sz="1200" b="0" dirty="0">
                <a:solidFill>
                  <a:srgbClr val="C678DD"/>
                </a:solidFill>
                <a:effectLst/>
                <a:latin typeface="Consolas" panose="020B0609020204030204" pitchFamily="49" charset="0"/>
              </a:rPr>
              <a:t>USE</a:t>
            </a:r>
            <a:r>
              <a:rPr lang="en-ID" sz="1200" b="0" dirty="0">
                <a:solidFill>
                  <a:srgbClr val="ABB2BF"/>
                </a:solidFill>
                <a:effectLst/>
                <a:latin typeface="Consolas" panose="020B0609020204030204" pitchFamily="49" charset="0"/>
              </a:rPr>
              <a:t> </a:t>
            </a:r>
            <a:r>
              <a:rPr lang="en-ID" sz="1200" b="0" dirty="0" err="1">
                <a:solidFill>
                  <a:srgbClr val="ABB2BF"/>
                </a:solidFill>
                <a:effectLst/>
                <a:latin typeface="Consolas" panose="020B0609020204030204" pitchFamily="49" charset="0"/>
              </a:rPr>
              <a:t>CustomerHistoryData</a:t>
            </a:r>
            <a:r>
              <a:rPr lang="en-ID" sz="1200" b="0" dirty="0">
                <a:solidFill>
                  <a:srgbClr val="ABB2BF"/>
                </a:solidFill>
                <a:effectLst/>
                <a:latin typeface="Consolas" panose="020B0609020204030204" pitchFamily="49" charset="0"/>
              </a:rPr>
              <a:t>;</a:t>
            </a:r>
          </a:p>
          <a:p>
            <a:r>
              <a:rPr lang="en-ID" sz="1200" b="0" dirty="0">
                <a:solidFill>
                  <a:srgbClr val="7F848E"/>
                </a:solidFill>
                <a:effectLst/>
                <a:latin typeface="Consolas" panose="020B0609020204030204" pitchFamily="49" charset="0"/>
              </a:rPr>
              <a:t>-- change table column's data type before transforming</a:t>
            </a:r>
            <a:endParaRPr lang="en-ID" sz="1200" b="0" dirty="0">
              <a:solidFill>
                <a:srgbClr val="ABB2BF"/>
              </a:solidFill>
              <a:effectLst/>
              <a:latin typeface="Consolas" panose="020B0609020204030204" pitchFamily="49" charset="0"/>
            </a:endParaRP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Idstatus</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Customer_Age</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Educationid</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Maritalid</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Card_Category</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a:p>
            <a:r>
              <a:rPr lang="en-ID" sz="1200" b="0" dirty="0">
                <a:solidFill>
                  <a:srgbClr val="C678DD"/>
                </a:solidFill>
                <a:effectLst/>
                <a:latin typeface="Consolas" panose="020B0609020204030204" pitchFamily="49" charset="0"/>
              </a:rPr>
              <a:t>ALTER</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TABLE</a:t>
            </a:r>
            <a:r>
              <a:rPr lang="en-ID" sz="1200" b="0" dirty="0">
                <a:solidFill>
                  <a:srgbClr val="ABB2BF"/>
                </a:solidFill>
                <a:effectLst/>
                <a:latin typeface="Consolas" panose="020B0609020204030204" pitchFamily="49" charset="0"/>
              </a:rPr>
              <a:t> </a:t>
            </a:r>
            <a:r>
              <a:rPr lang="en-ID" sz="1200" b="0" dirty="0" err="1">
                <a:solidFill>
                  <a:srgbClr val="D19A66"/>
                </a:solidFill>
                <a:effectLst/>
                <a:latin typeface="Consolas" panose="020B0609020204030204" pitchFamily="49" charset="0"/>
              </a:rPr>
              <a:t>dbo</a:t>
            </a:r>
            <a:r>
              <a:rPr lang="en-ID" sz="1200" b="0" dirty="0" err="1">
                <a:solidFill>
                  <a:srgbClr val="ABB2BF"/>
                </a:solidFill>
                <a:effectLst/>
                <a:latin typeface="Consolas" panose="020B0609020204030204" pitchFamily="49" charset="0"/>
              </a:rPr>
              <a:t>.</a:t>
            </a:r>
            <a:r>
              <a:rPr lang="en-ID" sz="1200" b="0" dirty="0" err="1">
                <a:solidFill>
                  <a:srgbClr val="D19A66"/>
                </a:solidFill>
                <a:effectLst/>
                <a:latin typeface="Consolas" panose="020B0609020204030204" pitchFamily="49" charset="0"/>
              </a:rPr>
              <a:t>DataWarehouse</a:t>
            </a:r>
            <a:endParaRPr lang="en-ID" sz="1200" b="0" dirty="0">
              <a:solidFill>
                <a:srgbClr val="ABB2BF"/>
              </a:solidFill>
              <a:effectLst/>
              <a:latin typeface="Consolas" panose="020B0609020204030204" pitchFamily="49" charset="0"/>
            </a:endParaRPr>
          </a:p>
          <a:p>
            <a:r>
              <a:rPr lang="en-ID" sz="1200" b="0" dirty="0">
                <a:solidFill>
                  <a:srgbClr val="ABB2BF"/>
                </a:solidFill>
                <a:effectLst/>
                <a:latin typeface="Consolas" panose="020B0609020204030204" pitchFamily="49" charset="0"/>
              </a:rPr>
              <a:t>ALTER COLUMN </a:t>
            </a:r>
            <a:r>
              <a:rPr lang="en-ID" sz="1200" b="0" dirty="0" err="1">
                <a:solidFill>
                  <a:srgbClr val="ABB2BF"/>
                </a:solidFill>
                <a:effectLst/>
                <a:latin typeface="Consolas" panose="020B0609020204030204" pitchFamily="49" charset="0"/>
              </a:rPr>
              <a:t>Dependent_count</a:t>
            </a:r>
            <a:r>
              <a:rPr lang="en-ID" sz="1200" b="0" dirty="0">
                <a:solidFill>
                  <a:srgbClr val="ABB2BF"/>
                </a:solidFill>
                <a:effectLst/>
                <a:latin typeface="Consolas" panose="020B0609020204030204" pitchFamily="49" charset="0"/>
              </a:rPr>
              <a:t> </a:t>
            </a:r>
            <a:r>
              <a:rPr lang="en-ID" sz="1200" b="0" dirty="0">
                <a:solidFill>
                  <a:srgbClr val="C678DD"/>
                </a:solidFill>
                <a:effectLst/>
                <a:latin typeface="Consolas" panose="020B0609020204030204" pitchFamily="49" charset="0"/>
              </a:rPr>
              <a:t>VARCHAR</a:t>
            </a:r>
            <a:r>
              <a:rPr lang="en-ID" sz="1200" b="0" dirty="0">
                <a:solidFill>
                  <a:srgbClr val="ABB2BF"/>
                </a:solidFill>
                <a:effectLst/>
                <a:latin typeface="Consolas" panose="020B0609020204030204" pitchFamily="49" charset="0"/>
              </a:rPr>
              <a:t>(</a:t>
            </a:r>
            <a:r>
              <a:rPr lang="en-ID" sz="1200" b="0" dirty="0">
                <a:solidFill>
                  <a:srgbClr val="D19A66"/>
                </a:solidFill>
                <a:effectLst/>
                <a:latin typeface="Consolas" panose="020B0609020204030204" pitchFamily="49" charset="0"/>
              </a:rPr>
              <a:t>255</a:t>
            </a:r>
            <a:r>
              <a:rPr lang="en-ID" sz="1200" b="0" dirty="0">
                <a:solidFill>
                  <a:srgbClr val="ABB2BF"/>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78900513-8C27-12F7-DEE6-D1BA90E28C7C}"/>
              </a:ext>
            </a:extLst>
          </p:cNvPr>
          <p:cNvSpPr txBox="1"/>
          <p:nvPr/>
        </p:nvSpPr>
        <p:spPr>
          <a:xfrm>
            <a:off x="5934416" y="1457741"/>
            <a:ext cx="5437672" cy="526297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Transform Categorical Columns (2)</a:t>
            </a:r>
            <a:endParaRPr kumimoji="0" lang="en-ID"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use the database</a:t>
            </a:r>
            <a:endPar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USE</a:t>
            </a:r>
            <a:r>
              <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endParaRPr lang="en-US" sz="1000" dirty="0">
              <a:solidFill>
                <a:srgbClr val="ABB2BF"/>
              </a:solidFill>
              <a:latin typeface="Consolas" panose="020B0609020204030204" pitchFamily="49" charset="0"/>
            </a:endParaRPr>
          </a:p>
          <a:p>
            <a:r>
              <a:rPr lang="en-US" sz="1000" b="0" dirty="0">
                <a:solidFill>
                  <a:srgbClr val="7F848E"/>
                </a:solidFill>
                <a:effectLst/>
                <a:latin typeface="Consolas" panose="020B0609020204030204" pitchFamily="49" charset="0"/>
              </a:rPr>
              <a:t>-- transform categorical data</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UPDATE</a:t>
            </a:r>
            <a:r>
              <a:rPr lang="en-US" sz="1000" b="0" dirty="0">
                <a:solidFill>
                  <a:srgbClr val="ABB2BF"/>
                </a:solidFill>
                <a:effectLst/>
                <a:latin typeface="Consolas" panose="020B0609020204030204" pitchFamily="49" charset="0"/>
              </a:rPr>
              <a:t> </a:t>
            </a:r>
            <a:r>
              <a:rPr lang="en-US" sz="1000" b="0" dirty="0" err="1">
                <a:solidFill>
                  <a:srgbClr val="D19A66"/>
                </a:solidFill>
                <a:effectLst/>
                <a:latin typeface="Consolas" panose="020B0609020204030204" pitchFamily="49" charset="0"/>
              </a:rPr>
              <a:t>dbo</a:t>
            </a:r>
            <a:r>
              <a:rPr lang="en-US" sz="1000" b="0" dirty="0" err="1">
                <a:solidFill>
                  <a:srgbClr val="ABB2BF"/>
                </a:solidFill>
                <a:effectLst/>
                <a:latin typeface="Consolas" panose="020B0609020204030204" pitchFamily="49" charset="0"/>
              </a:rPr>
              <a:t>.</a:t>
            </a:r>
            <a:r>
              <a:rPr lang="en-US" sz="1000" b="0" dirty="0" err="1">
                <a:solidFill>
                  <a:srgbClr val="D19A66"/>
                </a:solidFill>
                <a:effectLst/>
                <a:latin typeface="Consolas" panose="020B0609020204030204" pitchFamily="49" charset="0"/>
              </a:rPr>
              <a:t>DataWarehouse</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SET</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Idstatus</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Idstatus</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'Existing Customer'</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Idstatus</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a:t>
            </a:r>
            <a:r>
              <a:rPr lang="en-US" sz="1000" b="0" dirty="0" err="1">
                <a:solidFill>
                  <a:srgbClr val="98C379"/>
                </a:solidFill>
                <a:effectLst/>
                <a:latin typeface="Consolas" panose="020B0609020204030204" pitchFamily="49" charset="0"/>
              </a:rPr>
              <a:t>Attrited</a:t>
            </a:r>
            <a:r>
              <a:rPr lang="en-US" sz="1000" b="0" dirty="0">
                <a:solidFill>
                  <a:srgbClr val="98C379"/>
                </a:solidFill>
                <a:effectLst/>
                <a:latin typeface="Consolas" panose="020B0609020204030204" pitchFamily="49" charset="0"/>
              </a:rPr>
              <a:t> Customer'</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'20s'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'30s'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50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'40s'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50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60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'50s'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60</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&lt;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70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'60s'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Customer_Age</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70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'70s+'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'High School'</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'Graduate'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'Uneducated'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5</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'College'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6</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'Post-Graduate'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Educationid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7</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'Doctorate'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dirty="0">
                <a:solidFill>
                  <a:srgbClr val="ABB2BF"/>
                </a:solidFill>
                <a:latin typeface="Consolas" panose="020B0609020204030204" pitchFamily="49" charset="0"/>
              </a:rPr>
              <a:t>;</a:t>
            </a:r>
            <a:endParaRPr lang="en-US" sz="1000"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426664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- 3</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354627" y="1719342"/>
            <a:ext cx="5186251" cy="443198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Lato" panose="020F0502020204030203" pitchFamily="34" charset="0"/>
                <a:ea typeface="+mn-ea"/>
                <a:cs typeface="+mn-cs"/>
              </a:rPr>
              <a:t>Transfor</a:t>
            </a:r>
            <a:r>
              <a:rPr lang="en-US" sz="1600" b="1" dirty="0">
                <a:solidFill>
                  <a:prstClr val="black"/>
                </a:solidFill>
                <a:latin typeface="Lato" panose="020F0502020204030203" pitchFamily="34" charset="0"/>
              </a:rPr>
              <a:t>m Categorical Columns (3)</a:t>
            </a: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7F848E"/>
                </a:solidFill>
                <a:effectLst/>
                <a:uLnTx/>
                <a:uFillTx/>
                <a:latin typeface="Consolas" panose="020B0609020204030204" pitchFamily="49" charset="0"/>
                <a:ea typeface="+mn-ea"/>
                <a:cs typeface="+mn-cs"/>
              </a:rPr>
              <a:t>-- use the database</a:t>
            </a:r>
            <a:endPar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USE</a:t>
            </a:r>
            <a:r>
              <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ABB2BF"/>
                </a:solidFill>
                <a:effectLst/>
                <a:uLnTx/>
                <a:uFillTx/>
                <a:latin typeface="Consolas" panose="020B0609020204030204" pitchFamily="49" charset="0"/>
                <a:ea typeface="+mn-ea"/>
                <a:cs typeface="+mn-cs"/>
              </a:rPr>
              <a:t>CustomerHistoryData</a:t>
            </a:r>
            <a:r>
              <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rPr>
              <a:t>;</a:t>
            </a:r>
          </a:p>
          <a:p>
            <a:r>
              <a:rPr lang="en-US" sz="1000" b="0" dirty="0">
                <a:solidFill>
                  <a:srgbClr val="7F848E"/>
                </a:solidFill>
                <a:effectLst/>
                <a:latin typeface="Consolas" panose="020B0609020204030204" pitchFamily="49" charset="0"/>
              </a:rPr>
              <a:t>-- transform categorical data</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UPDATE</a:t>
            </a:r>
            <a:r>
              <a:rPr lang="en-US" sz="1000" b="0" dirty="0">
                <a:solidFill>
                  <a:srgbClr val="ABB2BF"/>
                </a:solidFill>
                <a:effectLst/>
                <a:latin typeface="Consolas" panose="020B0609020204030204" pitchFamily="49" charset="0"/>
              </a:rPr>
              <a:t> </a:t>
            </a:r>
            <a:r>
              <a:rPr lang="en-US" sz="1000" b="0" dirty="0" err="1">
                <a:solidFill>
                  <a:srgbClr val="D19A66"/>
                </a:solidFill>
                <a:effectLst/>
                <a:latin typeface="Consolas" panose="020B0609020204030204" pitchFamily="49" charset="0"/>
              </a:rPr>
              <a:t>dbo</a:t>
            </a:r>
            <a:r>
              <a:rPr lang="en-US" sz="1000" b="0" dirty="0" err="1">
                <a:solidFill>
                  <a:srgbClr val="ABB2BF"/>
                </a:solidFill>
                <a:effectLst/>
                <a:latin typeface="Consolas" panose="020B0609020204030204" pitchFamily="49" charset="0"/>
              </a:rPr>
              <a:t>.</a:t>
            </a:r>
            <a:r>
              <a:rPr lang="en-US" sz="1000" b="0" dirty="0" err="1">
                <a:solidFill>
                  <a:srgbClr val="D19A66"/>
                </a:solidFill>
                <a:effectLst/>
                <a:latin typeface="Consolas" panose="020B0609020204030204" pitchFamily="49" charset="0"/>
              </a:rPr>
              <a:t>DataWarehouse</a:t>
            </a:r>
            <a:endParaRPr lang="en-US" sz="1000" b="0" dirty="0">
              <a:solidFill>
                <a:srgbClr val="ABB2BF"/>
              </a:solidFill>
              <a:effectLst/>
              <a:latin typeface="Consolas" panose="020B0609020204030204" pitchFamily="49" charset="0"/>
            </a:endParaRPr>
          </a:p>
          <a:p>
            <a:r>
              <a:rPr lang="en-US" sz="1000" b="0" dirty="0">
                <a:solidFill>
                  <a:srgbClr val="C678DD"/>
                </a:solidFill>
                <a:effectLst/>
                <a:latin typeface="Consolas" panose="020B0609020204030204" pitchFamily="49" charset="0"/>
              </a:rPr>
              <a:t>SET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'Married'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'Single'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Maritalid</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'Divorced'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'Blue'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'Gold'</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'Silver'</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Card_Category</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'Platinum'</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p>
          <a:p>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CASE</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0</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'No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BETWEEN</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1</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2</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'Few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BETWEEN</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3</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AND</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'Moderate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WHEN</a:t>
            </a:r>
            <a:r>
              <a:rPr lang="en-US" sz="1000" b="0" dirty="0">
                <a:solidFill>
                  <a:srgbClr val="ABB2BF"/>
                </a:solidFill>
                <a:effectLst/>
                <a:latin typeface="Consolas" panose="020B0609020204030204" pitchFamily="49" charset="0"/>
              </a:rPr>
              <a:t> </a:t>
            </a:r>
            <a:r>
              <a:rPr lang="en-US" sz="1000" b="0" dirty="0" err="1">
                <a:solidFill>
                  <a:srgbClr val="ABB2BF"/>
                </a:solidFill>
                <a:effectLst/>
                <a:latin typeface="Consolas" panose="020B0609020204030204" pitchFamily="49" charset="0"/>
              </a:rPr>
              <a:t>Dependent_count</a:t>
            </a:r>
            <a:r>
              <a:rPr lang="en-US" sz="1000" b="0" dirty="0">
                <a:solidFill>
                  <a:srgbClr val="ABB2BF"/>
                </a:solidFill>
                <a:effectLst/>
                <a:latin typeface="Consolas" panose="020B0609020204030204" pitchFamily="49" charset="0"/>
              </a:rPr>
              <a:t> </a:t>
            </a:r>
            <a:r>
              <a:rPr lang="en-US" sz="1000" b="0" dirty="0">
                <a:solidFill>
                  <a:srgbClr val="56B6C2"/>
                </a:solidFill>
                <a:effectLst/>
                <a:latin typeface="Consolas" panose="020B0609020204030204" pitchFamily="49" charset="0"/>
              </a:rPr>
              <a:t>&gt;</a:t>
            </a:r>
            <a:r>
              <a:rPr lang="en-US" sz="1000" b="0" dirty="0">
                <a:solidFill>
                  <a:srgbClr val="ABB2BF"/>
                </a:solidFill>
                <a:effectLst/>
                <a:latin typeface="Consolas" panose="020B0609020204030204" pitchFamily="49" charset="0"/>
              </a:rPr>
              <a:t> </a:t>
            </a:r>
            <a:r>
              <a:rPr lang="en-US" sz="1000" b="0" dirty="0">
                <a:solidFill>
                  <a:srgbClr val="D19A66"/>
                </a:solidFill>
                <a:effectLst/>
                <a:latin typeface="Consolas" panose="020B0609020204030204" pitchFamily="49" charset="0"/>
              </a:rPr>
              <a:t>4</a:t>
            </a:r>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THEN</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'Many Dependents'</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ELSE</a:t>
            </a:r>
            <a:r>
              <a:rPr lang="en-US" sz="1000" b="0" dirty="0">
                <a:solidFill>
                  <a:srgbClr val="ABB2BF"/>
                </a:solidFill>
                <a:effectLst/>
                <a:latin typeface="Consolas" panose="020B0609020204030204" pitchFamily="49" charset="0"/>
              </a:rPr>
              <a:t> </a:t>
            </a:r>
            <a:r>
              <a:rPr lang="en-US" sz="1000" b="0" dirty="0">
                <a:solidFill>
                  <a:srgbClr val="98C379"/>
                </a:solidFill>
                <a:effectLst/>
                <a:latin typeface="Consolas" panose="020B0609020204030204" pitchFamily="49" charset="0"/>
              </a:rPr>
              <a:t>'Unknown'</a:t>
            </a:r>
            <a:endParaRPr lang="en-US" sz="1000" b="0" dirty="0">
              <a:solidFill>
                <a:srgbClr val="ABB2BF"/>
              </a:solidFill>
              <a:effectLst/>
              <a:latin typeface="Consolas" panose="020B0609020204030204" pitchFamily="49" charset="0"/>
            </a:endParaRPr>
          </a:p>
          <a:p>
            <a:r>
              <a:rPr lang="en-US" sz="1000" b="0" dirty="0">
                <a:solidFill>
                  <a:srgbClr val="ABB2BF"/>
                </a:solidFill>
                <a:effectLst/>
                <a:latin typeface="Consolas" panose="020B0609020204030204" pitchFamily="49" charset="0"/>
              </a:rPr>
              <a:t>    </a:t>
            </a:r>
            <a:r>
              <a:rPr lang="en-US" sz="1000" b="0" dirty="0">
                <a:solidFill>
                  <a:srgbClr val="C678DD"/>
                </a:solidFill>
                <a:effectLst/>
                <a:latin typeface="Consolas" panose="020B0609020204030204" pitchFamily="49" charset="0"/>
              </a:rPr>
              <a:t>END</a:t>
            </a:r>
            <a:r>
              <a:rPr lang="en-US" sz="1000" b="0" dirty="0">
                <a:solidFill>
                  <a:srgbClr val="ABB2BF"/>
                </a:solidFill>
                <a:effectLst/>
                <a:latin typeface="Consolas" panose="020B0609020204030204" pitchFamily="49" charset="0"/>
              </a:rPr>
              <a:t>;</a:t>
            </a:r>
            <a:endParaRPr kumimoji="0" lang="en-US" sz="1000" b="0" i="0" u="none" strike="noStrike" kern="1200" cap="none" spc="0" normalizeH="0" baseline="0" noProof="0" dirty="0">
              <a:ln>
                <a:noFill/>
              </a:ln>
              <a:solidFill>
                <a:srgbClr val="ABB2BF"/>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78900513-8C27-12F7-DEE6-D1BA90E28C7C}"/>
              </a:ext>
            </a:extLst>
          </p:cNvPr>
          <p:cNvSpPr txBox="1"/>
          <p:nvPr/>
        </p:nvSpPr>
        <p:spPr>
          <a:xfrm>
            <a:off x="5934416" y="1457741"/>
            <a:ext cx="5437672" cy="4955203"/>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Rename Columns (1)</a:t>
            </a:r>
          </a:p>
          <a:p>
            <a:r>
              <a:rPr lang="en-ID" sz="1000" b="0" dirty="0">
                <a:solidFill>
                  <a:srgbClr val="7F848E"/>
                </a:solidFill>
                <a:effectLst/>
                <a:latin typeface="Consolas" panose="020B0609020204030204" pitchFamily="49" charset="0"/>
              </a:rPr>
              <a:t>-- Use the database you want to work with</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USE</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CustomerHistoryData</a:t>
            </a:r>
            <a:r>
              <a:rPr lang="en-ID" sz="1000" b="0" dirty="0">
                <a:solidFill>
                  <a:srgbClr val="ABB2BF"/>
                </a:solidFill>
                <a:effectLst/>
                <a:latin typeface="Consolas" panose="020B0609020204030204" pitchFamily="49" charset="0"/>
              </a:rPr>
              <a:t>;</a:t>
            </a:r>
          </a:p>
          <a:p>
            <a:r>
              <a:rPr lang="en-ID" sz="1000" b="0" dirty="0">
                <a:solidFill>
                  <a:srgbClr val="7F848E"/>
                </a:solidFill>
                <a:effectLst/>
                <a:latin typeface="Consolas" panose="020B0609020204030204" pitchFamily="49" charset="0"/>
              </a:rPr>
              <a:t>-- Rename the columns</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dbo.DataWarehouse.CLIENTNUM</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'ClientID'</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dbo.DataWarehouse.idstatus</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'Status'</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dbo.DataWarehouse.Customer_Age</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CustomerAge</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dbo.DataWarehouse.Dependent_count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DependentCount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dbo.DataWarehouse.Educationid</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'Education'</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dbo.DataWarehouse.Maritalid</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MaritalStatus</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dbo.DataWarehouse.Income_Category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IncomeCategory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dbo.DataWarehouse.Card_Category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CardCategory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dbo.DataWarehouse.Months_on_book</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MonthsOnBook</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53567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Transformation Queries - 4</a:t>
            </a:r>
            <a:endParaRPr sz="3600" b="1" spc="-10" dirty="0">
              <a:latin typeface="Lato" panose="020F0502020204030203" pitchFamily="34" charset="0"/>
            </a:endParaRPr>
          </a:p>
        </p:txBody>
      </p:sp>
      <p:sp>
        <p:nvSpPr>
          <p:cNvPr id="6" name="TextBox 5">
            <a:extLst>
              <a:ext uri="{FF2B5EF4-FFF2-40B4-BE49-F238E27FC236}">
                <a16:creationId xmlns:a16="http://schemas.microsoft.com/office/drawing/2014/main" id="{07F0500C-A4CF-8883-773D-B20A494A9537}"/>
              </a:ext>
            </a:extLst>
          </p:cNvPr>
          <p:cNvSpPr txBox="1"/>
          <p:nvPr/>
        </p:nvSpPr>
        <p:spPr>
          <a:xfrm>
            <a:off x="3502874" y="1457741"/>
            <a:ext cx="5186251" cy="510909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Rename Columns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ID" sz="1000" b="0" dirty="0">
                <a:solidFill>
                  <a:srgbClr val="7F848E"/>
                </a:solidFill>
                <a:effectLst/>
                <a:latin typeface="Consolas" panose="020B0609020204030204" pitchFamily="49" charset="0"/>
              </a:rPr>
              <a:t>-- Use the database you want to work with</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USE</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CustomerHistoryData</a:t>
            </a:r>
            <a:r>
              <a:rPr lang="en-ID" sz="1000" b="0" dirty="0">
                <a:solidFill>
                  <a:srgbClr val="ABB2BF"/>
                </a:solidFill>
                <a:effectLst/>
                <a:latin typeface="Consolas" panose="020B0609020204030204" pitchFamily="49" charset="0"/>
              </a:rPr>
              <a:t>;</a:t>
            </a:r>
          </a:p>
          <a:p>
            <a:r>
              <a:rPr lang="en-ID" sz="1000" b="0" dirty="0">
                <a:solidFill>
                  <a:srgbClr val="7F848E"/>
                </a:solidFill>
                <a:effectLst/>
                <a:latin typeface="Consolas" panose="020B0609020204030204" pitchFamily="49" charset="0"/>
              </a:rPr>
              <a:t>-- Rename the columns</a:t>
            </a:r>
            <a:endParaRPr lang="en-ID" sz="1000" b="0" dirty="0">
              <a:solidFill>
                <a:srgbClr val="ABB2BF"/>
              </a:solidFill>
              <a:effectLst/>
              <a:latin typeface="Consolas" panose="020B0609020204030204" pitchFamily="49" charset="0"/>
            </a:endParaRP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dbo.DataWarehouse.Total_Relationship_Count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TotalRelationshipCount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'dbo.DataWarehouse.Months_Inactive_12_mon'</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'MonthsInactiveIn12Month'</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'dbo.DataWarehouse.Contacts_Count_12_mon'</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'ContactsCountIn12Month'</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dbo.DataWarehouse.Credit_Limit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CreditLimit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dbo.DataWarehouse.Total_Revolving_Bal</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TotalRevolvingBalance</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dbo.DataWarehouse.Avg_Open_To_Buy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AvgOpenToBuy</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dbo.DataWarehouse.Total_Trans_Amt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TotalTransAmt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dbo.DataWarehouse.Total_Trans_Ct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TotalTransCT</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a:p>
            <a:r>
              <a:rPr lang="en-ID" sz="1000" b="0" dirty="0">
                <a:solidFill>
                  <a:srgbClr val="C678DD"/>
                </a:solidFill>
                <a:effectLst/>
                <a:latin typeface="Consolas" panose="020B0609020204030204" pitchFamily="49" charset="0"/>
              </a:rPr>
              <a:t>EXEC</a:t>
            </a:r>
            <a:r>
              <a:rPr lang="en-ID" sz="1000" b="0" dirty="0">
                <a:solidFill>
                  <a:srgbClr val="ABB2BF"/>
                </a:solidFill>
                <a:effectLst/>
                <a:latin typeface="Consolas" panose="020B0609020204030204" pitchFamily="49" charset="0"/>
              </a:rPr>
              <a:t> </a:t>
            </a:r>
            <a:r>
              <a:rPr lang="en-ID" sz="1000" b="0" dirty="0" err="1">
                <a:solidFill>
                  <a:srgbClr val="ABB2BF"/>
                </a:solidFill>
                <a:effectLst/>
                <a:latin typeface="Consolas" panose="020B0609020204030204" pitchFamily="49" charset="0"/>
              </a:rPr>
              <a:t>sp_rename</a:t>
            </a:r>
            <a:r>
              <a:rPr lang="en-ID" sz="1000" b="0" dirty="0">
                <a:solidFill>
                  <a:srgbClr val="ABB2BF"/>
                </a:solidFill>
                <a:effectLst/>
                <a:latin typeface="Consolas" panose="020B0609020204030204" pitchFamily="49" charset="0"/>
              </a:rPr>
              <a:t> </a:t>
            </a:r>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dbo.DataWarehouse.Avg_Utilization</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a:t>
            </a:r>
            <a:r>
              <a:rPr lang="en-ID" sz="1000" b="0" dirty="0" err="1">
                <a:solidFill>
                  <a:srgbClr val="98C379"/>
                </a:solidFill>
                <a:effectLst/>
                <a:latin typeface="Consolas" panose="020B0609020204030204" pitchFamily="49" charset="0"/>
              </a:rPr>
              <a:t>AvgUtilizationRatio</a:t>
            </a:r>
            <a:r>
              <a:rPr lang="en-ID" sz="1000" b="0" dirty="0">
                <a:solidFill>
                  <a:srgbClr val="98C379"/>
                </a:solidFill>
                <a:effectLst/>
                <a:latin typeface="Consolas" panose="020B0609020204030204" pitchFamily="49" charset="0"/>
              </a:rPr>
              <a:t>'</a:t>
            </a:r>
            <a:r>
              <a:rPr lang="en-ID" sz="1000" b="0" dirty="0">
                <a:solidFill>
                  <a:srgbClr val="ABB2BF"/>
                </a:solidFill>
                <a:effectLst/>
                <a:latin typeface="Consolas" panose="020B0609020204030204" pitchFamily="49" charset="0"/>
              </a:rPr>
              <a:t>,</a:t>
            </a:r>
          </a:p>
          <a:p>
            <a:r>
              <a:rPr lang="en-ID" sz="1000" b="0" dirty="0">
                <a:solidFill>
                  <a:srgbClr val="98C379"/>
                </a:solidFill>
                <a:effectLst/>
                <a:latin typeface="Consolas" panose="020B0609020204030204" pitchFamily="49" charset="0"/>
              </a:rPr>
              <a:t>'COLUMN'</a:t>
            </a:r>
            <a:r>
              <a:rPr lang="en-ID" sz="1000"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173315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274838"/>
            <a:ext cx="4577286" cy="2308324"/>
          </a:xfrm>
        </p:spPr>
        <p:txBody>
          <a:bodyPr/>
          <a:lstStyle/>
          <a:p>
            <a:r>
              <a:rPr lang="en-US" sz="5000" b="1" dirty="0">
                <a:latin typeface="Lato" panose="020F0502020204030203" pitchFamily="34" charset="0"/>
              </a:rPr>
              <a:t>Customer Segmentation Analysis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242019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20" name="object 6">
            <a:extLst>
              <a:ext uri="{FF2B5EF4-FFF2-40B4-BE49-F238E27FC236}">
                <a16:creationId xmlns:a16="http://schemas.microsoft.com/office/drawing/2014/main" id="{43E0E9BB-91D3-321E-D74C-B80C20D86C33}"/>
              </a:ext>
            </a:extLst>
          </p:cNvPr>
          <p:cNvSpPr txBox="1">
            <a:spLocks noGrp="1"/>
          </p:cNvSpPr>
          <p:nvPr>
            <p:ph type="title"/>
          </p:nvPr>
        </p:nvSpPr>
        <p:spPr>
          <a:xfrm>
            <a:off x="181469" y="344866"/>
            <a:ext cx="4424264" cy="635000"/>
          </a:xfrm>
          <a:prstGeom prst="rect">
            <a:avLst/>
          </a:prstGeom>
        </p:spPr>
        <p:txBody>
          <a:bodyPr vert="horz" wrap="square" lIns="0" tIns="12065" rIns="0" bIns="0" rtlCol="0">
            <a:spAutoFit/>
          </a:bodyPr>
          <a:lstStyle/>
          <a:p>
            <a:pPr marL="12700" algn="ctr">
              <a:lnSpc>
                <a:spcPct val="100000"/>
              </a:lnSpc>
              <a:spcBef>
                <a:spcPts val="95"/>
              </a:spcBef>
            </a:pPr>
            <a:r>
              <a:rPr lang="en-US" spc="-10" dirty="0">
                <a:latin typeface="Lato" panose="020F0502020204030203" pitchFamily="34" charset="0"/>
              </a:rPr>
              <a:t>Table of Contents</a:t>
            </a:r>
            <a:endParaRPr spc="-10" dirty="0">
              <a:latin typeface="Lato" panose="020F0502020204030203" pitchFamily="34" charset="0"/>
            </a:endParaRPr>
          </a:p>
        </p:txBody>
      </p:sp>
      <p:sp>
        <p:nvSpPr>
          <p:cNvPr id="27" name="Rectangle 26">
            <a:extLst>
              <a:ext uri="{FF2B5EF4-FFF2-40B4-BE49-F238E27FC236}">
                <a16:creationId xmlns:a16="http://schemas.microsoft.com/office/drawing/2014/main" id="{52FDFB3D-04CA-64D2-B2B1-2E972E17EF22}"/>
              </a:ext>
            </a:extLst>
          </p:cNvPr>
          <p:cNvSpPr/>
          <p:nvPr/>
        </p:nvSpPr>
        <p:spPr>
          <a:xfrm>
            <a:off x="3477928" y="1631107"/>
            <a:ext cx="5813659" cy="53747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Business Understanding</a:t>
            </a:r>
            <a:endParaRPr lang="en-ID" b="1" dirty="0">
              <a:solidFill>
                <a:schemeClr val="tx1">
                  <a:lumMod val="65000"/>
                  <a:lumOff val="35000"/>
                </a:schemeClr>
              </a:solidFill>
              <a:latin typeface="Lato" panose="020F0502020204030203" pitchFamily="34" charset="0"/>
            </a:endParaRPr>
          </a:p>
        </p:txBody>
      </p:sp>
      <p:sp>
        <p:nvSpPr>
          <p:cNvPr id="28" name="Rectangle 27">
            <a:extLst>
              <a:ext uri="{FF2B5EF4-FFF2-40B4-BE49-F238E27FC236}">
                <a16:creationId xmlns:a16="http://schemas.microsoft.com/office/drawing/2014/main" id="{F76BCA72-3A93-40A9-DD6B-D59D6ED1107A}"/>
              </a:ext>
            </a:extLst>
          </p:cNvPr>
          <p:cNvSpPr/>
          <p:nvPr/>
        </p:nvSpPr>
        <p:spPr>
          <a:xfrm>
            <a:off x="3477928" y="2155115"/>
            <a:ext cx="5813659" cy="537471"/>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Data Understanding</a:t>
            </a:r>
            <a:endParaRPr lang="en-ID" b="1" dirty="0">
              <a:solidFill>
                <a:schemeClr val="tx1">
                  <a:lumMod val="65000"/>
                  <a:lumOff val="35000"/>
                </a:schemeClr>
              </a:solidFill>
              <a:latin typeface="Lato" panose="020F0502020204030203" pitchFamily="34" charset="0"/>
            </a:endParaRPr>
          </a:p>
        </p:txBody>
      </p:sp>
      <p:sp>
        <p:nvSpPr>
          <p:cNvPr id="29" name="Rectangle 28">
            <a:extLst>
              <a:ext uri="{FF2B5EF4-FFF2-40B4-BE49-F238E27FC236}">
                <a16:creationId xmlns:a16="http://schemas.microsoft.com/office/drawing/2014/main" id="{98909B50-0FA4-420F-F848-8C03C3B8960F}"/>
              </a:ext>
            </a:extLst>
          </p:cNvPr>
          <p:cNvSpPr/>
          <p:nvPr/>
        </p:nvSpPr>
        <p:spPr>
          <a:xfrm>
            <a:off x="3477928" y="2692586"/>
            <a:ext cx="5813659" cy="524008"/>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solidFill>
                <a:schemeClr val="tx1">
                  <a:lumMod val="65000"/>
                  <a:lumOff val="35000"/>
                </a:schemeClr>
              </a:solidFill>
            </a:endParaRPr>
          </a:p>
        </p:txBody>
      </p:sp>
      <p:sp>
        <p:nvSpPr>
          <p:cNvPr id="30" name="Rectangle 29">
            <a:extLst>
              <a:ext uri="{FF2B5EF4-FFF2-40B4-BE49-F238E27FC236}">
                <a16:creationId xmlns:a16="http://schemas.microsoft.com/office/drawing/2014/main" id="{D0B00FF6-72C9-9CC2-0B68-9567C67FA164}"/>
              </a:ext>
            </a:extLst>
          </p:cNvPr>
          <p:cNvSpPr/>
          <p:nvPr/>
        </p:nvSpPr>
        <p:spPr>
          <a:xfrm>
            <a:off x="3477928" y="3216594"/>
            <a:ext cx="5813659" cy="537471"/>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6" name="Rectangle 35">
            <a:extLst>
              <a:ext uri="{FF2B5EF4-FFF2-40B4-BE49-F238E27FC236}">
                <a16:creationId xmlns:a16="http://schemas.microsoft.com/office/drawing/2014/main" id="{6C0EC8AF-560D-BCFC-48F3-7722AE3644DD}"/>
              </a:ext>
            </a:extLst>
          </p:cNvPr>
          <p:cNvSpPr/>
          <p:nvPr/>
        </p:nvSpPr>
        <p:spPr>
          <a:xfrm>
            <a:off x="3477905" y="3742765"/>
            <a:ext cx="5813659" cy="53747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Summaries</a:t>
            </a:r>
            <a:endParaRPr lang="en-ID" b="1" dirty="0">
              <a:solidFill>
                <a:schemeClr val="tx1">
                  <a:lumMod val="65000"/>
                  <a:lumOff val="35000"/>
                </a:schemeClr>
              </a:solidFill>
              <a:latin typeface="Lato" panose="020F0502020204030203" pitchFamily="34" charset="0"/>
            </a:endParaRPr>
          </a:p>
        </p:txBody>
      </p:sp>
      <p:sp>
        <p:nvSpPr>
          <p:cNvPr id="37" name="Rectangle 36">
            <a:extLst>
              <a:ext uri="{FF2B5EF4-FFF2-40B4-BE49-F238E27FC236}">
                <a16:creationId xmlns:a16="http://schemas.microsoft.com/office/drawing/2014/main" id="{05BB7E77-C79F-30EB-3F82-2C22A0E8CB1E}"/>
              </a:ext>
            </a:extLst>
          </p:cNvPr>
          <p:cNvSpPr/>
          <p:nvPr/>
        </p:nvSpPr>
        <p:spPr>
          <a:xfrm>
            <a:off x="3477905" y="4249067"/>
            <a:ext cx="5813659" cy="537471"/>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Recommendations</a:t>
            </a:r>
            <a:endParaRPr lang="en-ID" b="1" dirty="0">
              <a:solidFill>
                <a:schemeClr val="tx1">
                  <a:lumMod val="65000"/>
                  <a:lumOff val="35000"/>
                </a:schemeClr>
              </a:solidFill>
              <a:latin typeface="Lato" panose="020F0502020204030203" pitchFamily="34" charset="0"/>
            </a:endParaRPr>
          </a:p>
        </p:txBody>
      </p:sp>
      <p:sp>
        <p:nvSpPr>
          <p:cNvPr id="38" name="Rectangle 37">
            <a:extLst>
              <a:ext uri="{FF2B5EF4-FFF2-40B4-BE49-F238E27FC236}">
                <a16:creationId xmlns:a16="http://schemas.microsoft.com/office/drawing/2014/main" id="{B4A73FC5-0EDA-2523-C99A-7C8B8270FAA1}"/>
              </a:ext>
            </a:extLst>
          </p:cNvPr>
          <p:cNvSpPr/>
          <p:nvPr/>
        </p:nvSpPr>
        <p:spPr>
          <a:xfrm>
            <a:off x="3477905" y="4740350"/>
            <a:ext cx="5813659" cy="53747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65000"/>
                    <a:lumOff val="35000"/>
                  </a:schemeClr>
                </a:solidFill>
                <a:latin typeface="Lato" panose="020F0502020204030203" pitchFamily="34" charset="0"/>
              </a:rPr>
              <a:t>References</a:t>
            </a:r>
            <a:endParaRPr lang="en-ID" b="1" dirty="0">
              <a:solidFill>
                <a:schemeClr val="tx1">
                  <a:lumMod val="65000"/>
                  <a:lumOff val="35000"/>
                </a:schemeClr>
              </a:solidFill>
              <a:latin typeface="Lato" panose="020F0502020204030203" pitchFamily="34" charset="0"/>
            </a:endParaRPr>
          </a:p>
        </p:txBody>
      </p:sp>
      <p:sp>
        <p:nvSpPr>
          <p:cNvPr id="41" name="TextBox 40">
            <a:extLst>
              <a:ext uri="{FF2B5EF4-FFF2-40B4-BE49-F238E27FC236}">
                <a16:creationId xmlns:a16="http://schemas.microsoft.com/office/drawing/2014/main" id="{4397141D-9166-F239-7B21-773B17C76EDE}"/>
              </a:ext>
            </a:extLst>
          </p:cNvPr>
          <p:cNvSpPr txBox="1"/>
          <p:nvPr/>
        </p:nvSpPr>
        <p:spPr>
          <a:xfrm>
            <a:off x="3249327" y="2776656"/>
            <a:ext cx="6270858" cy="369332"/>
          </a:xfrm>
          <a:prstGeom prst="rect">
            <a:avLst/>
          </a:prstGeom>
          <a:noFill/>
        </p:spPr>
        <p:txBody>
          <a:bodyPr wrap="square">
            <a:spAutoFit/>
          </a:bodyPr>
          <a:lstStyle/>
          <a:p>
            <a:pPr algn="ctr"/>
            <a:r>
              <a:rPr lang="en-US" b="1" dirty="0">
                <a:solidFill>
                  <a:schemeClr val="tx1">
                    <a:lumMod val="65000"/>
                    <a:lumOff val="35000"/>
                  </a:schemeClr>
                </a:solidFill>
                <a:latin typeface="Lato" panose="020F0502020204030203" pitchFamily="34" charset="0"/>
              </a:rPr>
              <a:t>Extract, Transform, and Load Process</a:t>
            </a:r>
            <a:endParaRPr lang="en-ID" b="1" dirty="0">
              <a:solidFill>
                <a:schemeClr val="tx1">
                  <a:lumMod val="65000"/>
                  <a:lumOff val="35000"/>
                </a:schemeClr>
              </a:solidFill>
              <a:latin typeface="Lato" panose="020F0502020204030203" pitchFamily="34" charset="0"/>
            </a:endParaRPr>
          </a:p>
        </p:txBody>
      </p:sp>
      <p:sp>
        <p:nvSpPr>
          <p:cNvPr id="43" name="TextBox 42">
            <a:extLst>
              <a:ext uri="{FF2B5EF4-FFF2-40B4-BE49-F238E27FC236}">
                <a16:creationId xmlns:a16="http://schemas.microsoft.com/office/drawing/2014/main" id="{B0C20BE2-5FA4-50B0-22E4-4E54E7139853}"/>
              </a:ext>
            </a:extLst>
          </p:cNvPr>
          <p:cNvSpPr txBox="1"/>
          <p:nvPr/>
        </p:nvSpPr>
        <p:spPr>
          <a:xfrm>
            <a:off x="3335954" y="3294133"/>
            <a:ext cx="6097604" cy="369332"/>
          </a:xfrm>
          <a:prstGeom prst="rect">
            <a:avLst/>
          </a:prstGeom>
          <a:noFill/>
        </p:spPr>
        <p:txBody>
          <a:bodyPr wrap="square">
            <a:spAutoFit/>
          </a:bodyPr>
          <a:lstStyle/>
          <a:p>
            <a:pPr algn="ctr"/>
            <a:r>
              <a:rPr lang="en-US" b="1" dirty="0">
                <a:solidFill>
                  <a:schemeClr val="tx1">
                    <a:lumMod val="65000"/>
                    <a:lumOff val="35000"/>
                  </a:schemeClr>
                </a:solidFill>
                <a:latin typeface="Lato" panose="020F0502020204030203" pitchFamily="34" charset="0"/>
              </a:rPr>
              <a:t>Customer Segmentation Analysis</a:t>
            </a:r>
            <a:endParaRPr lang="en-ID" b="1" dirty="0">
              <a:solidFill>
                <a:schemeClr val="tx1">
                  <a:lumMod val="65000"/>
                  <a:lumOff val="35000"/>
                </a:schemeClr>
              </a:solidFill>
              <a:latin typeface="Lato" panose="020F0502020204030203" pitchFamily="34" charset="0"/>
            </a:endParaRPr>
          </a:p>
        </p:txBody>
      </p:sp>
      <p:sp>
        <p:nvSpPr>
          <p:cNvPr id="6" name="TextBox 5">
            <a:extLst>
              <a:ext uri="{FF2B5EF4-FFF2-40B4-BE49-F238E27FC236}">
                <a16:creationId xmlns:a16="http://schemas.microsoft.com/office/drawing/2014/main" id="{731DC13F-B0AB-7FF1-D40B-1552D8BBAE7B}"/>
              </a:ext>
            </a:extLst>
          </p:cNvPr>
          <p:cNvSpPr txBox="1"/>
          <p:nvPr/>
        </p:nvSpPr>
        <p:spPr>
          <a:xfrm>
            <a:off x="3561325" y="1715176"/>
            <a:ext cx="369012"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1.</a:t>
            </a:r>
            <a:endParaRPr lang="en-ID" b="1" dirty="0">
              <a:solidFill>
                <a:schemeClr val="tx1">
                  <a:lumMod val="65000"/>
                  <a:lumOff val="35000"/>
                </a:schemeClr>
              </a:solidFill>
              <a:latin typeface="Lato" panose="020F0502020204030203" pitchFamily="34" charset="0"/>
            </a:endParaRPr>
          </a:p>
        </p:txBody>
      </p:sp>
      <p:sp>
        <p:nvSpPr>
          <p:cNvPr id="7" name="TextBox 6">
            <a:extLst>
              <a:ext uri="{FF2B5EF4-FFF2-40B4-BE49-F238E27FC236}">
                <a16:creationId xmlns:a16="http://schemas.microsoft.com/office/drawing/2014/main" id="{8C79A4FC-75FD-493D-21DF-FAB474E3F6C3}"/>
              </a:ext>
            </a:extLst>
          </p:cNvPr>
          <p:cNvSpPr txBox="1"/>
          <p:nvPr/>
        </p:nvSpPr>
        <p:spPr>
          <a:xfrm>
            <a:off x="3561325" y="2242522"/>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2.</a:t>
            </a:r>
            <a:endParaRPr lang="en-ID" b="1" dirty="0">
              <a:solidFill>
                <a:schemeClr val="tx1">
                  <a:lumMod val="65000"/>
                  <a:lumOff val="35000"/>
                </a:schemeClr>
              </a:solidFill>
              <a:latin typeface="Lato" panose="020F0502020204030203" pitchFamily="34" charset="0"/>
            </a:endParaRPr>
          </a:p>
        </p:txBody>
      </p:sp>
      <p:sp>
        <p:nvSpPr>
          <p:cNvPr id="8" name="TextBox 7">
            <a:extLst>
              <a:ext uri="{FF2B5EF4-FFF2-40B4-BE49-F238E27FC236}">
                <a16:creationId xmlns:a16="http://schemas.microsoft.com/office/drawing/2014/main" id="{B0031460-1C86-67CE-B3DC-343E92CE5D1E}"/>
              </a:ext>
            </a:extLst>
          </p:cNvPr>
          <p:cNvSpPr txBox="1"/>
          <p:nvPr/>
        </p:nvSpPr>
        <p:spPr>
          <a:xfrm>
            <a:off x="3559723" y="2766092"/>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3.</a:t>
            </a:r>
            <a:endParaRPr lang="en-ID" b="1" dirty="0">
              <a:solidFill>
                <a:schemeClr val="tx1">
                  <a:lumMod val="65000"/>
                  <a:lumOff val="35000"/>
                </a:schemeClr>
              </a:solidFill>
              <a:latin typeface="Lato" panose="020F0502020204030203" pitchFamily="34" charset="0"/>
            </a:endParaRPr>
          </a:p>
        </p:txBody>
      </p:sp>
      <p:sp>
        <p:nvSpPr>
          <p:cNvPr id="9" name="TextBox 8">
            <a:extLst>
              <a:ext uri="{FF2B5EF4-FFF2-40B4-BE49-F238E27FC236}">
                <a16:creationId xmlns:a16="http://schemas.microsoft.com/office/drawing/2014/main" id="{5D5634CF-E8E1-70C6-0417-ADA32D3C9B3D}"/>
              </a:ext>
            </a:extLst>
          </p:cNvPr>
          <p:cNvSpPr txBox="1"/>
          <p:nvPr/>
        </p:nvSpPr>
        <p:spPr>
          <a:xfrm>
            <a:off x="3572134" y="3290100"/>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4.</a:t>
            </a:r>
            <a:endParaRPr lang="en-ID" b="1" dirty="0">
              <a:solidFill>
                <a:schemeClr val="tx1">
                  <a:lumMod val="65000"/>
                  <a:lumOff val="35000"/>
                </a:schemeClr>
              </a:solidFill>
              <a:latin typeface="Lato" panose="020F0502020204030203" pitchFamily="34" charset="0"/>
            </a:endParaRPr>
          </a:p>
        </p:txBody>
      </p:sp>
      <p:sp>
        <p:nvSpPr>
          <p:cNvPr id="10" name="TextBox 9">
            <a:extLst>
              <a:ext uri="{FF2B5EF4-FFF2-40B4-BE49-F238E27FC236}">
                <a16:creationId xmlns:a16="http://schemas.microsoft.com/office/drawing/2014/main" id="{40EEC6C6-7348-9E46-ED82-EB5E3B514A68}"/>
              </a:ext>
            </a:extLst>
          </p:cNvPr>
          <p:cNvSpPr txBox="1"/>
          <p:nvPr/>
        </p:nvSpPr>
        <p:spPr>
          <a:xfrm>
            <a:off x="3585370" y="3817573"/>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5.</a:t>
            </a:r>
            <a:endParaRPr lang="en-ID" b="1" dirty="0">
              <a:solidFill>
                <a:schemeClr val="tx1">
                  <a:lumMod val="65000"/>
                  <a:lumOff val="35000"/>
                </a:schemeClr>
              </a:solidFill>
              <a:latin typeface="Lato" panose="020F0502020204030203" pitchFamily="34" charset="0"/>
            </a:endParaRPr>
          </a:p>
        </p:txBody>
      </p:sp>
      <p:sp>
        <p:nvSpPr>
          <p:cNvPr id="13" name="TextBox 12">
            <a:extLst>
              <a:ext uri="{FF2B5EF4-FFF2-40B4-BE49-F238E27FC236}">
                <a16:creationId xmlns:a16="http://schemas.microsoft.com/office/drawing/2014/main" id="{402E05F0-9B4E-0897-2624-7FB5C22B5381}"/>
              </a:ext>
            </a:extLst>
          </p:cNvPr>
          <p:cNvSpPr txBox="1"/>
          <p:nvPr/>
        </p:nvSpPr>
        <p:spPr>
          <a:xfrm>
            <a:off x="3585370" y="4855929"/>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7.</a:t>
            </a:r>
            <a:endParaRPr lang="en-ID" b="1" dirty="0">
              <a:solidFill>
                <a:schemeClr val="tx1">
                  <a:lumMod val="65000"/>
                  <a:lumOff val="35000"/>
                </a:schemeClr>
              </a:solidFill>
              <a:latin typeface="Lato" panose="020F0502020204030203" pitchFamily="34" charset="0"/>
            </a:endParaRPr>
          </a:p>
        </p:txBody>
      </p:sp>
      <p:sp>
        <p:nvSpPr>
          <p:cNvPr id="5" name="TextBox 4">
            <a:extLst>
              <a:ext uri="{FF2B5EF4-FFF2-40B4-BE49-F238E27FC236}">
                <a16:creationId xmlns:a16="http://schemas.microsoft.com/office/drawing/2014/main" id="{53D2D718-11EC-E7BE-6C32-D5B2515D7D20}"/>
              </a:ext>
            </a:extLst>
          </p:cNvPr>
          <p:cNvSpPr txBox="1"/>
          <p:nvPr/>
        </p:nvSpPr>
        <p:spPr>
          <a:xfrm>
            <a:off x="3572134" y="4325627"/>
            <a:ext cx="370614" cy="369332"/>
          </a:xfrm>
          <a:prstGeom prst="rect">
            <a:avLst/>
          </a:prstGeom>
          <a:noFill/>
        </p:spPr>
        <p:txBody>
          <a:bodyPr wrap="none" rtlCol="0">
            <a:spAutoFit/>
          </a:bodyPr>
          <a:lstStyle/>
          <a:p>
            <a:r>
              <a:rPr lang="en-US" b="1" dirty="0">
                <a:solidFill>
                  <a:schemeClr val="tx1">
                    <a:lumMod val="65000"/>
                    <a:lumOff val="35000"/>
                  </a:schemeClr>
                </a:solidFill>
                <a:latin typeface="Lato" panose="020F0502020204030203" pitchFamily="34" charset="0"/>
              </a:rPr>
              <a:t>6.</a:t>
            </a:r>
            <a:endParaRPr lang="en-ID" b="1" dirty="0">
              <a:solidFill>
                <a:schemeClr val="tx1">
                  <a:lumMod val="65000"/>
                  <a:lumOff val="35000"/>
                </a:schemeClr>
              </a:solidFill>
              <a:latin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prstClr val="black">
                    <a:lumMod val="50000"/>
                    <a:lumOff val="50000"/>
                  </a:prstClr>
                </a:solidFill>
                <a:latin typeface="Lato" panose="020F0502020204030203" pitchFamily="34" charset="0"/>
              </a:rPr>
              <a:t>A</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as Existing and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Attrited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status.</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19596"/>
            <a:ext cx="8298625" cy="504625"/>
          </a:xfrm>
          <a:prstGeom prst="rect">
            <a:avLst/>
          </a:prstGeom>
        </p:spPr>
        <p:txBody>
          <a:bodyPr vert="horz" wrap="square" lIns="0" tIns="12065" rIns="0" bIns="0" rtlCol="0">
            <a:spAutoFit/>
          </a:bodyPr>
          <a:lstStyle/>
          <a:p>
            <a:pPr marL="12700" algn="l">
              <a:lnSpc>
                <a:spcPct val="100000"/>
              </a:lnSpc>
              <a:spcBef>
                <a:spcPts val="95"/>
              </a:spcBef>
            </a:pPr>
            <a:r>
              <a:rPr lang="en-US" sz="3200" b="1" spc="-10" dirty="0">
                <a:latin typeface="Lato" panose="020F0502020204030203" pitchFamily="34" charset="0"/>
              </a:rPr>
              <a:t>Query for Customer Segmentation by Status</a:t>
            </a:r>
            <a:endParaRPr sz="32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2437091" y="2678897"/>
            <a:ext cx="2856939" cy="230832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the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Status</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CB9A783-B9D4-280A-A81F-B9B1639B6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972" y="3082112"/>
            <a:ext cx="3495315" cy="1501893"/>
          </a:xfrm>
          <a:prstGeom prst="rect">
            <a:avLst/>
          </a:prstGeom>
          <a:ln>
            <a:solidFill>
              <a:schemeClr val="tx1"/>
            </a:solidFill>
          </a:ln>
        </p:spPr>
      </p:pic>
    </p:spTree>
    <p:extLst>
      <p:ext uri="{BB962C8B-B14F-4D97-AF65-F5344CB8AC3E}">
        <p14:creationId xmlns:p14="http://schemas.microsoft.com/office/powerpoint/2010/main" val="216247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590749"/>
            <a:ext cx="4689108" cy="336771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available data, the number of existing customers appears to outweigh the number of </a:t>
            </a:r>
            <a:r>
              <a:rPr kumimoji="0" lang="en-US" sz="16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attrited</a:t>
            </a: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ones. This indicates that the business can retain its customer base and suggests a positive trend in customer loyalty. "Existing customers" refers to those currently conducting business with the company, while "</a:t>
            </a:r>
            <a:r>
              <a:rPr kumimoji="0" lang="en-US" sz="16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attrited</a:t>
            </a: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ones" refers to customers who have terminated their relationship with the company.</a:t>
            </a:r>
            <a:endParaRPr kumimoji="0" lang="en-ID"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81151"/>
            <a:ext cx="8298625" cy="443070"/>
          </a:xfrm>
          <a:prstGeom prst="rect">
            <a:avLst/>
          </a:prstGeom>
        </p:spPr>
        <p:txBody>
          <a:bodyPr vert="horz" wrap="square" lIns="0" tIns="12065" rIns="0" bIns="0" rtlCol="0">
            <a:spAutoFit/>
          </a:bodyPr>
          <a:lstStyle/>
          <a:p>
            <a:pPr marL="12700" algn="l">
              <a:lnSpc>
                <a:spcPct val="100000"/>
              </a:lnSpc>
              <a:spcBef>
                <a:spcPts val="95"/>
              </a:spcBef>
            </a:pPr>
            <a:r>
              <a:rPr lang="en-US" sz="2800" b="1" spc="-10" dirty="0">
                <a:latin typeface="Lato" panose="020F0502020204030203" pitchFamily="34" charset="0"/>
              </a:rPr>
              <a:t>Visualization for Customer Segmentation by Status</a:t>
            </a:r>
            <a:endParaRPr sz="2800" b="1" spc="-10" dirty="0">
              <a:latin typeface="Lato" panose="020F0502020204030203" pitchFamily="34" charset="0"/>
            </a:endParaRPr>
          </a:p>
        </p:txBody>
      </p:sp>
      <p:pic>
        <p:nvPicPr>
          <p:cNvPr id="7" name="Picture 6">
            <a:extLst>
              <a:ext uri="{FF2B5EF4-FFF2-40B4-BE49-F238E27FC236}">
                <a16:creationId xmlns:a16="http://schemas.microsoft.com/office/drawing/2014/main" id="{F39ABCED-B8A7-FE4C-EC9D-AC7F66B2A55C}"/>
              </a:ext>
            </a:extLst>
          </p:cNvPr>
          <p:cNvPicPr>
            <a:picLocks noChangeAspect="1"/>
          </p:cNvPicPr>
          <p:nvPr/>
        </p:nvPicPr>
        <p:blipFill>
          <a:blip r:embed="rId4"/>
          <a:stretch>
            <a:fillRect/>
          </a:stretch>
        </p:blipFill>
        <p:spPr>
          <a:xfrm>
            <a:off x="5878175" y="1590749"/>
            <a:ext cx="5550154" cy="4358856"/>
          </a:xfrm>
          <a:prstGeom prst="rect">
            <a:avLst/>
          </a:prstGeom>
        </p:spPr>
      </p:pic>
    </p:spTree>
    <p:extLst>
      <p:ext uri="{BB962C8B-B14F-4D97-AF65-F5344CB8AC3E}">
        <p14:creationId xmlns:p14="http://schemas.microsoft.com/office/powerpoint/2010/main" val="427538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prstClr val="black">
                    <a:lumMod val="50000"/>
                    <a:lumOff val="50000"/>
                  </a:prstClr>
                </a:solidFill>
                <a:latin typeface="Lato" panose="020F0502020204030203" pitchFamily="34" charset="0"/>
              </a:rPr>
              <a:t>A</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by status &amp; gender.</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19596"/>
            <a:ext cx="8298625" cy="504625"/>
          </a:xfrm>
          <a:prstGeom prst="rect">
            <a:avLst/>
          </a:prstGeom>
        </p:spPr>
        <p:txBody>
          <a:bodyPr vert="horz" wrap="square" lIns="0" tIns="12065" rIns="0" bIns="0" rtlCol="0">
            <a:spAutoFit/>
          </a:bodyPr>
          <a:lstStyle/>
          <a:p>
            <a:pPr marL="12700" algn="l">
              <a:lnSpc>
                <a:spcPct val="100000"/>
              </a:lnSpc>
              <a:spcBef>
                <a:spcPts val="95"/>
              </a:spcBef>
            </a:pPr>
            <a:r>
              <a:rPr lang="en-US" sz="3200" b="1" spc="-10" dirty="0">
                <a:latin typeface="Lato" panose="020F0502020204030203" pitchFamily="34" charset="0"/>
              </a:rPr>
              <a:t>Query for Customer Segmentation by Gender</a:t>
            </a:r>
            <a:endParaRPr sz="32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2526191" y="2678893"/>
            <a:ext cx="2856939" cy="280076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Status &amp; Gender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gender</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Gender,</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Gender;</a:t>
            </a: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p:txBody>
      </p:sp>
      <p:pic>
        <p:nvPicPr>
          <p:cNvPr id="7" name="Picture 6">
            <a:extLst>
              <a:ext uri="{FF2B5EF4-FFF2-40B4-BE49-F238E27FC236}">
                <a16:creationId xmlns:a16="http://schemas.microsoft.com/office/drawing/2014/main" id="{73F3B826-69C4-2202-26F1-60F55154DA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8871" y="3220026"/>
            <a:ext cx="3688762" cy="1718503"/>
          </a:xfrm>
          <a:prstGeom prst="rect">
            <a:avLst/>
          </a:prstGeom>
          <a:ln>
            <a:solidFill>
              <a:schemeClr val="tx1"/>
            </a:solidFill>
          </a:ln>
        </p:spPr>
      </p:pic>
    </p:spTree>
    <p:extLst>
      <p:ext uri="{BB962C8B-B14F-4D97-AF65-F5344CB8AC3E}">
        <p14:creationId xmlns:p14="http://schemas.microsoft.com/office/powerpoint/2010/main" val="371825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854360" y="1732743"/>
            <a:ext cx="3649579" cy="262905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The available data shows that there are slightly more female customers than male ones, although the difference is not significant. This suggests the company's customer base is relatively evenly distributed between genders.</a:t>
            </a:r>
            <a:endParaRPr kumimoji="0" lang="en-ID"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81151"/>
            <a:ext cx="8298625" cy="443070"/>
          </a:xfrm>
          <a:prstGeom prst="rect">
            <a:avLst/>
          </a:prstGeom>
        </p:spPr>
        <p:txBody>
          <a:bodyPr vert="horz" wrap="square" lIns="0" tIns="12065" rIns="0" bIns="0" rtlCol="0">
            <a:spAutoFit/>
          </a:bodyPr>
          <a:lstStyle/>
          <a:p>
            <a:pPr marL="12700" algn="l">
              <a:lnSpc>
                <a:spcPct val="100000"/>
              </a:lnSpc>
              <a:spcBef>
                <a:spcPts val="95"/>
              </a:spcBef>
            </a:pPr>
            <a:r>
              <a:rPr lang="en-US" sz="2800" b="1" spc="-10" dirty="0">
                <a:latin typeface="Lato" panose="020F0502020204030203" pitchFamily="34" charset="0"/>
              </a:rPr>
              <a:t>Visualization for Customer Segmentation by Gender</a:t>
            </a:r>
            <a:endParaRPr sz="2800" b="1" spc="-10" dirty="0">
              <a:latin typeface="Lato" panose="020F0502020204030203" pitchFamily="34" charset="0"/>
            </a:endParaRPr>
          </a:p>
        </p:txBody>
      </p:sp>
      <p:pic>
        <p:nvPicPr>
          <p:cNvPr id="3" name="Picture 2">
            <a:extLst>
              <a:ext uri="{FF2B5EF4-FFF2-40B4-BE49-F238E27FC236}">
                <a16:creationId xmlns:a16="http://schemas.microsoft.com/office/drawing/2014/main" id="{47ED4C13-1E31-5FCE-EEC4-830FEC721553}"/>
              </a:ext>
            </a:extLst>
          </p:cNvPr>
          <p:cNvPicPr>
            <a:picLocks noChangeAspect="1"/>
          </p:cNvPicPr>
          <p:nvPr/>
        </p:nvPicPr>
        <p:blipFill>
          <a:blip r:embed="rId4"/>
          <a:stretch>
            <a:fillRect/>
          </a:stretch>
        </p:blipFill>
        <p:spPr>
          <a:xfrm>
            <a:off x="5123130" y="1732743"/>
            <a:ext cx="6181449" cy="4853118"/>
          </a:xfrm>
          <a:prstGeom prst="rect">
            <a:avLst/>
          </a:prstGeom>
        </p:spPr>
      </p:pic>
    </p:spTree>
    <p:extLst>
      <p:ext uri="{BB962C8B-B14F-4D97-AF65-F5344CB8AC3E}">
        <p14:creationId xmlns:p14="http://schemas.microsoft.com/office/powerpoint/2010/main" val="176429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A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by age.</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6" y="410053"/>
            <a:ext cx="8298625" cy="504625"/>
          </a:xfrm>
          <a:prstGeom prst="rect">
            <a:avLst/>
          </a:prstGeom>
        </p:spPr>
        <p:txBody>
          <a:bodyPr vert="horz" wrap="square" lIns="0" tIns="12065" rIns="0" bIns="0" rtlCol="0">
            <a:spAutoFit/>
          </a:bodyPr>
          <a:lstStyle/>
          <a:p>
            <a:pPr marL="12700" algn="l">
              <a:lnSpc>
                <a:spcPct val="100000"/>
              </a:lnSpc>
              <a:spcBef>
                <a:spcPts val="95"/>
              </a:spcBef>
            </a:pPr>
            <a:r>
              <a:rPr lang="en-US" sz="3200" b="1" spc="-10" dirty="0">
                <a:latin typeface="Lato" panose="020F0502020204030203" pitchFamily="34" charset="0"/>
              </a:rPr>
              <a:t>Query for Customer Segmentation by Age</a:t>
            </a:r>
            <a:endParaRPr sz="32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1908706" y="2611275"/>
            <a:ext cx="3035203" cy="230832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the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age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CustomerAge</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CustomerAge</a:t>
            </a:r>
            <a:r>
              <a:rPr lang="en-US" sz="1600" b="0" dirty="0">
                <a:solidFill>
                  <a:srgbClr val="ABB2BF"/>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6D166565-8D43-3A98-D883-8771DE22B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050" y="2390749"/>
            <a:ext cx="3035203" cy="2749376"/>
          </a:xfrm>
          <a:prstGeom prst="rect">
            <a:avLst/>
          </a:prstGeom>
          <a:ln>
            <a:solidFill>
              <a:schemeClr val="tx1"/>
            </a:solidFill>
          </a:ln>
        </p:spPr>
      </p:pic>
    </p:spTree>
    <p:extLst>
      <p:ext uri="{BB962C8B-B14F-4D97-AF65-F5344CB8AC3E}">
        <p14:creationId xmlns:p14="http://schemas.microsoft.com/office/powerpoint/2010/main" val="112741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1123867" y="1773061"/>
            <a:ext cx="3380072" cy="189038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available data, it appears that most customers fall within the age range of their 40s, while the smallest proportion is 70 years and above.</a:t>
            </a:r>
            <a:endParaRPr kumimoji="0" lang="en-ID"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6" y="400513"/>
            <a:ext cx="8298625" cy="443070"/>
          </a:xfrm>
          <a:prstGeom prst="rect">
            <a:avLst/>
          </a:prstGeom>
        </p:spPr>
        <p:txBody>
          <a:bodyPr vert="horz" wrap="square" lIns="0" tIns="12065" rIns="0" bIns="0" rtlCol="0">
            <a:spAutoFit/>
          </a:bodyPr>
          <a:lstStyle/>
          <a:p>
            <a:pPr marL="12700" algn="l">
              <a:lnSpc>
                <a:spcPct val="100000"/>
              </a:lnSpc>
              <a:spcBef>
                <a:spcPts val="95"/>
              </a:spcBef>
            </a:pPr>
            <a:r>
              <a:rPr lang="en-US" sz="2800" b="1" spc="-10" dirty="0">
                <a:latin typeface="Lato" panose="020F0502020204030203" pitchFamily="34" charset="0"/>
              </a:rPr>
              <a:t>Visualization for Customer Segmentation by Age</a:t>
            </a:r>
            <a:endParaRPr sz="2800" b="1" spc="-10" dirty="0">
              <a:latin typeface="Lato" panose="020F0502020204030203" pitchFamily="34" charset="0"/>
            </a:endParaRPr>
          </a:p>
        </p:txBody>
      </p:sp>
      <p:pic>
        <p:nvPicPr>
          <p:cNvPr id="3" name="Picture 2">
            <a:extLst>
              <a:ext uri="{FF2B5EF4-FFF2-40B4-BE49-F238E27FC236}">
                <a16:creationId xmlns:a16="http://schemas.microsoft.com/office/drawing/2014/main" id="{C272DDF3-FEF2-E1B0-DC4B-CE55695C1766}"/>
              </a:ext>
            </a:extLst>
          </p:cNvPr>
          <p:cNvPicPr>
            <a:picLocks noChangeAspect="1"/>
          </p:cNvPicPr>
          <p:nvPr/>
        </p:nvPicPr>
        <p:blipFill>
          <a:blip r:embed="rId4"/>
          <a:stretch>
            <a:fillRect/>
          </a:stretch>
        </p:blipFill>
        <p:spPr>
          <a:xfrm>
            <a:off x="5686214" y="1590749"/>
            <a:ext cx="5934075" cy="4419600"/>
          </a:xfrm>
          <a:prstGeom prst="rect">
            <a:avLst/>
          </a:prstGeom>
        </p:spPr>
      </p:pic>
    </p:spTree>
    <p:extLst>
      <p:ext uri="{BB962C8B-B14F-4D97-AF65-F5344CB8AC3E}">
        <p14:creationId xmlns:p14="http://schemas.microsoft.com/office/powerpoint/2010/main" val="58708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prstClr val="black">
                    <a:lumMod val="50000"/>
                    <a:lumOff val="50000"/>
                  </a:prstClr>
                </a:solidFill>
                <a:latin typeface="Lato" panose="020F0502020204030203" pitchFamily="34" charset="0"/>
              </a:rPr>
              <a:t>A</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by status &amp; education level.</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96540"/>
            <a:ext cx="8298625" cy="427681"/>
          </a:xfrm>
          <a:prstGeom prst="rect">
            <a:avLst/>
          </a:prstGeom>
        </p:spPr>
        <p:txBody>
          <a:bodyPr vert="horz" wrap="square" lIns="0" tIns="12065" rIns="0" bIns="0" rtlCol="0">
            <a:spAutoFit/>
          </a:bodyPr>
          <a:lstStyle/>
          <a:p>
            <a:pPr marL="12700" algn="l">
              <a:lnSpc>
                <a:spcPct val="100000"/>
              </a:lnSpc>
              <a:spcBef>
                <a:spcPts val="95"/>
              </a:spcBef>
            </a:pPr>
            <a:r>
              <a:rPr lang="en-US" sz="2700" b="1" spc="-10" dirty="0">
                <a:latin typeface="Lato" panose="020F0502020204030203" pitchFamily="34" charset="0"/>
              </a:rPr>
              <a:t>Query for Customer Segmentation by Education Level</a:t>
            </a:r>
            <a:endParaRPr sz="27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1908706" y="2611275"/>
            <a:ext cx="3035203" cy="280076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Status &amp; Education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education</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Education,</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Education;</a:t>
            </a:r>
          </a:p>
        </p:txBody>
      </p:sp>
      <p:pic>
        <p:nvPicPr>
          <p:cNvPr id="5" name="Picture 4">
            <a:extLst>
              <a:ext uri="{FF2B5EF4-FFF2-40B4-BE49-F238E27FC236}">
                <a16:creationId xmlns:a16="http://schemas.microsoft.com/office/drawing/2014/main" id="{7E2EA75D-997C-5E99-3169-E2CB69D95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3209" y="2229884"/>
            <a:ext cx="3260085" cy="3563550"/>
          </a:xfrm>
          <a:prstGeom prst="rect">
            <a:avLst/>
          </a:prstGeom>
          <a:ln>
            <a:solidFill>
              <a:schemeClr val="tx1"/>
            </a:solidFill>
          </a:ln>
        </p:spPr>
      </p:pic>
    </p:spTree>
    <p:extLst>
      <p:ext uri="{BB962C8B-B14F-4D97-AF65-F5344CB8AC3E}">
        <p14:creationId xmlns:p14="http://schemas.microsoft.com/office/powerpoint/2010/main" val="339637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873610" y="1751826"/>
            <a:ext cx="3630329" cy="189038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available data, most customers hold a Graduate degree, while Doctorate degree holders are the smallest proportion among the customer base. </a:t>
            </a:r>
            <a:endParaRPr kumimoji="0" lang="en-ID"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542706"/>
            <a:ext cx="8298625" cy="381515"/>
          </a:xfrm>
          <a:prstGeom prst="rect">
            <a:avLst/>
          </a:prstGeom>
        </p:spPr>
        <p:txBody>
          <a:bodyPr vert="horz" wrap="square" lIns="0" tIns="12065" rIns="0" bIns="0" rtlCol="0">
            <a:spAutoFit/>
          </a:bodyPr>
          <a:lstStyle/>
          <a:p>
            <a:pPr marL="12700" algn="l">
              <a:lnSpc>
                <a:spcPct val="100000"/>
              </a:lnSpc>
              <a:spcBef>
                <a:spcPts val="95"/>
              </a:spcBef>
            </a:pPr>
            <a:r>
              <a:rPr lang="en-US" sz="2400" b="1" spc="-10" dirty="0">
                <a:latin typeface="Lato" panose="020F0502020204030203" pitchFamily="34" charset="0"/>
              </a:rPr>
              <a:t>Visualization for Customer Segmentation by Education Level</a:t>
            </a:r>
            <a:endParaRPr sz="2400" b="1" spc="-10" dirty="0">
              <a:latin typeface="Lato" panose="020F0502020204030203" pitchFamily="34" charset="0"/>
            </a:endParaRPr>
          </a:p>
        </p:txBody>
      </p:sp>
      <p:pic>
        <p:nvPicPr>
          <p:cNvPr id="5" name="Picture 4">
            <a:extLst>
              <a:ext uri="{FF2B5EF4-FFF2-40B4-BE49-F238E27FC236}">
                <a16:creationId xmlns:a16="http://schemas.microsoft.com/office/drawing/2014/main" id="{938B7A8D-5952-95A6-F33D-E5612ACA36FC}"/>
              </a:ext>
            </a:extLst>
          </p:cNvPr>
          <p:cNvPicPr>
            <a:picLocks noChangeAspect="1"/>
          </p:cNvPicPr>
          <p:nvPr/>
        </p:nvPicPr>
        <p:blipFill>
          <a:blip r:embed="rId4"/>
          <a:stretch>
            <a:fillRect/>
          </a:stretch>
        </p:blipFill>
        <p:spPr>
          <a:xfrm>
            <a:off x="5722805" y="1590749"/>
            <a:ext cx="5860893" cy="4365096"/>
          </a:xfrm>
          <a:prstGeom prst="rect">
            <a:avLst/>
          </a:prstGeom>
        </p:spPr>
      </p:pic>
    </p:spTree>
    <p:extLst>
      <p:ext uri="{BB962C8B-B14F-4D97-AF65-F5344CB8AC3E}">
        <p14:creationId xmlns:p14="http://schemas.microsoft.com/office/powerpoint/2010/main" val="363254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A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by status &amp; marital status.</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81151"/>
            <a:ext cx="8298625" cy="443070"/>
          </a:xfrm>
          <a:prstGeom prst="rect">
            <a:avLst/>
          </a:prstGeom>
        </p:spPr>
        <p:txBody>
          <a:bodyPr vert="horz" wrap="square" lIns="0" tIns="12065" rIns="0" bIns="0" rtlCol="0">
            <a:spAutoFit/>
          </a:bodyPr>
          <a:lstStyle/>
          <a:p>
            <a:pPr marL="12700" algn="l">
              <a:lnSpc>
                <a:spcPct val="100000"/>
              </a:lnSpc>
              <a:spcBef>
                <a:spcPts val="95"/>
              </a:spcBef>
            </a:pPr>
            <a:r>
              <a:rPr lang="en-US" sz="2800" b="1" spc="-10" dirty="0">
                <a:latin typeface="Lato" panose="020F0502020204030203" pitchFamily="34" charset="0"/>
              </a:rPr>
              <a:t>Query for Customer Segmentation by Marital Status</a:t>
            </a:r>
            <a:endParaRPr sz="28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1496724" y="2591993"/>
            <a:ext cx="3474720" cy="280076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Status &amp; Marital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marital status</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MaritalStatus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MaritalStatus</a:t>
            </a:r>
            <a:r>
              <a:rPr lang="en-US" sz="1600" b="0" dirty="0">
                <a:solidFill>
                  <a:srgbClr val="ABB2BF"/>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672995AB-3AC1-3A19-E697-FFC4A4ED9B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558" y="2733563"/>
            <a:ext cx="3574643" cy="2517626"/>
          </a:xfrm>
          <a:prstGeom prst="rect">
            <a:avLst/>
          </a:prstGeom>
          <a:ln>
            <a:solidFill>
              <a:schemeClr val="tx1"/>
            </a:solidFill>
          </a:ln>
        </p:spPr>
      </p:pic>
    </p:spTree>
    <p:extLst>
      <p:ext uri="{BB962C8B-B14F-4D97-AF65-F5344CB8AC3E}">
        <p14:creationId xmlns:p14="http://schemas.microsoft.com/office/powerpoint/2010/main" val="149934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1145406" y="1732743"/>
            <a:ext cx="3358533" cy="152105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available data, it appears that the majority of customers are married, while the smallest proportion is divorced.</a:t>
            </a:r>
            <a:endParaRPr kumimoji="0" lang="en-ID"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71608"/>
            <a:ext cx="8298625" cy="381515"/>
          </a:xfrm>
          <a:prstGeom prst="rect">
            <a:avLst/>
          </a:prstGeom>
        </p:spPr>
        <p:txBody>
          <a:bodyPr vert="horz" wrap="square" lIns="0" tIns="12065" rIns="0" bIns="0" rtlCol="0">
            <a:spAutoFit/>
          </a:bodyPr>
          <a:lstStyle/>
          <a:p>
            <a:pPr marL="12700" algn="l">
              <a:lnSpc>
                <a:spcPct val="100000"/>
              </a:lnSpc>
              <a:spcBef>
                <a:spcPts val="95"/>
              </a:spcBef>
            </a:pPr>
            <a:r>
              <a:rPr lang="en-US" sz="2400" b="1" spc="-10" dirty="0">
                <a:latin typeface="Lato" panose="020F0502020204030203" pitchFamily="34" charset="0"/>
              </a:rPr>
              <a:t>Visualization for Customer Segmentation by Marital Status</a:t>
            </a:r>
            <a:endParaRPr sz="2400" b="1" spc="-10" dirty="0">
              <a:latin typeface="Lato" panose="020F0502020204030203" pitchFamily="34" charset="0"/>
            </a:endParaRPr>
          </a:p>
        </p:txBody>
      </p:sp>
      <p:pic>
        <p:nvPicPr>
          <p:cNvPr id="8" name="Picture 7">
            <a:extLst>
              <a:ext uri="{FF2B5EF4-FFF2-40B4-BE49-F238E27FC236}">
                <a16:creationId xmlns:a16="http://schemas.microsoft.com/office/drawing/2014/main" id="{9A68081E-FD01-7081-B1E3-B71052367723}"/>
              </a:ext>
            </a:extLst>
          </p:cNvPr>
          <p:cNvPicPr>
            <a:picLocks noChangeAspect="1"/>
          </p:cNvPicPr>
          <p:nvPr/>
        </p:nvPicPr>
        <p:blipFill>
          <a:blip r:embed="rId4"/>
          <a:stretch>
            <a:fillRect/>
          </a:stretch>
        </p:blipFill>
        <p:spPr>
          <a:xfrm>
            <a:off x="5686214" y="1732743"/>
            <a:ext cx="5934075" cy="4419600"/>
          </a:xfrm>
          <a:prstGeom prst="rect">
            <a:avLst/>
          </a:prstGeom>
        </p:spPr>
      </p:pic>
    </p:spTree>
    <p:extLst>
      <p:ext uri="{BB962C8B-B14F-4D97-AF65-F5344CB8AC3E}">
        <p14:creationId xmlns:p14="http://schemas.microsoft.com/office/powerpoint/2010/main" val="24350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659558"/>
            <a:ext cx="4577286" cy="1538883"/>
          </a:xfrm>
        </p:spPr>
        <p:txBody>
          <a:bodyPr/>
          <a:lstStyle/>
          <a:p>
            <a:r>
              <a:rPr lang="en-US" sz="5000" b="1" dirty="0">
                <a:latin typeface="Lato" panose="020F0502020204030203" pitchFamily="34" charset="0"/>
              </a:rPr>
              <a:t>Business Understanding</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A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by status &amp; number of dependents.</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19596"/>
            <a:ext cx="8298625" cy="381515"/>
          </a:xfrm>
          <a:prstGeom prst="rect">
            <a:avLst/>
          </a:prstGeom>
        </p:spPr>
        <p:txBody>
          <a:bodyPr vert="horz" wrap="square" lIns="0" tIns="12065" rIns="0" bIns="0" rtlCol="0">
            <a:spAutoFit/>
          </a:bodyPr>
          <a:lstStyle/>
          <a:p>
            <a:pPr marL="12700" algn="l">
              <a:lnSpc>
                <a:spcPct val="100000"/>
              </a:lnSpc>
              <a:spcBef>
                <a:spcPts val="95"/>
              </a:spcBef>
            </a:pPr>
            <a:r>
              <a:rPr lang="en-US" sz="2400" b="1" spc="-10" dirty="0">
                <a:latin typeface="Lato" panose="020F0502020204030203" pitchFamily="34" charset="0"/>
              </a:rPr>
              <a:t>Query for Customer Segmentation by Number of Dependents</a:t>
            </a:r>
            <a:endParaRPr sz="24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1178843" y="2565611"/>
            <a:ext cx="4232827" cy="280076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Status &amp; Number of Dependents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number of dependents</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DependentCount</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DependentCount</a:t>
            </a:r>
            <a:r>
              <a:rPr lang="en-US" sz="1600" b="0" dirty="0">
                <a:solidFill>
                  <a:srgbClr val="ABB2BF"/>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069EFBFE-14D3-D9AC-5F97-D90D523E2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331" y="2591994"/>
            <a:ext cx="4455096" cy="2748003"/>
          </a:xfrm>
          <a:prstGeom prst="rect">
            <a:avLst/>
          </a:prstGeom>
          <a:ln>
            <a:solidFill>
              <a:schemeClr val="tx1"/>
            </a:solidFill>
          </a:ln>
        </p:spPr>
      </p:pic>
    </p:spTree>
    <p:extLst>
      <p:ext uri="{BB962C8B-B14F-4D97-AF65-F5344CB8AC3E}">
        <p14:creationId xmlns:p14="http://schemas.microsoft.com/office/powerpoint/2010/main" val="10524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73825" y="1751826"/>
            <a:ext cx="4177365" cy="152105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available data, most customers have few dependents, with 1 to 2 individuals, and moderate dependents, with 3 to 4 individuals.</a:t>
            </a:r>
            <a:endParaRPr kumimoji="0" lang="en-ID"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19596"/>
            <a:ext cx="8298625" cy="335348"/>
          </a:xfrm>
          <a:prstGeom prst="rect">
            <a:avLst/>
          </a:prstGeom>
        </p:spPr>
        <p:txBody>
          <a:bodyPr vert="horz" wrap="square" lIns="0" tIns="12065" rIns="0" bIns="0" rtlCol="0">
            <a:spAutoFit/>
          </a:bodyPr>
          <a:lstStyle/>
          <a:p>
            <a:pPr marL="12700" algn="l">
              <a:lnSpc>
                <a:spcPct val="100000"/>
              </a:lnSpc>
              <a:spcBef>
                <a:spcPts val="95"/>
              </a:spcBef>
            </a:pPr>
            <a:r>
              <a:rPr lang="en-US" sz="2100" b="1" spc="-10" dirty="0">
                <a:latin typeface="Lato" panose="020F0502020204030203" pitchFamily="34" charset="0"/>
              </a:rPr>
              <a:t>Visualization for Customer Segmentation by Number of Dependents</a:t>
            </a:r>
            <a:endParaRPr sz="2100" b="1" spc="-10" dirty="0">
              <a:latin typeface="Lato" panose="020F0502020204030203" pitchFamily="34" charset="0"/>
            </a:endParaRPr>
          </a:p>
        </p:txBody>
      </p:sp>
      <p:pic>
        <p:nvPicPr>
          <p:cNvPr id="3" name="Picture 2">
            <a:extLst>
              <a:ext uri="{FF2B5EF4-FFF2-40B4-BE49-F238E27FC236}">
                <a16:creationId xmlns:a16="http://schemas.microsoft.com/office/drawing/2014/main" id="{E4F2AF1E-A0FE-80D5-85E1-2D24F00038EC}"/>
              </a:ext>
            </a:extLst>
          </p:cNvPr>
          <p:cNvPicPr>
            <a:picLocks noChangeAspect="1"/>
          </p:cNvPicPr>
          <p:nvPr/>
        </p:nvPicPr>
        <p:blipFill>
          <a:blip r:embed="rId4"/>
          <a:stretch>
            <a:fillRect/>
          </a:stretch>
        </p:blipFill>
        <p:spPr>
          <a:xfrm>
            <a:off x="5688329" y="1590749"/>
            <a:ext cx="5929846" cy="4416450"/>
          </a:xfrm>
          <a:prstGeom prst="rect">
            <a:avLst/>
          </a:prstGeom>
        </p:spPr>
      </p:pic>
    </p:spTree>
    <p:extLst>
      <p:ext uri="{BB962C8B-B14F-4D97-AF65-F5344CB8AC3E}">
        <p14:creationId xmlns:p14="http://schemas.microsoft.com/office/powerpoint/2010/main" val="41665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A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by status &amp; income level.</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19596"/>
            <a:ext cx="8298625" cy="443070"/>
          </a:xfrm>
          <a:prstGeom prst="rect">
            <a:avLst/>
          </a:prstGeom>
        </p:spPr>
        <p:txBody>
          <a:bodyPr vert="horz" wrap="square" lIns="0" tIns="12065" rIns="0" bIns="0" rtlCol="0">
            <a:spAutoFit/>
          </a:bodyPr>
          <a:lstStyle/>
          <a:p>
            <a:pPr marL="12700" algn="l">
              <a:lnSpc>
                <a:spcPct val="100000"/>
              </a:lnSpc>
              <a:spcBef>
                <a:spcPts val="95"/>
              </a:spcBef>
            </a:pPr>
            <a:r>
              <a:rPr lang="en-US" sz="2800" b="1" spc="-10" dirty="0">
                <a:latin typeface="Lato" panose="020F0502020204030203" pitchFamily="34" charset="0"/>
              </a:rPr>
              <a:t>Query for Customer Segmentation by Income Level</a:t>
            </a:r>
            <a:endParaRPr sz="28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1795089" y="2591995"/>
            <a:ext cx="3291413" cy="280076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Status &amp; Income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income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IncomeCategory</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IncomeCategory</a:t>
            </a:r>
            <a:r>
              <a:rPr lang="en-US" sz="1600" b="0" dirty="0">
                <a:solidFill>
                  <a:srgbClr val="ABB2BF"/>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3B937A1D-3BCB-C8C1-8D4A-ABA0201DF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9593" y="2417316"/>
            <a:ext cx="3487318" cy="3150122"/>
          </a:xfrm>
          <a:prstGeom prst="rect">
            <a:avLst/>
          </a:prstGeom>
          <a:ln>
            <a:solidFill>
              <a:schemeClr val="tx1"/>
            </a:solidFill>
          </a:ln>
        </p:spPr>
      </p:pic>
    </p:spTree>
    <p:extLst>
      <p:ext uri="{BB962C8B-B14F-4D97-AF65-F5344CB8AC3E}">
        <p14:creationId xmlns:p14="http://schemas.microsoft.com/office/powerpoint/2010/main" val="178714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73825" y="1751826"/>
            <a:ext cx="4177365" cy="152105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available data, it appears that the majority of customers have an income of less than $40K, while the minority of customers have an income of above $120K. </a:t>
            </a:r>
            <a:endParaRPr kumimoji="0" lang="en-ID" sz="16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19596"/>
            <a:ext cx="8298625" cy="396904"/>
          </a:xfrm>
          <a:prstGeom prst="rect">
            <a:avLst/>
          </a:prstGeom>
        </p:spPr>
        <p:txBody>
          <a:bodyPr vert="horz" wrap="square" lIns="0" tIns="12065" rIns="0" bIns="0" rtlCol="0">
            <a:spAutoFit/>
          </a:bodyPr>
          <a:lstStyle/>
          <a:p>
            <a:pPr marL="12700" algn="l">
              <a:lnSpc>
                <a:spcPct val="100000"/>
              </a:lnSpc>
              <a:spcBef>
                <a:spcPts val="95"/>
              </a:spcBef>
            </a:pPr>
            <a:r>
              <a:rPr lang="en-US" sz="2500" b="1" spc="-10" dirty="0">
                <a:latin typeface="Lato" panose="020F0502020204030203" pitchFamily="34" charset="0"/>
              </a:rPr>
              <a:t>Visualization for Customer Segmentation by Income Level</a:t>
            </a:r>
            <a:endParaRPr sz="2500" b="1" spc="-10" dirty="0">
              <a:latin typeface="Lato" panose="020F0502020204030203" pitchFamily="34" charset="0"/>
            </a:endParaRPr>
          </a:p>
        </p:txBody>
      </p:sp>
      <p:pic>
        <p:nvPicPr>
          <p:cNvPr id="5" name="Picture 4">
            <a:extLst>
              <a:ext uri="{FF2B5EF4-FFF2-40B4-BE49-F238E27FC236}">
                <a16:creationId xmlns:a16="http://schemas.microsoft.com/office/drawing/2014/main" id="{0944907E-3501-4A60-3133-F5302CBC0B7B}"/>
              </a:ext>
            </a:extLst>
          </p:cNvPr>
          <p:cNvPicPr>
            <a:picLocks noChangeAspect="1"/>
          </p:cNvPicPr>
          <p:nvPr/>
        </p:nvPicPr>
        <p:blipFill>
          <a:blip r:embed="rId4"/>
          <a:stretch>
            <a:fillRect/>
          </a:stretch>
        </p:blipFill>
        <p:spPr>
          <a:xfrm>
            <a:off x="5684100" y="1590749"/>
            <a:ext cx="5934075" cy="4419600"/>
          </a:xfrm>
          <a:prstGeom prst="rect">
            <a:avLst/>
          </a:prstGeom>
        </p:spPr>
      </p:pic>
    </p:spTree>
    <p:extLst>
      <p:ext uri="{BB962C8B-B14F-4D97-AF65-F5344CB8AC3E}">
        <p14:creationId xmlns:p14="http://schemas.microsoft.com/office/powerpoint/2010/main" val="2811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9321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A query to view the total number of customers </a:t>
            </a:r>
            <a:r>
              <a:rPr kumimoji="0" lang="en-US" sz="2000" b="0" i="0" u="none" strike="noStrike" kern="1200" cap="none" spc="0" normalizeH="0" baseline="0" noProof="0" dirty="0" err="1">
                <a:ln>
                  <a:noFill/>
                </a:ln>
                <a:solidFill>
                  <a:prstClr val="black">
                    <a:lumMod val="50000"/>
                    <a:lumOff val="50000"/>
                  </a:prstClr>
                </a:solidFill>
                <a:effectLst/>
                <a:uLnTx/>
                <a:uFillTx/>
                <a:latin typeface="Lato" panose="020F0502020204030203" pitchFamily="34" charset="0"/>
                <a:ea typeface="+mn-ea"/>
                <a:cs typeface="+mn-cs"/>
              </a:rPr>
              <a:t>categorised</a:t>
            </a: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 by status &amp; card category.</a:t>
            </a:r>
            <a:endParaRPr kumimoji="0" lang="en-ID"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419596"/>
            <a:ext cx="8298625" cy="381515"/>
          </a:xfrm>
          <a:prstGeom prst="rect">
            <a:avLst/>
          </a:prstGeom>
        </p:spPr>
        <p:txBody>
          <a:bodyPr vert="horz" wrap="square" lIns="0" tIns="12065" rIns="0" bIns="0" rtlCol="0">
            <a:spAutoFit/>
          </a:bodyPr>
          <a:lstStyle/>
          <a:p>
            <a:pPr marL="12700" algn="l">
              <a:lnSpc>
                <a:spcPct val="100000"/>
              </a:lnSpc>
              <a:spcBef>
                <a:spcPts val="95"/>
              </a:spcBef>
            </a:pPr>
            <a:r>
              <a:rPr lang="en-US" sz="2400" b="1" spc="-10" dirty="0">
                <a:latin typeface="Lato" panose="020F0502020204030203" pitchFamily="34" charset="0"/>
              </a:rPr>
              <a:t>Query for Customer Segmentation by Card Category</a:t>
            </a:r>
            <a:endParaRPr sz="2400" b="1" spc="-10" dirty="0">
              <a:latin typeface="Lato" panose="020F0502020204030203" pitchFamily="34" charset="0"/>
            </a:endParaRPr>
          </a:p>
        </p:txBody>
      </p:sp>
      <p:sp>
        <p:nvSpPr>
          <p:cNvPr id="2" name="TextBox 1">
            <a:extLst>
              <a:ext uri="{FF2B5EF4-FFF2-40B4-BE49-F238E27FC236}">
                <a16:creationId xmlns:a16="http://schemas.microsoft.com/office/drawing/2014/main" id="{F348A819-CCEE-4B88-3EE4-919721A79657}"/>
              </a:ext>
            </a:extLst>
          </p:cNvPr>
          <p:cNvSpPr txBox="1"/>
          <p:nvPr/>
        </p:nvSpPr>
        <p:spPr>
          <a:xfrm>
            <a:off x="1795089" y="2591995"/>
            <a:ext cx="3421804" cy="280076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rPr>
              <a:t>Segment by Status &amp; card category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Lato" panose="020F0502020204030203" pitchFamily="34" charset="0"/>
              <a:ea typeface="+mn-ea"/>
              <a:cs typeface="+mn-cs"/>
            </a:endParaRPr>
          </a:p>
          <a:p>
            <a:r>
              <a:rPr lang="en-US" sz="1600" b="0" dirty="0">
                <a:solidFill>
                  <a:srgbClr val="7F848E"/>
                </a:solidFill>
                <a:effectLst/>
                <a:latin typeface="Consolas" panose="020B0609020204030204" pitchFamily="49" charset="0"/>
              </a:rPr>
              <a:t>-- select database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USE</a:t>
            </a:r>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CustomerHistoryData</a:t>
            </a:r>
            <a:r>
              <a:rPr lang="en-US" sz="1600" b="0" dirty="0">
                <a:solidFill>
                  <a:srgbClr val="ABB2BF"/>
                </a:solidFill>
                <a:effectLst/>
                <a:latin typeface="Consolas" panose="020B0609020204030204" pitchFamily="49" charset="0"/>
              </a:rPr>
              <a:t>;</a:t>
            </a:r>
          </a:p>
          <a:p>
            <a:r>
              <a:rPr lang="en-US" sz="1600" b="0" dirty="0">
                <a:solidFill>
                  <a:srgbClr val="7F848E"/>
                </a:solidFill>
                <a:effectLst/>
                <a:latin typeface="Consolas" panose="020B0609020204030204" pitchFamily="49" charset="0"/>
              </a:rPr>
              <a:t>-- segment by credit card</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SELECT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CardCategory</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a:solidFill>
                  <a:srgbClr val="56B6C2"/>
                </a:solidFill>
                <a:effectLst/>
                <a:latin typeface="Consolas" panose="020B0609020204030204" pitchFamily="49" charset="0"/>
              </a:rPr>
              <a:t>COUNT</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as</a:t>
            </a:r>
            <a:r>
              <a:rPr lang="en-US" sz="1600" b="0" dirty="0">
                <a:solidFill>
                  <a:srgbClr val="ABB2BF"/>
                </a:solidFill>
                <a:effectLst/>
                <a:latin typeface="Consolas" panose="020B0609020204030204" pitchFamily="49" charset="0"/>
              </a:rPr>
              <a:t> Total</a:t>
            </a:r>
          </a:p>
          <a:p>
            <a:r>
              <a:rPr lang="en-US" sz="1600" b="0" dirty="0">
                <a:solidFill>
                  <a:srgbClr val="C678DD"/>
                </a:solidFill>
                <a:effectLst/>
                <a:latin typeface="Consolas" panose="020B0609020204030204" pitchFamily="49" charset="0"/>
              </a:rPr>
              <a:t>FROM</a:t>
            </a:r>
            <a:r>
              <a:rPr lang="en-US" sz="1600" b="0" dirty="0">
                <a:solidFill>
                  <a:srgbClr val="ABB2BF"/>
                </a:solidFill>
                <a:effectLst/>
                <a:latin typeface="Consolas" panose="020B0609020204030204" pitchFamily="49" charset="0"/>
              </a:rPr>
              <a:t> </a:t>
            </a:r>
            <a:r>
              <a:rPr lang="en-US" sz="1600" b="0" dirty="0" err="1">
                <a:solidFill>
                  <a:srgbClr val="D19A66"/>
                </a:solidFill>
                <a:effectLst/>
                <a:latin typeface="Consolas" panose="020B0609020204030204" pitchFamily="49" charset="0"/>
              </a:rPr>
              <a:t>dbo</a:t>
            </a:r>
            <a:r>
              <a:rPr lang="en-US" sz="1600" b="0" dirty="0" err="1">
                <a:solidFill>
                  <a:srgbClr val="ABB2BF"/>
                </a:solidFill>
                <a:effectLst/>
                <a:latin typeface="Consolas" panose="020B0609020204030204" pitchFamily="49" charset="0"/>
              </a:rPr>
              <a:t>.</a:t>
            </a:r>
            <a:r>
              <a:rPr lang="en-US" sz="1600" b="0" dirty="0" err="1">
                <a:solidFill>
                  <a:srgbClr val="D19A66"/>
                </a:solidFill>
                <a:effectLst/>
                <a:latin typeface="Consolas" panose="020B0609020204030204" pitchFamily="49" charset="0"/>
              </a:rPr>
              <a:t>DataWarehouse</a:t>
            </a:r>
            <a:endParaRPr lang="en-US" sz="1600" b="0" dirty="0">
              <a:solidFill>
                <a:srgbClr val="ABB2BF"/>
              </a:solidFill>
              <a:effectLst/>
              <a:latin typeface="Consolas" panose="020B0609020204030204" pitchFamily="49" charset="0"/>
            </a:endParaRPr>
          </a:p>
          <a:p>
            <a:r>
              <a:rPr lang="en-US" sz="1600" b="0" dirty="0">
                <a:solidFill>
                  <a:srgbClr val="C678DD"/>
                </a:solidFill>
                <a:effectLst/>
                <a:latin typeface="Consolas" panose="020B0609020204030204" pitchFamily="49" charset="0"/>
              </a:rPr>
              <a:t>GROUP BY</a:t>
            </a:r>
            <a:r>
              <a:rPr lang="en-US" sz="1600" b="0" dirty="0">
                <a:solidFill>
                  <a:srgbClr val="ABB2BF"/>
                </a:solidFill>
                <a:effectLst/>
                <a:latin typeface="Consolas" panose="020B0609020204030204" pitchFamily="49" charset="0"/>
              </a:rPr>
              <a:t> </a:t>
            </a:r>
            <a:r>
              <a:rPr lang="en-US" sz="1600" b="0" dirty="0">
                <a:solidFill>
                  <a:srgbClr val="C678DD"/>
                </a:solidFill>
                <a:effectLst/>
                <a:latin typeface="Consolas" panose="020B0609020204030204" pitchFamily="49" charset="0"/>
              </a:rPr>
              <a:t>Status</a:t>
            </a:r>
            <a:r>
              <a:rPr lang="en-US" sz="1600" b="0" dirty="0">
                <a:solidFill>
                  <a:srgbClr val="ABB2BF"/>
                </a:solidFill>
                <a:effectLst/>
                <a:latin typeface="Consolas" panose="020B0609020204030204" pitchFamily="49" charset="0"/>
              </a:rPr>
              <a:t>,</a:t>
            </a:r>
          </a:p>
          <a:p>
            <a:r>
              <a:rPr lang="en-US" sz="1600" b="0" dirty="0">
                <a:solidFill>
                  <a:srgbClr val="ABB2BF"/>
                </a:solidFill>
                <a:effectLst/>
                <a:latin typeface="Consolas" panose="020B0609020204030204" pitchFamily="49" charset="0"/>
              </a:rPr>
              <a:t>    </a:t>
            </a:r>
            <a:r>
              <a:rPr lang="en-US" sz="1600" b="0" dirty="0" err="1">
                <a:solidFill>
                  <a:srgbClr val="ABB2BF"/>
                </a:solidFill>
                <a:effectLst/>
                <a:latin typeface="Consolas" panose="020B0609020204030204" pitchFamily="49" charset="0"/>
              </a:rPr>
              <a:t>CardCategory</a:t>
            </a:r>
            <a:r>
              <a:rPr lang="en-US" sz="1600" b="0" dirty="0">
                <a:solidFill>
                  <a:srgbClr val="ABB2BF"/>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2E0575-F4B8-0D51-5BAC-D0B829696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91995"/>
            <a:ext cx="3902201" cy="2794966"/>
          </a:xfrm>
          <a:prstGeom prst="rect">
            <a:avLst/>
          </a:prstGeom>
          <a:ln>
            <a:solidFill>
              <a:schemeClr val="tx1"/>
            </a:solidFill>
          </a:ln>
        </p:spPr>
      </p:pic>
    </p:spTree>
    <p:extLst>
      <p:ext uri="{BB962C8B-B14F-4D97-AF65-F5344CB8AC3E}">
        <p14:creationId xmlns:p14="http://schemas.microsoft.com/office/powerpoint/2010/main" val="13375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643148" y="1751826"/>
            <a:ext cx="4177365" cy="115993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solidFill>
                  <a:schemeClr val="tx1">
                    <a:lumMod val="50000"/>
                    <a:lumOff val="50000"/>
                  </a:schemeClr>
                </a:solidFill>
                <a:latin typeface="Lato" panose="020F0502020204030203" pitchFamily="34" charset="0"/>
              </a:rPr>
              <a:t>Based on the available data, most customers have a Blue credit card, typically considered the entry-level credit card rank.</a:t>
            </a:r>
            <a:endParaRPr kumimoji="0" lang="en-ID" sz="16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536917"/>
            <a:ext cx="8298625" cy="381515"/>
          </a:xfrm>
          <a:prstGeom prst="rect">
            <a:avLst/>
          </a:prstGeom>
        </p:spPr>
        <p:txBody>
          <a:bodyPr vert="horz" wrap="square" lIns="0" tIns="12065" rIns="0" bIns="0" rtlCol="0">
            <a:spAutoFit/>
          </a:bodyPr>
          <a:lstStyle/>
          <a:p>
            <a:pPr marL="12700" algn="l">
              <a:lnSpc>
                <a:spcPct val="100000"/>
              </a:lnSpc>
              <a:spcBef>
                <a:spcPts val="95"/>
              </a:spcBef>
            </a:pPr>
            <a:r>
              <a:rPr lang="en-US" sz="2400" b="1" spc="-10" dirty="0">
                <a:latin typeface="Lato" panose="020F0502020204030203" pitchFamily="34" charset="0"/>
              </a:rPr>
              <a:t>Visualization for Customer Segmentation by Card Category</a:t>
            </a:r>
            <a:endParaRPr sz="2400" b="1" spc="-10" dirty="0">
              <a:latin typeface="Lato" panose="020F0502020204030203" pitchFamily="34" charset="0"/>
            </a:endParaRPr>
          </a:p>
        </p:txBody>
      </p:sp>
      <p:pic>
        <p:nvPicPr>
          <p:cNvPr id="3" name="Picture 2">
            <a:extLst>
              <a:ext uri="{FF2B5EF4-FFF2-40B4-BE49-F238E27FC236}">
                <a16:creationId xmlns:a16="http://schemas.microsoft.com/office/drawing/2014/main" id="{0C28C074-39E0-D4A3-D866-8492C056A20C}"/>
              </a:ext>
            </a:extLst>
          </p:cNvPr>
          <p:cNvPicPr>
            <a:picLocks noChangeAspect="1"/>
          </p:cNvPicPr>
          <p:nvPr/>
        </p:nvPicPr>
        <p:blipFill>
          <a:blip r:embed="rId4"/>
          <a:stretch>
            <a:fillRect/>
          </a:stretch>
        </p:blipFill>
        <p:spPr>
          <a:xfrm>
            <a:off x="5757652" y="1590749"/>
            <a:ext cx="5791200" cy="4495800"/>
          </a:xfrm>
          <a:prstGeom prst="rect">
            <a:avLst/>
          </a:prstGeom>
        </p:spPr>
      </p:pic>
    </p:spTree>
    <p:extLst>
      <p:ext uri="{BB962C8B-B14F-4D97-AF65-F5344CB8AC3E}">
        <p14:creationId xmlns:p14="http://schemas.microsoft.com/office/powerpoint/2010/main" val="33946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3044279"/>
            <a:ext cx="4577286" cy="769441"/>
          </a:xfrm>
        </p:spPr>
        <p:txBody>
          <a:bodyPr/>
          <a:lstStyle/>
          <a:p>
            <a:r>
              <a:rPr lang="en-US" sz="5000" b="1" dirty="0">
                <a:latin typeface="Lato" panose="020F0502020204030203" pitchFamily="34" charset="0"/>
              </a:rPr>
              <a:t>Summaries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88568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50236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Lato" panose="020F0502020204030203" pitchFamily="34" charset="0"/>
                <a:ea typeface="+mn-ea"/>
                <a:cs typeface="+mn-cs"/>
              </a:rPr>
              <a:t>Based on the previous analysis, I can draw </a:t>
            </a:r>
            <a:r>
              <a:rPr lang="en-US" dirty="0">
                <a:latin typeface="Lato" panose="020F0502020204030203" pitchFamily="34" charset="0"/>
              </a:rPr>
              <a:t>several </a:t>
            </a:r>
            <a:r>
              <a:rPr kumimoji="0" lang="en-US" b="0" i="0" u="none" strike="noStrike" kern="1200" cap="none" spc="0" normalizeH="0" baseline="0" noProof="0" dirty="0">
                <a:ln>
                  <a:noFill/>
                </a:ln>
                <a:effectLst/>
                <a:uLnTx/>
                <a:uFillTx/>
                <a:latin typeface="Lato" panose="020F0502020204030203" pitchFamily="34" charset="0"/>
                <a:ea typeface="+mn-ea"/>
                <a:cs typeface="+mn-cs"/>
              </a:rPr>
              <a:t>conclusions</a:t>
            </a:r>
            <a:r>
              <a:rPr lang="en-US" dirty="0">
                <a:latin typeface="Lato" panose="020F0502020204030203" pitchFamily="34" charset="0"/>
              </a:rPr>
              <a:t>:</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effectLst/>
                <a:uLnTx/>
                <a:uFillTx/>
                <a:latin typeface="Lato" panose="020F0502020204030203" pitchFamily="34" charset="0"/>
                <a:ea typeface="+mn-ea"/>
                <a:cs typeface="+mn-cs"/>
              </a:rPr>
              <a:t>Customer segmentation analysis has revealed notable characteristics of customers that stand out, including:</a:t>
            </a:r>
          </a:p>
          <a:p>
            <a:pPr marL="914400" lvl="1" indent="-457200" algn="just">
              <a:lnSpc>
                <a:spcPct val="150000"/>
              </a:lnSpc>
              <a:buFont typeface="Courier New" panose="02070309020205020404" pitchFamily="49" charset="0"/>
              <a:buChar char="o"/>
              <a:defRPr/>
            </a:pPr>
            <a:r>
              <a:rPr lang="en-US" dirty="0">
                <a:latin typeface="Lato" panose="020F0502020204030203" pitchFamily="34" charset="0"/>
              </a:rPr>
              <a:t>T</a:t>
            </a:r>
            <a:r>
              <a:rPr kumimoji="0" lang="en-US" b="0" i="0" u="none" strike="noStrike" kern="1200" cap="none" spc="0" normalizeH="0" baseline="0" noProof="0" dirty="0">
                <a:ln>
                  <a:noFill/>
                </a:ln>
                <a:effectLst/>
                <a:uLnTx/>
                <a:uFillTx/>
                <a:latin typeface="Lato" panose="020F0502020204030203" pitchFamily="34" charset="0"/>
                <a:ea typeface="+mn-ea"/>
                <a:cs typeface="+mn-cs"/>
              </a:rPr>
              <a:t>he majority of customers are existing ones, indicating high customer loyalty and retention. </a:t>
            </a:r>
          </a:p>
          <a:p>
            <a:pPr marL="914400" lvl="1" indent="-457200" algn="just">
              <a:lnSpc>
                <a:spcPct val="150000"/>
              </a:lnSpc>
              <a:buFont typeface="Courier New" panose="02070309020205020404" pitchFamily="49" charset="0"/>
              <a:buChar char="o"/>
              <a:defRPr/>
            </a:pPr>
            <a:r>
              <a:rPr kumimoji="0" lang="en-US" b="0" i="0" u="none" strike="noStrike" kern="1200" cap="none" spc="0" normalizeH="0" baseline="0" noProof="0" dirty="0">
                <a:ln>
                  <a:noFill/>
                </a:ln>
                <a:effectLst/>
                <a:uLnTx/>
                <a:uFillTx/>
                <a:latin typeface="Lato" panose="020F0502020204030203" pitchFamily="34" charset="0"/>
                <a:ea typeface="+mn-ea"/>
                <a:cs typeface="+mn-cs"/>
              </a:rPr>
              <a:t>The ratio of male and female customers is nearly equal</a:t>
            </a:r>
          </a:p>
          <a:p>
            <a:pPr marL="914400" lvl="1" indent="-457200" algn="just">
              <a:lnSpc>
                <a:spcPct val="150000"/>
              </a:lnSpc>
              <a:buFont typeface="Courier New" panose="02070309020205020404" pitchFamily="49" charset="0"/>
              <a:buChar char="o"/>
              <a:defRPr/>
            </a:pPr>
            <a:r>
              <a:rPr lang="en-US" dirty="0">
                <a:latin typeface="Lato" panose="020F0502020204030203" pitchFamily="34" charset="0"/>
              </a:rPr>
              <a:t>M</a:t>
            </a:r>
            <a:r>
              <a:rPr kumimoji="0" lang="en-US" b="0" i="0" u="none" strike="noStrike" kern="1200" cap="none" spc="0" normalizeH="0" baseline="0" noProof="0" dirty="0" err="1">
                <a:ln>
                  <a:noFill/>
                </a:ln>
                <a:effectLst/>
                <a:uLnTx/>
                <a:uFillTx/>
                <a:latin typeface="Lato" panose="020F0502020204030203" pitchFamily="34" charset="0"/>
                <a:ea typeface="+mn-ea"/>
                <a:cs typeface="+mn-cs"/>
              </a:rPr>
              <a:t>ost</a:t>
            </a:r>
            <a:r>
              <a:rPr kumimoji="0" lang="en-US" b="0" i="0" u="none" strike="noStrike" kern="1200" cap="none" spc="0" normalizeH="0" baseline="0" noProof="0" dirty="0">
                <a:ln>
                  <a:noFill/>
                </a:ln>
                <a:effectLst/>
                <a:uLnTx/>
                <a:uFillTx/>
                <a:latin typeface="Lato" panose="020F0502020204030203" pitchFamily="34" charset="0"/>
                <a:ea typeface="+mn-ea"/>
                <a:cs typeface="+mn-cs"/>
              </a:rPr>
              <a:t> customers fall within their 40s, with a minor proportion of customers aged 70 years and above.</a:t>
            </a:r>
          </a:p>
          <a:p>
            <a:pPr marL="914400" lvl="1" indent="-457200" algn="just">
              <a:lnSpc>
                <a:spcPct val="150000"/>
              </a:lnSpc>
              <a:buFont typeface="Courier New" panose="02070309020205020404" pitchFamily="49" charset="0"/>
              <a:buChar char="o"/>
              <a:defRPr/>
            </a:pPr>
            <a:r>
              <a:rPr kumimoji="0" lang="en-US" b="0" i="0" u="none" strike="noStrike" kern="1200" cap="none" spc="0" normalizeH="0" baseline="0" noProof="0" dirty="0">
                <a:ln>
                  <a:noFill/>
                </a:ln>
                <a:effectLst/>
                <a:uLnTx/>
                <a:uFillTx/>
                <a:latin typeface="Lato" panose="020F0502020204030203" pitchFamily="34" charset="0"/>
                <a:ea typeface="+mn-ea"/>
                <a:cs typeface="+mn-cs"/>
              </a:rPr>
              <a:t>Most customers hold a Graduate degree, while Doctorate holders are a minor proportion.</a:t>
            </a:r>
          </a:p>
          <a:p>
            <a:pPr marL="914400" lvl="1" indent="-457200" algn="just">
              <a:lnSpc>
                <a:spcPct val="150000"/>
              </a:lnSpc>
              <a:buFont typeface="Courier New" panose="02070309020205020404" pitchFamily="49" charset="0"/>
              <a:buChar char="o"/>
              <a:defRPr/>
            </a:pPr>
            <a:r>
              <a:rPr lang="en-US" dirty="0">
                <a:latin typeface="Lato" panose="020F0502020204030203" pitchFamily="34" charset="0"/>
              </a:rPr>
              <a:t>M</a:t>
            </a:r>
            <a:r>
              <a:rPr kumimoji="0" lang="en-US" b="0" i="0" u="none" strike="noStrike" kern="1200" cap="none" spc="0" normalizeH="0" baseline="0" noProof="0" dirty="0" err="1">
                <a:ln>
                  <a:noFill/>
                </a:ln>
                <a:effectLst/>
                <a:uLnTx/>
                <a:uFillTx/>
                <a:latin typeface="Lato" panose="020F0502020204030203" pitchFamily="34" charset="0"/>
                <a:ea typeface="+mn-ea"/>
                <a:cs typeface="+mn-cs"/>
              </a:rPr>
              <a:t>ost</a:t>
            </a:r>
            <a:r>
              <a:rPr kumimoji="0" lang="en-US" b="0" i="0" u="none" strike="noStrike" kern="1200" cap="none" spc="0" normalizeH="0" baseline="0" noProof="0" dirty="0">
                <a:ln>
                  <a:noFill/>
                </a:ln>
                <a:effectLst/>
                <a:uLnTx/>
                <a:uFillTx/>
                <a:latin typeface="Lato" panose="020F0502020204030203" pitchFamily="34" charset="0"/>
                <a:ea typeface="+mn-ea"/>
                <a:cs typeface="+mn-cs"/>
              </a:rPr>
              <a:t> customers are married and have few to moderate dependents. </a:t>
            </a:r>
          </a:p>
          <a:p>
            <a:pPr marL="914400" lvl="1" indent="-457200" algn="just">
              <a:lnSpc>
                <a:spcPct val="150000"/>
              </a:lnSpc>
              <a:buFont typeface="Courier New" panose="02070309020205020404" pitchFamily="49" charset="0"/>
              <a:buChar char="o"/>
              <a:defRPr/>
            </a:pPr>
            <a:r>
              <a:rPr lang="en-US" dirty="0">
                <a:latin typeface="Lato" panose="020F0502020204030203" pitchFamily="34" charset="0"/>
              </a:rPr>
              <a:t>M</a:t>
            </a:r>
            <a:r>
              <a:rPr kumimoji="0" lang="en-US" b="0" i="0" u="none" strike="noStrike" kern="1200" cap="none" spc="0" normalizeH="0" baseline="0" noProof="0" dirty="0" err="1">
                <a:ln>
                  <a:noFill/>
                </a:ln>
                <a:effectLst/>
                <a:uLnTx/>
                <a:uFillTx/>
                <a:latin typeface="Lato" panose="020F0502020204030203" pitchFamily="34" charset="0"/>
                <a:ea typeface="+mn-ea"/>
                <a:cs typeface="+mn-cs"/>
              </a:rPr>
              <a:t>ost</a:t>
            </a:r>
            <a:r>
              <a:rPr kumimoji="0" lang="en-US" b="0" i="0" u="none" strike="noStrike" kern="1200" cap="none" spc="0" normalizeH="0" baseline="0" noProof="0" dirty="0">
                <a:ln>
                  <a:noFill/>
                </a:ln>
                <a:effectLst/>
                <a:uLnTx/>
                <a:uFillTx/>
                <a:latin typeface="Lato" panose="020F0502020204030203" pitchFamily="34" charset="0"/>
                <a:ea typeface="+mn-ea"/>
                <a:cs typeface="+mn-cs"/>
              </a:rPr>
              <a:t> customers have an income of less than $40K, with only a minority earning above $120K.</a:t>
            </a:r>
          </a:p>
          <a:p>
            <a:pPr marL="914400" lvl="1" indent="-457200" algn="just">
              <a:lnSpc>
                <a:spcPct val="150000"/>
              </a:lnSpc>
              <a:buFont typeface="Courier New" panose="02070309020205020404" pitchFamily="49" charset="0"/>
              <a:buChar char="o"/>
              <a:defRPr/>
            </a:pPr>
            <a:r>
              <a:rPr kumimoji="0" lang="en-US" b="0" i="0" u="none" strike="noStrike" kern="1200" cap="none" spc="0" normalizeH="0" baseline="0" noProof="0" dirty="0">
                <a:ln>
                  <a:noFill/>
                </a:ln>
                <a:effectLst/>
                <a:uLnTx/>
                <a:uFillTx/>
                <a:latin typeface="Lato" panose="020F0502020204030203" pitchFamily="34" charset="0"/>
                <a:ea typeface="+mn-ea"/>
                <a:cs typeface="+mn-cs"/>
              </a:rPr>
              <a:t> Lastly, the entry-level credit card rank, Blue, appears to be the most common credit card type among customers.</a:t>
            </a:r>
            <a:endParaRPr lang="en-US" dirty="0">
              <a:latin typeface="Lato" panose="020F0502020204030203" pitchFamily="34" charset="0"/>
            </a:endParaRPr>
          </a:p>
          <a:p>
            <a:pPr marR="0" lvl="0" algn="just" defTabSz="914400" rtl="0" eaLnBrk="1" fontAlgn="auto" latinLnBrk="0" hangingPunct="1">
              <a:lnSpc>
                <a:spcPct val="150000"/>
              </a:lnSpc>
              <a:spcBef>
                <a:spcPts val="0"/>
              </a:spcBef>
              <a:spcAft>
                <a:spcPts val="0"/>
              </a:spcAft>
              <a:buClrTx/>
              <a:buSzTx/>
              <a:tabLst/>
              <a:defRPr/>
            </a:pPr>
            <a:endParaRPr kumimoji="0" lang="en-US" b="0" i="0" u="none" strike="noStrike" kern="1200" cap="none" spc="0" normalizeH="0" baseline="0" noProof="0" dirty="0">
              <a:ln>
                <a:noFill/>
              </a:ln>
              <a:effectLst/>
              <a:uLnTx/>
              <a:uFillTx/>
              <a:latin typeface="Lato" panose="020F0502020204030203" pitchFamily="34" charset="0"/>
              <a:ea typeface="+mn-ea"/>
              <a:cs typeface="+mn-cs"/>
            </a:endParaRP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Summaries</a:t>
            </a:r>
            <a:endParaRPr sz="3600" b="1" spc="-10" dirty="0">
              <a:latin typeface="Lato" panose="020F0502020204030203" pitchFamily="34" charset="0"/>
            </a:endParaRPr>
          </a:p>
        </p:txBody>
      </p:sp>
    </p:spTree>
    <p:extLst>
      <p:ext uri="{BB962C8B-B14F-4D97-AF65-F5344CB8AC3E}">
        <p14:creationId xmlns:p14="http://schemas.microsoft.com/office/powerpoint/2010/main" val="346344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116063" y="2953897"/>
            <a:ext cx="5476774" cy="950205"/>
          </a:xfrm>
        </p:spPr>
        <p:txBody>
          <a:bodyPr/>
          <a:lstStyle/>
          <a:p>
            <a:r>
              <a:rPr lang="en-US" sz="5000" b="1" dirty="0">
                <a:latin typeface="Lato" panose="020F0502020204030203" pitchFamily="34" charset="0"/>
              </a:rPr>
              <a:t>Recommendations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191629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484504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Lato" panose="020F0502020204030203" pitchFamily="34" charset="0"/>
                <a:ea typeface="+mn-ea"/>
                <a:cs typeface="+mn-cs"/>
              </a:rPr>
              <a:t>Based on the previous conclusions, I can draw several  recommendations:</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Lato" panose="020F0502020204030203" pitchFamily="34" charset="0"/>
                <a:ea typeface="+mn-ea"/>
                <a:cs typeface="+mn-cs"/>
              </a:rPr>
              <a:t>For customer segmentation analysis:</a:t>
            </a:r>
          </a:p>
          <a:p>
            <a:pPr marL="742950" marR="0" lvl="1" indent="-285750" algn="just"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effectLst/>
                <a:uLnTx/>
                <a:uFillTx/>
                <a:latin typeface="Lato" panose="020F0502020204030203" pitchFamily="34" charset="0"/>
                <a:ea typeface="+mn-ea"/>
                <a:cs typeface="+mn-cs"/>
              </a:rPr>
              <a:t>Strengthen Customer Retention Programs: Since most customers are existing ones, it is essential to continue providing quality service and value-added benefits to retain their loyalty. </a:t>
            </a:r>
          </a:p>
          <a:p>
            <a:pPr marL="742950" marR="0" lvl="1" indent="-285750" algn="just"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effectLst/>
                <a:uLnTx/>
                <a:uFillTx/>
                <a:latin typeface="Lato" panose="020F0502020204030203" pitchFamily="34" charset="0"/>
                <a:ea typeface="+mn-ea"/>
                <a:cs typeface="+mn-cs"/>
              </a:rPr>
              <a:t>Target Specific Age Groups: The analysis showed that most customers are in their 40s, so the company should focus on tailoring marketing campaigns to this age group.</a:t>
            </a:r>
          </a:p>
          <a:p>
            <a:pPr marL="742950" marR="0" lvl="1" indent="-285750" algn="just"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effectLst/>
                <a:uLnTx/>
                <a:uFillTx/>
                <a:latin typeface="Lato" panose="020F0502020204030203" pitchFamily="34" charset="0"/>
                <a:ea typeface="+mn-ea"/>
                <a:cs typeface="+mn-cs"/>
              </a:rPr>
              <a:t>Increase Focus on Education and Career: As most customers hold a Graduate degree, the company can </a:t>
            </a:r>
            <a:r>
              <a:rPr kumimoji="0" lang="en-US" sz="1600" b="0" i="0" u="none" strike="noStrike" kern="1200" cap="none" spc="0" normalizeH="0" baseline="0" noProof="0" dirty="0" err="1">
                <a:ln>
                  <a:noFill/>
                </a:ln>
                <a:effectLst/>
                <a:uLnTx/>
                <a:uFillTx/>
                <a:latin typeface="Lato" panose="020F0502020204030203" pitchFamily="34" charset="0"/>
                <a:ea typeface="+mn-ea"/>
                <a:cs typeface="+mn-cs"/>
              </a:rPr>
              <a:t>emphasise</a:t>
            </a:r>
            <a:r>
              <a:rPr kumimoji="0" lang="en-US" sz="1600" b="0" i="0" u="none" strike="noStrike" kern="1200" cap="none" spc="0" normalizeH="0" baseline="0" noProof="0" dirty="0">
                <a:ln>
                  <a:noFill/>
                </a:ln>
                <a:effectLst/>
                <a:uLnTx/>
                <a:uFillTx/>
                <a:latin typeface="Lato" panose="020F0502020204030203" pitchFamily="34" charset="0"/>
                <a:ea typeface="+mn-ea"/>
                <a:cs typeface="+mn-cs"/>
              </a:rPr>
              <a:t> education and career-related benefits in its marketing efforts.</a:t>
            </a:r>
          </a:p>
          <a:p>
            <a:pPr marL="742950" marR="0" lvl="1" indent="-285750" algn="just"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effectLst/>
                <a:uLnTx/>
                <a:uFillTx/>
                <a:latin typeface="Lato" panose="020F0502020204030203" pitchFamily="34" charset="0"/>
                <a:ea typeface="+mn-ea"/>
                <a:cs typeface="+mn-cs"/>
              </a:rPr>
              <a:t>Develop Offers for Income Levels: Most customers have an income of less than $40K, so the company could create offers to this income bracket. However, the company should also consider developing offers for higher-income customers, as they represent a small but potential customer segment.</a:t>
            </a:r>
          </a:p>
          <a:p>
            <a:pPr marL="742950" marR="0" lvl="1" indent="-285750" algn="just" defTabSz="91440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effectLst/>
                <a:uLnTx/>
                <a:uFillTx/>
                <a:latin typeface="Lato" panose="020F0502020204030203" pitchFamily="34" charset="0"/>
                <a:ea typeface="+mn-ea"/>
                <a:cs typeface="+mn-cs"/>
              </a:rPr>
              <a:t>Expand Credit Card Offerings: While most customers hold a Blue credit card, the company could explore offering higher-level credit cards such as Gold or Platinum.</a:t>
            </a: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Summaries</a:t>
            </a:r>
            <a:endParaRPr sz="3600" b="1" spc="-10" dirty="0">
              <a:latin typeface="Lato" panose="020F0502020204030203" pitchFamily="34" charset="0"/>
            </a:endParaRPr>
          </a:p>
        </p:txBody>
      </p:sp>
    </p:spTree>
    <p:extLst>
      <p:ext uri="{BB962C8B-B14F-4D97-AF65-F5344CB8AC3E}">
        <p14:creationId xmlns:p14="http://schemas.microsoft.com/office/powerpoint/2010/main" val="296443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1878206"/>
          </a:xfrm>
          <a:prstGeom prst="rect">
            <a:avLst/>
          </a:prstGeom>
          <a:noFill/>
        </p:spPr>
        <p:txBody>
          <a:bodyPr wrap="square">
            <a:spAutoFit/>
          </a:bodyPr>
          <a:lstStyle/>
          <a:p>
            <a:pPr algn="just">
              <a:lnSpc>
                <a:spcPct val="150000"/>
              </a:lnSpc>
            </a:pPr>
            <a:r>
              <a:rPr lang="en-US" sz="2000" dirty="0">
                <a:solidFill>
                  <a:schemeClr val="tx1">
                    <a:lumMod val="50000"/>
                    <a:lumOff val="50000"/>
                  </a:schemeClr>
                </a:solidFill>
                <a:latin typeface="Lato" panose="020F0502020204030203" pitchFamily="34" charset="0"/>
              </a:rPr>
              <a:t>The bank intends to enhance its business performance by using historical customer data to develop better marketing strategies. To accomplish this objective, the bank must comprehend its customers' attributes and pinpoint opportunities for increasing sales of additional products to existing customers.</a:t>
            </a:r>
            <a:endParaRPr lang="en-ID" sz="2000" dirty="0">
              <a:solidFill>
                <a:schemeClr val="tx1">
                  <a:lumMod val="50000"/>
                  <a:lumOff val="50000"/>
                </a:schemeClr>
              </a:solidFill>
              <a:latin typeface="Lato" panose="020F0502020204030203" pitchFamily="34" charset="0"/>
            </a:endParaRPr>
          </a:p>
        </p:txBody>
      </p:sp>
      <p:pic>
        <p:nvPicPr>
          <p:cNvPr id="10" name="Picture 9">
            <a:extLst>
              <a:ext uri="{FF2B5EF4-FFF2-40B4-BE49-F238E27FC236}">
                <a16:creationId xmlns:a16="http://schemas.microsoft.com/office/drawing/2014/main" id="{A2C7B585-C10C-EB68-ACC3-09F24E090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1640" y="3755707"/>
            <a:ext cx="4448720" cy="2715181"/>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Background</a:t>
            </a:r>
            <a:endParaRPr sz="3600" b="1" spc="-10" dirty="0">
              <a:latin typeface="Lato" panose="020F0502020204030203" pitchFamily="34" charset="0"/>
            </a:endParaRPr>
          </a:p>
        </p:txBody>
      </p:sp>
    </p:spTree>
    <p:extLst>
      <p:ext uri="{BB962C8B-B14F-4D97-AF65-F5344CB8AC3E}">
        <p14:creationId xmlns:p14="http://schemas.microsoft.com/office/powerpoint/2010/main" val="171508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3044279"/>
            <a:ext cx="4577286" cy="769441"/>
          </a:xfrm>
        </p:spPr>
        <p:txBody>
          <a:bodyPr/>
          <a:lstStyle/>
          <a:p>
            <a:r>
              <a:rPr lang="en-US" sz="5000" b="1" dirty="0">
                <a:latin typeface="Lato" panose="020F0502020204030203" pitchFamily="34" charset="0"/>
              </a:rPr>
              <a:t>References</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197509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References</a:t>
            </a:r>
            <a:endParaRPr sz="3600" b="1" spc="-10" dirty="0">
              <a:latin typeface="Lato" panose="020F0502020204030203" pitchFamily="34" charset="0"/>
            </a:endParaRPr>
          </a:p>
        </p:txBody>
      </p:sp>
      <p:sp>
        <p:nvSpPr>
          <p:cNvPr id="3" name="TextBox 2">
            <a:extLst>
              <a:ext uri="{FF2B5EF4-FFF2-40B4-BE49-F238E27FC236}">
                <a16:creationId xmlns:a16="http://schemas.microsoft.com/office/drawing/2014/main" id="{529BE75C-A85B-E1F0-6205-19F280948B64}"/>
              </a:ext>
            </a:extLst>
          </p:cNvPr>
          <p:cNvSpPr txBox="1"/>
          <p:nvPr/>
        </p:nvSpPr>
        <p:spPr>
          <a:xfrm>
            <a:off x="1062228" y="1590749"/>
            <a:ext cx="10067544" cy="553305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D" sz="2000" dirty="0">
                <a:latin typeface="Lato" panose="020F0502020204030203" pitchFamily="34" charset="0"/>
                <a:hlinkClick r:id="rId4"/>
              </a:rPr>
              <a:t>https://www.mssqltips.com/sqlservertip/6921/data-engineering-solution-python-sql-server/</a:t>
            </a:r>
            <a:endParaRPr lang="en-ID" sz="2000" dirty="0">
              <a:latin typeface="Lato" panose="020F0502020204030203" pitchFamily="34" charset="0"/>
            </a:endParaRPr>
          </a:p>
          <a:p>
            <a:pPr marL="285750" indent="-285750">
              <a:lnSpc>
                <a:spcPct val="200000"/>
              </a:lnSpc>
              <a:buFont typeface="Arial" panose="020B0604020202020204" pitchFamily="34" charset="0"/>
              <a:buChar char="•"/>
            </a:pPr>
            <a:r>
              <a:rPr lang="en-ID" sz="2000" dirty="0">
                <a:latin typeface="Lato" panose="020F0502020204030203" pitchFamily="34" charset="0"/>
                <a:hlinkClick r:id="rId5"/>
              </a:rPr>
              <a:t>https://www.dqlab.id/data-science-in-finance-credit-risk-analysis</a:t>
            </a:r>
            <a:endParaRPr lang="en-ID" sz="2000" dirty="0">
              <a:latin typeface="Lato" panose="020F0502020204030203" pitchFamily="34" charset="0"/>
            </a:endParaRPr>
          </a:p>
          <a:p>
            <a:pPr marL="285750" indent="-285750">
              <a:lnSpc>
                <a:spcPct val="200000"/>
              </a:lnSpc>
              <a:buFont typeface="Arial" panose="020B0604020202020204" pitchFamily="34" charset="0"/>
              <a:buChar char="•"/>
            </a:pPr>
            <a:r>
              <a:rPr lang="en-ID" sz="2000" dirty="0">
                <a:latin typeface="Lato" panose="020F0502020204030203" pitchFamily="34" charset="0"/>
                <a:hlinkClick r:id="rId6"/>
              </a:rPr>
              <a:t>https://www.shopify.com/id/blog/what-is-customer-segmentation</a:t>
            </a:r>
            <a:endParaRPr lang="en-ID" sz="2000" dirty="0">
              <a:latin typeface="Lato" panose="020F0502020204030203" pitchFamily="34" charset="0"/>
            </a:endParaRPr>
          </a:p>
          <a:p>
            <a:pPr marL="285750" indent="-285750">
              <a:lnSpc>
                <a:spcPct val="200000"/>
              </a:lnSpc>
              <a:buFont typeface="Arial" panose="020B0604020202020204" pitchFamily="34" charset="0"/>
              <a:buChar char="•"/>
            </a:pPr>
            <a:r>
              <a:rPr lang="en-ID" sz="2000" dirty="0">
                <a:latin typeface="Lato" panose="020F0502020204030203" pitchFamily="34" charset="0"/>
                <a:hlinkClick r:id="rId7"/>
              </a:rPr>
              <a:t>https://www.ibm.com/id-en/topics/etl</a:t>
            </a:r>
            <a:endParaRPr lang="en-ID" sz="2000" dirty="0">
              <a:latin typeface="Lato" panose="020F0502020204030203" pitchFamily="34" charset="0"/>
            </a:endParaRPr>
          </a:p>
          <a:p>
            <a:pPr marL="285750" indent="-285750">
              <a:lnSpc>
                <a:spcPct val="200000"/>
              </a:lnSpc>
              <a:buFont typeface="Arial" panose="020B0604020202020204" pitchFamily="34" charset="0"/>
              <a:buChar char="•"/>
            </a:pPr>
            <a:r>
              <a:rPr lang="en-ID" sz="2000" dirty="0">
                <a:latin typeface="Lato" panose="020F0502020204030203" pitchFamily="34" charset="0"/>
                <a:hlinkClick r:id="rId8"/>
              </a:rPr>
              <a:t>https://neptune.ai/blog/how-to-implement-customer-churn-prediction</a:t>
            </a:r>
            <a:endParaRPr lang="en-ID" sz="2000" dirty="0">
              <a:latin typeface="Lato" panose="020F0502020204030203" pitchFamily="34" charset="0"/>
            </a:endParaRPr>
          </a:p>
          <a:p>
            <a:pPr marL="285750" indent="-285750">
              <a:lnSpc>
                <a:spcPct val="200000"/>
              </a:lnSpc>
              <a:buFont typeface="Arial" panose="020B0604020202020204" pitchFamily="34" charset="0"/>
              <a:buChar char="•"/>
            </a:pPr>
            <a:endParaRPr lang="en-ID" sz="2000" dirty="0">
              <a:latin typeface="Lato" panose="020F0502020204030203" pitchFamily="34" charset="0"/>
            </a:endParaRPr>
          </a:p>
          <a:p>
            <a:pPr marL="285750" indent="-285750">
              <a:lnSpc>
                <a:spcPct val="200000"/>
              </a:lnSpc>
              <a:buFont typeface="Arial" panose="020B0604020202020204" pitchFamily="34" charset="0"/>
              <a:buChar char="•"/>
            </a:pPr>
            <a:endParaRPr lang="en-ID" sz="2000" dirty="0">
              <a:latin typeface="Lato" panose="020F0502020204030203" pitchFamily="34" charset="0"/>
            </a:endParaRPr>
          </a:p>
          <a:p>
            <a:pPr marL="285750" indent="-285750">
              <a:lnSpc>
                <a:spcPct val="200000"/>
              </a:lnSpc>
              <a:buFont typeface="Arial" panose="020B0604020202020204" pitchFamily="34" charset="0"/>
              <a:buChar char="•"/>
            </a:pPr>
            <a:endParaRPr lang="en-ID" sz="2000" dirty="0">
              <a:latin typeface="Lato" panose="020F0502020204030203" pitchFamily="34" charset="0"/>
            </a:endParaRPr>
          </a:p>
        </p:txBody>
      </p:sp>
    </p:spTree>
    <p:extLst>
      <p:ext uri="{BB962C8B-B14F-4D97-AF65-F5344CB8AC3E}">
        <p14:creationId xmlns:p14="http://schemas.microsoft.com/office/powerpoint/2010/main" val="399936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6891688"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3044279"/>
            <a:ext cx="4577286" cy="769441"/>
          </a:xfrm>
        </p:spPr>
        <p:txBody>
          <a:bodyPr/>
          <a:lstStyle/>
          <a:p>
            <a:r>
              <a:rPr lang="en-US" sz="5000" b="1" dirty="0">
                <a:latin typeface="Lato" panose="020F0502020204030203" pitchFamily="34" charset="0"/>
              </a:rPr>
              <a:t>Thank You!</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sp>
        <p:nvSpPr>
          <p:cNvPr id="2" name="TextBox 1">
            <a:extLst>
              <a:ext uri="{FF2B5EF4-FFF2-40B4-BE49-F238E27FC236}">
                <a16:creationId xmlns:a16="http://schemas.microsoft.com/office/drawing/2014/main" id="{6D7504CC-27B2-F508-84F0-97B5F3F12C16}"/>
              </a:ext>
            </a:extLst>
          </p:cNvPr>
          <p:cNvSpPr txBox="1"/>
          <p:nvPr/>
        </p:nvSpPr>
        <p:spPr>
          <a:xfrm>
            <a:off x="7257448" y="2936557"/>
            <a:ext cx="4742047"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Lato" panose="020F0502020204030203" pitchFamily="34" charset="0"/>
              </a:rPr>
              <a:t>E-mail: </a:t>
            </a:r>
            <a:r>
              <a:rPr lang="en-US" dirty="0">
                <a:latin typeface="Lato" panose="020F0502020204030203" pitchFamily="34" charset="0"/>
                <a:hlinkClick r:id="rId4"/>
              </a:rPr>
              <a:t>adrian.m.muhammad@gmail.com</a:t>
            </a:r>
            <a:endParaRPr lang="en-US" dirty="0">
              <a:latin typeface="Lato" panose="020F0502020204030203" pitchFamily="34" charset="0"/>
            </a:endParaRPr>
          </a:p>
          <a:p>
            <a:pPr marL="285750" indent="-285750">
              <a:buFont typeface="Wingdings" panose="05000000000000000000" pitchFamily="2" charset="2"/>
              <a:buChar char="Ø"/>
            </a:pPr>
            <a:endParaRPr lang="en-US" dirty="0">
              <a:latin typeface="Lato" panose="020F0502020204030203" pitchFamily="34" charset="0"/>
            </a:endParaRPr>
          </a:p>
          <a:p>
            <a:pPr marL="285750" indent="-285750">
              <a:buFont typeface="Wingdings" panose="05000000000000000000" pitchFamily="2" charset="2"/>
              <a:buChar char="Ø"/>
            </a:pPr>
            <a:r>
              <a:rPr lang="en-ID" dirty="0" err="1">
                <a:latin typeface="Lato" panose="020F0502020204030203" pitchFamily="34" charset="0"/>
              </a:rPr>
              <a:t>Linkedin</a:t>
            </a:r>
            <a:r>
              <a:rPr lang="en-ID" dirty="0">
                <a:latin typeface="Lato" panose="020F0502020204030203" pitchFamily="34" charset="0"/>
              </a:rPr>
              <a:t>: </a:t>
            </a:r>
            <a:r>
              <a:rPr lang="en-ID" dirty="0">
                <a:latin typeface="Lato" panose="020F0502020204030203" pitchFamily="34" charset="0"/>
                <a:hlinkClick r:id="rId5"/>
              </a:rPr>
              <a:t>linkedin.com/in/</a:t>
            </a:r>
            <a:r>
              <a:rPr lang="en-ID" dirty="0" err="1">
                <a:latin typeface="Lato" panose="020F0502020204030203" pitchFamily="34" charset="0"/>
                <a:hlinkClick r:id="rId5"/>
              </a:rPr>
              <a:t>adrn</a:t>
            </a:r>
            <a:r>
              <a:rPr lang="en-ID" dirty="0">
                <a:latin typeface="Lato" panose="020F0502020204030203" pitchFamily="34" charset="0"/>
                <a:hlinkClick r:id="rId5"/>
              </a:rPr>
              <a:t>-mm</a:t>
            </a:r>
            <a:endParaRPr lang="en-ID" dirty="0">
              <a:latin typeface="Lato" panose="020F0502020204030203" pitchFamily="34" charset="0"/>
            </a:endParaRPr>
          </a:p>
          <a:p>
            <a:pPr marL="285750" indent="-285750">
              <a:buFont typeface="Wingdings" panose="05000000000000000000" pitchFamily="2" charset="2"/>
              <a:buChar char="Ø"/>
            </a:pPr>
            <a:endParaRPr lang="en-ID" dirty="0">
              <a:latin typeface="Lato" panose="020F0502020204030203" pitchFamily="34" charset="0"/>
            </a:endParaRPr>
          </a:p>
          <a:p>
            <a:pPr marL="285750" indent="-285750">
              <a:buFont typeface="Wingdings" panose="05000000000000000000" pitchFamily="2" charset="2"/>
              <a:buChar char="Ø"/>
            </a:pPr>
            <a:r>
              <a:rPr lang="en-ID" dirty="0">
                <a:latin typeface="Lato" panose="020F0502020204030203" pitchFamily="34" charset="0"/>
              </a:rPr>
              <a:t>Project: </a:t>
            </a:r>
            <a:r>
              <a:rPr lang="en-ID" dirty="0">
                <a:latin typeface="Lato" panose="020F0502020204030203" pitchFamily="34" charset="0"/>
                <a:hlinkClick r:id="rId6"/>
              </a:rPr>
              <a:t>github.com/adrn-mm/final-project-VIX-DE-BTPN</a:t>
            </a:r>
            <a:endParaRPr lang="en-ID" dirty="0">
              <a:latin typeface="Lato" panose="020F0502020204030203" pitchFamily="34" charset="0"/>
            </a:endParaRPr>
          </a:p>
        </p:txBody>
      </p:sp>
      <p:pic>
        <p:nvPicPr>
          <p:cNvPr id="7" name="Picture 6">
            <a:extLst>
              <a:ext uri="{FF2B5EF4-FFF2-40B4-BE49-F238E27FC236}">
                <a16:creationId xmlns:a16="http://schemas.microsoft.com/office/drawing/2014/main" id="{4EA88E31-25EA-AD79-436A-E52EBEAA45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69015" y="936858"/>
            <a:ext cx="1718912" cy="1718912"/>
          </a:xfrm>
          <a:prstGeom prst="rect">
            <a:avLst/>
          </a:prstGeom>
          <a:ln>
            <a:solidFill>
              <a:schemeClr val="tx1"/>
            </a:solidFill>
          </a:ln>
        </p:spPr>
      </p:pic>
    </p:spTree>
    <p:extLst>
      <p:ext uri="{BB962C8B-B14F-4D97-AF65-F5344CB8AC3E}">
        <p14:creationId xmlns:p14="http://schemas.microsoft.com/office/powerpoint/2010/main" val="27521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590749"/>
            <a:ext cx="11136430" cy="187820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Based on the previously mentioned background, I have concluded the main problem for this project as follows:</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Lato" panose="020F0502020204030203" pitchFamily="34" charset="0"/>
                <a:ea typeface="+mn-ea"/>
                <a:cs typeface="+mn-cs"/>
              </a:rPr>
              <a:t>The bank needs to utilize its historical customer data to segment customers into more targeted groups, helping it develop more effective marketing and selling strategies.</a:t>
            </a: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Problem Description</a:t>
            </a:r>
            <a:endParaRPr sz="3600" b="1" spc="-10" dirty="0">
              <a:latin typeface="Lato" panose="020F0502020204030203" pitchFamily="34" charset="0"/>
            </a:endParaRPr>
          </a:p>
        </p:txBody>
      </p:sp>
    </p:spTree>
    <p:extLst>
      <p:ext uri="{BB962C8B-B14F-4D97-AF65-F5344CB8AC3E}">
        <p14:creationId xmlns:p14="http://schemas.microsoft.com/office/powerpoint/2010/main" val="223290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6" name="TextBox 5">
            <a:extLst>
              <a:ext uri="{FF2B5EF4-FFF2-40B4-BE49-F238E27FC236}">
                <a16:creationId xmlns:a16="http://schemas.microsoft.com/office/drawing/2014/main" id="{901E7C2D-C5AF-2C9B-C4C1-089F5B798588}"/>
              </a:ext>
            </a:extLst>
          </p:cNvPr>
          <p:cNvSpPr txBox="1"/>
          <p:nvPr/>
        </p:nvSpPr>
        <p:spPr>
          <a:xfrm>
            <a:off x="527785" y="1465238"/>
            <a:ext cx="11136430" cy="280153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Based on the background explanation and problem description, I have formulated a business objective for this project:</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Lato" panose="020F0502020204030203" pitchFamily="34" charset="0"/>
                <a:ea typeface="+mn-ea"/>
                <a:cs typeface="+mn-cs"/>
              </a:rPr>
              <a:t>Conduct segmentation analysis by dividing customers into different groups based on their characteristics, such as customer status, age, gender, education, marital status, number of dependents, income, and type of credit card used. This will help the bank understand its customers better and develop more effective marketing strategies.</a:t>
            </a:r>
          </a:p>
        </p:txBody>
      </p:sp>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Business Objectives</a:t>
            </a:r>
            <a:endParaRPr sz="3600" b="1" spc="-10" dirty="0">
              <a:latin typeface="Lato" panose="020F0502020204030203" pitchFamily="34" charset="0"/>
            </a:endParaRPr>
          </a:p>
        </p:txBody>
      </p:sp>
    </p:spTree>
    <p:extLst>
      <p:ext uri="{BB962C8B-B14F-4D97-AF65-F5344CB8AC3E}">
        <p14:creationId xmlns:p14="http://schemas.microsoft.com/office/powerpoint/2010/main" val="16735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7708900" cy="6858000"/>
          </a:xfrm>
          <a:custGeom>
            <a:avLst/>
            <a:gdLst/>
            <a:ahLst/>
            <a:cxnLst/>
            <a:rect l="l" t="t" r="r" b="b"/>
            <a:pathLst>
              <a:path w="7708900" h="6858000">
                <a:moveTo>
                  <a:pt x="7708392" y="0"/>
                </a:moveTo>
                <a:lnTo>
                  <a:pt x="0" y="0"/>
                </a:lnTo>
                <a:lnTo>
                  <a:pt x="0" y="6858000"/>
                </a:lnTo>
                <a:lnTo>
                  <a:pt x="7708392" y="6858000"/>
                </a:lnTo>
                <a:lnTo>
                  <a:pt x="7708392"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itle 8">
            <a:extLst>
              <a:ext uri="{FF2B5EF4-FFF2-40B4-BE49-F238E27FC236}">
                <a16:creationId xmlns:a16="http://schemas.microsoft.com/office/drawing/2014/main" id="{8173DBA3-FEE0-D9E1-C031-3D03D6422FF9}"/>
              </a:ext>
            </a:extLst>
          </p:cNvPr>
          <p:cNvSpPr>
            <a:spLocks noGrp="1"/>
          </p:cNvSpPr>
          <p:nvPr>
            <p:ph type="title"/>
          </p:nvPr>
        </p:nvSpPr>
        <p:spPr>
          <a:xfrm>
            <a:off x="1565807" y="2659558"/>
            <a:ext cx="4577286" cy="1538883"/>
          </a:xfrm>
        </p:spPr>
        <p:txBody>
          <a:bodyPr/>
          <a:lstStyle/>
          <a:p>
            <a:r>
              <a:rPr lang="en-US" sz="5000" b="1" dirty="0">
                <a:latin typeface="Lato" panose="020F0502020204030203" pitchFamily="34" charset="0"/>
              </a:rPr>
              <a:t>Data</a:t>
            </a:r>
            <a:br>
              <a:rPr lang="en-US" sz="5000" b="1" dirty="0">
                <a:latin typeface="Lato" panose="020F0502020204030203" pitchFamily="34" charset="0"/>
              </a:rPr>
            </a:br>
            <a:r>
              <a:rPr lang="en-US" sz="5000" b="1" dirty="0">
                <a:latin typeface="Lato" panose="020F0502020204030203" pitchFamily="34" charset="0"/>
              </a:rPr>
              <a:t>Understanding</a:t>
            </a:r>
            <a:endParaRPr lang="en-ID" sz="5000" b="1" dirty="0">
              <a:latin typeface="Lato" panose="020F0502020204030203" pitchFamily="34" charset="0"/>
            </a:endParaRPr>
          </a:p>
        </p:txBody>
      </p:sp>
      <p:pic>
        <p:nvPicPr>
          <p:cNvPr id="10" name="Picture 9">
            <a:extLst>
              <a:ext uri="{FF2B5EF4-FFF2-40B4-BE49-F238E27FC236}">
                <a16:creationId xmlns:a16="http://schemas.microsoft.com/office/drawing/2014/main" id="{63867A9B-8514-C51D-B763-C7359CCBC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29" y="5498491"/>
            <a:ext cx="1590749" cy="1590749"/>
          </a:xfrm>
          <a:prstGeom prst="rect">
            <a:avLst/>
          </a:prstGeom>
        </p:spPr>
      </p:pic>
      <p:pic>
        <p:nvPicPr>
          <p:cNvPr id="11" name="Picture 10">
            <a:extLst>
              <a:ext uri="{FF2B5EF4-FFF2-40B4-BE49-F238E27FC236}">
                <a16:creationId xmlns:a16="http://schemas.microsoft.com/office/drawing/2014/main" id="{00486F9B-4720-262E-AF8D-CFFA9772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78" y="6032011"/>
            <a:ext cx="1411903" cy="523708"/>
          </a:xfrm>
          <a:prstGeom prst="rect">
            <a:avLst/>
          </a:prstGeom>
        </p:spPr>
      </p:pic>
      <p:pic>
        <p:nvPicPr>
          <p:cNvPr id="15" name="Picture 14">
            <a:extLst>
              <a:ext uri="{FF2B5EF4-FFF2-40B4-BE49-F238E27FC236}">
                <a16:creationId xmlns:a16="http://schemas.microsoft.com/office/drawing/2014/main" id="{21E8DEF5-EA56-464E-ABC9-61F9B1CA4A7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08900" y="0"/>
            <a:ext cx="4483100" cy="6858000"/>
          </a:xfrm>
          <a:prstGeom prst="rect">
            <a:avLst/>
          </a:prstGeom>
          <a:noFill/>
        </p:spPr>
      </p:pic>
    </p:spTree>
    <p:extLst>
      <p:ext uri="{BB962C8B-B14F-4D97-AF65-F5344CB8AC3E}">
        <p14:creationId xmlns:p14="http://schemas.microsoft.com/office/powerpoint/2010/main" val="229523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Model</a:t>
            </a:r>
            <a:endParaRPr sz="3600" b="1" spc="-10" dirty="0">
              <a:latin typeface="Lato" panose="020F0502020204030203" pitchFamily="34" charset="0"/>
            </a:endParaRPr>
          </a:p>
        </p:txBody>
      </p:sp>
      <p:pic>
        <p:nvPicPr>
          <p:cNvPr id="9" name="Picture 8">
            <a:extLst>
              <a:ext uri="{FF2B5EF4-FFF2-40B4-BE49-F238E27FC236}">
                <a16:creationId xmlns:a16="http://schemas.microsoft.com/office/drawing/2014/main" id="{76FA72C3-D4C6-4F4A-D770-79EF8E1A6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152" y="1457741"/>
            <a:ext cx="7613695" cy="5285999"/>
          </a:xfrm>
          <a:prstGeom prst="rect">
            <a:avLst/>
          </a:prstGeom>
        </p:spPr>
      </p:pic>
    </p:spTree>
    <p:extLst>
      <p:ext uri="{BB962C8B-B14F-4D97-AF65-F5344CB8AC3E}">
        <p14:creationId xmlns:p14="http://schemas.microsoft.com/office/powerpoint/2010/main" val="234546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12192000" cy="1332230"/>
          </a:xfrm>
          <a:custGeom>
            <a:avLst/>
            <a:gdLst/>
            <a:ahLst/>
            <a:cxnLst/>
            <a:rect l="l" t="t" r="r" b="b"/>
            <a:pathLst>
              <a:path w="12192000" h="1332230">
                <a:moveTo>
                  <a:pt x="12192000" y="0"/>
                </a:moveTo>
                <a:lnTo>
                  <a:pt x="0" y="0"/>
                </a:lnTo>
                <a:lnTo>
                  <a:pt x="0" y="1331976"/>
                </a:lnTo>
                <a:lnTo>
                  <a:pt x="12192000" y="1331976"/>
                </a:lnTo>
                <a:lnTo>
                  <a:pt x="12192000" y="0"/>
                </a:lnTo>
                <a:close/>
              </a:path>
            </a:pathLst>
          </a:custGeom>
          <a:solidFill>
            <a:srgbClr val="E77A2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49B5AB2E-9EDE-3A2E-3C25-FB1FEF38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79" y="-133008"/>
            <a:ext cx="1590749" cy="1590749"/>
          </a:xfrm>
          <a:prstGeom prst="rect">
            <a:avLst/>
          </a:prstGeom>
        </p:spPr>
      </p:pic>
      <p:pic>
        <p:nvPicPr>
          <p:cNvPr id="19" name="Picture 18">
            <a:extLst>
              <a:ext uri="{FF2B5EF4-FFF2-40B4-BE49-F238E27FC236}">
                <a16:creationId xmlns:a16="http://schemas.microsoft.com/office/drawing/2014/main" id="{C7EAC2F2-7766-139E-C60A-C05E1649B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628" y="400513"/>
            <a:ext cx="1411903" cy="523708"/>
          </a:xfrm>
          <a:prstGeom prst="rect">
            <a:avLst/>
          </a:prstGeom>
        </p:spPr>
      </p:pic>
      <p:sp>
        <p:nvSpPr>
          <p:cNvPr id="13" name="object 6">
            <a:extLst>
              <a:ext uri="{FF2B5EF4-FFF2-40B4-BE49-F238E27FC236}">
                <a16:creationId xmlns:a16="http://schemas.microsoft.com/office/drawing/2014/main" id="{3A009C43-189B-787A-86C9-D65891EC5C3A}"/>
              </a:ext>
            </a:extLst>
          </p:cNvPr>
          <p:cNvSpPr txBox="1">
            <a:spLocks noGrp="1"/>
          </p:cNvSpPr>
          <p:nvPr>
            <p:ph type="title"/>
          </p:nvPr>
        </p:nvSpPr>
        <p:spPr>
          <a:xfrm>
            <a:off x="354627" y="387112"/>
            <a:ext cx="8298625" cy="566181"/>
          </a:xfrm>
          <a:prstGeom prst="rect">
            <a:avLst/>
          </a:prstGeom>
        </p:spPr>
        <p:txBody>
          <a:bodyPr vert="horz" wrap="square" lIns="0" tIns="12065" rIns="0" bIns="0" rtlCol="0">
            <a:spAutoFit/>
          </a:bodyPr>
          <a:lstStyle/>
          <a:p>
            <a:pPr marL="12700" algn="l">
              <a:lnSpc>
                <a:spcPct val="100000"/>
              </a:lnSpc>
              <a:spcBef>
                <a:spcPts val="95"/>
              </a:spcBef>
            </a:pPr>
            <a:r>
              <a:rPr lang="en-US" sz="3600" b="1" spc="-10" dirty="0">
                <a:latin typeface="Lato" panose="020F0502020204030203" pitchFamily="34" charset="0"/>
              </a:rPr>
              <a:t>Data Summaries</a:t>
            </a:r>
            <a:endParaRPr sz="3600" b="1" spc="-10" dirty="0">
              <a:latin typeface="Lato" panose="020F0502020204030203" pitchFamily="34" charset="0"/>
            </a:endParaRPr>
          </a:p>
        </p:txBody>
      </p:sp>
      <p:graphicFrame>
        <p:nvGraphicFramePr>
          <p:cNvPr id="5" name="Table 6">
            <a:extLst>
              <a:ext uri="{FF2B5EF4-FFF2-40B4-BE49-F238E27FC236}">
                <a16:creationId xmlns:a16="http://schemas.microsoft.com/office/drawing/2014/main" id="{BABC3BE7-893F-DFD7-4D93-A1A70BFBE4E3}"/>
              </a:ext>
            </a:extLst>
          </p:cNvPr>
          <p:cNvGraphicFramePr>
            <a:graphicFrameLocks noGrp="1"/>
          </p:cNvGraphicFramePr>
          <p:nvPr>
            <p:extLst>
              <p:ext uri="{D42A27DB-BD31-4B8C-83A1-F6EECF244321}">
                <p14:modId xmlns:p14="http://schemas.microsoft.com/office/powerpoint/2010/main" val="539276231"/>
              </p:ext>
            </p:extLst>
          </p:nvPr>
        </p:nvGraphicFramePr>
        <p:xfrm>
          <a:off x="2032000" y="2041968"/>
          <a:ext cx="8128000" cy="4119880"/>
        </p:xfrm>
        <a:graphic>
          <a:graphicData uri="http://schemas.openxmlformats.org/drawingml/2006/table">
            <a:tbl>
              <a:tblPr firstRow="1" bandRow="1">
                <a:tableStyleId>{93296810-A885-4BE3-A3E7-6D5BEEA58F35}</a:tableStyleId>
              </a:tblPr>
              <a:tblGrid>
                <a:gridCol w="1827731">
                  <a:extLst>
                    <a:ext uri="{9D8B030D-6E8A-4147-A177-3AD203B41FA5}">
                      <a16:colId xmlns:a16="http://schemas.microsoft.com/office/drawing/2014/main" val="797864126"/>
                    </a:ext>
                  </a:extLst>
                </a:gridCol>
                <a:gridCol w="6300269">
                  <a:extLst>
                    <a:ext uri="{9D8B030D-6E8A-4147-A177-3AD203B41FA5}">
                      <a16:colId xmlns:a16="http://schemas.microsoft.com/office/drawing/2014/main" val="518249653"/>
                    </a:ext>
                  </a:extLst>
                </a:gridCol>
              </a:tblGrid>
              <a:tr h="370840">
                <a:tc>
                  <a:txBody>
                    <a:bodyPr/>
                    <a:lstStyle/>
                    <a:p>
                      <a:pPr algn="ctr"/>
                      <a:r>
                        <a:rPr lang="en-US" sz="1800" dirty="0">
                          <a:latin typeface="Lato" panose="020F0502020204030203" pitchFamily="34" charset="0"/>
                        </a:rPr>
                        <a:t>Table</a:t>
                      </a:r>
                      <a:endParaRPr lang="en-ID" sz="1800" dirty="0">
                        <a:latin typeface="Lato" panose="020F0502020204030203" pitchFamily="34" charset="0"/>
                      </a:endParaRPr>
                    </a:p>
                  </a:txBody>
                  <a:tcPr anchor="ctr"/>
                </a:tc>
                <a:tc>
                  <a:txBody>
                    <a:bodyPr/>
                    <a:lstStyle/>
                    <a:p>
                      <a:pPr algn="ctr"/>
                      <a:r>
                        <a:rPr lang="en-US" sz="1800" dirty="0">
                          <a:latin typeface="Lato" panose="020F0502020204030203" pitchFamily="34" charset="0"/>
                        </a:rPr>
                        <a:t>Summary</a:t>
                      </a:r>
                      <a:endParaRPr lang="en-ID" sz="1800" dirty="0">
                        <a:latin typeface="Lato" panose="020F0502020204030203" pitchFamily="34" charset="0"/>
                      </a:endParaRPr>
                    </a:p>
                  </a:txBody>
                  <a:tcPr anchor="ctr"/>
                </a:tc>
                <a:extLst>
                  <a:ext uri="{0D108BD9-81ED-4DB2-BD59-A6C34878D82A}">
                    <a16:rowId xmlns:a16="http://schemas.microsoft.com/office/drawing/2014/main" val="4164399505"/>
                  </a:ext>
                </a:extLst>
              </a:tr>
              <a:tr h="370840">
                <a:tc>
                  <a:txBody>
                    <a:bodyPr/>
                    <a:lstStyle/>
                    <a:p>
                      <a:pPr algn="ctr"/>
                      <a:r>
                        <a:rPr lang="en-US" sz="1800" dirty="0" err="1">
                          <a:latin typeface="Lato" panose="020F0502020204030203" pitchFamily="34" charset="0"/>
                        </a:rPr>
                        <a:t>FactTransaction</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The transaction data and related information, such as the client, card, product, and contact involved in each transaction.</a:t>
                      </a:r>
                      <a:endParaRPr lang="en-ID" sz="1800" dirty="0">
                        <a:latin typeface="Lato" panose="020F0502020204030203" pitchFamily="34" charset="0"/>
                      </a:endParaRPr>
                    </a:p>
                  </a:txBody>
                  <a:tcPr anchor="ctr"/>
                </a:tc>
                <a:extLst>
                  <a:ext uri="{0D108BD9-81ED-4DB2-BD59-A6C34878D82A}">
                    <a16:rowId xmlns:a16="http://schemas.microsoft.com/office/drawing/2014/main" val="3458927988"/>
                  </a:ext>
                </a:extLst>
              </a:tr>
              <a:tr h="370840">
                <a:tc>
                  <a:txBody>
                    <a:bodyPr/>
                    <a:lstStyle/>
                    <a:p>
                      <a:pPr algn="ctr"/>
                      <a:r>
                        <a:rPr lang="en-US" sz="1800" dirty="0" err="1">
                          <a:latin typeface="Lato" panose="020F0502020204030203" pitchFamily="34" charset="0"/>
                        </a:rPr>
                        <a:t>DimClient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clients, such as their key, name, age, gender, education level, marital status, income category, and dependent count.</a:t>
                      </a:r>
                      <a:endParaRPr lang="en-ID" sz="1800" dirty="0">
                        <a:latin typeface="Lato" panose="020F0502020204030203" pitchFamily="34" charset="0"/>
                      </a:endParaRPr>
                    </a:p>
                  </a:txBody>
                  <a:tcPr anchor="ctr"/>
                </a:tc>
                <a:extLst>
                  <a:ext uri="{0D108BD9-81ED-4DB2-BD59-A6C34878D82A}">
                    <a16:rowId xmlns:a16="http://schemas.microsoft.com/office/drawing/2014/main" val="1674738875"/>
                  </a:ext>
                </a:extLst>
              </a:tr>
              <a:tr h="370840">
                <a:tc>
                  <a:txBody>
                    <a:bodyPr/>
                    <a:lstStyle/>
                    <a:p>
                      <a:pPr algn="ctr"/>
                      <a:r>
                        <a:rPr lang="en-US" sz="1800" dirty="0" err="1">
                          <a:latin typeface="Lato" panose="020F0502020204030203" pitchFamily="34" charset="0"/>
                        </a:rPr>
                        <a:t>DimCard</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credit cards, such as their key, category, and type.</a:t>
                      </a:r>
                      <a:endParaRPr lang="en-ID" sz="1800" dirty="0">
                        <a:latin typeface="Lato" panose="020F0502020204030203" pitchFamily="34" charset="0"/>
                      </a:endParaRPr>
                    </a:p>
                  </a:txBody>
                  <a:tcPr anchor="ctr"/>
                </a:tc>
                <a:extLst>
                  <a:ext uri="{0D108BD9-81ED-4DB2-BD59-A6C34878D82A}">
                    <a16:rowId xmlns:a16="http://schemas.microsoft.com/office/drawing/2014/main" val="3353398607"/>
                  </a:ext>
                </a:extLst>
              </a:tr>
              <a:tr h="370840">
                <a:tc>
                  <a:txBody>
                    <a:bodyPr/>
                    <a:lstStyle/>
                    <a:p>
                      <a:pPr algn="ctr"/>
                      <a:r>
                        <a:rPr lang="en-US" sz="1800" dirty="0" err="1">
                          <a:latin typeface="Lato" panose="020F0502020204030203" pitchFamily="34" charset="0"/>
                        </a:rPr>
                        <a:t>DimContact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contact channels, such as their key, inactive months in 12 months, contact count in 12 months, and months on book.</a:t>
                      </a:r>
                      <a:endParaRPr lang="en-ID" sz="1800" dirty="0">
                        <a:latin typeface="Lato" panose="020F0502020204030203" pitchFamily="34" charset="0"/>
                      </a:endParaRPr>
                    </a:p>
                  </a:txBody>
                  <a:tcPr anchor="ctr"/>
                </a:tc>
                <a:extLst>
                  <a:ext uri="{0D108BD9-81ED-4DB2-BD59-A6C34878D82A}">
                    <a16:rowId xmlns:a16="http://schemas.microsoft.com/office/drawing/2014/main" val="2890016467"/>
                  </a:ext>
                </a:extLst>
              </a:tr>
              <a:tr h="370840">
                <a:tc>
                  <a:txBody>
                    <a:bodyPr/>
                    <a:lstStyle/>
                    <a:p>
                      <a:pPr algn="ctr"/>
                      <a:r>
                        <a:rPr lang="en-US" sz="1800" dirty="0" err="1">
                          <a:latin typeface="Lato" panose="020F0502020204030203" pitchFamily="34" charset="0"/>
                        </a:rPr>
                        <a:t>DimProduct</a:t>
                      </a:r>
                      <a:endParaRPr lang="en-ID" sz="1800" dirty="0">
                        <a:latin typeface="Lato" panose="020F0502020204030203" pitchFamily="34" charset="0"/>
                      </a:endParaRPr>
                    </a:p>
                  </a:txBody>
                  <a:tcPr anchor="ctr"/>
                </a:tc>
                <a:tc>
                  <a:txBody>
                    <a:bodyPr/>
                    <a:lstStyle/>
                    <a:p>
                      <a:pPr algn="just"/>
                      <a:r>
                        <a:rPr lang="en-US" sz="1800" dirty="0">
                          <a:latin typeface="Lato" panose="020F0502020204030203" pitchFamily="34" charset="0"/>
                        </a:rPr>
                        <a:t>information about the bank products, such as their key, type, and total relationship count.</a:t>
                      </a:r>
                      <a:endParaRPr lang="en-ID" sz="1800" dirty="0">
                        <a:latin typeface="Lato" panose="020F0502020204030203" pitchFamily="34" charset="0"/>
                      </a:endParaRPr>
                    </a:p>
                  </a:txBody>
                  <a:tcPr anchor="ctr"/>
                </a:tc>
                <a:extLst>
                  <a:ext uri="{0D108BD9-81ED-4DB2-BD59-A6C34878D82A}">
                    <a16:rowId xmlns:a16="http://schemas.microsoft.com/office/drawing/2014/main" val="679661593"/>
                  </a:ext>
                </a:extLst>
              </a:tr>
            </a:tbl>
          </a:graphicData>
        </a:graphic>
      </p:graphicFrame>
    </p:spTree>
    <p:extLst>
      <p:ext uri="{BB962C8B-B14F-4D97-AF65-F5344CB8AC3E}">
        <p14:creationId xmlns:p14="http://schemas.microsoft.com/office/powerpoint/2010/main" val="274998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TotalTime>
  <Words>2877</Words>
  <Application>Microsoft Office PowerPoint</Application>
  <PresentationFormat>Widescreen</PresentationFormat>
  <Paragraphs>420</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MT</vt:lpstr>
      <vt:lpstr>Calibri</vt:lpstr>
      <vt:lpstr>Consolas</vt:lpstr>
      <vt:lpstr>Courier New</vt:lpstr>
      <vt:lpstr>Lato</vt:lpstr>
      <vt:lpstr>Wingdings</vt:lpstr>
      <vt:lpstr>1_Office Theme</vt:lpstr>
      <vt:lpstr>PowerPoint Presentation</vt:lpstr>
      <vt:lpstr>Table of Contents</vt:lpstr>
      <vt:lpstr>Business Understanding</vt:lpstr>
      <vt:lpstr>Background</vt:lpstr>
      <vt:lpstr>Problem Description</vt:lpstr>
      <vt:lpstr>Business Objectives</vt:lpstr>
      <vt:lpstr>Data Understanding</vt:lpstr>
      <vt:lpstr>Data Model</vt:lpstr>
      <vt:lpstr>Data Summaries</vt:lpstr>
      <vt:lpstr>Data Pipeline</vt:lpstr>
      <vt:lpstr>Extract, Transform, and Load Process</vt:lpstr>
      <vt:lpstr>ETL Process Pipeline</vt:lpstr>
      <vt:lpstr>Data Extraction Queries</vt:lpstr>
      <vt:lpstr>Data Cleaning Queries</vt:lpstr>
      <vt:lpstr>Data Transformation Queries - 1</vt:lpstr>
      <vt:lpstr>Data Transformation Queries - 2</vt:lpstr>
      <vt:lpstr>Data Transformation Queries - 3</vt:lpstr>
      <vt:lpstr>Data Transformation Queries - 4</vt:lpstr>
      <vt:lpstr>Customer Segmentation Analysis</vt:lpstr>
      <vt:lpstr>Query for Customer Segmentation by Status</vt:lpstr>
      <vt:lpstr>Visualization for Customer Segmentation by Status</vt:lpstr>
      <vt:lpstr>Query for Customer Segmentation by Gender</vt:lpstr>
      <vt:lpstr>Visualization for Customer Segmentation by Gender</vt:lpstr>
      <vt:lpstr>Query for Customer Segmentation by Age</vt:lpstr>
      <vt:lpstr>Visualization for Customer Segmentation by Age</vt:lpstr>
      <vt:lpstr>Query for Customer Segmentation by Education Level</vt:lpstr>
      <vt:lpstr>Visualization for Customer Segmentation by Education Level</vt:lpstr>
      <vt:lpstr>Query for Customer Segmentation by Marital Status</vt:lpstr>
      <vt:lpstr>Visualization for Customer Segmentation by Marital Status</vt:lpstr>
      <vt:lpstr>Query for Customer Segmentation by Number of Dependents</vt:lpstr>
      <vt:lpstr>Visualization for Customer Segmentation by Number of Dependents</vt:lpstr>
      <vt:lpstr>Query for Customer Segmentation by Income Level</vt:lpstr>
      <vt:lpstr>Visualization for Customer Segmentation by Income Level</vt:lpstr>
      <vt:lpstr>Query for Customer Segmentation by Card Category</vt:lpstr>
      <vt:lpstr>Visualization for Customer Segmentation by Card Category</vt:lpstr>
      <vt:lpstr>Summaries</vt:lpstr>
      <vt:lpstr>Summaries</vt:lpstr>
      <vt:lpstr>Recommendations</vt:lpstr>
      <vt:lpstr>Summaries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Maulana Muhammad</dc:creator>
  <cp:lastModifiedBy>Adrian Maulana Muhammad</cp:lastModifiedBy>
  <cp:revision>168</cp:revision>
  <dcterms:created xsi:type="dcterms:W3CDTF">2023-03-03T23:09:25Z</dcterms:created>
  <dcterms:modified xsi:type="dcterms:W3CDTF">2023-03-05T11:07:22Z</dcterms:modified>
</cp:coreProperties>
</file>