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06" r:id="rId3"/>
    <p:sldId id="307" r:id="rId4"/>
    <p:sldId id="308" r:id="rId5"/>
    <p:sldId id="309" r:id="rId6"/>
    <p:sldId id="310" r:id="rId7"/>
    <p:sldId id="311" r:id="rId8"/>
    <p:sldId id="313" r:id="rId9"/>
    <p:sldId id="312" r:id="rId10"/>
    <p:sldId id="314" r:id="rId11"/>
    <p:sldId id="315" r:id="rId12"/>
    <p:sldId id="316" r:id="rId13"/>
    <p:sldId id="318" r:id="rId14"/>
    <p:sldId id="317" r:id="rId15"/>
    <p:sldId id="319" r:id="rId16"/>
    <p:sldId id="320" r:id="rId17"/>
    <p:sldId id="321" r:id="rId18"/>
    <p:sldId id="322"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7A2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633727" y="2264664"/>
            <a:ext cx="8724899" cy="4154423"/>
          </a:xfrm>
          <a:prstGeom prst="rect">
            <a:avLst/>
          </a:prstGeom>
        </p:spPr>
      </p:pic>
      <p:pic>
        <p:nvPicPr>
          <p:cNvPr id="17" name="bg object 17"/>
          <p:cNvPicPr/>
          <p:nvPr/>
        </p:nvPicPr>
        <p:blipFill>
          <a:blip r:embed="rId3" cstate="print"/>
          <a:stretch>
            <a:fillRect/>
          </a:stretch>
        </p:blipFill>
        <p:spPr>
          <a:xfrm>
            <a:off x="9361932" y="5020055"/>
            <a:ext cx="263639" cy="274319"/>
          </a:xfrm>
          <a:prstGeom prst="rect">
            <a:avLst/>
          </a:prstGeom>
        </p:spPr>
      </p:pic>
      <p:sp>
        <p:nvSpPr>
          <p:cNvPr id="18" name="bg object 18"/>
          <p:cNvSpPr/>
          <p:nvPr/>
        </p:nvSpPr>
        <p:spPr>
          <a:xfrm>
            <a:off x="9319259" y="4981953"/>
            <a:ext cx="349250" cy="338455"/>
          </a:xfrm>
          <a:custGeom>
            <a:avLst/>
            <a:gdLst/>
            <a:ahLst/>
            <a:cxnLst/>
            <a:rect l="l" t="t" r="r" b="b"/>
            <a:pathLst>
              <a:path w="349250" h="338454">
                <a:moveTo>
                  <a:pt x="0" y="169163"/>
                </a:moveTo>
                <a:lnTo>
                  <a:pt x="6235" y="124193"/>
                </a:lnTo>
                <a:lnTo>
                  <a:pt x="23825" y="83781"/>
                </a:lnTo>
                <a:lnTo>
                  <a:pt x="51104" y="49542"/>
                </a:lnTo>
                <a:lnTo>
                  <a:pt x="86423" y="23101"/>
                </a:lnTo>
                <a:lnTo>
                  <a:pt x="128104" y="6045"/>
                </a:lnTo>
                <a:lnTo>
                  <a:pt x="174498" y="0"/>
                </a:lnTo>
                <a:lnTo>
                  <a:pt x="220878" y="6045"/>
                </a:lnTo>
                <a:lnTo>
                  <a:pt x="262572" y="23101"/>
                </a:lnTo>
                <a:lnTo>
                  <a:pt x="297878" y="49542"/>
                </a:lnTo>
                <a:lnTo>
                  <a:pt x="325170" y="83781"/>
                </a:lnTo>
                <a:lnTo>
                  <a:pt x="342760" y="124193"/>
                </a:lnTo>
                <a:lnTo>
                  <a:pt x="348996" y="169163"/>
                </a:lnTo>
                <a:lnTo>
                  <a:pt x="342760" y="214134"/>
                </a:lnTo>
                <a:lnTo>
                  <a:pt x="325170" y="254546"/>
                </a:lnTo>
                <a:lnTo>
                  <a:pt x="297878" y="288785"/>
                </a:lnTo>
                <a:lnTo>
                  <a:pt x="262572" y="315226"/>
                </a:lnTo>
                <a:lnTo>
                  <a:pt x="220878" y="332282"/>
                </a:lnTo>
                <a:lnTo>
                  <a:pt x="174498" y="338327"/>
                </a:lnTo>
                <a:lnTo>
                  <a:pt x="128104" y="332282"/>
                </a:lnTo>
                <a:lnTo>
                  <a:pt x="86423" y="315226"/>
                </a:lnTo>
                <a:lnTo>
                  <a:pt x="51104" y="288785"/>
                </a:lnTo>
                <a:lnTo>
                  <a:pt x="23825" y="254546"/>
                </a:lnTo>
                <a:lnTo>
                  <a:pt x="6235" y="214134"/>
                </a:lnTo>
                <a:lnTo>
                  <a:pt x="0" y="169163"/>
                </a:lnTo>
                <a:close/>
              </a:path>
            </a:pathLst>
          </a:custGeom>
          <a:ln w="12700">
            <a:solidFill>
              <a:srgbClr val="000000"/>
            </a:solidFill>
          </a:ln>
        </p:spPr>
        <p:txBody>
          <a:bodyPr wrap="square" lIns="0" tIns="0" rIns="0" bIns="0" rtlCol="0"/>
          <a:lstStyle/>
          <a:p>
            <a:endParaRPr/>
          </a:p>
        </p:txBody>
      </p:sp>
      <p:sp>
        <p:nvSpPr>
          <p:cNvPr id="2" name="Holder 2"/>
          <p:cNvSpPr>
            <a:spLocks noGrp="1"/>
          </p:cNvSpPr>
          <p:nvPr>
            <p:ph type="ctrTitle"/>
          </p:nvPr>
        </p:nvSpPr>
        <p:spPr>
          <a:xfrm>
            <a:off x="335429" y="231240"/>
            <a:ext cx="3298825" cy="635000"/>
          </a:xfrm>
          <a:prstGeom prst="rect">
            <a:avLst/>
          </a:prstGeom>
        </p:spPr>
        <p:txBody>
          <a:bodyPr wrap="square" lIns="0" tIns="0" rIns="0" bIns="0">
            <a:spAutoFit/>
          </a:bodyPr>
          <a:lstStyle>
            <a:lvl1pPr>
              <a:defRPr sz="40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585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5098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234318" y="1770639"/>
            <a:ext cx="2736850" cy="3655060"/>
          </a:xfrm>
          <a:prstGeom prst="rect">
            <a:avLst/>
          </a:prstGeom>
        </p:spPr>
        <p:txBody>
          <a:bodyPr wrap="square" lIns="0" tIns="0" rIns="0" bIns="0">
            <a:spAutoFit/>
          </a:bodyPr>
          <a:lstStyle>
            <a:lvl1pPr>
              <a:defRPr sz="1400" b="1" i="0">
                <a:solidFill>
                  <a:srgbClr val="006153"/>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9537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9266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602735"/>
            <a:ext cx="12192000" cy="3255645"/>
          </a:xfrm>
          <a:custGeom>
            <a:avLst/>
            <a:gdLst/>
            <a:ahLst/>
            <a:cxnLst/>
            <a:rect l="l" t="t" r="r" b="b"/>
            <a:pathLst>
              <a:path w="12192000" h="3255645">
                <a:moveTo>
                  <a:pt x="12192000" y="0"/>
                </a:moveTo>
                <a:lnTo>
                  <a:pt x="0" y="0"/>
                </a:lnTo>
                <a:lnTo>
                  <a:pt x="0" y="3255264"/>
                </a:lnTo>
                <a:lnTo>
                  <a:pt x="12192000" y="3255264"/>
                </a:lnTo>
                <a:lnTo>
                  <a:pt x="12192000" y="0"/>
                </a:lnTo>
                <a:close/>
              </a:path>
            </a:pathLst>
          </a:custGeom>
          <a:solidFill>
            <a:srgbClr val="E77A2B"/>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99168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5429" y="231240"/>
            <a:ext cx="3298825" cy="912494"/>
          </a:xfrm>
          <a:prstGeom prst="rect">
            <a:avLst/>
          </a:prstGeom>
        </p:spPr>
        <p:txBody>
          <a:bodyPr wrap="square" lIns="0" tIns="0" rIns="0" bIns="0">
            <a:spAutoFit/>
          </a:bodyPr>
          <a:lstStyle>
            <a:lvl1pPr>
              <a:defRPr sz="4000" b="0" i="0">
                <a:solidFill>
                  <a:schemeClr val="bg1"/>
                </a:solidFill>
                <a:latin typeface="Arial MT"/>
                <a:cs typeface="Arial MT"/>
              </a:defRPr>
            </a:lvl1pPr>
          </a:lstStyle>
          <a:p>
            <a:endParaRPr/>
          </a:p>
        </p:txBody>
      </p:sp>
      <p:sp>
        <p:nvSpPr>
          <p:cNvPr id="3" name="Holder 3"/>
          <p:cNvSpPr>
            <a:spLocks noGrp="1"/>
          </p:cNvSpPr>
          <p:nvPr>
            <p:ph type="body" idx="1"/>
          </p:nvPr>
        </p:nvSpPr>
        <p:spPr>
          <a:xfrm>
            <a:off x="453010" y="1892807"/>
            <a:ext cx="5125085" cy="1966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5611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ebp"/><Relationship Id="rId1" Type="http://schemas.openxmlformats.org/officeDocument/2006/relationships/slideLayout" Target="../slideLayouts/slideLayout5.xml"/><Relationship Id="rId5" Type="http://schemas.openxmlformats.org/officeDocument/2006/relationships/hyperlink" Target="https://github.com/adrn-mm/final-project-VIX-DE-BTPN"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4201503"/>
            <a:ext cx="11395711" cy="1010533"/>
          </a:xfrm>
          <a:prstGeom prst="rect">
            <a:avLst/>
          </a:prstGeom>
        </p:spPr>
        <p:txBody>
          <a:bodyPr vert="horz" wrap="square" lIns="0" tIns="12700" rIns="0" bIns="0" rtlCol="0">
            <a:spAutoFit/>
          </a:bodyPr>
          <a:lstStyle/>
          <a:p>
            <a:pPr marL="0" marR="5080" lvl="0" indent="0" algn="r" defTabSz="914400" rtl="0" eaLnBrk="1" fontAlgn="auto" latinLnBrk="0" hangingPunct="1">
              <a:spcBef>
                <a:spcPts val="100"/>
              </a:spcBef>
              <a:spcAft>
                <a:spcPts val="0"/>
              </a:spcAft>
              <a:buClrTx/>
              <a:buSzTx/>
              <a:buFontTx/>
              <a:buNone/>
              <a:tabLst/>
              <a:defRPr/>
            </a:pPr>
            <a:r>
              <a:rPr lang="en-US" sz="3200" b="1" spc="-5" dirty="0">
                <a:solidFill>
                  <a:srgbClr val="FFFFFF"/>
                </a:solidFill>
                <a:latin typeface="Lato" panose="020F0502020204030203" pitchFamily="34" charset="0"/>
                <a:cs typeface="Arial MT"/>
              </a:rPr>
              <a:t>Enhancing Business Performance through</a:t>
            </a:r>
          </a:p>
          <a:p>
            <a:pPr marL="0" marR="5080" lvl="0" indent="0" algn="r" defTabSz="914400" rtl="0" eaLnBrk="1" fontAlgn="auto" latinLnBrk="0" hangingPunct="1">
              <a:spcBef>
                <a:spcPts val="100"/>
              </a:spcBef>
              <a:spcAft>
                <a:spcPts val="0"/>
              </a:spcAft>
              <a:buClrTx/>
              <a:buSzTx/>
              <a:buFontTx/>
              <a:buNone/>
              <a:tabLst/>
              <a:defRPr/>
            </a:pPr>
            <a:r>
              <a:rPr lang="en-US" sz="3200" b="1" spc="-5" dirty="0">
                <a:solidFill>
                  <a:srgbClr val="FFFFFF"/>
                </a:solidFill>
                <a:latin typeface="Lato" panose="020F0502020204030203" pitchFamily="34" charset="0"/>
                <a:cs typeface="Arial MT"/>
              </a:rPr>
              <a:t>Segmentation Analysis Strategies</a:t>
            </a:r>
            <a:endParaRPr kumimoji="0" sz="3200" b="1" i="0" u="none" strike="noStrike" kern="1200" cap="none" spc="0" normalizeH="0" baseline="0" noProof="0" dirty="0">
              <a:ln>
                <a:noFill/>
              </a:ln>
              <a:solidFill>
                <a:prstClr val="black"/>
              </a:solidFill>
              <a:effectLst/>
              <a:uLnTx/>
              <a:uFillTx/>
              <a:latin typeface="Lato" panose="020F0502020204030203" pitchFamily="34" charset="0"/>
              <a:cs typeface="Arial MT"/>
            </a:endParaRPr>
          </a:p>
        </p:txBody>
      </p:sp>
      <p:pic>
        <p:nvPicPr>
          <p:cNvPr id="5" name="Picture 4">
            <a:extLst>
              <a:ext uri="{FF2B5EF4-FFF2-40B4-BE49-F238E27FC236}">
                <a16:creationId xmlns:a16="http://schemas.microsoft.com/office/drawing/2014/main" id="{7AFEB317-58CC-2E58-1E7B-4BC602467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3" y="166772"/>
            <a:ext cx="1803788" cy="1017136"/>
          </a:xfrm>
          <a:prstGeom prst="rect">
            <a:avLst/>
          </a:prstGeom>
        </p:spPr>
      </p:pic>
      <p:sp>
        <p:nvSpPr>
          <p:cNvPr id="6" name="object 2">
            <a:extLst>
              <a:ext uri="{FF2B5EF4-FFF2-40B4-BE49-F238E27FC236}">
                <a16:creationId xmlns:a16="http://schemas.microsoft.com/office/drawing/2014/main" id="{48B4939E-8F6B-CD6B-3D93-8C64A3681CB7}"/>
              </a:ext>
            </a:extLst>
          </p:cNvPr>
          <p:cNvSpPr txBox="1"/>
          <p:nvPr/>
        </p:nvSpPr>
        <p:spPr>
          <a:xfrm>
            <a:off x="796289" y="1621132"/>
            <a:ext cx="10599421" cy="1010533"/>
          </a:xfrm>
          <a:prstGeom prst="rect">
            <a:avLst/>
          </a:prstGeom>
        </p:spPr>
        <p:txBody>
          <a:bodyPr vert="horz" wrap="square" lIns="0" tIns="12700" rIns="0" bIns="0" rtlCol="0">
            <a:spAutoFit/>
          </a:bodyPr>
          <a:lstStyle/>
          <a:p>
            <a:pPr marL="0" marR="5080" lvl="0" indent="0" algn="r" defTabSz="914400" rtl="0" eaLnBrk="1" fontAlgn="auto" latinLnBrk="0" hangingPunct="1">
              <a:spcBef>
                <a:spcPts val="100"/>
              </a:spcBef>
              <a:spcAft>
                <a:spcPts val="0"/>
              </a:spcAft>
              <a:buClrTx/>
              <a:buSzTx/>
              <a:buFontTx/>
              <a:buNone/>
              <a:tabLst/>
              <a:defRPr/>
            </a:pPr>
            <a:r>
              <a:rPr kumimoji="0" lang="en-US" sz="4000" b="1"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Verdana" panose="020B0604030504040204" pitchFamily="34" charset="0"/>
                <a:cs typeface="Arial MT"/>
              </a:rPr>
              <a:t>BTPN Syariah</a:t>
            </a:r>
          </a:p>
          <a:p>
            <a:pPr marL="0" marR="5080" lvl="0" indent="0" algn="r" defTabSz="914400" rtl="0" eaLnBrk="1" fontAlgn="auto" latinLnBrk="0" hangingPunct="1">
              <a:spcBef>
                <a:spcPts val="100"/>
              </a:spcBef>
              <a:spcAft>
                <a:spcPts val="0"/>
              </a:spcAft>
              <a:buClrTx/>
              <a:buSzTx/>
              <a:buFontTx/>
              <a:buNone/>
              <a:tabLst/>
              <a:defRPr/>
            </a:pPr>
            <a:r>
              <a:rPr lang="en-US" sz="2400" dirty="0">
                <a:solidFill>
                  <a:schemeClr val="tx1">
                    <a:lumMod val="50000"/>
                    <a:lumOff val="50000"/>
                  </a:schemeClr>
                </a:solidFill>
                <a:latin typeface="Lato" panose="020F0502020204030203" pitchFamily="34" charset="0"/>
                <a:ea typeface="Verdana" panose="020B0604030504040204" pitchFamily="34" charset="0"/>
                <a:cs typeface="Arial MT"/>
              </a:rPr>
              <a:t>Data Engineer Virtual Internship Program – February 2023</a:t>
            </a:r>
            <a:endParaRPr kumimoji="0" lang="en-ID" sz="240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Verdana" panose="020B0604030504040204" pitchFamily="34" charset="0"/>
              <a:cs typeface="Arial MT"/>
            </a:endParaRPr>
          </a:p>
        </p:txBody>
      </p:sp>
      <p:pic>
        <p:nvPicPr>
          <p:cNvPr id="8" name="Picture 7">
            <a:extLst>
              <a:ext uri="{FF2B5EF4-FFF2-40B4-BE49-F238E27FC236}">
                <a16:creationId xmlns:a16="http://schemas.microsoft.com/office/drawing/2014/main" id="{9B329811-1F38-CEF9-6793-909B439A2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671" y="331436"/>
            <a:ext cx="1979305" cy="687809"/>
          </a:xfrm>
          <a:prstGeom prst="rect">
            <a:avLst/>
          </a:prstGeom>
        </p:spPr>
      </p:pic>
      <p:sp>
        <p:nvSpPr>
          <p:cNvPr id="10" name="TextBox 9">
            <a:extLst>
              <a:ext uri="{FF2B5EF4-FFF2-40B4-BE49-F238E27FC236}">
                <a16:creationId xmlns:a16="http://schemas.microsoft.com/office/drawing/2014/main" id="{CF4A00E4-7175-0F4A-A8F4-281304294625}"/>
              </a:ext>
            </a:extLst>
          </p:cNvPr>
          <p:cNvSpPr txBox="1"/>
          <p:nvPr/>
        </p:nvSpPr>
        <p:spPr>
          <a:xfrm>
            <a:off x="5298106" y="5199212"/>
            <a:ext cx="6097604" cy="573362"/>
          </a:xfrm>
          <a:prstGeom prst="rect">
            <a:avLst/>
          </a:prstGeom>
          <a:noFill/>
        </p:spPr>
        <p:txBody>
          <a:bodyPr wrap="square">
            <a:spAutoFit/>
          </a:bodyPr>
          <a:lstStyle/>
          <a:p>
            <a:pPr marL="0" marR="5080" lvl="0" indent="0" algn="r" defTabSz="914400" rtl="0" eaLnBrk="1" fontAlgn="auto" latinLnBrk="0" hangingPunct="1">
              <a:lnSpc>
                <a:spcPct val="150000"/>
              </a:lnSpc>
              <a:spcBef>
                <a:spcPts val="100"/>
              </a:spcBef>
              <a:spcAft>
                <a:spcPts val="0"/>
              </a:spcAft>
              <a:buClrTx/>
              <a:buSzTx/>
              <a:buFontTx/>
              <a:buNone/>
              <a:tabLst/>
              <a:defRPr/>
            </a:pPr>
            <a:r>
              <a:rPr lang="en-US" sz="2400" dirty="0">
                <a:solidFill>
                  <a:schemeClr val="bg1"/>
                </a:solidFill>
                <a:latin typeface="Lato" panose="020F0502020204030203" pitchFamily="34" charset="0"/>
                <a:ea typeface="Verdana" panose="020B0604030504040204" pitchFamily="34" charset="0"/>
                <a:cs typeface="Arial MT"/>
              </a:rPr>
              <a:t>By Adrian Maulana Muhammad</a:t>
            </a:r>
            <a:endParaRPr kumimoji="0" lang="en-ID" sz="2400" i="0" u="none" strike="noStrike" kern="1200" cap="none" spc="0" normalizeH="0" baseline="0" noProof="0" dirty="0">
              <a:ln>
                <a:noFill/>
              </a:ln>
              <a:solidFill>
                <a:schemeClr val="bg1"/>
              </a:solidFill>
              <a:effectLst/>
              <a:uLnTx/>
              <a:uFillTx/>
              <a:latin typeface="Lato" panose="020F0502020204030203" pitchFamily="34" charset="0"/>
              <a:ea typeface="Verdana" panose="020B0604030504040204" pitchFamily="34" charset="0"/>
              <a:cs typeface="Arial MT"/>
            </a:endParaRPr>
          </a:p>
        </p:txBody>
      </p:sp>
      <p:pic>
        <p:nvPicPr>
          <p:cNvPr id="14" name="Picture 13">
            <a:extLst>
              <a:ext uri="{FF2B5EF4-FFF2-40B4-BE49-F238E27FC236}">
                <a16:creationId xmlns:a16="http://schemas.microsoft.com/office/drawing/2014/main" id="{64D9C728-E235-247D-9410-0EE99E374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83" y="6117321"/>
            <a:ext cx="1020279" cy="573907"/>
          </a:xfrm>
          <a:prstGeom prst="rect">
            <a:avLst/>
          </a:prstGeom>
        </p:spPr>
      </p:pic>
      <p:sp>
        <p:nvSpPr>
          <p:cNvPr id="16" name="TextBox 15">
            <a:extLst>
              <a:ext uri="{FF2B5EF4-FFF2-40B4-BE49-F238E27FC236}">
                <a16:creationId xmlns:a16="http://schemas.microsoft.com/office/drawing/2014/main" id="{9B9C1C33-F4AD-7906-1D99-A86E1319646B}"/>
              </a:ext>
            </a:extLst>
          </p:cNvPr>
          <p:cNvSpPr txBox="1"/>
          <p:nvPr/>
        </p:nvSpPr>
        <p:spPr>
          <a:xfrm>
            <a:off x="1084775" y="6219608"/>
            <a:ext cx="6097604" cy="338554"/>
          </a:xfrm>
          <a:prstGeom prst="rect">
            <a:avLst/>
          </a:prstGeom>
          <a:noFill/>
        </p:spPr>
        <p:txBody>
          <a:bodyPr wrap="square">
            <a:spAutoFit/>
          </a:bodyPr>
          <a:lstStyle/>
          <a:p>
            <a:r>
              <a:rPr lang="en-ID" sz="1600" dirty="0">
                <a:solidFill>
                  <a:schemeClr val="bg1"/>
                </a:solidFill>
                <a:hlinkClick r:id="rId5">
                  <a:extLst>
                    <a:ext uri="{A12FA001-AC4F-418D-AE19-62706E023703}">
                      <ahyp:hlinkClr xmlns:ahyp="http://schemas.microsoft.com/office/drawing/2018/hyperlinkcolor" val="tx"/>
                    </a:ext>
                  </a:extLst>
                </a:hlinkClick>
              </a:rPr>
              <a:t>https://github.com/adrn-mm/final-project-VIX-DE-BTPN</a:t>
            </a:r>
            <a:endParaRPr lang="en-ID" sz="1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Pipeline</a:t>
            </a:r>
            <a:endParaRPr sz="3600" b="1" spc="-10" dirty="0">
              <a:latin typeface="Lato" panose="020F0502020204030203" pitchFamily="34" charset="0"/>
            </a:endParaRPr>
          </a:p>
        </p:txBody>
      </p:sp>
      <p:pic>
        <p:nvPicPr>
          <p:cNvPr id="6" name="Picture 5">
            <a:extLst>
              <a:ext uri="{FF2B5EF4-FFF2-40B4-BE49-F238E27FC236}">
                <a16:creationId xmlns:a16="http://schemas.microsoft.com/office/drawing/2014/main" id="{5FFD76C8-A1C8-2E26-D0DE-6FF67396C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7705" y="1465238"/>
            <a:ext cx="9256589" cy="5278728"/>
          </a:xfrm>
          <a:prstGeom prst="rect">
            <a:avLst/>
          </a:prstGeom>
        </p:spPr>
      </p:pic>
    </p:spTree>
    <p:extLst>
      <p:ext uri="{BB962C8B-B14F-4D97-AF65-F5344CB8AC3E}">
        <p14:creationId xmlns:p14="http://schemas.microsoft.com/office/powerpoint/2010/main" val="232140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274838"/>
            <a:ext cx="4577286" cy="2308324"/>
          </a:xfrm>
        </p:spPr>
        <p:txBody>
          <a:bodyPr/>
          <a:lstStyle/>
          <a:p>
            <a:r>
              <a:rPr lang="en-US" sz="5000" b="1" dirty="0">
                <a:latin typeface="Lato" panose="020F0502020204030203" pitchFamily="34" charset="0"/>
              </a:rPr>
              <a:t>Extract, Transform, and Load Process</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5964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ETL Process Pipeline</a:t>
            </a:r>
            <a:endParaRPr sz="3600" b="1" spc="-10" dirty="0">
              <a:latin typeface="Lato" panose="020F0502020204030203" pitchFamily="34" charset="0"/>
            </a:endParaRPr>
          </a:p>
        </p:txBody>
      </p:sp>
      <p:pic>
        <p:nvPicPr>
          <p:cNvPr id="5" name="Picture 4">
            <a:extLst>
              <a:ext uri="{FF2B5EF4-FFF2-40B4-BE49-F238E27FC236}">
                <a16:creationId xmlns:a16="http://schemas.microsoft.com/office/drawing/2014/main" id="{0A8F76DD-63B2-542B-9A27-D00E6C6C0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23" y="2779416"/>
            <a:ext cx="11315753" cy="1299167"/>
          </a:xfrm>
          <a:prstGeom prst="rect">
            <a:avLst/>
          </a:prstGeom>
        </p:spPr>
      </p:pic>
    </p:spTree>
    <p:extLst>
      <p:ext uri="{BB962C8B-B14F-4D97-AF65-F5344CB8AC3E}">
        <p14:creationId xmlns:p14="http://schemas.microsoft.com/office/powerpoint/2010/main" val="7476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Extraction Queries</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192462" y="2767280"/>
            <a:ext cx="4785284" cy="107721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Create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create a new database for this project</a:t>
            </a:r>
            <a:endParaRPr kumimoji="0" lang="en-US" sz="16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CREATE</a:t>
            </a:r>
            <a:r>
              <a:rPr kumimoji="0" lang="en-US" sz="16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DATABASE</a:t>
            </a:r>
            <a:r>
              <a:rPr kumimoji="0" lang="en-US" sz="16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CustomerHistoryData</a:t>
            </a:r>
            <a:r>
              <a:rPr kumimoji="0" lang="en-US" sz="16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p:txBody>
      </p:sp>
      <p:sp>
        <p:nvSpPr>
          <p:cNvPr id="18" name="TextBox 17">
            <a:extLst>
              <a:ext uri="{FF2B5EF4-FFF2-40B4-BE49-F238E27FC236}">
                <a16:creationId xmlns:a16="http://schemas.microsoft.com/office/drawing/2014/main" id="{78900513-8C27-12F7-DEE6-D1BA90E28C7C}"/>
              </a:ext>
            </a:extLst>
          </p:cNvPr>
          <p:cNvSpPr txBox="1"/>
          <p:nvPr/>
        </p:nvSpPr>
        <p:spPr>
          <a:xfrm>
            <a:off x="5160956" y="1493331"/>
            <a:ext cx="6838582" cy="4801314"/>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Data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use the database</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USE</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CustomerHistoryData</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create a new table</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CREATE</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TABLE</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D19A66"/>
                </a:solidFill>
                <a:effectLst/>
                <a:uLnTx/>
                <a:uFillTx/>
                <a:latin typeface="Consolas" panose="020B0609020204030204" pitchFamily="49" charset="0"/>
                <a:ea typeface="+mn-ea"/>
                <a:cs typeface="+mn-cs"/>
              </a:rPr>
              <a:t>dbo</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err="1">
                <a:ln>
                  <a:noFill/>
                </a:ln>
                <a:solidFill>
                  <a:srgbClr val="D19A66"/>
                </a:solidFill>
                <a:effectLst/>
                <a:uLnTx/>
                <a:uFillTx/>
                <a:latin typeface="Consolas" panose="020B0609020204030204" pitchFamily="49" charset="0"/>
                <a:ea typeface="+mn-ea"/>
                <a:cs typeface="+mn-cs"/>
              </a:rPr>
              <a:t>DataStaging</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CLIENTNUM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idstatus</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Customer_Age</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Gender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varchar</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D19A66"/>
                </a:solidFill>
                <a:effectLst/>
                <a:uLnTx/>
                <a:uFillTx/>
                <a:latin typeface="Consolas" panose="020B0609020204030204" pitchFamily="49" charset="0"/>
                <a:ea typeface="+mn-ea"/>
                <a:cs typeface="+mn-cs"/>
              </a:rPr>
              <a:t>255</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Dependent_count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Educationid</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Maritalid</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Income_Category</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varchar</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D19A66"/>
                </a:solidFill>
                <a:effectLst/>
                <a:uLnTx/>
                <a:uFillTx/>
                <a:latin typeface="Consolas" panose="020B0609020204030204" pitchFamily="49" charset="0"/>
                <a:ea typeface="+mn-ea"/>
                <a:cs typeface="+mn-cs"/>
              </a:rPr>
              <a:t>255</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Card_Category</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Months_on_book</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Total_Relationship_Count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Months_Inactive_12_mon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Contacts_Count_12_mon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Credit_Limit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float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Total_Revolving_Bal</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Avg_Open_To_Buy</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float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Total_Trans_Amt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Total_Trans_Ct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Avg_Utilization</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float</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import the file</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BULK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INSERT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D19A66"/>
                </a:solidFill>
                <a:effectLst/>
                <a:uLnTx/>
                <a:uFillTx/>
                <a:latin typeface="Consolas" panose="020B0609020204030204" pitchFamily="49" charset="0"/>
                <a:ea typeface="+mn-ea"/>
                <a:cs typeface="+mn-cs"/>
              </a:rPr>
              <a:t>dbo</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err="1">
                <a:ln>
                  <a:noFill/>
                </a:ln>
                <a:solidFill>
                  <a:srgbClr val="D19A66"/>
                </a:solidFill>
                <a:effectLst/>
                <a:uLnTx/>
                <a:uFillTx/>
                <a:latin typeface="Consolas" panose="020B0609020204030204" pitchFamily="49" charset="0"/>
                <a:ea typeface="+mn-ea"/>
                <a:cs typeface="+mn-cs"/>
              </a:rPr>
              <a:t>DataStaging</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FROM</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98C379"/>
                </a:solidFill>
                <a:effectLst/>
                <a:uLnTx/>
                <a:uFillTx/>
                <a:latin typeface="Consolas" panose="020B0609020204030204" pitchFamily="49" charset="0"/>
                <a:ea typeface="+mn-ea"/>
                <a:cs typeface="+mn-cs"/>
              </a:rPr>
              <a:t>‘path\customer_data_history.csv'</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WITH</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56B6C2"/>
                </a:solidFill>
                <a:effectLst/>
                <a:uLnTx/>
                <a:uFillTx/>
                <a:latin typeface="Consolas" panose="020B0609020204030204" pitchFamily="49" charset="0"/>
                <a:ea typeface="+mn-ea"/>
                <a:cs typeface="+mn-cs"/>
              </a:rPr>
              <a:t>FORMAT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56B6C2"/>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98C379"/>
                </a:solidFill>
                <a:effectLst/>
                <a:uLnTx/>
                <a:uFillTx/>
                <a:latin typeface="Consolas" panose="020B0609020204030204" pitchFamily="49" charset="0"/>
                <a:ea typeface="+mn-ea"/>
                <a:cs typeface="+mn-cs"/>
              </a:rPr>
              <a:t>'CSV'</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FIRSTROW</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56B6C2"/>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D19A66"/>
                </a:solidFill>
                <a:effectLst/>
                <a:uLnTx/>
                <a:uFillTx/>
                <a:latin typeface="Consolas" panose="020B0609020204030204" pitchFamily="49" charset="0"/>
                <a:ea typeface="+mn-ea"/>
                <a:cs typeface="+mn-cs"/>
              </a:rPr>
              <a:t>2</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17118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Cleaning Queries</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2376069" y="3891558"/>
            <a:ext cx="7439857" cy="2308324"/>
          </a:xfrm>
          <a:prstGeom prst="rect">
            <a:avLst/>
          </a:prstGeom>
          <a:noFill/>
          <a:ln>
            <a:solidFill>
              <a:schemeClr val="tx1"/>
            </a:solidFill>
          </a:ln>
        </p:spPr>
        <p:txBody>
          <a:bodyPr wrap="none" rtlCol="0">
            <a:spAutoFit/>
          </a:bodyPr>
          <a:lstStyle/>
          <a:p>
            <a:r>
              <a:rPr lang="en-US" sz="1600" b="1" dirty="0">
                <a:latin typeface="Lato" panose="020F0502020204030203" pitchFamily="34" charset="0"/>
              </a:rPr>
              <a:t>Detect Duplicate Values</a:t>
            </a:r>
          </a:p>
          <a:p>
            <a:endParaRPr lang="en-US" sz="1600" dirty="0"/>
          </a:p>
          <a:p>
            <a:r>
              <a:rPr lang="en-US" sz="1400" b="0" dirty="0">
                <a:solidFill>
                  <a:srgbClr val="7F848E"/>
                </a:solidFill>
                <a:effectLst/>
                <a:latin typeface="Consolas" panose="020B0609020204030204" pitchFamily="49" charset="0"/>
              </a:rPr>
              <a:t>-- use the database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USE</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CustomerHistoryData</a:t>
            </a:r>
            <a:r>
              <a:rPr lang="en-US" sz="1400" b="0" dirty="0">
                <a:solidFill>
                  <a:srgbClr val="ABB2BF"/>
                </a:solidFill>
                <a:effectLst/>
                <a:latin typeface="Consolas" panose="020B0609020204030204" pitchFamily="49" charset="0"/>
              </a:rPr>
              <a:t>;</a:t>
            </a:r>
          </a:p>
          <a:p>
            <a:r>
              <a:rPr lang="en-US" sz="1400" b="0" dirty="0">
                <a:solidFill>
                  <a:srgbClr val="7F848E"/>
                </a:solidFill>
                <a:effectLst/>
                <a:latin typeface="Consolas" panose="020B0609020204030204" pitchFamily="49" charset="0"/>
              </a:rPr>
              <a:t>-- Checking duplicate values in the primary key in the data staging table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SELECT</a:t>
            </a:r>
            <a:r>
              <a:rPr lang="en-US" sz="1400" b="0" dirty="0">
                <a:solidFill>
                  <a:srgbClr val="ABB2BF"/>
                </a:solidFill>
                <a:effectLst/>
                <a:latin typeface="Consolas" panose="020B0609020204030204" pitchFamily="49" charset="0"/>
              </a:rPr>
              <a:t> CLIENTNUM,</a:t>
            </a:r>
          </a:p>
          <a:p>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COUNT</a:t>
            </a:r>
            <a:r>
              <a:rPr lang="en-US" sz="1400" b="0" dirty="0">
                <a:solidFill>
                  <a:srgbClr val="ABB2BF"/>
                </a:solidFill>
                <a:effectLst/>
                <a:latin typeface="Consolas" panose="020B0609020204030204" pitchFamily="49" charset="0"/>
              </a:rPr>
              <a:t>(CLIENTNUM)</a:t>
            </a:r>
          </a:p>
          <a:p>
            <a:r>
              <a:rPr lang="en-US" sz="1400" b="0" dirty="0">
                <a:solidFill>
                  <a:srgbClr val="C678DD"/>
                </a:solidFill>
                <a:effectLst/>
                <a:latin typeface="Consolas" panose="020B0609020204030204" pitchFamily="49" charset="0"/>
              </a:rPr>
              <a:t>FROM</a:t>
            </a:r>
            <a:r>
              <a:rPr lang="en-US" sz="1400" b="0" dirty="0">
                <a:solidFill>
                  <a:srgbClr val="ABB2BF"/>
                </a:solidFill>
                <a:effectLst/>
                <a:latin typeface="Consolas" panose="020B0609020204030204" pitchFamily="49" charset="0"/>
              </a:rPr>
              <a:t> </a:t>
            </a:r>
            <a:r>
              <a:rPr lang="en-US" sz="1400" b="0" dirty="0" err="1">
                <a:solidFill>
                  <a:srgbClr val="D19A66"/>
                </a:solidFill>
                <a:effectLst/>
                <a:latin typeface="Consolas" panose="020B0609020204030204" pitchFamily="49" charset="0"/>
              </a:rPr>
              <a:t>dbo</a:t>
            </a:r>
            <a:r>
              <a:rPr lang="en-US" sz="1400" b="0" dirty="0" err="1">
                <a:solidFill>
                  <a:srgbClr val="ABB2BF"/>
                </a:solidFill>
                <a:effectLst/>
                <a:latin typeface="Consolas" panose="020B0609020204030204" pitchFamily="49" charset="0"/>
              </a:rPr>
              <a:t>.</a:t>
            </a:r>
            <a:r>
              <a:rPr lang="en-US" sz="1400" b="0" dirty="0" err="1">
                <a:solidFill>
                  <a:srgbClr val="D19A66"/>
                </a:solidFill>
                <a:effectLst/>
                <a:latin typeface="Consolas" panose="020B0609020204030204" pitchFamily="49" charset="0"/>
              </a:rPr>
              <a:t>DataStaging</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GROUP BY</a:t>
            </a:r>
            <a:r>
              <a:rPr lang="en-US" sz="1400" b="0" dirty="0">
                <a:solidFill>
                  <a:srgbClr val="ABB2BF"/>
                </a:solidFill>
                <a:effectLst/>
                <a:latin typeface="Consolas" panose="020B0609020204030204" pitchFamily="49" charset="0"/>
              </a:rPr>
              <a:t> CLIENTNUM</a:t>
            </a:r>
          </a:p>
          <a:p>
            <a:r>
              <a:rPr lang="en-US" sz="1400" b="0" dirty="0">
                <a:solidFill>
                  <a:srgbClr val="C678DD"/>
                </a:solidFill>
                <a:effectLst/>
                <a:latin typeface="Consolas" panose="020B0609020204030204" pitchFamily="49" charset="0"/>
              </a:rPr>
              <a:t>HAVING</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COUNT</a:t>
            </a:r>
            <a:r>
              <a:rPr lang="en-US" sz="1400" b="0" dirty="0">
                <a:solidFill>
                  <a:srgbClr val="ABB2BF"/>
                </a:solidFill>
                <a:effectLst/>
                <a:latin typeface="Consolas" panose="020B0609020204030204" pitchFamily="49" charset="0"/>
              </a:rPr>
              <a:t>(CLIENTNUM) </a:t>
            </a:r>
            <a:r>
              <a:rPr lang="en-US" sz="1400" b="0" dirty="0">
                <a:solidFill>
                  <a:srgbClr val="56B6C2"/>
                </a:solidFill>
                <a:effectLst/>
                <a:latin typeface="Consolas" panose="020B0609020204030204" pitchFamily="49" charset="0"/>
              </a:rPr>
              <a:t>&gt;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1</a:t>
            </a:r>
            <a:endParaRPr lang="en-US" sz="1400" b="0" dirty="0">
              <a:solidFill>
                <a:srgbClr val="ABB2BF"/>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78900513-8C27-12F7-DEE6-D1BA90E28C7C}"/>
              </a:ext>
            </a:extLst>
          </p:cNvPr>
          <p:cNvSpPr txBox="1"/>
          <p:nvPr/>
        </p:nvSpPr>
        <p:spPr>
          <a:xfrm>
            <a:off x="2275212" y="1719342"/>
            <a:ext cx="7641573" cy="1785104"/>
          </a:xfrm>
          <a:prstGeom prst="rect">
            <a:avLst/>
          </a:prstGeom>
          <a:noFill/>
          <a:ln>
            <a:solidFill>
              <a:schemeClr val="tx1"/>
            </a:solidFill>
          </a:ln>
        </p:spPr>
        <p:txBody>
          <a:bodyPr wrap="square" rtlCol="0">
            <a:spAutoFit/>
          </a:bodyPr>
          <a:lstStyle/>
          <a:p>
            <a:r>
              <a:rPr lang="en-US" sz="1600" b="1" dirty="0">
                <a:latin typeface="Lato" panose="020F0502020204030203" pitchFamily="34" charset="0"/>
              </a:rPr>
              <a:t>Detect Missing Values</a:t>
            </a:r>
          </a:p>
          <a:p>
            <a:endParaRPr lang="en-US" sz="1000" dirty="0"/>
          </a:p>
          <a:p>
            <a:r>
              <a:rPr lang="en-US" sz="1400" b="0" dirty="0">
                <a:solidFill>
                  <a:srgbClr val="7F848E"/>
                </a:solidFill>
                <a:effectLst/>
                <a:latin typeface="Consolas" panose="020B0609020204030204" pitchFamily="49" charset="0"/>
              </a:rPr>
              <a:t>-- use the database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USE</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CustomerHistoryData</a:t>
            </a:r>
            <a:r>
              <a:rPr lang="en-US" sz="1400" b="0" dirty="0">
                <a:solidFill>
                  <a:srgbClr val="ABB2BF"/>
                </a:solidFill>
                <a:effectLst/>
                <a:latin typeface="Consolas" panose="020B0609020204030204" pitchFamily="49" charset="0"/>
              </a:rPr>
              <a:t>;</a:t>
            </a:r>
          </a:p>
          <a:p>
            <a:r>
              <a:rPr lang="en-US" sz="1400" b="0" dirty="0">
                <a:solidFill>
                  <a:srgbClr val="7F848E"/>
                </a:solidFill>
                <a:effectLst/>
                <a:latin typeface="Consolas" panose="020B0609020204030204" pitchFamily="49" charset="0"/>
              </a:rPr>
              <a:t>-- Checking for missing values in the primary key in the data staging table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SELECT</a:t>
            </a:r>
            <a:r>
              <a:rPr lang="en-US" sz="1400" b="0" dirty="0">
                <a:solidFill>
                  <a:srgbClr val="ABB2BF"/>
                </a:solidFill>
                <a:effectLst/>
                <a:latin typeface="Consolas" panose="020B0609020204030204" pitchFamily="49" charset="0"/>
              </a:rPr>
              <a:t> *</a:t>
            </a:r>
          </a:p>
          <a:p>
            <a:r>
              <a:rPr lang="en-US" sz="1400" b="0" dirty="0">
                <a:solidFill>
                  <a:srgbClr val="C678DD"/>
                </a:solidFill>
                <a:effectLst/>
                <a:latin typeface="Consolas" panose="020B0609020204030204" pitchFamily="49" charset="0"/>
              </a:rPr>
              <a:t>FROM</a:t>
            </a:r>
            <a:r>
              <a:rPr lang="en-US" sz="1400" b="0" dirty="0">
                <a:solidFill>
                  <a:srgbClr val="ABB2BF"/>
                </a:solidFill>
                <a:effectLst/>
                <a:latin typeface="Consolas" panose="020B0609020204030204" pitchFamily="49" charset="0"/>
              </a:rPr>
              <a:t> </a:t>
            </a:r>
            <a:r>
              <a:rPr lang="en-US" sz="1400" b="0" dirty="0" err="1">
                <a:solidFill>
                  <a:srgbClr val="D19A66"/>
                </a:solidFill>
                <a:effectLst/>
                <a:latin typeface="Consolas" panose="020B0609020204030204" pitchFamily="49" charset="0"/>
              </a:rPr>
              <a:t>dbo</a:t>
            </a:r>
            <a:r>
              <a:rPr lang="en-US" sz="1400" b="0" dirty="0" err="1">
                <a:solidFill>
                  <a:srgbClr val="ABB2BF"/>
                </a:solidFill>
                <a:effectLst/>
                <a:latin typeface="Consolas" panose="020B0609020204030204" pitchFamily="49" charset="0"/>
              </a:rPr>
              <a:t>.</a:t>
            </a:r>
            <a:r>
              <a:rPr lang="en-US" sz="1400" b="0" dirty="0" err="1">
                <a:solidFill>
                  <a:srgbClr val="D19A66"/>
                </a:solidFill>
                <a:effectLst/>
                <a:latin typeface="Consolas" panose="020B0609020204030204" pitchFamily="49" charset="0"/>
              </a:rPr>
              <a:t>DataStaging</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WHERE</a:t>
            </a:r>
            <a:r>
              <a:rPr lang="en-US" sz="1400" b="0" dirty="0">
                <a:solidFill>
                  <a:srgbClr val="ABB2BF"/>
                </a:solidFill>
                <a:effectLst/>
                <a:latin typeface="Consolas" panose="020B0609020204030204" pitchFamily="49" charset="0"/>
              </a:rPr>
              <a:t> CLIENTNUM </a:t>
            </a:r>
            <a:r>
              <a:rPr lang="en-US" sz="1400" b="0" dirty="0">
                <a:solidFill>
                  <a:srgbClr val="C678DD"/>
                </a:solidFill>
                <a:effectLst/>
                <a:latin typeface="Consolas" panose="020B0609020204030204" pitchFamily="49" charset="0"/>
              </a:rPr>
              <a:t>IS</a:t>
            </a:r>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NULL</a:t>
            </a:r>
            <a:r>
              <a:rPr lang="en-US" sz="1400" b="0" dirty="0">
                <a:solidFill>
                  <a:srgbClr val="ABB2BF"/>
                </a:solidFill>
                <a:effectLst/>
                <a:latin typeface="Consolas" panose="020B0609020204030204" pitchFamily="49" charset="0"/>
              </a:rPr>
              <a:t>;</a:t>
            </a:r>
            <a:endParaRPr lang="en-ID" sz="1400"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382224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Transformation Queries - 1</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819912" y="2767279"/>
            <a:ext cx="4448654" cy="181588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Create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use the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create a new table (data 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 </a:t>
            </a:r>
            <a:r>
              <a:rPr lang="en-US" sz="1600" b="0" dirty="0">
                <a:solidFill>
                  <a:srgbClr val="C678DD"/>
                </a:solidFill>
                <a:effectLst/>
                <a:latin typeface="Consolas" panose="020B0609020204030204" pitchFamily="49" charset="0"/>
              </a:rPr>
              <a:t>INTO</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DataStaging</a:t>
            </a:r>
            <a:r>
              <a:rPr lang="en-US" sz="1600" b="0" dirty="0">
                <a:solidFill>
                  <a:srgbClr val="ABB2BF"/>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78900513-8C27-12F7-DEE6-D1BA90E28C7C}"/>
              </a:ext>
            </a:extLst>
          </p:cNvPr>
          <p:cNvSpPr txBox="1"/>
          <p:nvPr/>
        </p:nvSpPr>
        <p:spPr>
          <a:xfrm>
            <a:off x="5934416" y="1920894"/>
            <a:ext cx="5437672" cy="3508653"/>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Detect Negative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D" sz="1000" dirty="0">
              <a:solidFill>
                <a:srgbClr val="ABB2BF"/>
              </a:solidFill>
              <a:latin typeface="Consolas" panose="020B0609020204030204" pitchFamily="49" charset="0"/>
            </a:endParaRPr>
          </a:p>
          <a:p>
            <a:r>
              <a:rPr lang="en-US" sz="1400" b="0" dirty="0">
                <a:solidFill>
                  <a:srgbClr val="7F848E"/>
                </a:solidFill>
                <a:effectLst/>
                <a:latin typeface="Consolas" panose="020B0609020204030204" pitchFamily="49" charset="0"/>
              </a:rPr>
              <a:t>-- use the database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USE</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CustomerHistoryData</a:t>
            </a:r>
            <a:r>
              <a:rPr lang="en-US" sz="1400" b="0" dirty="0">
                <a:solidFill>
                  <a:srgbClr val="ABB2BF"/>
                </a:solidFill>
                <a:effectLst/>
                <a:latin typeface="Consolas" panose="020B0609020204030204" pitchFamily="49" charset="0"/>
              </a:rPr>
              <a:t> </a:t>
            </a:r>
            <a:r>
              <a:rPr lang="en-US" sz="1400" b="0" dirty="0">
                <a:solidFill>
                  <a:srgbClr val="7F848E"/>
                </a:solidFill>
                <a:effectLst/>
                <a:latin typeface="Consolas" panose="020B0609020204030204" pitchFamily="49" charset="0"/>
              </a:rPr>
              <a:t>-- detect the negative values</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SELECT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COUNT</a:t>
            </a:r>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AS</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TotalNegativeRows</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FROM</a:t>
            </a:r>
            <a:r>
              <a:rPr lang="en-US" sz="1400" b="0" dirty="0">
                <a:solidFill>
                  <a:srgbClr val="ABB2BF"/>
                </a:solidFill>
                <a:effectLst/>
                <a:latin typeface="Consolas" panose="020B0609020204030204" pitchFamily="49" charset="0"/>
              </a:rPr>
              <a:t> </a:t>
            </a:r>
            <a:r>
              <a:rPr lang="en-US" sz="1400" b="0" dirty="0" err="1">
                <a:solidFill>
                  <a:srgbClr val="D19A66"/>
                </a:solidFill>
                <a:effectLst/>
                <a:latin typeface="Consolas" panose="020B0609020204030204" pitchFamily="49" charset="0"/>
              </a:rPr>
              <a:t>dbo</a:t>
            </a:r>
            <a:r>
              <a:rPr lang="en-US" sz="1400" b="0" dirty="0" err="1">
                <a:solidFill>
                  <a:srgbClr val="ABB2BF"/>
                </a:solidFill>
                <a:effectLst/>
                <a:latin typeface="Consolas" panose="020B0609020204030204" pitchFamily="49" charset="0"/>
              </a:rPr>
              <a:t>.</a:t>
            </a:r>
            <a:r>
              <a:rPr lang="en-US" sz="1400" b="0" dirty="0" err="1">
                <a:solidFill>
                  <a:srgbClr val="D19A66"/>
                </a:solidFill>
                <a:effectLst/>
                <a:latin typeface="Consolas" panose="020B0609020204030204" pitchFamily="49" charset="0"/>
              </a:rPr>
              <a:t>DataWarehouse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WHERE</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Months_on_book</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Total_Relationship_Count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Months_Inactive_12_mon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Contacts_Count_12_mon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Credit_Limit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Total_Revolving_Bal</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Avg_Open_To_Buy</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Total_Trans_Amt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Total_Trans_Ct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Avg_Utilization</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r>
              <a:rPr lang="en-US" sz="1400" b="0" dirty="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327871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Transformation Queries - 2</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354627" y="1997837"/>
            <a:ext cx="4772460" cy="3354765"/>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Transform Categorical Columns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ID" sz="1200" b="0" dirty="0">
                <a:solidFill>
                  <a:srgbClr val="7F848E"/>
                </a:solidFill>
                <a:effectLst/>
                <a:latin typeface="Consolas" panose="020B0609020204030204" pitchFamily="49" charset="0"/>
              </a:rPr>
              <a:t>-- use the database</a:t>
            </a:r>
            <a:endParaRPr lang="en-ID" sz="1200" b="0" dirty="0">
              <a:solidFill>
                <a:srgbClr val="ABB2BF"/>
              </a:solidFill>
              <a:effectLst/>
              <a:latin typeface="Consolas" panose="020B0609020204030204" pitchFamily="49" charset="0"/>
            </a:endParaRPr>
          </a:p>
          <a:p>
            <a:r>
              <a:rPr lang="en-ID" sz="1200" b="0" dirty="0">
                <a:solidFill>
                  <a:srgbClr val="C678DD"/>
                </a:solidFill>
                <a:effectLst/>
                <a:latin typeface="Consolas" panose="020B0609020204030204" pitchFamily="49" charset="0"/>
              </a:rPr>
              <a:t>USE</a:t>
            </a:r>
            <a:r>
              <a:rPr lang="en-ID" sz="1200" b="0" dirty="0">
                <a:solidFill>
                  <a:srgbClr val="ABB2BF"/>
                </a:solidFill>
                <a:effectLst/>
                <a:latin typeface="Consolas" panose="020B0609020204030204" pitchFamily="49" charset="0"/>
              </a:rPr>
              <a:t> </a:t>
            </a:r>
            <a:r>
              <a:rPr lang="en-ID" sz="1200" b="0" dirty="0" err="1">
                <a:solidFill>
                  <a:srgbClr val="ABB2BF"/>
                </a:solidFill>
                <a:effectLst/>
                <a:latin typeface="Consolas" panose="020B0609020204030204" pitchFamily="49" charset="0"/>
              </a:rPr>
              <a:t>CustomerHistoryData</a:t>
            </a:r>
            <a:r>
              <a:rPr lang="en-ID" sz="1200" b="0" dirty="0">
                <a:solidFill>
                  <a:srgbClr val="ABB2BF"/>
                </a:solidFill>
                <a:effectLst/>
                <a:latin typeface="Consolas" panose="020B0609020204030204" pitchFamily="49" charset="0"/>
              </a:rPr>
              <a:t>;</a:t>
            </a:r>
          </a:p>
          <a:p>
            <a:r>
              <a:rPr lang="en-ID" sz="1200" b="0" dirty="0">
                <a:solidFill>
                  <a:srgbClr val="7F848E"/>
                </a:solidFill>
                <a:effectLst/>
                <a:latin typeface="Consolas" panose="020B0609020204030204" pitchFamily="49" charset="0"/>
              </a:rPr>
              <a:t>-- change table column's data type before transforming</a:t>
            </a:r>
            <a:endParaRPr lang="en-ID" sz="1200" b="0" dirty="0">
              <a:solidFill>
                <a:srgbClr val="ABB2BF"/>
              </a:solidFill>
              <a:effectLst/>
              <a:latin typeface="Consolas" panose="020B0609020204030204" pitchFamily="49" charset="0"/>
            </a:endParaRP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Idstatus</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Customer_Age</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Educationid</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Maritalid</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Card_Category</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Dependent_count</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78900513-8C27-12F7-DEE6-D1BA90E28C7C}"/>
              </a:ext>
            </a:extLst>
          </p:cNvPr>
          <p:cNvSpPr txBox="1"/>
          <p:nvPr/>
        </p:nvSpPr>
        <p:spPr>
          <a:xfrm>
            <a:off x="5934416" y="1457741"/>
            <a:ext cx="5437672" cy="526297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Transform Categorical Columns (2)</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use the database</a:t>
            </a:r>
            <a:endPar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USE</a:t>
            </a:r>
            <a:r>
              <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CustomerHistoryData</a:t>
            </a:r>
            <a:endParaRPr lang="en-US" sz="1000" dirty="0">
              <a:solidFill>
                <a:srgbClr val="ABB2BF"/>
              </a:solidFill>
              <a:latin typeface="Consolas" panose="020B0609020204030204" pitchFamily="49" charset="0"/>
            </a:endParaRPr>
          </a:p>
          <a:p>
            <a:r>
              <a:rPr lang="en-US" sz="1000" b="0" dirty="0">
                <a:solidFill>
                  <a:srgbClr val="7F848E"/>
                </a:solidFill>
                <a:effectLst/>
                <a:latin typeface="Consolas" panose="020B0609020204030204" pitchFamily="49" charset="0"/>
              </a:rPr>
              <a:t>-- transform categorical data</a:t>
            </a:r>
            <a:endParaRPr lang="en-US" sz="1000" b="0" dirty="0">
              <a:solidFill>
                <a:srgbClr val="ABB2BF"/>
              </a:solidFill>
              <a:effectLst/>
              <a:latin typeface="Consolas" panose="020B0609020204030204" pitchFamily="49" charset="0"/>
            </a:endParaRPr>
          </a:p>
          <a:p>
            <a:r>
              <a:rPr lang="en-US" sz="1000" b="0" dirty="0">
                <a:solidFill>
                  <a:srgbClr val="C678DD"/>
                </a:solidFill>
                <a:effectLst/>
                <a:latin typeface="Consolas" panose="020B0609020204030204" pitchFamily="49" charset="0"/>
              </a:rPr>
              <a:t>UPDATE</a:t>
            </a:r>
            <a:r>
              <a:rPr lang="en-US" sz="1000" b="0" dirty="0">
                <a:solidFill>
                  <a:srgbClr val="ABB2BF"/>
                </a:solidFill>
                <a:effectLst/>
                <a:latin typeface="Consolas" panose="020B0609020204030204" pitchFamily="49" charset="0"/>
              </a:rPr>
              <a:t> </a:t>
            </a:r>
            <a:r>
              <a:rPr lang="en-US" sz="1000" b="0" dirty="0" err="1">
                <a:solidFill>
                  <a:srgbClr val="D19A66"/>
                </a:solidFill>
                <a:effectLst/>
                <a:latin typeface="Consolas" panose="020B0609020204030204" pitchFamily="49" charset="0"/>
              </a:rPr>
              <a:t>dbo</a:t>
            </a:r>
            <a:r>
              <a:rPr lang="en-US" sz="1000" b="0" dirty="0" err="1">
                <a:solidFill>
                  <a:srgbClr val="ABB2BF"/>
                </a:solidFill>
                <a:effectLst/>
                <a:latin typeface="Consolas" panose="020B0609020204030204" pitchFamily="49" charset="0"/>
              </a:rPr>
              <a:t>.</a:t>
            </a:r>
            <a:r>
              <a:rPr lang="en-US" sz="1000" b="0" dirty="0" err="1">
                <a:solidFill>
                  <a:srgbClr val="D19A66"/>
                </a:solidFill>
                <a:effectLst/>
                <a:latin typeface="Consolas" panose="020B0609020204030204" pitchFamily="49" charset="0"/>
              </a:rPr>
              <a:t>DataWarehouse</a:t>
            </a:r>
            <a:endParaRPr lang="en-US" sz="1000" b="0" dirty="0">
              <a:solidFill>
                <a:srgbClr val="ABB2BF"/>
              </a:solidFill>
              <a:effectLst/>
              <a:latin typeface="Consolas" panose="020B0609020204030204" pitchFamily="49" charset="0"/>
            </a:endParaRPr>
          </a:p>
          <a:p>
            <a:r>
              <a:rPr lang="en-US" sz="1000" b="0" dirty="0">
                <a:solidFill>
                  <a:srgbClr val="C678DD"/>
                </a:solidFill>
                <a:effectLst/>
                <a:latin typeface="Consolas" panose="020B0609020204030204" pitchFamily="49" charset="0"/>
              </a:rPr>
              <a:t>SET</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Idstatus</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Idstatus</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'Existing Customer'</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Idstatus</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a:t>
            </a:r>
            <a:r>
              <a:rPr lang="en-US" sz="1000" b="0" dirty="0" err="1">
                <a:solidFill>
                  <a:srgbClr val="98C379"/>
                </a:solidFill>
                <a:effectLst/>
                <a:latin typeface="Consolas" panose="020B0609020204030204" pitchFamily="49" charset="0"/>
              </a:rPr>
              <a:t>Attrited</a:t>
            </a:r>
            <a:r>
              <a:rPr lang="en-US" sz="1000" b="0" dirty="0">
                <a:solidFill>
                  <a:srgbClr val="98C379"/>
                </a:solidFill>
                <a:effectLst/>
                <a:latin typeface="Consolas" panose="020B0609020204030204" pitchFamily="49" charset="0"/>
              </a:rPr>
              <a:t> Customer'</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p>
          <a:p>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'20s'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30</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'30s'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40</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50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'40s'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50</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60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'50s'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60</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70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'60s'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70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'70s+'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p>
          <a:p>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'High School'</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'Graduate'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'Uneducated'</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5</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'College'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6</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'Post-Graduate'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7</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'Doctorate'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dirty="0">
                <a:solidFill>
                  <a:srgbClr val="ABB2BF"/>
                </a:solidFill>
                <a:latin typeface="Consolas" panose="020B0609020204030204" pitchFamily="49" charset="0"/>
              </a:rPr>
              <a:t>;</a:t>
            </a:r>
            <a:endParaRPr lang="en-US" sz="1000"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426664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Transformation Queries - 3</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354627" y="1719342"/>
            <a:ext cx="5186251" cy="4431983"/>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Lato" panose="020F0502020204030203" pitchFamily="34" charset="0"/>
                <a:ea typeface="+mn-ea"/>
                <a:cs typeface="+mn-cs"/>
              </a:rPr>
              <a:t>Transfor</a:t>
            </a:r>
            <a:r>
              <a:rPr lang="en-US" sz="1600" b="1" dirty="0">
                <a:solidFill>
                  <a:prstClr val="black"/>
                </a:solidFill>
                <a:latin typeface="Lato" panose="020F0502020204030203" pitchFamily="34" charset="0"/>
              </a:rPr>
              <a:t>m Categorical Columns (3)</a:t>
            </a: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use the database</a:t>
            </a:r>
            <a:endPar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USE</a:t>
            </a:r>
            <a:r>
              <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CustomerHistoryData</a:t>
            </a:r>
            <a:r>
              <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r>
              <a:rPr lang="en-US" sz="1000" b="0" dirty="0">
                <a:solidFill>
                  <a:srgbClr val="7F848E"/>
                </a:solidFill>
                <a:effectLst/>
                <a:latin typeface="Consolas" panose="020B0609020204030204" pitchFamily="49" charset="0"/>
              </a:rPr>
              <a:t>-- transform categorical data</a:t>
            </a:r>
            <a:endParaRPr lang="en-US" sz="1000" b="0" dirty="0">
              <a:solidFill>
                <a:srgbClr val="ABB2BF"/>
              </a:solidFill>
              <a:effectLst/>
              <a:latin typeface="Consolas" panose="020B0609020204030204" pitchFamily="49" charset="0"/>
            </a:endParaRPr>
          </a:p>
          <a:p>
            <a:r>
              <a:rPr lang="en-US" sz="1000" b="0" dirty="0">
                <a:solidFill>
                  <a:srgbClr val="C678DD"/>
                </a:solidFill>
                <a:effectLst/>
                <a:latin typeface="Consolas" panose="020B0609020204030204" pitchFamily="49" charset="0"/>
              </a:rPr>
              <a:t>UPDATE</a:t>
            </a:r>
            <a:r>
              <a:rPr lang="en-US" sz="1000" b="0" dirty="0">
                <a:solidFill>
                  <a:srgbClr val="ABB2BF"/>
                </a:solidFill>
                <a:effectLst/>
                <a:latin typeface="Consolas" panose="020B0609020204030204" pitchFamily="49" charset="0"/>
              </a:rPr>
              <a:t> </a:t>
            </a:r>
            <a:r>
              <a:rPr lang="en-US" sz="1000" b="0" dirty="0" err="1">
                <a:solidFill>
                  <a:srgbClr val="D19A66"/>
                </a:solidFill>
                <a:effectLst/>
                <a:latin typeface="Consolas" panose="020B0609020204030204" pitchFamily="49" charset="0"/>
              </a:rPr>
              <a:t>dbo</a:t>
            </a:r>
            <a:r>
              <a:rPr lang="en-US" sz="1000" b="0" dirty="0" err="1">
                <a:solidFill>
                  <a:srgbClr val="ABB2BF"/>
                </a:solidFill>
                <a:effectLst/>
                <a:latin typeface="Consolas" panose="020B0609020204030204" pitchFamily="49" charset="0"/>
              </a:rPr>
              <a:t>.</a:t>
            </a:r>
            <a:r>
              <a:rPr lang="en-US" sz="1000" b="0" dirty="0" err="1">
                <a:solidFill>
                  <a:srgbClr val="D19A66"/>
                </a:solidFill>
                <a:effectLst/>
                <a:latin typeface="Consolas" panose="020B0609020204030204" pitchFamily="49" charset="0"/>
              </a:rPr>
              <a:t>DataWarehouse</a:t>
            </a:r>
            <a:endParaRPr lang="en-US" sz="1000" b="0" dirty="0">
              <a:solidFill>
                <a:srgbClr val="ABB2BF"/>
              </a:solidFill>
              <a:effectLst/>
              <a:latin typeface="Consolas" panose="020B0609020204030204" pitchFamily="49" charset="0"/>
            </a:endParaRPr>
          </a:p>
          <a:p>
            <a:r>
              <a:rPr lang="en-US" sz="1000" b="0" dirty="0">
                <a:solidFill>
                  <a:srgbClr val="C678DD"/>
                </a:solidFill>
                <a:effectLst/>
                <a:latin typeface="Consolas" panose="020B0609020204030204" pitchFamily="49" charset="0"/>
              </a:rPr>
              <a:t>SET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'Married'</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'Single'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'Divorced'</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p>
          <a:p>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'Blue'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'Gold'</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'Silver'</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'Platinum'</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p>
          <a:p>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'No Dependents'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BETWEEN</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'Few Dependents'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BETWEEN</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'Moderate Dependents'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'Many Dependents'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endPar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p:txBody>
      </p:sp>
      <p:sp>
        <p:nvSpPr>
          <p:cNvPr id="18" name="TextBox 17">
            <a:extLst>
              <a:ext uri="{FF2B5EF4-FFF2-40B4-BE49-F238E27FC236}">
                <a16:creationId xmlns:a16="http://schemas.microsoft.com/office/drawing/2014/main" id="{78900513-8C27-12F7-DEE6-D1BA90E28C7C}"/>
              </a:ext>
            </a:extLst>
          </p:cNvPr>
          <p:cNvSpPr txBox="1"/>
          <p:nvPr/>
        </p:nvSpPr>
        <p:spPr>
          <a:xfrm>
            <a:off x="5934416" y="1457741"/>
            <a:ext cx="5437672" cy="4955203"/>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Rename Columns (1)</a:t>
            </a:r>
          </a:p>
          <a:p>
            <a:r>
              <a:rPr lang="en-ID" sz="1000" b="0" dirty="0">
                <a:solidFill>
                  <a:srgbClr val="7F848E"/>
                </a:solidFill>
                <a:effectLst/>
                <a:latin typeface="Consolas" panose="020B0609020204030204" pitchFamily="49" charset="0"/>
              </a:rPr>
              <a:t>-- Use the database you want to work with</a:t>
            </a:r>
            <a:endParaRPr lang="en-ID" sz="1000" b="0" dirty="0">
              <a:solidFill>
                <a:srgbClr val="ABB2BF"/>
              </a:solidFill>
              <a:effectLst/>
              <a:latin typeface="Consolas" panose="020B0609020204030204" pitchFamily="49" charset="0"/>
            </a:endParaRPr>
          </a:p>
          <a:p>
            <a:r>
              <a:rPr lang="en-ID" sz="1000" b="0" dirty="0">
                <a:solidFill>
                  <a:srgbClr val="C678DD"/>
                </a:solidFill>
                <a:effectLst/>
                <a:latin typeface="Consolas" panose="020B0609020204030204" pitchFamily="49" charset="0"/>
              </a:rPr>
              <a:t>USE</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CustomerHistoryData</a:t>
            </a:r>
            <a:r>
              <a:rPr lang="en-ID" sz="1000" b="0" dirty="0">
                <a:solidFill>
                  <a:srgbClr val="ABB2BF"/>
                </a:solidFill>
                <a:effectLst/>
                <a:latin typeface="Consolas" panose="020B0609020204030204" pitchFamily="49" charset="0"/>
              </a:rPr>
              <a:t>;</a:t>
            </a:r>
          </a:p>
          <a:p>
            <a:r>
              <a:rPr lang="en-ID" sz="1000" b="0" dirty="0">
                <a:solidFill>
                  <a:srgbClr val="7F848E"/>
                </a:solidFill>
                <a:effectLst/>
                <a:latin typeface="Consolas" panose="020B0609020204030204" pitchFamily="49" charset="0"/>
              </a:rPr>
              <a:t>-- Rename the columns</a:t>
            </a:r>
            <a:endParaRPr lang="en-ID" sz="1000" b="0" dirty="0">
              <a:solidFill>
                <a:srgbClr val="ABB2BF"/>
              </a:solidFill>
              <a:effectLst/>
              <a:latin typeface="Consolas" panose="020B0609020204030204" pitchFamily="49" charset="0"/>
            </a:endParaRP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dbo.DataWarehouse.CLIENTNUM</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'ClientID'</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dbo.DataWarehouse.idstatus</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'Status'</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dbo.DataWarehouse.Customer_Age</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CustomerAge</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dbo.DataWarehouse.Dependent_count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DependentCount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dbo.DataWarehouse.Educationid</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'Education'</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dbo.DataWarehouse.Maritalid</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MaritalStatus</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dbo.DataWarehouse.Income_Category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IncomeCategory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dbo.DataWarehouse.Card_Category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CardCategory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dbo.DataWarehouse.Months_on_book</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MonthsOnBook</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53567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Transformation Queries - 4</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3502874" y="1457741"/>
            <a:ext cx="5186251" cy="510909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Rename Columns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ID" sz="1000" b="0" dirty="0">
                <a:solidFill>
                  <a:srgbClr val="7F848E"/>
                </a:solidFill>
                <a:effectLst/>
                <a:latin typeface="Consolas" panose="020B0609020204030204" pitchFamily="49" charset="0"/>
              </a:rPr>
              <a:t>-- Use the database you want to work with</a:t>
            </a:r>
            <a:endParaRPr lang="en-ID" sz="1000" b="0" dirty="0">
              <a:solidFill>
                <a:srgbClr val="ABB2BF"/>
              </a:solidFill>
              <a:effectLst/>
              <a:latin typeface="Consolas" panose="020B0609020204030204" pitchFamily="49" charset="0"/>
            </a:endParaRPr>
          </a:p>
          <a:p>
            <a:r>
              <a:rPr lang="en-ID" sz="1000" b="0" dirty="0">
                <a:solidFill>
                  <a:srgbClr val="C678DD"/>
                </a:solidFill>
                <a:effectLst/>
                <a:latin typeface="Consolas" panose="020B0609020204030204" pitchFamily="49" charset="0"/>
              </a:rPr>
              <a:t>USE</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CustomerHistoryData</a:t>
            </a:r>
            <a:r>
              <a:rPr lang="en-ID" sz="1000" b="0" dirty="0">
                <a:solidFill>
                  <a:srgbClr val="ABB2BF"/>
                </a:solidFill>
                <a:effectLst/>
                <a:latin typeface="Consolas" panose="020B0609020204030204" pitchFamily="49" charset="0"/>
              </a:rPr>
              <a:t>;</a:t>
            </a:r>
          </a:p>
          <a:p>
            <a:r>
              <a:rPr lang="en-ID" sz="1000" b="0" dirty="0">
                <a:solidFill>
                  <a:srgbClr val="7F848E"/>
                </a:solidFill>
                <a:effectLst/>
                <a:latin typeface="Consolas" panose="020B0609020204030204" pitchFamily="49" charset="0"/>
              </a:rPr>
              <a:t>-- Rename the columns</a:t>
            </a:r>
            <a:endParaRPr lang="en-ID" sz="1000" b="0" dirty="0">
              <a:solidFill>
                <a:srgbClr val="ABB2BF"/>
              </a:solidFill>
              <a:effectLst/>
              <a:latin typeface="Consolas" panose="020B0609020204030204" pitchFamily="49" charset="0"/>
            </a:endParaRP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dbo.DataWarehouse.Total_Relationship_Count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TotalRelationshipCount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'dbo.DataWarehouse.Months_Inactive_12_mon'</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'MonthsInactiveIn12Month'</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'dbo.DataWarehouse.Contacts_Count_12_mon'</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'ContactsCountIn12Month'</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dbo.DataWarehouse.Credit_Limit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CreditLimit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dbo.DataWarehouse.Total_Revolving_Bal</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TotalRevolvingBalance</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dbo.DataWarehouse.Avg_Open_To_Buy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AvgOpenToBuy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dbo.DataWarehouse.Total_Trans_Amt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TotalTransAmt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dbo.DataWarehouse.Total_Trans_Ct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TotalTransCT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dbo.DataWarehouse.Avg_Utilization</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AvgUtilizationRatio</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173315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659558"/>
            <a:ext cx="4577286" cy="1538883"/>
          </a:xfrm>
        </p:spPr>
        <p:txBody>
          <a:bodyPr/>
          <a:lstStyle/>
          <a:p>
            <a:r>
              <a:rPr lang="en-US" sz="5000" b="1" dirty="0">
                <a:latin typeface="Lato" panose="020F0502020204030203" pitchFamily="34" charset="0"/>
              </a:rPr>
              <a:t>Exploratory Data Analysis</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242019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20" name="object 6">
            <a:extLst>
              <a:ext uri="{FF2B5EF4-FFF2-40B4-BE49-F238E27FC236}">
                <a16:creationId xmlns:a16="http://schemas.microsoft.com/office/drawing/2014/main" id="{43E0E9BB-91D3-321E-D74C-B80C20D86C33}"/>
              </a:ext>
            </a:extLst>
          </p:cNvPr>
          <p:cNvSpPr txBox="1">
            <a:spLocks noGrp="1"/>
          </p:cNvSpPr>
          <p:nvPr>
            <p:ph type="title"/>
          </p:nvPr>
        </p:nvSpPr>
        <p:spPr>
          <a:xfrm>
            <a:off x="181469" y="344866"/>
            <a:ext cx="4424264" cy="635000"/>
          </a:xfrm>
          <a:prstGeom prst="rect">
            <a:avLst/>
          </a:prstGeom>
        </p:spPr>
        <p:txBody>
          <a:bodyPr vert="horz" wrap="square" lIns="0" tIns="12065" rIns="0" bIns="0" rtlCol="0">
            <a:spAutoFit/>
          </a:bodyPr>
          <a:lstStyle/>
          <a:p>
            <a:pPr marL="12700" algn="ctr">
              <a:lnSpc>
                <a:spcPct val="100000"/>
              </a:lnSpc>
              <a:spcBef>
                <a:spcPts val="95"/>
              </a:spcBef>
            </a:pPr>
            <a:r>
              <a:rPr lang="en-US" spc="-10" dirty="0">
                <a:latin typeface="Lato" panose="020F0502020204030203" pitchFamily="34" charset="0"/>
              </a:rPr>
              <a:t>Table of Contents</a:t>
            </a:r>
            <a:endParaRPr spc="-10" dirty="0">
              <a:latin typeface="Lato" panose="020F0502020204030203" pitchFamily="34" charset="0"/>
            </a:endParaRPr>
          </a:p>
        </p:txBody>
      </p:sp>
      <p:sp>
        <p:nvSpPr>
          <p:cNvPr id="27" name="Rectangle 26">
            <a:extLst>
              <a:ext uri="{FF2B5EF4-FFF2-40B4-BE49-F238E27FC236}">
                <a16:creationId xmlns:a16="http://schemas.microsoft.com/office/drawing/2014/main" id="{52FDFB3D-04CA-64D2-B2B1-2E972E17EF22}"/>
              </a:ext>
            </a:extLst>
          </p:cNvPr>
          <p:cNvSpPr/>
          <p:nvPr/>
        </p:nvSpPr>
        <p:spPr>
          <a:xfrm>
            <a:off x="3477928" y="1631107"/>
            <a:ext cx="5813659" cy="537471"/>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Business Understanding</a:t>
            </a:r>
            <a:endParaRPr lang="en-ID" b="1" dirty="0">
              <a:solidFill>
                <a:schemeClr val="tx1">
                  <a:lumMod val="65000"/>
                  <a:lumOff val="35000"/>
                </a:schemeClr>
              </a:solidFill>
              <a:latin typeface="Lato" panose="020F0502020204030203" pitchFamily="34" charset="0"/>
            </a:endParaRPr>
          </a:p>
        </p:txBody>
      </p:sp>
      <p:sp>
        <p:nvSpPr>
          <p:cNvPr id="28" name="Rectangle 27">
            <a:extLst>
              <a:ext uri="{FF2B5EF4-FFF2-40B4-BE49-F238E27FC236}">
                <a16:creationId xmlns:a16="http://schemas.microsoft.com/office/drawing/2014/main" id="{F76BCA72-3A93-40A9-DD6B-D59D6ED1107A}"/>
              </a:ext>
            </a:extLst>
          </p:cNvPr>
          <p:cNvSpPr/>
          <p:nvPr/>
        </p:nvSpPr>
        <p:spPr>
          <a:xfrm>
            <a:off x="3477928" y="2155115"/>
            <a:ext cx="5813659" cy="537471"/>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Data Understanding</a:t>
            </a:r>
            <a:endParaRPr lang="en-ID" b="1" dirty="0">
              <a:solidFill>
                <a:schemeClr val="tx1">
                  <a:lumMod val="65000"/>
                  <a:lumOff val="35000"/>
                </a:schemeClr>
              </a:solidFill>
              <a:latin typeface="Lato" panose="020F0502020204030203" pitchFamily="34" charset="0"/>
            </a:endParaRPr>
          </a:p>
        </p:txBody>
      </p:sp>
      <p:sp>
        <p:nvSpPr>
          <p:cNvPr id="29" name="Rectangle 28">
            <a:extLst>
              <a:ext uri="{FF2B5EF4-FFF2-40B4-BE49-F238E27FC236}">
                <a16:creationId xmlns:a16="http://schemas.microsoft.com/office/drawing/2014/main" id="{98909B50-0FA4-420F-F848-8C03C3B8960F}"/>
              </a:ext>
            </a:extLst>
          </p:cNvPr>
          <p:cNvSpPr/>
          <p:nvPr/>
        </p:nvSpPr>
        <p:spPr>
          <a:xfrm>
            <a:off x="3477928" y="2692586"/>
            <a:ext cx="5813659" cy="524008"/>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tx1">
                  <a:lumMod val="65000"/>
                  <a:lumOff val="35000"/>
                </a:schemeClr>
              </a:solidFill>
            </a:endParaRPr>
          </a:p>
        </p:txBody>
      </p:sp>
      <p:sp>
        <p:nvSpPr>
          <p:cNvPr id="30" name="Rectangle 29">
            <a:extLst>
              <a:ext uri="{FF2B5EF4-FFF2-40B4-BE49-F238E27FC236}">
                <a16:creationId xmlns:a16="http://schemas.microsoft.com/office/drawing/2014/main" id="{D0B00FF6-72C9-9CC2-0B68-9567C67FA164}"/>
              </a:ext>
            </a:extLst>
          </p:cNvPr>
          <p:cNvSpPr/>
          <p:nvPr/>
        </p:nvSpPr>
        <p:spPr>
          <a:xfrm>
            <a:off x="3477928" y="3216594"/>
            <a:ext cx="5813659" cy="537471"/>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1" name="Rectangle 30">
            <a:extLst>
              <a:ext uri="{FF2B5EF4-FFF2-40B4-BE49-F238E27FC236}">
                <a16:creationId xmlns:a16="http://schemas.microsoft.com/office/drawing/2014/main" id="{60EDB2E8-394A-75E6-B16C-D6B0C8F74DEE}"/>
              </a:ext>
            </a:extLst>
          </p:cNvPr>
          <p:cNvSpPr/>
          <p:nvPr/>
        </p:nvSpPr>
        <p:spPr>
          <a:xfrm>
            <a:off x="3477928" y="3727139"/>
            <a:ext cx="5813659" cy="537471"/>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tx1">
                  <a:lumMod val="65000"/>
                  <a:lumOff val="35000"/>
                </a:schemeClr>
              </a:solidFill>
            </a:endParaRPr>
          </a:p>
        </p:txBody>
      </p:sp>
      <p:sp>
        <p:nvSpPr>
          <p:cNvPr id="35" name="Rectangle 34">
            <a:extLst>
              <a:ext uri="{FF2B5EF4-FFF2-40B4-BE49-F238E27FC236}">
                <a16:creationId xmlns:a16="http://schemas.microsoft.com/office/drawing/2014/main" id="{B8C66573-3082-0171-CA7F-F718546EF4BC}"/>
              </a:ext>
            </a:extLst>
          </p:cNvPr>
          <p:cNvSpPr/>
          <p:nvPr/>
        </p:nvSpPr>
        <p:spPr>
          <a:xfrm>
            <a:off x="3477927" y="4244616"/>
            <a:ext cx="5813659" cy="537471"/>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6" name="Rectangle 35">
            <a:extLst>
              <a:ext uri="{FF2B5EF4-FFF2-40B4-BE49-F238E27FC236}">
                <a16:creationId xmlns:a16="http://schemas.microsoft.com/office/drawing/2014/main" id="{6C0EC8AF-560D-BCFC-48F3-7722AE3644DD}"/>
              </a:ext>
            </a:extLst>
          </p:cNvPr>
          <p:cNvSpPr/>
          <p:nvPr/>
        </p:nvSpPr>
        <p:spPr>
          <a:xfrm>
            <a:off x="3477927" y="4775155"/>
            <a:ext cx="5813659" cy="537471"/>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Summaries</a:t>
            </a:r>
            <a:endParaRPr lang="en-ID" b="1" dirty="0">
              <a:solidFill>
                <a:schemeClr val="tx1">
                  <a:lumMod val="65000"/>
                  <a:lumOff val="35000"/>
                </a:schemeClr>
              </a:solidFill>
              <a:latin typeface="Lato" panose="020F0502020204030203" pitchFamily="34" charset="0"/>
            </a:endParaRPr>
          </a:p>
        </p:txBody>
      </p:sp>
      <p:sp>
        <p:nvSpPr>
          <p:cNvPr id="37" name="Rectangle 36">
            <a:extLst>
              <a:ext uri="{FF2B5EF4-FFF2-40B4-BE49-F238E27FC236}">
                <a16:creationId xmlns:a16="http://schemas.microsoft.com/office/drawing/2014/main" id="{05BB7E77-C79F-30EB-3F82-2C22A0E8CB1E}"/>
              </a:ext>
            </a:extLst>
          </p:cNvPr>
          <p:cNvSpPr/>
          <p:nvPr/>
        </p:nvSpPr>
        <p:spPr>
          <a:xfrm>
            <a:off x="3477927" y="5312626"/>
            <a:ext cx="5813659" cy="537471"/>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Recommendations</a:t>
            </a:r>
            <a:endParaRPr lang="en-ID" b="1" dirty="0">
              <a:solidFill>
                <a:schemeClr val="tx1">
                  <a:lumMod val="65000"/>
                  <a:lumOff val="35000"/>
                </a:schemeClr>
              </a:solidFill>
              <a:latin typeface="Lato" panose="020F0502020204030203" pitchFamily="34" charset="0"/>
            </a:endParaRPr>
          </a:p>
        </p:txBody>
      </p:sp>
      <p:sp>
        <p:nvSpPr>
          <p:cNvPr id="38" name="Rectangle 37">
            <a:extLst>
              <a:ext uri="{FF2B5EF4-FFF2-40B4-BE49-F238E27FC236}">
                <a16:creationId xmlns:a16="http://schemas.microsoft.com/office/drawing/2014/main" id="{B4A73FC5-0EDA-2523-C99A-7C8B8270FAA1}"/>
              </a:ext>
            </a:extLst>
          </p:cNvPr>
          <p:cNvSpPr/>
          <p:nvPr/>
        </p:nvSpPr>
        <p:spPr>
          <a:xfrm>
            <a:off x="3477927" y="5841648"/>
            <a:ext cx="5813659" cy="537471"/>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References</a:t>
            </a:r>
            <a:endParaRPr lang="en-ID" b="1" dirty="0">
              <a:solidFill>
                <a:schemeClr val="tx1">
                  <a:lumMod val="65000"/>
                  <a:lumOff val="35000"/>
                </a:schemeClr>
              </a:solidFill>
              <a:latin typeface="Lato" panose="020F0502020204030203" pitchFamily="34" charset="0"/>
            </a:endParaRPr>
          </a:p>
        </p:txBody>
      </p:sp>
      <p:sp>
        <p:nvSpPr>
          <p:cNvPr id="41" name="TextBox 40">
            <a:extLst>
              <a:ext uri="{FF2B5EF4-FFF2-40B4-BE49-F238E27FC236}">
                <a16:creationId xmlns:a16="http://schemas.microsoft.com/office/drawing/2014/main" id="{4397141D-9166-F239-7B21-773B17C76EDE}"/>
              </a:ext>
            </a:extLst>
          </p:cNvPr>
          <p:cNvSpPr txBox="1"/>
          <p:nvPr/>
        </p:nvSpPr>
        <p:spPr>
          <a:xfrm>
            <a:off x="3249327" y="2776656"/>
            <a:ext cx="6270858" cy="369332"/>
          </a:xfrm>
          <a:prstGeom prst="rect">
            <a:avLst/>
          </a:prstGeom>
          <a:noFill/>
        </p:spPr>
        <p:txBody>
          <a:bodyPr wrap="square">
            <a:spAutoFit/>
          </a:bodyPr>
          <a:lstStyle/>
          <a:p>
            <a:pPr algn="ctr"/>
            <a:r>
              <a:rPr lang="en-US" b="1" dirty="0">
                <a:solidFill>
                  <a:schemeClr val="tx1">
                    <a:lumMod val="65000"/>
                    <a:lumOff val="35000"/>
                  </a:schemeClr>
                </a:solidFill>
                <a:latin typeface="Lato" panose="020F0502020204030203" pitchFamily="34" charset="0"/>
              </a:rPr>
              <a:t>Extract, Transform, and Load Process</a:t>
            </a:r>
            <a:endParaRPr lang="en-ID" b="1" dirty="0">
              <a:solidFill>
                <a:schemeClr val="tx1">
                  <a:lumMod val="65000"/>
                  <a:lumOff val="35000"/>
                </a:schemeClr>
              </a:solidFill>
              <a:latin typeface="Lato" panose="020F0502020204030203" pitchFamily="34" charset="0"/>
            </a:endParaRPr>
          </a:p>
        </p:txBody>
      </p:sp>
      <p:sp>
        <p:nvSpPr>
          <p:cNvPr id="43" name="TextBox 42">
            <a:extLst>
              <a:ext uri="{FF2B5EF4-FFF2-40B4-BE49-F238E27FC236}">
                <a16:creationId xmlns:a16="http://schemas.microsoft.com/office/drawing/2014/main" id="{B0C20BE2-5FA4-50B0-22E4-4E54E7139853}"/>
              </a:ext>
            </a:extLst>
          </p:cNvPr>
          <p:cNvSpPr txBox="1"/>
          <p:nvPr/>
        </p:nvSpPr>
        <p:spPr>
          <a:xfrm>
            <a:off x="3335954" y="3294133"/>
            <a:ext cx="6097604" cy="369332"/>
          </a:xfrm>
          <a:prstGeom prst="rect">
            <a:avLst/>
          </a:prstGeom>
          <a:noFill/>
        </p:spPr>
        <p:txBody>
          <a:bodyPr wrap="square">
            <a:spAutoFit/>
          </a:bodyPr>
          <a:lstStyle/>
          <a:p>
            <a:pPr algn="ctr"/>
            <a:r>
              <a:rPr lang="en-US" b="1" dirty="0">
                <a:solidFill>
                  <a:schemeClr val="tx1">
                    <a:lumMod val="65000"/>
                    <a:lumOff val="35000"/>
                  </a:schemeClr>
                </a:solidFill>
                <a:latin typeface="Lato" panose="020F0502020204030203" pitchFamily="34" charset="0"/>
              </a:rPr>
              <a:t>Exploratory Data Analysis</a:t>
            </a:r>
            <a:endParaRPr lang="en-ID" b="1" dirty="0">
              <a:solidFill>
                <a:schemeClr val="tx1">
                  <a:lumMod val="65000"/>
                  <a:lumOff val="35000"/>
                </a:schemeClr>
              </a:solidFill>
              <a:latin typeface="Lato" panose="020F0502020204030203" pitchFamily="34" charset="0"/>
            </a:endParaRPr>
          </a:p>
        </p:txBody>
      </p:sp>
      <p:sp>
        <p:nvSpPr>
          <p:cNvPr id="45" name="TextBox 44">
            <a:extLst>
              <a:ext uri="{FF2B5EF4-FFF2-40B4-BE49-F238E27FC236}">
                <a16:creationId xmlns:a16="http://schemas.microsoft.com/office/drawing/2014/main" id="{9074C284-030E-E306-2AC0-492A8F035ABB}"/>
              </a:ext>
            </a:extLst>
          </p:cNvPr>
          <p:cNvSpPr txBox="1"/>
          <p:nvPr/>
        </p:nvSpPr>
        <p:spPr>
          <a:xfrm>
            <a:off x="3249327" y="3801212"/>
            <a:ext cx="6270858" cy="369332"/>
          </a:xfrm>
          <a:prstGeom prst="rect">
            <a:avLst/>
          </a:prstGeom>
          <a:noFill/>
        </p:spPr>
        <p:txBody>
          <a:bodyPr wrap="square">
            <a:spAutoFit/>
          </a:bodyPr>
          <a:lstStyle/>
          <a:p>
            <a:pPr algn="ctr"/>
            <a:r>
              <a:rPr lang="en-US" b="1" dirty="0">
                <a:solidFill>
                  <a:schemeClr val="tx1">
                    <a:lumMod val="65000"/>
                    <a:lumOff val="35000"/>
                  </a:schemeClr>
                </a:solidFill>
                <a:latin typeface="Lato" panose="020F0502020204030203" pitchFamily="34" charset="0"/>
              </a:rPr>
              <a:t>Analytics Dashboard</a:t>
            </a:r>
            <a:endParaRPr lang="en-ID" b="1" dirty="0">
              <a:solidFill>
                <a:schemeClr val="tx1">
                  <a:lumMod val="65000"/>
                  <a:lumOff val="35000"/>
                </a:schemeClr>
              </a:solidFill>
              <a:latin typeface="Lato" panose="020F0502020204030203" pitchFamily="34" charset="0"/>
            </a:endParaRPr>
          </a:p>
        </p:txBody>
      </p:sp>
      <p:sp>
        <p:nvSpPr>
          <p:cNvPr id="47" name="TextBox 46">
            <a:extLst>
              <a:ext uri="{FF2B5EF4-FFF2-40B4-BE49-F238E27FC236}">
                <a16:creationId xmlns:a16="http://schemas.microsoft.com/office/drawing/2014/main" id="{5238E655-8FE8-3956-59BF-56137D703860}"/>
              </a:ext>
            </a:extLst>
          </p:cNvPr>
          <p:cNvSpPr txBox="1"/>
          <p:nvPr/>
        </p:nvSpPr>
        <p:spPr>
          <a:xfrm>
            <a:off x="3335954" y="4328685"/>
            <a:ext cx="6270858" cy="369332"/>
          </a:xfrm>
          <a:prstGeom prst="rect">
            <a:avLst/>
          </a:prstGeom>
          <a:noFill/>
        </p:spPr>
        <p:txBody>
          <a:bodyPr wrap="square">
            <a:spAutoFit/>
          </a:bodyPr>
          <a:lstStyle/>
          <a:p>
            <a:pPr algn="ctr"/>
            <a:r>
              <a:rPr lang="en-US" b="1" dirty="0">
                <a:solidFill>
                  <a:schemeClr val="tx1">
                    <a:lumMod val="65000"/>
                    <a:lumOff val="35000"/>
                  </a:schemeClr>
                </a:solidFill>
                <a:latin typeface="Lato" panose="020F0502020204030203" pitchFamily="34" charset="0"/>
              </a:rPr>
              <a:t>Machine Learning: Classification</a:t>
            </a:r>
            <a:endParaRPr lang="en-ID" b="1" dirty="0">
              <a:solidFill>
                <a:schemeClr val="tx1">
                  <a:lumMod val="65000"/>
                  <a:lumOff val="35000"/>
                </a:schemeClr>
              </a:solidFill>
              <a:latin typeface="Lato" panose="020F0502020204030203" pitchFamily="34" charset="0"/>
            </a:endParaRPr>
          </a:p>
        </p:txBody>
      </p:sp>
      <p:cxnSp>
        <p:nvCxnSpPr>
          <p:cNvPr id="3" name="Straight Connector 2">
            <a:extLst>
              <a:ext uri="{FF2B5EF4-FFF2-40B4-BE49-F238E27FC236}">
                <a16:creationId xmlns:a16="http://schemas.microsoft.com/office/drawing/2014/main" id="{2BC6B50D-0A18-AEA7-C943-1413633AAD1B}"/>
              </a:ext>
            </a:extLst>
          </p:cNvPr>
          <p:cNvCxnSpPr>
            <a:cxnSpLocks/>
          </p:cNvCxnSpPr>
          <p:nvPr/>
        </p:nvCxnSpPr>
        <p:spPr>
          <a:xfrm>
            <a:off x="4013735" y="1631107"/>
            <a:ext cx="0" cy="4748012"/>
          </a:xfrm>
          <a:prstGeom prst="line">
            <a:avLst/>
          </a:prstGeom>
          <a:ln>
            <a:solidFill>
              <a:srgbClr val="E77A2B"/>
            </a:solidFill>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731DC13F-B0AB-7FF1-D40B-1552D8BBAE7B}"/>
              </a:ext>
            </a:extLst>
          </p:cNvPr>
          <p:cNvSpPr txBox="1"/>
          <p:nvPr/>
        </p:nvSpPr>
        <p:spPr>
          <a:xfrm>
            <a:off x="3561325" y="1715176"/>
            <a:ext cx="369012"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1.</a:t>
            </a:r>
            <a:endParaRPr lang="en-ID" b="1" dirty="0">
              <a:solidFill>
                <a:schemeClr val="tx1">
                  <a:lumMod val="65000"/>
                  <a:lumOff val="35000"/>
                </a:schemeClr>
              </a:solidFill>
              <a:latin typeface="Lato" panose="020F0502020204030203" pitchFamily="34" charset="0"/>
            </a:endParaRPr>
          </a:p>
        </p:txBody>
      </p:sp>
      <p:sp>
        <p:nvSpPr>
          <p:cNvPr id="7" name="TextBox 6">
            <a:extLst>
              <a:ext uri="{FF2B5EF4-FFF2-40B4-BE49-F238E27FC236}">
                <a16:creationId xmlns:a16="http://schemas.microsoft.com/office/drawing/2014/main" id="{8C79A4FC-75FD-493D-21DF-FAB474E3F6C3}"/>
              </a:ext>
            </a:extLst>
          </p:cNvPr>
          <p:cNvSpPr txBox="1"/>
          <p:nvPr/>
        </p:nvSpPr>
        <p:spPr>
          <a:xfrm>
            <a:off x="3561325" y="2242522"/>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2.</a:t>
            </a:r>
            <a:endParaRPr lang="en-ID" b="1" dirty="0">
              <a:solidFill>
                <a:schemeClr val="tx1">
                  <a:lumMod val="65000"/>
                  <a:lumOff val="35000"/>
                </a:schemeClr>
              </a:solidFill>
              <a:latin typeface="Lato" panose="020F0502020204030203" pitchFamily="34" charset="0"/>
            </a:endParaRPr>
          </a:p>
        </p:txBody>
      </p:sp>
      <p:sp>
        <p:nvSpPr>
          <p:cNvPr id="8" name="TextBox 7">
            <a:extLst>
              <a:ext uri="{FF2B5EF4-FFF2-40B4-BE49-F238E27FC236}">
                <a16:creationId xmlns:a16="http://schemas.microsoft.com/office/drawing/2014/main" id="{B0031460-1C86-67CE-B3DC-343E92CE5D1E}"/>
              </a:ext>
            </a:extLst>
          </p:cNvPr>
          <p:cNvSpPr txBox="1"/>
          <p:nvPr/>
        </p:nvSpPr>
        <p:spPr>
          <a:xfrm>
            <a:off x="3559723" y="2766092"/>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3.</a:t>
            </a:r>
            <a:endParaRPr lang="en-ID" b="1" dirty="0">
              <a:solidFill>
                <a:schemeClr val="tx1">
                  <a:lumMod val="65000"/>
                  <a:lumOff val="35000"/>
                </a:schemeClr>
              </a:solidFill>
              <a:latin typeface="Lato" panose="020F0502020204030203" pitchFamily="34" charset="0"/>
            </a:endParaRPr>
          </a:p>
        </p:txBody>
      </p:sp>
      <p:sp>
        <p:nvSpPr>
          <p:cNvPr id="9" name="TextBox 8">
            <a:extLst>
              <a:ext uri="{FF2B5EF4-FFF2-40B4-BE49-F238E27FC236}">
                <a16:creationId xmlns:a16="http://schemas.microsoft.com/office/drawing/2014/main" id="{5D5634CF-E8E1-70C6-0417-ADA32D3C9B3D}"/>
              </a:ext>
            </a:extLst>
          </p:cNvPr>
          <p:cNvSpPr txBox="1"/>
          <p:nvPr/>
        </p:nvSpPr>
        <p:spPr>
          <a:xfrm>
            <a:off x="3572134" y="3290100"/>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4.</a:t>
            </a:r>
            <a:endParaRPr lang="en-ID" b="1" dirty="0">
              <a:solidFill>
                <a:schemeClr val="tx1">
                  <a:lumMod val="65000"/>
                  <a:lumOff val="35000"/>
                </a:schemeClr>
              </a:solidFill>
              <a:latin typeface="Lato" panose="020F0502020204030203" pitchFamily="34" charset="0"/>
            </a:endParaRPr>
          </a:p>
        </p:txBody>
      </p:sp>
      <p:sp>
        <p:nvSpPr>
          <p:cNvPr id="10" name="TextBox 9">
            <a:extLst>
              <a:ext uri="{FF2B5EF4-FFF2-40B4-BE49-F238E27FC236}">
                <a16:creationId xmlns:a16="http://schemas.microsoft.com/office/drawing/2014/main" id="{40EEC6C6-7348-9E46-ED82-EB5E3B514A68}"/>
              </a:ext>
            </a:extLst>
          </p:cNvPr>
          <p:cNvSpPr txBox="1"/>
          <p:nvPr/>
        </p:nvSpPr>
        <p:spPr>
          <a:xfrm>
            <a:off x="3585370" y="3817573"/>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5.</a:t>
            </a:r>
            <a:endParaRPr lang="en-ID" b="1" dirty="0">
              <a:solidFill>
                <a:schemeClr val="tx1">
                  <a:lumMod val="65000"/>
                  <a:lumOff val="35000"/>
                </a:schemeClr>
              </a:solidFill>
              <a:latin typeface="Lato" panose="020F0502020204030203" pitchFamily="34" charset="0"/>
            </a:endParaRPr>
          </a:p>
        </p:txBody>
      </p:sp>
      <p:sp>
        <p:nvSpPr>
          <p:cNvPr id="11" name="TextBox 10">
            <a:extLst>
              <a:ext uri="{FF2B5EF4-FFF2-40B4-BE49-F238E27FC236}">
                <a16:creationId xmlns:a16="http://schemas.microsoft.com/office/drawing/2014/main" id="{BC58B956-6790-0DAD-4A5E-5AC482628AF4}"/>
              </a:ext>
            </a:extLst>
          </p:cNvPr>
          <p:cNvSpPr txBox="1"/>
          <p:nvPr/>
        </p:nvSpPr>
        <p:spPr>
          <a:xfrm>
            <a:off x="3585370" y="4346878"/>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6.</a:t>
            </a:r>
            <a:endParaRPr lang="en-ID" b="1" dirty="0">
              <a:solidFill>
                <a:schemeClr val="tx1">
                  <a:lumMod val="65000"/>
                  <a:lumOff val="35000"/>
                </a:schemeClr>
              </a:solidFill>
              <a:latin typeface="Lato" panose="020F0502020204030203" pitchFamily="34" charset="0"/>
            </a:endParaRPr>
          </a:p>
        </p:txBody>
      </p:sp>
      <p:sp>
        <p:nvSpPr>
          <p:cNvPr id="12" name="TextBox 11">
            <a:extLst>
              <a:ext uri="{FF2B5EF4-FFF2-40B4-BE49-F238E27FC236}">
                <a16:creationId xmlns:a16="http://schemas.microsoft.com/office/drawing/2014/main" id="{AD44998A-E265-C589-97AE-9B33C46A7942}"/>
              </a:ext>
            </a:extLst>
          </p:cNvPr>
          <p:cNvSpPr txBox="1"/>
          <p:nvPr/>
        </p:nvSpPr>
        <p:spPr>
          <a:xfrm>
            <a:off x="3581980" y="4857561"/>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7.</a:t>
            </a:r>
            <a:endParaRPr lang="en-ID" b="1" dirty="0">
              <a:solidFill>
                <a:schemeClr val="tx1">
                  <a:lumMod val="65000"/>
                  <a:lumOff val="35000"/>
                </a:schemeClr>
              </a:solidFill>
              <a:latin typeface="Lato" panose="020F0502020204030203" pitchFamily="34" charset="0"/>
            </a:endParaRPr>
          </a:p>
        </p:txBody>
      </p:sp>
      <p:sp>
        <p:nvSpPr>
          <p:cNvPr id="13" name="TextBox 12">
            <a:extLst>
              <a:ext uri="{FF2B5EF4-FFF2-40B4-BE49-F238E27FC236}">
                <a16:creationId xmlns:a16="http://schemas.microsoft.com/office/drawing/2014/main" id="{402E05F0-9B4E-0897-2624-7FB5C22B5381}"/>
              </a:ext>
            </a:extLst>
          </p:cNvPr>
          <p:cNvSpPr txBox="1"/>
          <p:nvPr/>
        </p:nvSpPr>
        <p:spPr>
          <a:xfrm>
            <a:off x="3556113" y="5398359"/>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8.</a:t>
            </a:r>
            <a:endParaRPr lang="en-ID" b="1" dirty="0">
              <a:solidFill>
                <a:schemeClr val="tx1">
                  <a:lumMod val="65000"/>
                  <a:lumOff val="35000"/>
                </a:schemeClr>
              </a:solidFill>
              <a:latin typeface="Lato" panose="020F0502020204030203" pitchFamily="34" charset="0"/>
            </a:endParaRPr>
          </a:p>
        </p:txBody>
      </p:sp>
      <p:sp>
        <p:nvSpPr>
          <p:cNvPr id="15" name="TextBox 14">
            <a:extLst>
              <a:ext uri="{FF2B5EF4-FFF2-40B4-BE49-F238E27FC236}">
                <a16:creationId xmlns:a16="http://schemas.microsoft.com/office/drawing/2014/main" id="{DF2D5097-1FB6-847B-FD57-9A6E124532FD}"/>
              </a:ext>
            </a:extLst>
          </p:cNvPr>
          <p:cNvSpPr txBox="1"/>
          <p:nvPr/>
        </p:nvSpPr>
        <p:spPr>
          <a:xfrm>
            <a:off x="3569730" y="5925717"/>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9.</a:t>
            </a:r>
            <a:endParaRPr lang="en-ID" b="1" dirty="0">
              <a:solidFill>
                <a:schemeClr val="tx1">
                  <a:lumMod val="65000"/>
                  <a:lumOff val="35000"/>
                </a:schemeClr>
              </a:solidFill>
              <a:latin typeface="Lato" panose="020F05020202040302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659558"/>
            <a:ext cx="4577286" cy="1538883"/>
          </a:xfrm>
        </p:spPr>
        <p:txBody>
          <a:bodyPr/>
          <a:lstStyle/>
          <a:p>
            <a:r>
              <a:rPr lang="en-US" sz="5000" b="1" dirty="0">
                <a:latin typeface="Lato" panose="020F0502020204030203" pitchFamily="34" charset="0"/>
              </a:rPr>
              <a:t>Business Understanding</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2339871"/>
          </a:xfrm>
          <a:prstGeom prst="rect">
            <a:avLst/>
          </a:prstGeom>
          <a:noFill/>
        </p:spPr>
        <p:txBody>
          <a:bodyPr wrap="square">
            <a:spAutoFit/>
          </a:bodyPr>
          <a:lstStyle/>
          <a:p>
            <a:pPr algn="just">
              <a:lnSpc>
                <a:spcPct val="150000"/>
              </a:lnSpc>
            </a:pPr>
            <a:r>
              <a:rPr lang="en-US" sz="2000" dirty="0">
                <a:solidFill>
                  <a:schemeClr val="tx1">
                    <a:lumMod val="50000"/>
                    <a:lumOff val="50000"/>
                  </a:schemeClr>
                </a:solidFill>
                <a:latin typeface="Lato" panose="020F0502020204030203" pitchFamily="34" charset="0"/>
              </a:rPr>
              <a:t>The bank intends to enhance its business performance by using historical customer data to develop better marketing strategies, boost customer retention, and mitigate credit risk. To accomplish these objectives, the bank must comprehend its customers' attributes and pinpoint opportunities for increasing sales of additional products to existing customers while concurrently reducing churn rate and credit risk.</a:t>
            </a:r>
            <a:endParaRPr lang="en-ID" sz="2000" dirty="0">
              <a:solidFill>
                <a:schemeClr val="tx1">
                  <a:lumMod val="50000"/>
                  <a:lumOff val="50000"/>
                </a:schemeClr>
              </a:solidFill>
              <a:latin typeface="Lato" panose="020F0502020204030203" pitchFamily="34" charset="0"/>
            </a:endParaRPr>
          </a:p>
        </p:txBody>
      </p:sp>
      <p:pic>
        <p:nvPicPr>
          <p:cNvPr id="10" name="Picture 9">
            <a:extLst>
              <a:ext uri="{FF2B5EF4-FFF2-40B4-BE49-F238E27FC236}">
                <a16:creationId xmlns:a16="http://schemas.microsoft.com/office/drawing/2014/main" id="{A2C7B585-C10C-EB68-ACC3-09F24E090E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1640" y="3755707"/>
            <a:ext cx="4448720" cy="2715181"/>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Background</a:t>
            </a:r>
            <a:endParaRPr sz="3600" b="1" spc="-10" dirty="0">
              <a:latin typeface="Lato" panose="020F0502020204030203" pitchFamily="34" charset="0"/>
            </a:endParaRPr>
          </a:p>
        </p:txBody>
      </p:sp>
    </p:spTree>
    <p:extLst>
      <p:ext uri="{BB962C8B-B14F-4D97-AF65-F5344CB8AC3E}">
        <p14:creationId xmlns:p14="http://schemas.microsoft.com/office/powerpoint/2010/main" val="171508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590749"/>
            <a:ext cx="11136430" cy="418653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Based on the previously mentioned background, I have divided the problems in this project as follows:</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The bank needs to utilize its historical customer data to segment customers into more targeted groups, helping it develop more effective marketing and selling strategies.</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The bank needs to identify high credit-risk customers, enabling them to take appropriate preventive actions and reduce their credit risk. </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The bank needs to analyze churn and identify the factors causing customers to discontinue using their services, thus helping them develop more effective retention strategies to retain customers.</a:t>
            </a:r>
            <a:endParaRPr kumimoji="0" lang="en-ID"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Problem Description</a:t>
            </a:r>
            <a:endParaRPr sz="3600" b="1" spc="-10" dirty="0">
              <a:latin typeface="Lato" panose="020F0502020204030203" pitchFamily="34" charset="0"/>
            </a:endParaRPr>
          </a:p>
        </p:txBody>
      </p:sp>
    </p:spTree>
    <p:extLst>
      <p:ext uri="{BB962C8B-B14F-4D97-AF65-F5344CB8AC3E}">
        <p14:creationId xmlns:p14="http://schemas.microsoft.com/office/powerpoint/2010/main" val="223290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74963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Based on the background explanation and problem description, I have formulated several business objectives for this project:</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Conduct segmentation analysis by dividing customers into different groups based on their characteristics, such as customer status, age, gender, education, marital status, number of dependents, income, and type of credit card used. This will help the bank understand its customers better and develop more effective marketing strategies.</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Perform credit risk analysis by examining data on credit limits, revolving balances, and credit utilization ratios to identify high-risk customers. This will help the bank take appropriate preventive action to reduce its credit risk.</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Conduct churn analysis by looking at transactional activity, the total number of products used, and the total number of contacts made by the bank to identify the factors that cause customers to stop or continue using the bank's services. This will help the bank develop more effective retention strategies to keep customers loyal to their services.</a:t>
            </a:r>
            <a:endParaRPr kumimoji="0" lang="en-ID" sz="17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Business Objectives</a:t>
            </a:r>
            <a:endParaRPr sz="3600" b="1" spc="-10" dirty="0">
              <a:latin typeface="Lato" panose="020F0502020204030203" pitchFamily="34" charset="0"/>
            </a:endParaRPr>
          </a:p>
        </p:txBody>
      </p:sp>
    </p:spTree>
    <p:extLst>
      <p:ext uri="{BB962C8B-B14F-4D97-AF65-F5344CB8AC3E}">
        <p14:creationId xmlns:p14="http://schemas.microsoft.com/office/powerpoint/2010/main" val="167358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659558"/>
            <a:ext cx="4577286" cy="1538883"/>
          </a:xfrm>
        </p:spPr>
        <p:txBody>
          <a:bodyPr/>
          <a:lstStyle/>
          <a:p>
            <a:r>
              <a:rPr lang="en-US" sz="5000" b="1" dirty="0">
                <a:latin typeface="Lato" panose="020F0502020204030203" pitchFamily="34" charset="0"/>
              </a:rPr>
              <a:t>Data</a:t>
            </a:r>
            <a:br>
              <a:rPr lang="en-US" sz="5000" b="1" dirty="0">
                <a:latin typeface="Lato" panose="020F0502020204030203" pitchFamily="34" charset="0"/>
              </a:rPr>
            </a:br>
            <a:r>
              <a:rPr lang="en-US" sz="5000" b="1" dirty="0">
                <a:latin typeface="Lato" panose="020F0502020204030203" pitchFamily="34" charset="0"/>
              </a:rPr>
              <a:t>Understanding</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229523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Model</a:t>
            </a:r>
            <a:endParaRPr sz="3600" b="1" spc="-10" dirty="0">
              <a:latin typeface="Lato" panose="020F0502020204030203" pitchFamily="34" charset="0"/>
            </a:endParaRPr>
          </a:p>
        </p:txBody>
      </p:sp>
      <p:pic>
        <p:nvPicPr>
          <p:cNvPr id="9" name="Picture 8">
            <a:extLst>
              <a:ext uri="{FF2B5EF4-FFF2-40B4-BE49-F238E27FC236}">
                <a16:creationId xmlns:a16="http://schemas.microsoft.com/office/drawing/2014/main" id="{76FA72C3-D4C6-4F4A-D770-79EF8E1A6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9152" y="1457741"/>
            <a:ext cx="7613695" cy="5285999"/>
          </a:xfrm>
          <a:prstGeom prst="rect">
            <a:avLst/>
          </a:prstGeom>
        </p:spPr>
      </p:pic>
    </p:spTree>
    <p:extLst>
      <p:ext uri="{BB962C8B-B14F-4D97-AF65-F5344CB8AC3E}">
        <p14:creationId xmlns:p14="http://schemas.microsoft.com/office/powerpoint/2010/main" val="234546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Summaries</a:t>
            </a:r>
            <a:endParaRPr sz="3600" b="1" spc="-10" dirty="0">
              <a:latin typeface="Lato" panose="020F0502020204030203" pitchFamily="34" charset="0"/>
            </a:endParaRPr>
          </a:p>
        </p:txBody>
      </p:sp>
      <p:graphicFrame>
        <p:nvGraphicFramePr>
          <p:cNvPr id="5" name="Table 6">
            <a:extLst>
              <a:ext uri="{FF2B5EF4-FFF2-40B4-BE49-F238E27FC236}">
                <a16:creationId xmlns:a16="http://schemas.microsoft.com/office/drawing/2014/main" id="{BABC3BE7-893F-DFD7-4D93-A1A70BFBE4E3}"/>
              </a:ext>
            </a:extLst>
          </p:cNvPr>
          <p:cNvGraphicFramePr>
            <a:graphicFrameLocks noGrp="1"/>
          </p:cNvGraphicFramePr>
          <p:nvPr>
            <p:extLst>
              <p:ext uri="{D42A27DB-BD31-4B8C-83A1-F6EECF244321}">
                <p14:modId xmlns:p14="http://schemas.microsoft.com/office/powerpoint/2010/main" val="539276231"/>
              </p:ext>
            </p:extLst>
          </p:nvPr>
        </p:nvGraphicFramePr>
        <p:xfrm>
          <a:off x="2032000" y="2041968"/>
          <a:ext cx="8128000" cy="4119880"/>
        </p:xfrm>
        <a:graphic>
          <a:graphicData uri="http://schemas.openxmlformats.org/drawingml/2006/table">
            <a:tbl>
              <a:tblPr firstRow="1" bandRow="1">
                <a:tableStyleId>{93296810-A885-4BE3-A3E7-6D5BEEA58F35}</a:tableStyleId>
              </a:tblPr>
              <a:tblGrid>
                <a:gridCol w="1827731">
                  <a:extLst>
                    <a:ext uri="{9D8B030D-6E8A-4147-A177-3AD203B41FA5}">
                      <a16:colId xmlns:a16="http://schemas.microsoft.com/office/drawing/2014/main" val="797864126"/>
                    </a:ext>
                  </a:extLst>
                </a:gridCol>
                <a:gridCol w="6300269">
                  <a:extLst>
                    <a:ext uri="{9D8B030D-6E8A-4147-A177-3AD203B41FA5}">
                      <a16:colId xmlns:a16="http://schemas.microsoft.com/office/drawing/2014/main" val="518249653"/>
                    </a:ext>
                  </a:extLst>
                </a:gridCol>
              </a:tblGrid>
              <a:tr h="370840">
                <a:tc>
                  <a:txBody>
                    <a:bodyPr/>
                    <a:lstStyle/>
                    <a:p>
                      <a:pPr algn="ctr"/>
                      <a:r>
                        <a:rPr lang="en-US" sz="1800" dirty="0">
                          <a:latin typeface="Lato" panose="020F0502020204030203" pitchFamily="34" charset="0"/>
                        </a:rPr>
                        <a:t>Table</a:t>
                      </a:r>
                      <a:endParaRPr lang="en-ID" sz="1800" dirty="0">
                        <a:latin typeface="Lato" panose="020F0502020204030203" pitchFamily="34" charset="0"/>
                      </a:endParaRPr>
                    </a:p>
                  </a:txBody>
                  <a:tcPr anchor="ctr"/>
                </a:tc>
                <a:tc>
                  <a:txBody>
                    <a:bodyPr/>
                    <a:lstStyle/>
                    <a:p>
                      <a:pPr algn="ctr"/>
                      <a:r>
                        <a:rPr lang="en-US" sz="1800" dirty="0">
                          <a:latin typeface="Lato" panose="020F0502020204030203" pitchFamily="34" charset="0"/>
                        </a:rPr>
                        <a:t>Summary</a:t>
                      </a:r>
                      <a:endParaRPr lang="en-ID" sz="1800" dirty="0">
                        <a:latin typeface="Lato" panose="020F0502020204030203" pitchFamily="34" charset="0"/>
                      </a:endParaRPr>
                    </a:p>
                  </a:txBody>
                  <a:tcPr anchor="ctr"/>
                </a:tc>
                <a:extLst>
                  <a:ext uri="{0D108BD9-81ED-4DB2-BD59-A6C34878D82A}">
                    <a16:rowId xmlns:a16="http://schemas.microsoft.com/office/drawing/2014/main" val="4164399505"/>
                  </a:ext>
                </a:extLst>
              </a:tr>
              <a:tr h="370840">
                <a:tc>
                  <a:txBody>
                    <a:bodyPr/>
                    <a:lstStyle/>
                    <a:p>
                      <a:pPr algn="ctr"/>
                      <a:r>
                        <a:rPr lang="en-US" sz="1800" dirty="0" err="1">
                          <a:latin typeface="Lato" panose="020F0502020204030203" pitchFamily="34" charset="0"/>
                        </a:rPr>
                        <a:t>FactTransaction</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The transaction data and related information, such as the client, card, product, and contact involved in each transaction.</a:t>
                      </a:r>
                      <a:endParaRPr lang="en-ID" sz="1800" dirty="0">
                        <a:latin typeface="Lato" panose="020F0502020204030203" pitchFamily="34" charset="0"/>
                      </a:endParaRPr>
                    </a:p>
                  </a:txBody>
                  <a:tcPr anchor="ctr"/>
                </a:tc>
                <a:extLst>
                  <a:ext uri="{0D108BD9-81ED-4DB2-BD59-A6C34878D82A}">
                    <a16:rowId xmlns:a16="http://schemas.microsoft.com/office/drawing/2014/main" val="3458927988"/>
                  </a:ext>
                </a:extLst>
              </a:tr>
              <a:tr h="370840">
                <a:tc>
                  <a:txBody>
                    <a:bodyPr/>
                    <a:lstStyle/>
                    <a:p>
                      <a:pPr algn="ctr"/>
                      <a:r>
                        <a:rPr lang="en-US" sz="1800" dirty="0" err="1">
                          <a:latin typeface="Lato" panose="020F0502020204030203" pitchFamily="34" charset="0"/>
                        </a:rPr>
                        <a:t>DimClient</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clients, such as their key, name, age, gender, education level, marital status, income category, and dependent count.</a:t>
                      </a:r>
                      <a:endParaRPr lang="en-ID" sz="1800" dirty="0">
                        <a:latin typeface="Lato" panose="020F0502020204030203" pitchFamily="34" charset="0"/>
                      </a:endParaRPr>
                    </a:p>
                  </a:txBody>
                  <a:tcPr anchor="ctr"/>
                </a:tc>
                <a:extLst>
                  <a:ext uri="{0D108BD9-81ED-4DB2-BD59-A6C34878D82A}">
                    <a16:rowId xmlns:a16="http://schemas.microsoft.com/office/drawing/2014/main" val="1674738875"/>
                  </a:ext>
                </a:extLst>
              </a:tr>
              <a:tr h="370840">
                <a:tc>
                  <a:txBody>
                    <a:bodyPr/>
                    <a:lstStyle/>
                    <a:p>
                      <a:pPr algn="ctr"/>
                      <a:r>
                        <a:rPr lang="en-US" sz="1800" dirty="0" err="1">
                          <a:latin typeface="Lato" panose="020F0502020204030203" pitchFamily="34" charset="0"/>
                        </a:rPr>
                        <a:t>DimCard</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credit cards, such as their key, category, and type.</a:t>
                      </a:r>
                      <a:endParaRPr lang="en-ID" sz="1800" dirty="0">
                        <a:latin typeface="Lato" panose="020F0502020204030203" pitchFamily="34" charset="0"/>
                      </a:endParaRPr>
                    </a:p>
                  </a:txBody>
                  <a:tcPr anchor="ctr"/>
                </a:tc>
                <a:extLst>
                  <a:ext uri="{0D108BD9-81ED-4DB2-BD59-A6C34878D82A}">
                    <a16:rowId xmlns:a16="http://schemas.microsoft.com/office/drawing/2014/main" val="3353398607"/>
                  </a:ext>
                </a:extLst>
              </a:tr>
              <a:tr h="370840">
                <a:tc>
                  <a:txBody>
                    <a:bodyPr/>
                    <a:lstStyle/>
                    <a:p>
                      <a:pPr algn="ctr"/>
                      <a:r>
                        <a:rPr lang="en-US" sz="1800" dirty="0" err="1">
                          <a:latin typeface="Lato" panose="020F0502020204030203" pitchFamily="34" charset="0"/>
                        </a:rPr>
                        <a:t>DimContact</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contact channels, such as their key, inactive months in 12 months, contact count in 12 months, and months on book.</a:t>
                      </a:r>
                      <a:endParaRPr lang="en-ID" sz="1800" dirty="0">
                        <a:latin typeface="Lato" panose="020F0502020204030203" pitchFamily="34" charset="0"/>
                      </a:endParaRPr>
                    </a:p>
                  </a:txBody>
                  <a:tcPr anchor="ctr"/>
                </a:tc>
                <a:extLst>
                  <a:ext uri="{0D108BD9-81ED-4DB2-BD59-A6C34878D82A}">
                    <a16:rowId xmlns:a16="http://schemas.microsoft.com/office/drawing/2014/main" val="2890016467"/>
                  </a:ext>
                </a:extLst>
              </a:tr>
              <a:tr h="370840">
                <a:tc>
                  <a:txBody>
                    <a:bodyPr/>
                    <a:lstStyle/>
                    <a:p>
                      <a:pPr algn="ctr"/>
                      <a:r>
                        <a:rPr lang="en-US" sz="1800" dirty="0" err="1">
                          <a:latin typeface="Lato" panose="020F0502020204030203" pitchFamily="34" charset="0"/>
                        </a:rPr>
                        <a:t>DimProduct</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bank products, such as their key, type, and total relationship count.</a:t>
                      </a:r>
                      <a:endParaRPr lang="en-ID" sz="1800" dirty="0">
                        <a:latin typeface="Lato" panose="020F0502020204030203" pitchFamily="34" charset="0"/>
                      </a:endParaRPr>
                    </a:p>
                  </a:txBody>
                  <a:tcPr anchor="ctr"/>
                </a:tc>
                <a:extLst>
                  <a:ext uri="{0D108BD9-81ED-4DB2-BD59-A6C34878D82A}">
                    <a16:rowId xmlns:a16="http://schemas.microsoft.com/office/drawing/2014/main" val="679661593"/>
                  </a:ext>
                </a:extLst>
              </a:tr>
            </a:tbl>
          </a:graphicData>
        </a:graphic>
      </p:graphicFrame>
    </p:spTree>
    <p:extLst>
      <p:ext uri="{BB962C8B-B14F-4D97-AF65-F5344CB8AC3E}">
        <p14:creationId xmlns:p14="http://schemas.microsoft.com/office/powerpoint/2010/main" val="274998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1842</Words>
  <Application>Microsoft Office PowerPoint</Application>
  <PresentationFormat>Widescreen</PresentationFormat>
  <Paragraphs>278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MT</vt:lpstr>
      <vt:lpstr>Calibri</vt:lpstr>
      <vt:lpstr>Consolas</vt:lpstr>
      <vt:lpstr>Lato</vt:lpstr>
      <vt:lpstr>1_Office Theme</vt:lpstr>
      <vt:lpstr>PowerPoint Presentation</vt:lpstr>
      <vt:lpstr>Table of Contents</vt:lpstr>
      <vt:lpstr>Business Understanding</vt:lpstr>
      <vt:lpstr>Background</vt:lpstr>
      <vt:lpstr>Problem Description</vt:lpstr>
      <vt:lpstr>Business Objectives</vt:lpstr>
      <vt:lpstr>Data Understanding</vt:lpstr>
      <vt:lpstr>Data Model</vt:lpstr>
      <vt:lpstr>Data Summaries</vt:lpstr>
      <vt:lpstr>Data Pipeline</vt:lpstr>
      <vt:lpstr>Extract, Transform, and Load Process</vt:lpstr>
      <vt:lpstr>ETL Process Pipeline</vt:lpstr>
      <vt:lpstr>Data Extraction Queries</vt:lpstr>
      <vt:lpstr>Data Cleaning Queries</vt:lpstr>
      <vt:lpstr>Data Transformation Queries - 1</vt:lpstr>
      <vt:lpstr>Data Transformation Queries - 2</vt:lpstr>
      <vt:lpstr>Data Transformation Queries - 3</vt:lpstr>
      <vt:lpstr>Data Transformation Queries - 4</vt:lpstr>
      <vt:lpstr>Exploratory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Maulana Muhammad</dc:creator>
  <cp:lastModifiedBy>Adrian Maulana Muhammad</cp:lastModifiedBy>
  <cp:revision>77</cp:revision>
  <dcterms:created xsi:type="dcterms:W3CDTF">2023-03-03T23:09:25Z</dcterms:created>
  <dcterms:modified xsi:type="dcterms:W3CDTF">2023-03-05T02:18:48Z</dcterms:modified>
</cp:coreProperties>
</file>