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97" r:id="rId2"/>
    <p:sldId id="298" r:id="rId3"/>
    <p:sldId id="259" r:id="rId4"/>
    <p:sldId id="266" r:id="rId5"/>
    <p:sldId id="267" r:id="rId6"/>
    <p:sldId id="269" r:id="rId7"/>
    <p:sldId id="270" r:id="rId8"/>
    <p:sldId id="271" r:id="rId9"/>
    <p:sldId id="272" r:id="rId10"/>
    <p:sldId id="260" r:id="rId11"/>
    <p:sldId id="277" r:id="rId12"/>
    <p:sldId id="279" r:id="rId13"/>
    <p:sldId id="280" r:id="rId14"/>
    <p:sldId id="281" r:id="rId15"/>
    <p:sldId id="275"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varScale="1">
        <p:scale>
          <a:sx n="108" d="100"/>
          <a:sy n="108" d="100"/>
        </p:scale>
        <p:origin x="76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8855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635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076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08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1782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892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295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420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2618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912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94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090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335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userDrawn="1"/>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2" name="Google Shape;85;p13">
            <a:extLst>
              <a:ext uri="{FF2B5EF4-FFF2-40B4-BE49-F238E27FC236}">
                <a16:creationId xmlns:a16="http://schemas.microsoft.com/office/drawing/2014/main" id="{B9BA2777-6057-4E37-AA50-7F31154F7ACC}"/>
              </a:ext>
            </a:extLst>
          </p:cNvPr>
          <p:cNvSpPr txBox="1">
            <a:spLocks/>
          </p:cNvSpPr>
          <p:nvPr/>
        </p:nvSpPr>
        <p:spPr>
          <a:xfrm>
            <a:off x="3344845" y="-80229"/>
            <a:ext cx="8222100" cy="83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dirty="0"/>
              <a:t>Index</a:t>
            </a:r>
          </a:p>
        </p:txBody>
      </p:sp>
      <p:sp>
        <p:nvSpPr>
          <p:cNvPr id="14" name="TextBox 13">
            <a:extLst>
              <a:ext uri="{FF2B5EF4-FFF2-40B4-BE49-F238E27FC236}">
                <a16:creationId xmlns:a16="http://schemas.microsoft.com/office/drawing/2014/main" id="{61B1529D-0A44-4B67-9E94-2CAD62A35FEB}"/>
              </a:ext>
            </a:extLst>
          </p:cNvPr>
          <p:cNvSpPr txBox="1"/>
          <p:nvPr/>
        </p:nvSpPr>
        <p:spPr>
          <a:xfrm>
            <a:off x="616689" y="1267330"/>
            <a:ext cx="7598734" cy="2400657"/>
          </a:xfrm>
          <a:prstGeom prst="rect">
            <a:avLst/>
          </a:prstGeom>
          <a:noFill/>
        </p:spPr>
        <p:txBody>
          <a:bodyPr wrap="square">
            <a:spAutoFit/>
          </a:bodyPr>
          <a:lstStyle/>
          <a:p>
            <a:r>
              <a:rPr lang="en-US" sz="3000" b="1" dirty="0">
                <a:solidFill>
                  <a:schemeClr val="bg1"/>
                </a:solidFill>
                <a:latin typeface="Calibri" panose="020F0502020204030204" pitchFamily="34" charset="0"/>
                <a:cs typeface="Calibri" panose="020F0502020204030204" pitchFamily="34" charset="0"/>
              </a:rPr>
              <a:t>Problem 1 - PIMA Indians Dataset (Classification problem)</a:t>
            </a:r>
          </a:p>
          <a:p>
            <a:endParaRPr lang="en-US" sz="3000" b="1" dirty="0">
              <a:solidFill>
                <a:schemeClr val="bg1"/>
              </a:solidFill>
              <a:latin typeface="Calibri" panose="020F0502020204030204" pitchFamily="34" charset="0"/>
              <a:cs typeface="Calibri" panose="020F0502020204030204" pitchFamily="34" charset="0"/>
            </a:endParaRPr>
          </a:p>
          <a:p>
            <a:r>
              <a:rPr lang="en-US" sz="3000" b="1" dirty="0">
                <a:solidFill>
                  <a:schemeClr val="bg1"/>
                </a:solidFill>
                <a:latin typeface="Calibri" panose="020F0502020204030204" pitchFamily="34" charset="0"/>
                <a:cs typeface="Calibri" panose="020F0502020204030204" pitchFamily="34" charset="0"/>
              </a:rPr>
              <a:t>Problem 2 – California </a:t>
            </a:r>
            <a:r>
              <a:rPr lang="en-US" sz="3000" b="1">
                <a:solidFill>
                  <a:schemeClr val="bg1"/>
                </a:solidFill>
                <a:latin typeface="Calibri" panose="020F0502020204030204" pitchFamily="34" charset="0"/>
                <a:cs typeface="Calibri" panose="020F0502020204030204" pitchFamily="34" charset="0"/>
              </a:rPr>
              <a:t>Housing Dataset (</a:t>
            </a:r>
            <a:r>
              <a:rPr lang="en-US" sz="3000" b="1" dirty="0">
                <a:solidFill>
                  <a:schemeClr val="bg1"/>
                </a:solidFill>
                <a:latin typeface="Calibri" panose="020F0502020204030204" pitchFamily="34" charset="0"/>
                <a:cs typeface="Calibri" panose="020F0502020204030204" pitchFamily="34" charset="0"/>
              </a:rPr>
              <a:t>Regression Problem)</a:t>
            </a:r>
          </a:p>
        </p:txBody>
      </p:sp>
    </p:spTree>
    <p:extLst>
      <p:ext uri="{BB962C8B-B14F-4D97-AF65-F5344CB8AC3E}">
        <p14:creationId xmlns:p14="http://schemas.microsoft.com/office/powerpoint/2010/main" val="298013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What are the most important factors for determining whether or not someone in the dataset is diabetic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Training and Evaluating Machine Learning</a:t>
            </a:r>
            <a:endParaRPr dirty="0">
              <a:latin typeface="Calibri" panose="020F0502020204030204" pitchFamily="34" charset="0"/>
              <a:cs typeface="Calibri" panose="020F0502020204030204" pitchFamily="34" charset="0"/>
            </a:endParaRPr>
          </a:p>
        </p:txBody>
      </p:sp>
      <p:sp>
        <p:nvSpPr>
          <p:cNvPr id="99" name="Google Shape;99;p14"/>
          <p:cNvSpPr/>
          <p:nvPr/>
        </p:nvSpPr>
        <p:spPr>
          <a:xfrm>
            <a:off x="311701" y="1115605"/>
            <a:ext cx="3841199" cy="385263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3665967" cy="3750336"/>
          </a:xfrm>
          <a:prstGeom prst="rect">
            <a:avLst/>
          </a:prstGeom>
        </p:spPr>
        <p:txBody>
          <a:bodyPr spcFirstLastPara="1" wrap="square" lIns="0" tIns="0" rIns="0" bIns="0" anchor="t" anchorCtr="0">
            <a:noAutofit/>
          </a:bodyPr>
          <a:lstStyle/>
          <a:p>
            <a:pPr marL="114300" indent="0" algn="l">
              <a:buNone/>
            </a:pPr>
            <a:r>
              <a:rPr lang="en-US" sz="1200" b="0" i="0" dirty="0">
                <a:solidFill>
                  <a:srgbClr val="292929"/>
                </a:solidFill>
                <a:effectLst/>
                <a:latin typeface="Calibri" panose="020F0502020204030204" pitchFamily="34" charset="0"/>
                <a:cs typeface="Calibri" panose="020F0502020204030204" pitchFamily="34" charset="0"/>
              </a:rPr>
              <a:t>Interpreting the ML Model using </a:t>
            </a:r>
            <a:r>
              <a:rPr lang="en-US" sz="1200" b="1" i="0" dirty="0">
                <a:solidFill>
                  <a:srgbClr val="292929"/>
                </a:solidFill>
                <a:effectLst/>
                <a:latin typeface="Calibri" panose="020F0502020204030204" pitchFamily="34" charset="0"/>
                <a:cs typeface="Calibri" panose="020F0502020204030204" pitchFamily="34" charset="0"/>
              </a:rPr>
              <a:t>Logistic Regression</a:t>
            </a:r>
            <a:r>
              <a:rPr lang="en-US" sz="1200" i="0" dirty="0">
                <a:solidFill>
                  <a:srgbClr val="292929"/>
                </a:solidFill>
                <a:effectLst/>
                <a:latin typeface="Calibri" panose="020F0502020204030204" pitchFamily="34" charset="0"/>
                <a:cs typeface="Calibri" panose="020F0502020204030204" pitchFamily="34" charset="0"/>
              </a:rPr>
              <a:t>. </a:t>
            </a:r>
            <a:r>
              <a:rPr lang="en-US" sz="1200" dirty="0">
                <a:solidFill>
                  <a:srgbClr val="292929"/>
                </a:solidFill>
                <a:latin typeface="Calibri" panose="020F0502020204030204" pitchFamily="34" charset="0"/>
                <a:cs typeface="Calibri" panose="020F0502020204030204" pitchFamily="34" charset="0"/>
              </a:rPr>
              <a:t> It</a:t>
            </a:r>
            <a:r>
              <a:rPr lang="en-US" sz="1200" b="1" dirty="0">
                <a:solidFill>
                  <a:srgbClr val="292929"/>
                </a:solidFill>
                <a:latin typeface="Calibri" panose="020F0502020204030204" pitchFamily="34" charset="0"/>
                <a:cs typeface="Calibri" panose="020F0502020204030204" pitchFamily="34" charset="0"/>
              </a:rPr>
              <a:t> </a:t>
            </a:r>
            <a:r>
              <a:rPr lang="en-US" sz="1200" b="0" i="0" dirty="0">
                <a:solidFill>
                  <a:srgbClr val="000000"/>
                </a:solidFill>
                <a:effectLst/>
                <a:latin typeface="Calibri" panose="020F0502020204030204" pitchFamily="34" charset="0"/>
                <a:cs typeface="Calibri" panose="020F0502020204030204" pitchFamily="34" charset="0"/>
              </a:rPr>
              <a:t>provides with 78% accuracy </a:t>
            </a:r>
            <a:endParaRPr lang="en-US" sz="1200" b="1" dirty="0">
              <a:solidFill>
                <a:srgbClr val="292929"/>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Glucose level, BMI, pregnancies and diabetes pedigree function have significant influence on the model, specially glucose level and BMI.</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Blood pressure has a negative influence on the prediction, i.e. higher blood pressure is correlated with a person not being diabetic. (also, note that BP is more important as a feature than age, because the magnitude is higher for blood pressure).</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 Although age was more correlated than BMI to the output variables the model relies more on BMI. This can happen for several reasons, including the fact that the correlation captured by age is also captured by some other variable, whereas the information captured by BMI is not captured by other variables.</a:t>
            </a:r>
          </a:p>
        </p:txBody>
      </p:sp>
      <p:pic>
        <p:nvPicPr>
          <p:cNvPr id="2" name="Picture 1">
            <a:extLst>
              <a:ext uri="{FF2B5EF4-FFF2-40B4-BE49-F238E27FC236}">
                <a16:creationId xmlns:a16="http://schemas.microsoft.com/office/drawing/2014/main" id="{AFF2A586-96EF-440F-88FD-B3D4C1289B79}"/>
              </a:ext>
            </a:extLst>
          </p:cNvPr>
          <p:cNvPicPr>
            <a:picLocks noChangeAspect="1"/>
          </p:cNvPicPr>
          <p:nvPr/>
        </p:nvPicPr>
        <p:blipFill rotWithShape="1">
          <a:blip r:embed="rId3"/>
          <a:srcRect l="29892" t="35852" r="31196" b="26222"/>
          <a:stretch/>
        </p:blipFill>
        <p:spPr>
          <a:xfrm>
            <a:off x="4346286" y="1234440"/>
            <a:ext cx="4622455" cy="3139440"/>
          </a:xfrm>
          <a:prstGeom prst="rect">
            <a:avLst/>
          </a:prstGeom>
        </p:spPr>
      </p:pic>
    </p:spTree>
    <p:extLst>
      <p:ext uri="{BB962C8B-B14F-4D97-AF65-F5344CB8AC3E}">
        <p14:creationId xmlns:p14="http://schemas.microsoft.com/office/powerpoint/2010/main" val="64844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Using other classification algorithms</a:t>
            </a:r>
            <a:endParaRPr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EC5E34-FB33-4D33-99C6-EE16395E6BCC}"/>
              </a:ext>
            </a:extLst>
          </p:cNvPr>
          <p:cNvSpPr txBox="1"/>
          <p:nvPr/>
        </p:nvSpPr>
        <p:spPr>
          <a:xfrm>
            <a:off x="5447713" y="1134329"/>
            <a:ext cx="3474720" cy="3046988"/>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Decision Tree </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accuracy on the training set is 100%, while the test set accuracy is 72% which is much worse than Logistic regression. This is an indicative that the tree is overfitting and not generalizing well to new data.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We set max_depth=3, limiting the depth of the tree decreases overfitting. This leads to a lower accuracy on the training set, but an improvement on the test set. </a:t>
            </a:r>
          </a:p>
          <a:p>
            <a:r>
              <a:rPr lang="en-US" sz="1200" dirty="0">
                <a:latin typeface="Calibri" panose="020F0502020204030204" pitchFamily="34" charset="0"/>
                <a:cs typeface="Calibri" panose="020F0502020204030204" pitchFamily="34" charset="0"/>
              </a:rPr>
              <a:t>              Accuracy on training set: 0.773</a:t>
            </a:r>
          </a:p>
          <a:p>
            <a:r>
              <a:rPr lang="en-US" sz="1200" dirty="0">
                <a:latin typeface="Calibri" panose="020F0502020204030204" pitchFamily="34" charset="0"/>
                <a:cs typeface="Calibri" panose="020F0502020204030204" pitchFamily="34" charset="0"/>
              </a:rPr>
              <a:t>              Accuracy on test set: 0.740</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Feature “Glucose” is by far the most important feature as can be seen in the visualization. </a:t>
            </a:r>
          </a:p>
        </p:txBody>
      </p:sp>
      <p:pic>
        <p:nvPicPr>
          <p:cNvPr id="8" name="Picture 2">
            <a:extLst>
              <a:ext uri="{FF2B5EF4-FFF2-40B4-BE49-F238E27FC236}">
                <a16:creationId xmlns:a16="http://schemas.microsoft.com/office/drawing/2014/main" id="{1B6FC1E0-370C-4D3D-9BAE-037BADDAD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8" y="1134330"/>
            <a:ext cx="5052062" cy="330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52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Using other classification algorithms</a:t>
            </a:r>
            <a:endParaRPr dirty="0">
              <a:latin typeface="Calibri" panose="020F0502020204030204" pitchFamily="34" charset="0"/>
              <a:cs typeface="Calibri" panose="020F0502020204030204" pitchFamily="34" charset="0"/>
            </a:endParaRPr>
          </a:p>
        </p:txBody>
      </p:sp>
      <p:pic>
        <p:nvPicPr>
          <p:cNvPr id="10244" name="Picture 4">
            <a:extLst>
              <a:ext uri="{FF2B5EF4-FFF2-40B4-BE49-F238E27FC236}">
                <a16:creationId xmlns:a16="http://schemas.microsoft.com/office/drawing/2014/main" id="{16B3C655-2EF8-4176-8181-AC5FE32DF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67" y="1134329"/>
            <a:ext cx="5073657" cy="33081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EC5E34-FB33-4D33-99C6-EE16395E6BCC}"/>
              </a:ext>
            </a:extLst>
          </p:cNvPr>
          <p:cNvSpPr txBox="1"/>
          <p:nvPr/>
        </p:nvSpPr>
        <p:spPr>
          <a:xfrm>
            <a:off x="5447713" y="1134329"/>
            <a:ext cx="3474720" cy="3231654"/>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Random Forest</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random forest gives us an accuracy of 78.6%, better than the logistic regression model or a single decision tree, without tuning any parameters</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Similarly to the single decision tree, the random forest also gives a lot of importance to the “Glucose” feature, but it also chooses “BMI” to be the 2nd most informative feature overall. </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randomness in building the random forest forces the algorithm to consider many possible explanations, the result being that the random forest captures a much broader picture of the data than a single tree.</a:t>
            </a:r>
          </a:p>
        </p:txBody>
      </p:sp>
    </p:spTree>
    <p:extLst>
      <p:ext uri="{BB962C8B-B14F-4D97-AF65-F5344CB8AC3E}">
        <p14:creationId xmlns:p14="http://schemas.microsoft.com/office/powerpoint/2010/main" val="35550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Conclusion</a:t>
            </a:r>
            <a:endParaRPr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EC5E34-FB33-4D33-99C6-EE16395E6BCC}"/>
              </a:ext>
            </a:extLst>
          </p:cNvPr>
          <p:cNvSpPr txBox="1"/>
          <p:nvPr/>
        </p:nvSpPr>
        <p:spPr>
          <a:xfrm>
            <a:off x="738553" y="1096229"/>
            <a:ext cx="3474720" cy="276999"/>
          </a:xfrm>
          <a:prstGeom prst="rect">
            <a:avLst/>
          </a:prstGeom>
          <a:noFill/>
        </p:spPr>
        <p:txBody>
          <a:bodyPr wrap="square" rtlCol="0">
            <a:spAutoFit/>
          </a:bodyPr>
          <a:lstStyle/>
          <a:p>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6E5C543-46E5-406C-A54E-1AB92C6F3832}"/>
              </a:ext>
            </a:extLst>
          </p:cNvPr>
          <p:cNvSpPr txBox="1"/>
          <p:nvPr/>
        </p:nvSpPr>
        <p:spPr>
          <a:xfrm>
            <a:off x="311700" y="1373228"/>
            <a:ext cx="8267700" cy="1015663"/>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During our analysis, we</a:t>
            </a:r>
            <a:r>
              <a:rPr lang="en-US" sz="1200" b="0" i="0" dirty="0">
                <a:solidFill>
                  <a:srgbClr val="000000"/>
                </a:solidFill>
                <a:effectLst/>
                <a:latin typeface="Calibri" panose="020F0502020204030204" pitchFamily="34" charset="0"/>
                <a:cs typeface="Calibri" panose="020F0502020204030204" pitchFamily="34" charset="0"/>
              </a:rPr>
              <a:t> found a </a:t>
            </a:r>
            <a:r>
              <a:rPr lang="en-US" sz="1200" dirty="0">
                <a:latin typeface="Calibri" panose="020F0502020204030204" pitchFamily="34" charset="0"/>
                <a:cs typeface="Calibri" panose="020F0502020204030204" pitchFamily="34" charset="0"/>
              </a:rPr>
              <a:t> accuracy of 78.6% </a:t>
            </a:r>
            <a:r>
              <a:rPr lang="en-US" sz="1200" b="0" i="0" dirty="0">
                <a:solidFill>
                  <a:srgbClr val="000000"/>
                </a:solidFill>
                <a:effectLst/>
                <a:latin typeface="Calibri" panose="020F0502020204030204" pitchFamily="34" charset="0"/>
                <a:cs typeface="Calibri" panose="020F0502020204030204" pitchFamily="34" charset="0"/>
              </a:rPr>
              <a:t>using </a:t>
            </a:r>
            <a:r>
              <a:rPr lang="en-US" sz="1200" dirty="0">
                <a:latin typeface="Calibri" panose="020F0502020204030204" pitchFamily="34" charset="0"/>
                <a:cs typeface="Calibri" panose="020F0502020204030204" pitchFamily="34" charset="0"/>
              </a:rPr>
              <a:t> the </a:t>
            </a:r>
            <a:r>
              <a:rPr lang="en-US" sz="1200" b="1" dirty="0">
                <a:latin typeface="Calibri" panose="020F0502020204030204" pitchFamily="34" charset="0"/>
                <a:cs typeface="Calibri" panose="020F0502020204030204" pitchFamily="34" charset="0"/>
              </a:rPr>
              <a:t>random forest</a:t>
            </a:r>
            <a:r>
              <a:rPr lang="en-US" sz="1200" b="1" i="0" dirty="0">
                <a:solidFill>
                  <a:srgbClr val="000000"/>
                </a:solidFill>
                <a:effectLst/>
                <a:latin typeface="Calibri" panose="020F0502020204030204" pitchFamily="34" charset="0"/>
                <a:cs typeface="Calibri" panose="020F0502020204030204" pitchFamily="34" charset="0"/>
              </a:rPr>
              <a:t> algorithm</a:t>
            </a:r>
            <a:r>
              <a:rPr lang="en-US" sz="1200" b="0" i="0" dirty="0">
                <a:solidFill>
                  <a:srgbClr val="000000"/>
                </a:solidFill>
                <a:effectLst/>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200" b="0" i="0" dirty="0">
                <a:solidFill>
                  <a:srgbClr val="000000"/>
                </a:solidFill>
                <a:effectLst/>
                <a:latin typeface="Calibri" panose="020F0502020204030204" pitchFamily="34" charset="0"/>
                <a:cs typeface="Calibri" panose="020F0502020204030204" pitchFamily="34" charset="0"/>
              </a:rPr>
              <a:t>There may be still space for further analysis and optimization, for example trying different data transformations or trying algorithms that have not been tested like Support Vector Machine. </a:t>
            </a:r>
          </a:p>
          <a:p>
            <a:pPr marL="171450" indent="-171450">
              <a:buFont typeface="Arial" panose="020B0604020202020204" pitchFamily="34" charset="0"/>
              <a:buChar char="•"/>
            </a:pPr>
            <a:r>
              <a:rPr lang="en-US" sz="1200" b="0" i="0" dirty="0">
                <a:solidFill>
                  <a:srgbClr val="000000"/>
                </a:solidFill>
                <a:effectLst/>
                <a:latin typeface="Calibri" panose="020F0502020204030204" pitchFamily="34" charset="0"/>
                <a:cs typeface="Calibri" panose="020F0502020204030204" pitchFamily="34" charset="0"/>
              </a:rPr>
              <a:t>Training a machine learning model to solve a problem with a specific dataset is a </a:t>
            </a:r>
            <a:r>
              <a:rPr lang="en-US" sz="1200" b="1" i="0" dirty="0">
                <a:solidFill>
                  <a:srgbClr val="000000"/>
                </a:solidFill>
                <a:effectLst/>
                <a:latin typeface="Calibri" panose="020F0502020204030204" pitchFamily="34" charset="0"/>
                <a:cs typeface="Calibri" panose="020F0502020204030204" pitchFamily="34" charset="0"/>
              </a:rPr>
              <a:t>try / fail / improve</a:t>
            </a:r>
            <a:r>
              <a:rPr lang="en-US" sz="1200" b="0" i="0" dirty="0">
                <a:solidFill>
                  <a:srgbClr val="000000"/>
                </a:solidFill>
                <a:effectLst/>
                <a:latin typeface="Calibri" panose="020F0502020204030204" pitchFamily="34" charset="0"/>
                <a:cs typeface="Calibri" panose="020F0502020204030204" pitchFamily="34" charset="0"/>
              </a:rPr>
              <a:t> process. Hence, there is a scope for improvement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04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303019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718063" y="3965529"/>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PIMA Indians Dataset  - Classification Problem</a:t>
            </a:r>
          </a:p>
        </p:txBody>
      </p:sp>
      <p:pic>
        <p:nvPicPr>
          <p:cNvPr id="6" name="Picture 5">
            <a:extLst>
              <a:ext uri="{FF2B5EF4-FFF2-40B4-BE49-F238E27FC236}">
                <a16:creationId xmlns:a16="http://schemas.microsoft.com/office/drawing/2014/main" id="{F5D3E67B-EBAE-4D9E-8AEB-30CF47B85918}"/>
              </a:ext>
            </a:extLst>
          </p:cNvPr>
          <p:cNvPicPr>
            <a:picLocks noChangeAspect="1"/>
          </p:cNvPicPr>
          <p:nvPr/>
        </p:nvPicPr>
        <p:blipFill>
          <a:blip r:embed="rId3"/>
          <a:stretch>
            <a:fillRect/>
          </a:stretch>
        </p:blipFill>
        <p:spPr>
          <a:xfrm>
            <a:off x="0" y="0"/>
            <a:ext cx="9144000" cy="3369083"/>
          </a:xfrm>
          <a:prstGeom prst="rect">
            <a:avLst/>
          </a:prstGeom>
        </p:spPr>
      </p:pic>
    </p:spTree>
    <p:extLst>
      <p:ext uri="{BB962C8B-B14F-4D97-AF65-F5344CB8AC3E}">
        <p14:creationId xmlns:p14="http://schemas.microsoft.com/office/powerpoint/2010/main" val="26023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 Statement 1</a:t>
            </a:r>
          </a:p>
        </p:txBody>
      </p:sp>
      <p:sp>
        <p:nvSpPr>
          <p:cNvPr id="127" name="Google Shape;12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Calibri" panose="020F0502020204030204" pitchFamily="34" charset="0"/>
                <a:cs typeface="Calibri" panose="020F0502020204030204" pitchFamily="34" charset="0"/>
              </a:rPr>
              <a:t>Using the PIMA Indian Diabetes dataset to create a model that predicts whether or not a person has diabetes using the medical attributes provided.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97" name="Google Shape;97;p14"/>
          <p:cNvGrpSpPr/>
          <p:nvPr/>
        </p:nvGrpSpPr>
        <p:grpSpPr>
          <a:xfrm>
            <a:off x="311700" y="1199425"/>
            <a:ext cx="8381319" cy="3358540"/>
            <a:chOff x="3320450" y="1304875"/>
            <a:chExt cx="2632500" cy="3416400"/>
          </a:xfrm>
        </p:grpSpPr>
        <p:sp>
          <p:nvSpPr>
            <p:cNvPr id="98" name="Google Shape;98;p14"/>
            <p:cNvSpPr txBox="1"/>
            <p:nvPr/>
          </p:nvSpPr>
          <p:spPr>
            <a:xfrm>
              <a:off x="3324050" y="1304875"/>
              <a:ext cx="2628900" cy="38442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100;p14"/>
          <p:cNvSpPr txBox="1">
            <a:spLocks noGrp="1"/>
          </p:cNvSpPr>
          <p:nvPr>
            <p:ph type="body" idx="4294967295"/>
          </p:nvPr>
        </p:nvSpPr>
        <p:spPr>
          <a:xfrm>
            <a:off x="324140" y="1199425"/>
            <a:ext cx="3981159" cy="461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solidFill>
                  <a:schemeClr val="lt1"/>
                </a:solidFill>
                <a:latin typeface="Calibri" panose="020F0502020204030204" pitchFamily="34" charset="0"/>
                <a:cs typeface="Calibri" panose="020F0502020204030204" pitchFamily="34" charset="0"/>
              </a:rPr>
              <a:t>Background and Approach</a:t>
            </a:r>
            <a:endParaRPr dirty="0">
              <a:solidFill>
                <a:schemeClr val="lt1"/>
              </a:solidFill>
              <a:latin typeface="Calibri" panose="020F0502020204030204" pitchFamily="34" charset="0"/>
              <a:cs typeface="Calibri" panose="020F0502020204030204" pitchFamily="34" charset="0"/>
            </a:endParaRPr>
          </a:p>
        </p:txBody>
      </p:sp>
      <p:sp>
        <p:nvSpPr>
          <p:cNvPr id="101" name="Google Shape;101;p14"/>
          <p:cNvSpPr txBox="1">
            <a:spLocks noGrp="1"/>
          </p:cNvSpPr>
          <p:nvPr>
            <p:ph type="body" idx="4294967295"/>
          </p:nvPr>
        </p:nvSpPr>
        <p:spPr>
          <a:xfrm>
            <a:off x="329998" y="1641464"/>
            <a:ext cx="8084399" cy="2066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T</a:t>
            </a:r>
            <a:r>
              <a:rPr lang="en-US" sz="1200" b="0" i="0" dirty="0">
                <a:solidFill>
                  <a:srgbClr val="292929"/>
                </a:solidFill>
                <a:effectLst/>
                <a:latin typeface="Calibri" panose="020F0502020204030204" pitchFamily="34" charset="0"/>
                <a:cs typeface="Calibri" panose="020F0502020204030204" pitchFamily="34" charset="0"/>
              </a:rPr>
              <a:t>o predict whether a person has diabetes or not, we will be using Machine Learning, based on information about the patient such as blood pressure, body mass index (BMI), age, etc.</a:t>
            </a:r>
          </a:p>
          <a:p>
            <a:pPr marL="0" lvl="0" indent="0" algn="l" rtl="0">
              <a:spcBef>
                <a:spcPts val="0"/>
              </a:spcBef>
              <a:spcAft>
                <a:spcPts val="0"/>
              </a:spcAft>
              <a:buNone/>
            </a:pPr>
            <a:endParaRPr lang="en-US" sz="1200" b="0" i="0" dirty="0">
              <a:solidFill>
                <a:srgbClr val="292929"/>
              </a:solidFill>
              <a:effectLst/>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The data was collected and made available by “National Institute of Diabetes and Digestive and Kidney Diseases” as part of the Pima Indians Diabetes Database. Several constraints were placed on the selection of these instances from a larger database. In particular, all patients here belong to the Pima Indian heritage (subgroup of Native Americans), and are females of ages 21 and above.</a:t>
            </a:r>
          </a:p>
          <a:p>
            <a:pPr marL="0" lvl="0" indent="0" algn="l" rtl="0">
              <a:spcBef>
                <a:spcPts val="0"/>
              </a:spcBef>
              <a:spcAft>
                <a:spcPts val="0"/>
              </a:spcAft>
              <a:buNone/>
            </a:pPr>
            <a:endParaRPr lang="en-US" sz="12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Python and some of its popular data science related packages have been used. First of all, we will import pandas to read our data from a CSV file and manipulate it for further use. We will also use numpy to convert out data into a format suitable to feed our classification model. We’ll use seaborn and matplotlib for visualizations. We will be using various classification algorithms to predict whether a person has diabetes or not.</a:t>
            </a:r>
            <a:endParaRP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777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Description</a:t>
            </a:r>
          </a:p>
        </p:txBody>
      </p:sp>
      <p:sp>
        <p:nvSpPr>
          <p:cNvPr id="99" name="Google Shape;99;p14"/>
          <p:cNvSpPr/>
          <p:nvPr/>
        </p:nvSpPr>
        <p:spPr>
          <a:xfrm>
            <a:off x="311701" y="1115605"/>
            <a:ext cx="8436778" cy="237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16019" cy="234063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The data is stored in a csv file pima_indians.csv . We read the data from the dataset.</a:t>
            </a:r>
          </a:p>
          <a:p>
            <a:pPr marL="0" lvl="0" indent="0" algn="l" rtl="0">
              <a:spcBef>
                <a:spcPts val="0"/>
              </a:spcBef>
              <a:spcAft>
                <a:spcPts val="0"/>
              </a:spcAft>
              <a:buNone/>
            </a:pPr>
            <a:r>
              <a:rPr lang="en-US" sz="1200" b="0" i="0" dirty="0">
                <a:solidFill>
                  <a:srgbClr val="292929"/>
                </a:solidFill>
                <a:effectLst/>
                <a:latin typeface="Calibri" panose="020F0502020204030204" pitchFamily="34" charset="0"/>
                <a:cs typeface="Calibri" panose="020F0502020204030204" pitchFamily="34" charset="0"/>
              </a:rPr>
              <a:t>The datasets consists of several medical predictor variables and one target variable, Outcome. Columns are following :-</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Pregnancies :- Number of times pregnant</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Glucose:- Plasma glucose concentration a 2 hours in an oral glucose tolerance test</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BloodPressure:- Diastolic blood pressure (mm Hg)</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SkinThickness:- Triceps skin fold thickness (mm)</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Insulin:- 2-Hour serum insulin (mu U/ml)</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BMI:- Body mass index (weight in kg/(height in m)²)</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DiabetesPedigreeFunction:- Diabetes pedigree function</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Age:-Age in years</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Outcome:- Class variable (0 or 1) 268 of 768 are 1, the others are 0</a:t>
            </a:r>
          </a:p>
          <a:p>
            <a:pPr marL="171450" indent="-171450">
              <a:buFont typeface="Arial" panose="020B0604020202020204" pitchFamily="34" charset="0"/>
              <a:buChar char="•"/>
            </a:pPr>
            <a:endParaRPr lang="en-US" sz="1200" dirty="0">
              <a:solidFill>
                <a:srgbClr val="292929"/>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F441C6D7-9279-4174-8A4B-BB290A4BE107}"/>
              </a:ext>
            </a:extLst>
          </p:cNvPr>
          <p:cNvGraphicFramePr>
            <a:graphicFrameLocks noGrp="1"/>
          </p:cNvGraphicFramePr>
          <p:nvPr>
            <p:extLst>
              <p:ext uri="{D42A27DB-BD31-4B8C-83A1-F6EECF244321}">
                <p14:modId xmlns:p14="http://schemas.microsoft.com/office/powerpoint/2010/main" val="2499827682"/>
              </p:ext>
            </p:extLst>
          </p:nvPr>
        </p:nvGraphicFramePr>
        <p:xfrm>
          <a:off x="319680" y="3586510"/>
          <a:ext cx="8420819" cy="1463040"/>
        </p:xfrm>
        <a:graphic>
          <a:graphicData uri="http://schemas.openxmlformats.org/drawingml/2006/table">
            <a:tbl>
              <a:tblPr/>
              <a:tblGrid>
                <a:gridCol w="578744">
                  <a:extLst>
                    <a:ext uri="{9D8B030D-6E8A-4147-A177-3AD203B41FA5}">
                      <a16:colId xmlns:a16="http://schemas.microsoft.com/office/drawing/2014/main" val="2886939461"/>
                    </a:ext>
                  </a:extLst>
                </a:gridCol>
                <a:gridCol w="889853">
                  <a:extLst>
                    <a:ext uri="{9D8B030D-6E8A-4147-A177-3AD203B41FA5}">
                      <a16:colId xmlns:a16="http://schemas.microsoft.com/office/drawing/2014/main" val="549176788"/>
                    </a:ext>
                  </a:extLst>
                </a:gridCol>
                <a:gridCol w="1057648">
                  <a:extLst>
                    <a:ext uri="{9D8B030D-6E8A-4147-A177-3AD203B41FA5}">
                      <a16:colId xmlns:a16="http://schemas.microsoft.com/office/drawing/2014/main" val="3838297930"/>
                    </a:ext>
                  </a:extLst>
                </a:gridCol>
                <a:gridCol w="752481">
                  <a:extLst>
                    <a:ext uri="{9D8B030D-6E8A-4147-A177-3AD203B41FA5}">
                      <a16:colId xmlns:a16="http://schemas.microsoft.com/office/drawing/2014/main" val="2165150577"/>
                    </a:ext>
                  </a:extLst>
                </a:gridCol>
                <a:gridCol w="931683">
                  <a:extLst>
                    <a:ext uri="{9D8B030D-6E8A-4147-A177-3AD203B41FA5}">
                      <a16:colId xmlns:a16="http://schemas.microsoft.com/office/drawing/2014/main" val="2624962403"/>
                    </a:ext>
                  </a:extLst>
                </a:gridCol>
                <a:gridCol w="842082">
                  <a:extLst>
                    <a:ext uri="{9D8B030D-6E8A-4147-A177-3AD203B41FA5}">
                      <a16:colId xmlns:a16="http://schemas.microsoft.com/office/drawing/2014/main" val="707093603"/>
                    </a:ext>
                  </a:extLst>
                </a:gridCol>
                <a:gridCol w="713261">
                  <a:extLst>
                    <a:ext uri="{9D8B030D-6E8A-4147-A177-3AD203B41FA5}">
                      <a16:colId xmlns:a16="http://schemas.microsoft.com/office/drawing/2014/main" val="2654436101"/>
                    </a:ext>
                  </a:extLst>
                </a:gridCol>
                <a:gridCol w="1285344">
                  <a:extLst>
                    <a:ext uri="{9D8B030D-6E8A-4147-A177-3AD203B41FA5}">
                      <a16:colId xmlns:a16="http://schemas.microsoft.com/office/drawing/2014/main" val="2450736781"/>
                    </a:ext>
                  </a:extLst>
                </a:gridCol>
                <a:gridCol w="527641">
                  <a:extLst>
                    <a:ext uri="{9D8B030D-6E8A-4147-A177-3AD203B41FA5}">
                      <a16:colId xmlns:a16="http://schemas.microsoft.com/office/drawing/2014/main" val="2700296005"/>
                    </a:ext>
                  </a:extLst>
                </a:gridCol>
                <a:gridCol w="842082">
                  <a:extLst>
                    <a:ext uri="{9D8B030D-6E8A-4147-A177-3AD203B41FA5}">
                      <a16:colId xmlns:a16="http://schemas.microsoft.com/office/drawing/2014/main" val="2864801841"/>
                    </a:ext>
                  </a:extLst>
                </a:gridCol>
              </a:tblGrid>
              <a:tr h="225399">
                <a:tc>
                  <a:txBody>
                    <a:bodyPr/>
                    <a:lstStyle/>
                    <a:p>
                      <a:pPr algn="r" fontAlgn="ctr"/>
                      <a:endParaRPr lang="en-US" sz="1000" b="1" dirty="0">
                        <a:effectLst/>
                        <a:latin typeface="Calibri" panose="020F0502020204030204" pitchFamily="34" charset="0"/>
                        <a:cs typeface="Calibri" panose="020F0502020204030204" pitchFamily="34" charset="0"/>
                      </a:endParaRP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Pregnancies</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Glucose</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BP</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SkinThickness</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Insulin</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BMI</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DiabetesPedigree</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Age</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Outcome</a:t>
                      </a:r>
                    </a:p>
                  </a:txBody>
                  <a:tcPr anchor="ctr">
                    <a:lnL>
                      <a:noFill/>
                    </a:lnL>
                    <a:lnR>
                      <a:noFill/>
                    </a:lnR>
                    <a:lnT>
                      <a:noFill/>
                    </a:lnT>
                    <a:lnB>
                      <a:noFill/>
                    </a:lnB>
                    <a:solidFill>
                      <a:srgbClr val="FFFFFF"/>
                    </a:solidFill>
                  </a:tcPr>
                </a:tc>
                <a:extLst>
                  <a:ext uri="{0D108BD9-81ED-4DB2-BD59-A6C34878D82A}">
                    <a16:rowId xmlns:a16="http://schemas.microsoft.com/office/drawing/2014/main" val="985392357"/>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6</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148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72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33.6</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0.627</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50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632019429"/>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85</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66</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29</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26.6</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0.351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31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320855375"/>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183</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64</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23.3</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0.672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530442496"/>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3</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89</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66</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23</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94</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28.1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0.167</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FFFFF"/>
                    </a:solidFill>
                  </a:tcPr>
                </a:tc>
                <a:extLst>
                  <a:ext uri="{0D108BD9-81ED-4DB2-BD59-A6C34878D82A}">
                    <a16:rowId xmlns:a16="http://schemas.microsoft.com/office/drawing/2014/main" val="3661580740"/>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4</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137</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168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43.1</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2.288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33</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5F5F5"/>
                    </a:solidFill>
                  </a:tcPr>
                </a:tc>
                <a:extLst>
                  <a:ext uri="{0D108BD9-81ED-4DB2-BD59-A6C34878D82A}">
                    <a16:rowId xmlns:a16="http://schemas.microsoft.com/office/drawing/2014/main" val="256856578"/>
                  </a:ext>
                </a:extLst>
              </a:tr>
            </a:tbl>
          </a:graphicData>
        </a:graphic>
      </p:graphicFrame>
    </p:spTree>
    <p:extLst>
      <p:ext uri="{BB962C8B-B14F-4D97-AF65-F5344CB8AC3E}">
        <p14:creationId xmlns:p14="http://schemas.microsoft.com/office/powerpoint/2010/main" val="367790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99" name="Google Shape;99;p14"/>
          <p:cNvSpPr/>
          <p:nvPr/>
        </p:nvSpPr>
        <p:spPr>
          <a:xfrm>
            <a:off x="311701" y="1115605"/>
            <a:ext cx="8436778" cy="97227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16019" cy="9398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Handling the missing values- </a:t>
            </a:r>
          </a:p>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We need to check the presence of the missing values and need to replace them with mean, median and mode. Sometimes we have null values in the form of 0 , so we need to convert them to NaN and then replace them accordingly. The missing values can be removed also but it should be less than 5 percent of the whole dataset.</a:t>
            </a: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4D692BEC-F516-4FA0-94F9-0CDC564F788B}"/>
              </a:ext>
            </a:extLst>
          </p:cNvPr>
          <p:cNvGraphicFramePr>
            <a:graphicFrameLocks noGrp="1"/>
          </p:cNvGraphicFramePr>
          <p:nvPr>
            <p:extLst>
              <p:ext uri="{D42A27DB-BD31-4B8C-83A1-F6EECF244321}">
                <p14:modId xmlns:p14="http://schemas.microsoft.com/office/powerpoint/2010/main" val="3398284019"/>
              </p:ext>
            </p:extLst>
          </p:nvPr>
        </p:nvGraphicFramePr>
        <p:xfrm>
          <a:off x="395521" y="3446948"/>
          <a:ext cx="3422649" cy="1497173"/>
        </p:xfrm>
        <a:graphic>
          <a:graphicData uri="http://schemas.openxmlformats.org/drawingml/2006/table">
            <a:tbl>
              <a:tblPr/>
              <a:tblGrid>
                <a:gridCol w="314378">
                  <a:extLst>
                    <a:ext uri="{9D8B030D-6E8A-4147-A177-3AD203B41FA5}">
                      <a16:colId xmlns:a16="http://schemas.microsoft.com/office/drawing/2014/main" val="2943635231"/>
                    </a:ext>
                  </a:extLst>
                </a:gridCol>
                <a:gridCol w="676800">
                  <a:extLst>
                    <a:ext uri="{9D8B030D-6E8A-4147-A177-3AD203B41FA5}">
                      <a16:colId xmlns:a16="http://schemas.microsoft.com/office/drawing/2014/main" val="3973450614"/>
                    </a:ext>
                  </a:extLst>
                </a:gridCol>
                <a:gridCol w="495067">
                  <a:extLst>
                    <a:ext uri="{9D8B030D-6E8A-4147-A177-3AD203B41FA5}">
                      <a16:colId xmlns:a16="http://schemas.microsoft.com/office/drawing/2014/main" val="3909267502"/>
                    </a:ext>
                  </a:extLst>
                </a:gridCol>
                <a:gridCol w="933735">
                  <a:extLst>
                    <a:ext uri="{9D8B030D-6E8A-4147-A177-3AD203B41FA5}">
                      <a16:colId xmlns:a16="http://schemas.microsoft.com/office/drawing/2014/main" val="361184776"/>
                    </a:ext>
                  </a:extLst>
                </a:gridCol>
                <a:gridCol w="557734">
                  <a:extLst>
                    <a:ext uri="{9D8B030D-6E8A-4147-A177-3AD203B41FA5}">
                      <a16:colId xmlns:a16="http://schemas.microsoft.com/office/drawing/2014/main" val="3594918722"/>
                    </a:ext>
                  </a:extLst>
                </a:gridCol>
                <a:gridCol w="444935">
                  <a:extLst>
                    <a:ext uri="{9D8B030D-6E8A-4147-A177-3AD203B41FA5}">
                      <a16:colId xmlns:a16="http://schemas.microsoft.com/office/drawing/2014/main" val="636315169"/>
                    </a:ext>
                  </a:extLst>
                </a:gridCol>
              </a:tblGrid>
              <a:tr h="269158">
                <a:tc>
                  <a:txBody>
                    <a:bodyPr/>
                    <a:lstStyle/>
                    <a:p>
                      <a:pPr algn="ctr" fontAlgn="ctr"/>
                      <a:endParaRPr lang="en-US" sz="10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Glucose</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BP</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SkinThickness</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Insulin</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BMI</a:t>
                      </a:r>
                    </a:p>
                  </a:txBody>
                  <a:tcPr anchor="ctr">
                    <a:lnL>
                      <a:noFill/>
                    </a:lnL>
                  </a:tcPr>
                </a:tc>
                <a:extLst>
                  <a:ext uri="{0D108BD9-81ED-4DB2-BD59-A6C34878D82A}">
                    <a16:rowId xmlns:a16="http://schemas.microsoft.com/office/drawing/2014/main" val="101838972"/>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148.0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72.0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33.6</a:t>
                      </a:r>
                    </a:p>
                  </a:txBody>
                  <a:tcPr anchor="ctr">
                    <a:lnL>
                      <a:noFill/>
                    </a:lnL>
                    <a:lnR>
                      <a:noFill/>
                    </a:lnR>
                    <a:lnB>
                      <a:noFill/>
                    </a:lnB>
                    <a:solidFill>
                      <a:srgbClr val="F5F5F5"/>
                    </a:solidFill>
                  </a:tcPr>
                </a:tc>
                <a:extLst>
                  <a:ext uri="{0D108BD9-81ED-4DB2-BD59-A6C34878D82A}">
                    <a16:rowId xmlns:a16="http://schemas.microsoft.com/office/drawing/2014/main" val="3674507715"/>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85.0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66.0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29.0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26.6</a:t>
                      </a:r>
                    </a:p>
                  </a:txBody>
                  <a:tcPr anchor="ctr">
                    <a:lnL>
                      <a:noFill/>
                    </a:lnL>
                    <a:lnR>
                      <a:noFill/>
                    </a:lnR>
                    <a:lnT>
                      <a:noFill/>
                    </a:lnT>
                    <a:lnB>
                      <a:noFill/>
                    </a:lnB>
                  </a:tcPr>
                </a:tc>
                <a:extLst>
                  <a:ext uri="{0D108BD9-81ED-4DB2-BD59-A6C34878D82A}">
                    <a16:rowId xmlns:a16="http://schemas.microsoft.com/office/drawing/2014/main" val="1518892474"/>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183.0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64.0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23.3</a:t>
                      </a:r>
                    </a:p>
                  </a:txBody>
                  <a:tcPr anchor="ctr">
                    <a:lnL>
                      <a:noFill/>
                    </a:lnL>
                    <a:lnR>
                      <a:noFill/>
                    </a:lnR>
                    <a:lnT>
                      <a:noFill/>
                    </a:lnT>
                    <a:lnB>
                      <a:noFill/>
                    </a:lnB>
                    <a:solidFill>
                      <a:srgbClr val="F5F5F5"/>
                    </a:solidFill>
                  </a:tcPr>
                </a:tc>
                <a:extLst>
                  <a:ext uri="{0D108BD9-81ED-4DB2-BD59-A6C34878D82A}">
                    <a16:rowId xmlns:a16="http://schemas.microsoft.com/office/drawing/2014/main" val="848405055"/>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3</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89.0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66.0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23.0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94.0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28.1</a:t>
                      </a:r>
                    </a:p>
                  </a:txBody>
                  <a:tcPr anchor="ctr">
                    <a:lnL>
                      <a:noFill/>
                    </a:lnL>
                    <a:lnR>
                      <a:noFill/>
                    </a:lnR>
                    <a:lnT>
                      <a:noFill/>
                    </a:lnT>
                    <a:lnB>
                      <a:noFill/>
                    </a:lnB>
                  </a:tcPr>
                </a:tc>
                <a:extLst>
                  <a:ext uri="{0D108BD9-81ED-4DB2-BD59-A6C34878D82A}">
                    <a16:rowId xmlns:a16="http://schemas.microsoft.com/office/drawing/2014/main" val="3044371633"/>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4</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137.0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40.0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168.0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43.1</a:t>
                      </a:r>
                    </a:p>
                  </a:txBody>
                  <a:tcPr anchor="ctr">
                    <a:lnL>
                      <a:noFill/>
                    </a:lnL>
                    <a:lnR>
                      <a:noFill/>
                    </a:lnR>
                    <a:lnT>
                      <a:noFill/>
                    </a:lnT>
                    <a:lnB>
                      <a:noFill/>
                    </a:lnB>
                    <a:solidFill>
                      <a:srgbClr val="F5F5F5"/>
                    </a:solidFill>
                  </a:tcPr>
                </a:tc>
                <a:extLst>
                  <a:ext uri="{0D108BD9-81ED-4DB2-BD59-A6C34878D82A}">
                    <a16:rowId xmlns:a16="http://schemas.microsoft.com/office/drawing/2014/main" val="4124669995"/>
                  </a:ext>
                </a:extLst>
              </a:tr>
            </a:tbl>
          </a:graphicData>
        </a:graphic>
      </p:graphicFrame>
      <p:sp>
        <p:nvSpPr>
          <p:cNvPr id="15" name="TextBox 14">
            <a:extLst>
              <a:ext uri="{FF2B5EF4-FFF2-40B4-BE49-F238E27FC236}">
                <a16:creationId xmlns:a16="http://schemas.microsoft.com/office/drawing/2014/main" id="{72D8BF55-DED7-4A59-B983-1C52B29E5851}"/>
              </a:ext>
            </a:extLst>
          </p:cNvPr>
          <p:cNvSpPr txBox="1"/>
          <p:nvPr/>
        </p:nvSpPr>
        <p:spPr>
          <a:xfrm>
            <a:off x="311699" y="2120345"/>
            <a:ext cx="4717501" cy="1384995"/>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#1. Handling the missing values</a:t>
            </a:r>
          </a:p>
          <a:p>
            <a:r>
              <a:rPr lang="en-US" sz="1200" i="1" dirty="0">
                <a:latin typeface="Calibri" panose="020F0502020204030204" pitchFamily="34" charset="0"/>
                <a:cs typeface="Calibri" panose="020F0502020204030204" pitchFamily="34" charset="0"/>
              </a:rPr>
              <a:t>pima.isnull().values.any()</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t>
            </a:r>
            <a:r>
              <a:rPr lang="en-US" sz="1200" b="1" dirty="0">
                <a:latin typeface="Calibri" panose="020F0502020204030204" pitchFamily="34" charset="0"/>
                <a:cs typeface="Calibri" panose="020F0502020204030204" pitchFamily="34" charset="0"/>
              </a:rPr>
              <a:t>2. Encoding 0 values with NaN</a:t>
            </a:r>
          </a:p>
          <a:p>
            <a:r>
              <a:rPr lang="en-US" sz="1200" i="1" dirty="0">
                <a:latin typeface="Calibri" panose="020F0502020204030204" pitchFamily="34" charset="0"/>
                <a:cs typeface="Calibri" panose="020F0502020204030204" pitchFamily="34" charset="0"/>
              </a:rPr>
              <a:t>d = pima[['Glucose','BP','SkinThickness','Insulin','BMI']] = pima[['Glucose','BP','SkinThickness','Insulin','BMI']].replace(0,np.NaN)</a:t>
            </a:r>
          </a:p>
          <a:p>
            <a:r>
              <a:rPr lang="en-US" sz="1200" i="1" dirty="0">
                <a:latin typeface="Calibri" panose="020F0502020204030204" pitchFamily="34" charset="0"/>
                <a:cs typeface="Calibri" panose="020F0502020204030204" pitchFamily="34" charset="0"/>
              </a:rPr>
              <a:t>d.head()</a:t>
            </a:r>
          </a:p>
        </p:txBody>
      </p:sp>
      <p:sp>
        <p:nvSpPr>
          <p:cNvPr id="17" name="TextBox 16">
            <a:extLst>
              <a:ext uri="{FF2B5EF4-FFF2-40B4-BE49-F238E27FC236}">
                <a16:creationId xmlns:a16="http://schemas.microsoft.com/office/drawing/2014/main" id="{99A3DEF8-28A8-4574-9B8A-6937D0B77BE0}"/>
              </a:ext>
            </a:extLst>
          </p:cNvPr>
          <p:cNvSpPr txBox="1"/>
          <p:nvPr/>
        </p:nvSpPr>
        <p:spPr>
          <a:xfrm>
            <a:off x="4831080" y="2185686"/>
            <a:ext cx="4001220" cy="2123658"/>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#3. Find the number of missing value</a:t>
            </a:r>
          </a:p>
          <a:p>
            <a:r>
              <a:rPr lang="en-US" sz="1200" i="1" dirty="0">
                <a:latin typeface="Calibri" panose="020F0502020204030204" pitchFamily="34" charset="0"/>
                <a:cs typeface="Calibri" panose="020F0502020204030204" pitchFamily="34" charset="0"/>
              </a:rPr>
              <a:t>d.isnull().sum()[['Glucose','BP','SkinThickness','Insulin','BMI’]]</a:t>
            </a:r>
          </a:p>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#4. Replace NaN to mean value </a:t>
            </a:r>
          </a:p>
          <a:p>
            <a:r>
              <a:rPr lang="en-US" sz="1200" i="1" dirty="0">
                <a:latin typeface="Calibri" panose="020F0502020204030204" pitchFamily="34" charset="0"/>
                <a:cs typeface="Calibri" panose="020F0502020204030204" pitchFamily="34" charset="0"/>
              </a:rPr>
              <a:t>pima['Glucose'].fillna(pima['Glucose'].median(),inplace=True)</a:t>
            </a:r>
          </a:p>
          <a:p>
            <a:r>
              <a:rPr lang="en-US" sz="1200" i="1" dirty="0">
                <a:latin typeface="Calibri" panose="020F0502020204030204" pitchFamily="34" charset="0"/>
                <a:cs typeface="Calibri" panose="020F0502020204030204" pitchFamily="34" charset="0"/>
              </a:rPr>
              <a:t>pima['BP'].fillna(pima['BP'].median(),inplace=True)</a:t>
            </a:r>
          </a:p>
          <a:p>
            <a:r>
              <a:rPr lang="en-US" sz="1200" i="1" dirty="0">
                <a:latin typeface="Calibri" panose="020F0502020204030204" pitchFamily="34" charset="0"/>
                <a:cs typeface="Calibri" panose="020F0502020204030204" pitchFamily="34" charset="0"/>
              </a:rPr>
              <a:t>pima['SkinThickness'].fillna(pima['SkinThickness'].median(),inplace=True)</a:t>
            </a:r>
          </a:p>
          <a:p>
            <a:r>
              <a:rPr lang="en-US" sz="1200" i="1" dirty="0">
                <a:latin typeface="Calibri" panose="020F0502020204030204" pitchFamily="34" charset="0"/>
                <a:cs typeface="Calibri" panose="020F0502020204030204" pitchFamily="34" charset="0"/>
              </a:rPr>
              <a:t>pima['Insulin'].fillna(pima['Insulin'].median(),inplace=True)</a:t>
            </a:r>
          </a:p>
          <a:p>
            <a:r>
              <a:rPr lang="en-US" sz="1200" i="1" dirty="0">
                <a:latin typeface="Calibri" panose="020F0502020204030204" pitchFamily="34" charset="0"/>
                <a:cs typeface="Calibri" panose="020F0502020204030204" pitchFamily="34" charset="0"/>
              </a:rPr>
              <a:t>pima['BMI'].fillna(pima['BMI'].median(),inplace=True)</a:t>
            </a:r>
          </a:p>
          <a:p>
            <a:r>
              <a:rPr lang="en-US" sz="1200" i="1" dirty="0">
                <a:latin typeface="Calibri" panose="020F0502020204030204" pitchFamily="34" charset="0"/>
                <a:cs typeface="Calibri" panose="020F0502020204030204" pitchFamily="34" charset="0"/>
              </a:rPr>
              <a:t>pima.head()</a:t>
            </a:r>
          </a:p>
        </p:txBody>
      </p:sp>
    </p:spTree>
    <p:extLst>
      <p:ext uri="{BB962C8B-B14F-4D97-AF65-F5344CB8AC3E}">
        <p14:creationId xmlns:p14="http://schemas.microsoft.com/office/powerpoint/2010/main" val="318033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99" name="Google Shape;99;p14"/>
          <p:cNvSpPr/>
          <p:nvPr/>
        </p:nvSpPr>
        <p:spPr>
          <a:xfrm>
            <a:off x="311701" y="1115605"/>
            <a:ext cx="8436778" cy="50745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16019" cy="47499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0" i="0" dirty="0">
                <a:solidFill>
                  <a:srgbClr val="292929"/>
                </a:solidFill>
                <a:effectLst/>
                <a:latin typeface="Calibri" panose="020F0502020204030204" pitchFamily="34" charset="0"/>
                <a:cs typeface="Calibri" panose="020F0502020204030204" pitchFamily="34" charset="0"/>
              </a:rPr>
              <a:t>Visualizing data in different type of graphs will provide us with greater insights into our data. We will explore different options on visualizing our data and find out any patterns between within it.</a:t>
            </a:r>
            <a:endParaRPr lang="en-US" sz="1200"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AD482A61-08F4-492C-808D-9CB28DFE3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80" y="2327882"/>
            <a:ext cx="2423880" cy="19307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D88A39-E871-4959-BA64-DBA73A6080AA}"/>
              </a:ext>
            </a:extLst>
          </p:cNvPr>
          <p:cNvSpPr txBox="1"/>
          <p:nvPr/>
        </p:nvSpPr>
        <p:spPr>
          <a:xfrm>
            <a:off x="506370" y="1888480"/>
            <a:ext cx="222921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Visualizing the outcome column</a:t>
            </a:r>
          </a:p>
        </p:txBody>
      </p:sp>
      <p:sp>
        <p:nvSpPr>
          <p:cNvPr id="14" name="TextBox 13">
            <a:extLst>
              <a:ext uri="{FF2B5EF4-FFF2-40B4-BE49-F238E27FC236}">
                <a16:creationId xmlns:a16="http://schemas.microsoft.com/office/drawing/2014/main" id="{A9140056-2A06-4008-84FB-78658A6107B9}"/>
              </a:ext>
            </a:extLst>
          </p:cNvPr>
          <p:cNvSpPr txBox="1"/>
          <p:nvPr/>
        </p:nvSpPr>
        <p:spPr>
          <a:xfrm>
            <a:off x="5497470" y="1888479"/>
            <a:ext cx="222921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Visualizing the outliers</a:t>
            </a:r>
          </a:p>
        </p:txBody>
      </p:sp>
      <p:pic>
        <p:nvPicPr>
          <p:cNvPr id="5128" name="Picture 8">
            <a:extLst>
              <a:ext uri="{FF2B5EF4-FFF2-40B4-BE49-F238E27FC236}">
                <a16:creationId xmlns:a16="http://schemas.microsoft.com/office/drawing/2014/main" id="{0062874F-96FE-44D5-BEB3-1011AA68F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288" y="2560319"/>
            <a:ext cx="6067071" cy="168078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ABC285F-272F-4DF5-9291-DBB6B032E33A}"/>
              </a:ext>
            </a:extLst>
          </p:cNvPr>
          <p:cNvSpPr txBox="1"/>
          <p:nvPr/>
        </p:nvSpPr>
        <p:spPr>
          <a:xfrm>
            <a:off x="3319410" y="4271835"/>
            <a:ext cx="5693941" cy="461665"/>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#The plot shows outliers present in the dataset. BP, SkinThickness, Insulin, BMI have outliers</a:t>
            </a:r>
          </a:p>
        </p:txBody>
      </p:sp>
      <p:sp>
        <p:nvSpPr>
          <p:cNvPr id="19" name="TextBox 18">
            <a:extLst>
              <a:ext uri="{FF2B5EF4-FFF2-40B4-BE49-F238E27FC236}">
                <a16:creationId xmlns:a16="http://schemas.microsoft.com/office/drawing/2014/main" id="{28773D1E-032F-4CFD-A215-F16BAAB60018}"/>
              </a:ext>
            </a:extLst>
          </p:cNvPr>
          <p:cNvSpPr txBox="1"/>
          <p:nvPr/>
        </p:nvSpPr>
        <p:spPr>
          <a:xfrm>
            <a:off x="265980" y="4267679"/>
            <a:ext cx="2582072" cy="646331"/>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#The pie chart shows that 65.1% people are diabetic and 34.9% people are non-diabetic</a:t>
            </a:r>
          </a:p>
        </p:txBody>
      </p:sp>
    </p:spTree>
    <p:extLst>
      <p:ext uri="{BB962C8B-B14F-4D97-AF65-F5344CB8AC3E}">
        <p14:creationId xmlns:p14="http://schemas.microsoft.com/office/powerpoint/2010/main" val="415865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Data Visualization</a:t>
            </a:r>
            <a:endParaRPr dirty="0">
              <a:latin typeface="Calibri" panose="020F0502020204030204" pitchFamily="34" charset="0"/>
              <a:cs typeface="Calibri" panose="020F0502020204030204" pitchFamily="34" charset="0"/>
            </a:endParaRPr>
          </a:p>
        </p:txBody>
      </p:sp>
      <p:sp>
        <p:nvSpPr>
          <p:cNvPr id="99" name="Google Shape;99;p14"/>
          <p:cNvSpPr/>
          <p:nvPr/>
        </p:nvSpPr>
        <p:spPr>
          <a:xfrm>
            <a:off x="311701" y="1115605"/>
            <a:ext cx="4008839" cy="368499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3825959" cy="3225811"/>
          </a:xfrm>
          <a:prstGeom prst="rect">
            <a:avLst/>
          </a:prstGeom>
        </p:spPr>
        <p:txBody>
          <a:bodyPr spcFirstLastPara="1" wrap="square" lIns="0" tIns="0" rIns="0" bIns="0" anchor="t" anchorCtr="0">
            <a:noAutofit/>
          </a:bodyPr>
          <a:lstStyle/>
          <a:p>
            <a:pPr marL="114300" indent="0" algn="l">
              <a:buNone/>
            </a:pPr>
            <a:r>
              <a:rPr lang="en-US" sz="1200" b="0" i="0" dirty="0">
                <a:solidFill>
                  <a:srgbClr val="292929"/>
                </a:solidFill>
                <a:effectLst/>
                <a:latin typeface="Calibri" panose="020F0502020204030204" pitchFamily="34" charset="0"/>
                <a:cs typeface="Calibri" panose="020F0502020204030204" pitchFamily="34" charset="0"/>
              </a:rPr>
              <a:t>In the heatmap, brighter colors indicate more correlation. As we can see from the heatmap, glucose levels, age, BMI and number of pregnancies all have significant correlation with the outcome variable. Also notice the correlation between pairs of features, like age and pregnancies, or insulin and skin thickness.</a:t>
            </a:r>
            <a:endParaRPr lang="en-US" sz="1200" dirty="0">
              <a:solidFill>
                <a:srgbClr val="292929"/>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The correlation plot shows the relation between the parameters.</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Glucose, Age, BMI and Pregnancies are the most correlated parameters with the Outcome.</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Insulin and DiabetesPedigreeFunction have little correlation with the outcome.</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BloodPressure and SkinThickness have tiny correlation with the outcome.</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There is a little correlation between Age and Pregnancies, Insulin and Skin Thickness, BMI and Skin Thickness, Insulin and Glucose</a:t>
            </a:r>
          </a:p>
        </p:txBody>
      </p:sp>
      <p:pic>
        <p:nvPicPr>
          <p:cNvPr id="6146" name="Picture 2">
            <a:extLst>
              <a:ext uri="{FF2B5EF4-FFF2-40B4-BE49-F238E27FC236}">
                <a16:creationId xmlns:a16="http://schemas.microsoft.com/office/drawing/2014/main" id="{71B1B75F-2465-4568-8DF5-1CC3D9F17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260" y="1146084"/>
            <a:ext cx="4610403" cy="356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7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Data Preparation</a:t>
            </a:r>
          </a:p>
        </p:txBody>
      </p:sp>
      <p:sp>
        <p:nvSpPr>
          <p:cNvPr id="99" name="Google Shape;99;p14"/>
          <p:cNvSpPr/>
          <p:nvPr/>
        </p:nvSpPr>
        <p:spPr>
          <a:xfrm>
            <a:off x="311701" y="1115605"/>
            <a:ext cx="8237939" cy="228291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54119" cy="2250451"/>
          </a:xfrm>
          <a:prstGeom prst="rect">
            <a:avLst/>
          </a:prstGeom>
        </p:spPr>
        <p:txBody>
          <a:bodyPr spcFirstLastPara="1" wrap="square" lIns="0" tIns="0" rIns="0" bIns="0" anchor="t" anchorCtr="0">
            <a:noAutofit/>
          </a:bodyPr>
          <a:lstStyle/>
          <a:p>
            <a:pPr>
              <a:buFont typeface="Arial" panose="020B0604020202020204" pitchFamily="34" charset="0"/>
              <a:buChar char="•"/>
            </a:pPr>
            <a:endParaRPr lang="en-US" sz="1200" b="0" i="0" dirty="0">
              <a:solidFill>
                <a:srgbClr val="292929"/>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When using machine learning algorithms we should always split our data into a training set and test set. (If the number of experiments we are running is large, then we can should be dividing our data into 3 parts, namely — training set, development set and test set). </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The data set consists of record of 767 patients in total. To train our model we will be using 650 records. We will be using 100 records for testing, and the last 17 records to cross check our model. </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Next, we separate the label and features (for both training and test dataset). In addition to that, we will also convert them into NumPy arrays as our machine learning algorithm process data in NumPy array format.</a:t>
            </a:r>
            <a:endParaRPr lang="en-US" sz="1200" dirty="0">
              <a:solidFill>
                <a:srgbClr val="292929"/>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As the final step before using machine learning, we will normalize our inputs. We will normalize the data such that each variable has 0 mean and standard deviation of 1.</a:t>
            </a:r>
          </a:p>
        </p:txBody>
      </p:sp>
      <p:grpSp>
        <p:nvGrpSpPr>
          <p:cNvPr id="6" name="Google Shape;20;p3">
            <a:extLst>
              <a:ext uri="{FF2B5EF4-FFF2-40B4-BE49-F238E27FC236}">
                <a16:creationId xmlns:a16="http://schemas.microsoft.com/office/drawing/2014/main" id="{4E926F28-6F41-4F2C-A5EB-53EDB95E0EEF}"/>
              </a:ext>
            </a:extLst>
          </p:cNvPr>
          <p:cNvGrpSpPr/>
          <p:nvPr/>
        </p:nvGrpSpPr>
        <p:grpSpPr>
          <a:xfrm>
            <a:off x="6098378" y="5"/>
            <a:ext cx="3045625" cy="2030570"/>
            <a:chOff x="6098378" y="5"/>
            <a:chExt cx="3045625" cy="2030570"/>
          </a:xfrm>
        </p:grpSpPr>
        <p:sp>
          <p:nvSpPr>
            <p:cNvPr id="7" name="Google Shape;21;p3">
              <a:extLst>
                <a:ext uri="{FF2B5EF4-FFF2-40B4-BE49-F238E27FC236}">
                  <a16:creationId xmlns:a16="http://schemas.microsoft.com/office/drawing/2014/main" id="{0FE70716-3974-4A8D-9D2E-599F121B8135}"/>
                </a:ext>
              </a:extLst>
            </p:cNvPr>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p3">
              <a:extLst>
                <a:ext uri="{FF2B5EF4-FFF2-40B4-BE49-F238E27FC236}">
                  <a16:creationId xmlns:a16="http://schemas.microsoft.com/office/drawing/2014/main" id="{6B853FF4-3580-4052-A93E-E7470F3AE396}"/>
                </a:ext>
              </a:extLst>
            </p:cNvPr>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3;p3">
              <a:extLst>
                <a:ext uri="{FF2B5EF4-FFF2-40B4-BE49-F238E27FC236}">
                  <a16:creationId xmlns:a16="http://schemas.microsoft.com/office/drawing/2014/main" id="{A6EEA24B-B457-4B3D-94A8-39E19D0A3C3F}"/>
                </a:ext>
              </a:extLst>
            </p:cNvPr>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4;p3">
              <a:extLst>
                <a:ext uri="{FF2B5EF4-FFF2-40B4-BE49-F238E27FC236}">
                  <a16:creationId xmlns:a16="http://schemas.microsoft.com/office/drawing/2014/main" id="{89A7B77D-1A87-4EEB-8671-F9CACFFF7886}"/>
                </a:ext>
              </a:extLst>
            </p:cNvPr>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p3">
              <a:extLst>
                <a:ext uri="{FF2B5EF4-FFF2-40B4-BE49-F238E27FC236}">
                  <a16:creationId xmlns:a16="http://schemas.microsoft.com/office/drawing/2014/main" id="{5CCCFFDE-7A65-40C5-A036-159EA1C97044}"/>
                </a:ext>
              </a:extLst>
            </p:cNvPr>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7899011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1585</Words>
  <Application>Microsoft Office PowerPoint</Application>
  <PresentationFormat>On-screen Show (16:9)</PresentationFormat>
  <Paragraphs>186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Calibri</vt:lpstr>
      <vt:lpstr>Arial</vt:lpstr>
      <vt:lpstr>Geometric</vt:lpstr>
      <vt:lpstr>PowerPoint Presentation</vt:lpstr>
      <vt:lpstr>PIMA Indians Dataset  - Classification Problem</vt:lpstr>
      <vt:lpstr>Problem Statement 1</vt:lpstr>
      <vt:lpstr>Introduction</vt:lpstr>
      <vt:lpstr>Data Description</vt:lpstr>
      <vt:lpstr>Data Description</vt:lpstr>
      <vt:lpstr>Data Visualization</vt:lpstr>
      <vt:lpstr>Data Visualization</vt:lpstr>
      <vt:lpstr>Data Preparation</vt:lpstr>
      <vt:lpstr>What are the most important factors for determining whether or not someone in the dataset is diabetic ?</vt:lpstr>
      <vt:lpstr>Training and Evaluating Machine Learning</vt:lpstr>
      <vt:lpstr>Using other classification algorithms</vt:lpstr>
      <vt:lpstr>Using other classification algorithms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Dataset</dc:title>
  <dc:creator>Samiksha</dc:creator>
  <cp:lastModifiedBy>Samiksha Mathur</cp:lastModifiedBy>
  <cp:revision>63</cp:revision>
  <dcterms:modified xsi:type="dcterms:W3CDTF">2020-12-16T04:15:32Z</dcterms:modified>
</cp:coreProperties>
</file>