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0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5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C87C-7CE8-4D41-BC0D-6DFB3EBA7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D701-2411-4AB2-B314-14D6ED6CF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>
            <a:extLst>
              <a:ext uri="{FF2B5EF4-FFF2-40B4-BE49-F238E27FC236}">
                <a16:creationId xmlns:a16="http://schemas.microsoft.com/office/drawing/2014/main" id="{3505EB27-EDAF-487E-BDB1-F92D86FD638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5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Algorithms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65102F00-D089-4CEC-BCF2-0828B4BD07AD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3189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Once you understand the task that your program will perform, begin breaking the task down into a series of steps.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steps in solving a problem is known as an </a:t>
            </a:r>
            <a:r>
              <a:rPr lang="en-US" b="1" dirty="0">
                <a:solidFill>
                  <a:srgbClr val="FFC000"/>
                </a:solidFill>
              </a:rPr>
              <a:t>algorithm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Calculate the Area of a Circle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Determine the radius of the circle.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Square the radius of the circle.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Multiply the squared radius by the value of PI to determine the area.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Display the resulting value.</a:t>
            </a:r>
          </a:p>
        </p:txBody>
      </p:sp>
      <p:pic>
        <p:nvPicPr>
          <p:cNvPr id="122" name="Picture 121" descr="Loops.py - C:/Users/msgth/Desktop/A_Python_CUNY_2020/CodeExamples/Loops.py (3.6.1)">
            <a:extLst>
              <a:ext uri="{FF2B5EF4-FFF2-40B4-BE49-F238E27FC236}">
                <a16:creationId xmlns:a16="http://schemas.microsoft.com/office/drawing/2014/main" id="{FCDD5A92-2EF9-450A-8063-61E136062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23" y="4302711"/>
            <a:ext cx="6162225" cy="24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4E3-3055-425A-A52F-8EBDFA32C0F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3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Use of 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AE3F-97E9-43AD-A2BA-52F7F1F63F89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88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b="1" dirty="0">
                <a:solidFill>
                  <a:srgbClr val="FFC000"/>
                </a:solidFill>
              </a:rPr>
              <a:t>+</a:t>
            </a:r>
            <a:r>
              <a:rPr lang="en-US" dirty="0"/>
              <a:t> operator is used with two strings it performs </a:t>
            </a:r>
            <a:r>
              <a:rPr lang="en-US" b="1" dirty="0">
                <a:solidFill>
                  <a:srgbClr val="FFC000"/>
                </a:solidFill>
              </a:rPr>
              <a:t>string concatenation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String concatenation </a:t>
            </a:r>
            <a:r>
              <a:rPr lang="en-US" dirty="0"/>
              <a:t>is the joining of one string to another.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446B5-3B50-416D-AD60-48BF3F8A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4" y="2779625"/>
            <a:ext cx="5458862" cy="1449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5A6AE-6260-4FA0-ADCB-F29A18F2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809" y="3639936"/>
            <a:ext cx="4912756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9A2184-E7C2-49FF-BC25-D3CD30E3CB2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3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Numeric Data Types and Literals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EA3A2-C308-4900-B27B-5C077FA517E9}"/>
              </a:ext>
            </a:extLst>
          </p:cNvPr>
          <p:cNvSpPr txBox="1">
            <a:spLocks/>
          </p:cNvSpPr>
          <p:nvPr/>
        </p:nvSpPr>
        <p:spPr>
          <a:xfrm>
            <a:off x="182404" y="1307292"/>
            <a:ext cx="11791594" cy="4312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Because different types of numbers are stored and manipulated in different ways, Python uses </a:t>
            </a:r>
            <a:r>
              <a:rPr lang="en-US" b="1" dirty="0">
                <a:solidFill>
                  <a:srgbClr val="FFC000"/>
                </a:solidFill>
              </a:rPr>
              <a:t>data types </a:t>
            </a:r>
            <a:r>
              <a:rPr lang="en-US" dirty="0"/>
              <a:t>to categorize values in 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integer (counting number </a:t>
            </a:r>
            <a:r>
              <a:rPr lang="en-US" dirty="0">
                <a:solidFill>
                  <a:srgbClr val="FFC000"/>
                </a:solidFill>
              </a:rPr>
              <a:t>1, 2, 3 </a:t>
            </a:r>
            <a:r>
              <a:rPr lang="en-US" dirty="0"/>
              <a:t>etc.) is classified as an </a:t>
            </a:r>
            <a:r>
              <a:rPr lang="en-US" b="1" dirty="0">
                <a:solidFill>
                  <a:srgbClr val="FFC000"/>
                </a:solidFill>
              </a:rPr>
              <a:t>int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 number (decimal number </a:t>
            </a:r>
            <a:r>
              <a:rPr lang="en-US" dirty="0">
                <a:solidFill>
                  <a:srgbClr val="FFC000"/>
                </a:solidFill>
              </a:rPr>
              <a:t>1.34, 12.44, 0.87 </a:t>
            </a:r>
            <a:r>
              <a:rPr lang="en-US" dirty="0"/>
              <a:t>etc.) is classified as a </a:t>
            </a:r>
            <a:r>
              <a:rPr lang="en-US" b="1" dirty="0">
                <a:solidFill>
                  <a:srgbClr val="FFC000"/>
                </a:solidFill>
              </a:rPr>
              <a:t>float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number that is written into a program’s code is called a </a:t>
            </a:r>
            <a:r>
              <a:rPr lang="en-US" b="1" dirty="0">
                <a:solidFill>
                  <a:srgbClr val="FFC000"/>
                </a:solidFill>
              </a:rPr>
              <a:t>numeric literal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the Python interpreter reads a numeric literal in a program’s code, it determines its data type according to the following rules: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numeric literal that is written as a whole number with no decimal point is considered an </a:t>
            </a:r>
            <a:r>
              <a:rPr lang="en-US" dirty="0">
                <a:solidFill>
                  <a:srgbClr val="FFC000"/>
                </a:solidFill>
              </a:rPr>
              <a:t>int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numeric literal that is written with a decimal point is considered a </a:t>
            </a:r>
            <a:r>
              <a:rPr lang="en-US" dirty="0">
                <a:solidFill>
                  <a:srgbClr val="FFC000"/>
                </a:solidFill>
              </a:rPr>
              <a:t>float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you store an item in memory, it may sometimes may be important to know the data type of variable.</a:t>
            </a:r>
          </a:p>
        </p:txBody>
      </p:sp>
      <p:pic>
        <p:nvPicPr>
          <p:cNvPr id="8" name="Picture 7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ADF85229-2CCB-4796-A0D4-2C8AE413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26" y="5354982"/>
            <a:ext cx="3791479" cy="1314633"/>
          </a:xfrm>
          <a:prstGeom prst="rect">
            <a:avLst/>
          </a:prstGeom>
        </p:spPr>
      </p:pic>
      <p:pic>
        <p:nvPicPr>
          <p:cNvPr id="9" name="Picture 8" descr="Python 3.6.1 Shell">
            <a:extLst>
              <a:ext uri="{FF2B5EF4-FFF2-40B4-BE49-F238E27FC236}">
                <a16:creationId xmlns:a16="http://schemas.microsoft.com/office/drawing/2014/main" id="{64207D05-AB37-4BBC-86E2-0A705477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7" y="5354981"/>
            <a:ext cx="420682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8EDD21-7E31-4D6E-8989-ACCE6BA1CAE1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69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Data Type Conversion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9B7C90-48A5-4DBF-B190-5D846020BCBB}"/>
              </a:ext>
            </a:extLst>
          </p:cNvPr>
          <p:cNvSpPr txBox="1">
            <a:spLocks/>
          </p:cNvSpPr>
          <p:nvPr/>
        </p:nvSpPr>
        <p:spPr>
          <a:xfrm>
            <a:off x="182404" y="1473552"/>
            <a:ext cx="11791594" cy="12862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You can explicitly change the data type of a number: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From float to an int use the </a:t>
            </a:r>
            <a:r>
              <a:rPr lang="en-US" b="1" dirty="0">
                <a:solidFill>
                  <a:srgbClr val="FFC000"/>
                </a:solidFill>
              </a:rPr>
              <a:t>int( 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From int to float use the </a:t>
            </a:r>
            <a:r>
              <a:rPr lang="en-US" b="1" dirty="0">
                <a:solidFill>
                  <a:srgbClr val="FFC000"/>
                </a:solidFill>
              </a:rPr>
              <a:t>float( )</a:t>
            </a:r>
          </a:p>
        </p:txBody>
      </p:sp>
      <p:pic>
        <p:nvPicPr>
          <p:cNvPr id="12" name="Picture 11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D8F46703-ED2E-4599-90A5-590D59AA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0" y="2966078"/>
            <a:ext cx="3782383" cy="2171753"/>
          </a:xfrm>
          <a:prstGeom prst="rect">
            <a:avLst/>
          </a:prstGeom>
        </p:spPr>
      </p:pic>
      <p:pic>
        <p:nvPicPr>
          <p:cNvPr id="13" name="Picture 12" descr="Python 3.6.1 Shell">
            <a:extLst>
              <a:ext uri="{FF2B5EF4-FFF2-40B4-BE49-F238E27FC236}">
                <a16:creationId xmlns:a16="http://schemas.microsoft.com/office/drawing/2014/main" id="{D88AFA89-2221-4D3D-85C4-47280758A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4" y="2957200"/>
            <a:ext cx="4494787" cy="17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3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FD4F5-7DF3-4A61-99B9-4EA15F5F41B4}"/>
              </a:ext>
            </a:extLst>
          </p:cNvPr>
          <p:cNvSpPr txBox="1">
            <a:spLocks/>
          </p:cNvSpPr>
          <p:nvPr/>
        </p:nvSpPr>
        <p:spPr>
          <a:xfrm>
            <a:off x="216904" y="1315616"/>
            <a:ext cx="11791594" cy="5449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sequence </a:t>
            </a:r>
            <a:r>
              <a:rPr lang="en-US" dirty="0"/>
              <a:t>is an object that holds multiple items of data, stored one after the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can perform operations on a sequence to examine and manipulate the items stored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different types of sequences in Python, two fundamental types are </a:t>
            </a:r>
            <a:r>
              <a:rPr lang="en-US" b="1" dirty="0">
                <a:solidFill>
                  <a:srgbClr val="FFC000"/>
                </a:solidFill>
              </a:rPr>
              <a:t>lists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tuples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is an object that contains multiple data items.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is mutable…</a:t>
            </a:r>
            <a:r>
              <a:rPr lang="en-US" i="1" dirty="0">
                <a:solidFill>
                  <a:srgbClr val="FF0000"/>
                </a:solidFill>
              </a:rPr>
              <a:t>can be changed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is </a:t>
            </a:r>
            <a:r>
              <a:rPr lang="en-US" dirty="0">
                <a:solidFill>
                  <a:srgbClr val="FFC000"/>
                </a:solidFill>
              </a:rPr>
              <a:t>dynamic data structure</a:t>
            </a:r>
            <a:r>
              <a:rPr lang="en-US" dirty="0"/>
              <a:t>…</a:t>
            </a:r>
            <a:r>
              <a:rPr lang="en-US" i="1" dirty="0">
                <a:solidFill>
                  <a:srgbClr val="FF0000"/>
                </a:solidFill>
              </a:rPr>
              <a:t>items can be added and removed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is object that contains multiple data items.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is immutable…</a:t>
            </a:r>
            <a:r>
              <a:rPr lang="en-US" i="1" dirty="0">
                <a:solidFill>
                  <a:srgbClr val="FF0000"/>
                </a:solidFill>
              </a:rPr>
              <a:t>cannot be changed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is a </a:t>
            </a:r>
            <a:r>
              <a:rPr lang="en-US" dirty="0">
                <a:solidFill>
                  <a:srgbClr val="FFC000"/>
                </a:solidFill>
              </a:rPr>
              <a:t>static data structure</a:t>
            </a:r>
            <a:r>
              <a:rPr lang="en-US" dirty="0"/>
              <a:t>…</a:t>
            </a:r>
            <a:r>
              <a:rPr lang="en-US" i="1" dirty="0">
                <a:solidFill>
                  <a:srgbClr val="FF0000"/>
                </a:solidFill>
              </a:rPr>
              <a:t>items cannot be added or removed</a:t>
            </a:r>
            <a:r>
              <a:rPr lang="en-US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8C2C06-BF78-4617-B67D-3CE294F856E6}"/>
              </a:ext>
            </a:extLst>
          </p:cNvPr>
          <p:cNvSpPr txBox="1">
            <a:spLocks/>
          </p:cNvSpPr>
          <p:nvPr/>
        </p:nvSpPr>
        <p:spPr>
          <a:xfrm>
            <a:off x="216903" y="202150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21784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060BA4-81EC-4AC0-A162-E346C473FE5D}"/>
              </a:ext>
            </a:extLst>
          </p:cNvPr>
          <p:cNvSpPr txBox="1">
            <a:spLocks/>
          </p:cNvSpPr>
          <p:nvPr/>
        </p:nvSpPr>
        <p:spPr>
          <a:xfrm>
            <a:off x="216903" y="228783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Lists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E8CF67-2F22-4E5A-8902-D3CE8BAA64AF}"/>
              </a:ext>
            </a:extLst>
          </p:cNvPr>
          <p:cNvSpPr txBox="1">
            <a:spLocks/>
          </p:cNvSpPr>
          <p:nvPr/>
        </p:nvSpPr>
        <p:spPr>
          <a:xfrm>
            <a:off x="216904" y="1315616"/>
            <a:ext cx="11791594" cy="1776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item stored in a list is known as an </a:t>
            </a:r>
            <a:r>
              <a:rPr lang="en-US" b="1" dirty="0">
                <a:solidFill>
                  <a:srgbClr val="FFC000"/>
                </a:solidFill>
              </a:rPr>
              <a:t>element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can hold elements of different data types.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is delimited by brackets ‘</a:t>
            </a:r>
            <a:r>
              <a:rPr lang="en-US" b="1" dirty="0">
                <a:solidFill>
                  <a:srgbClr val="FFC000"/>
                </a:solidFill>
              </a:rPr>
              <a:t>[ ]</a:t>
            </a:r>
            <a:r>
              <a:rPr lang="en-US" dirty="0"/>
              <a:t>’.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print</a:t>
            </a:r>
            <a:r>
              <a:rPr lang="en-US" dirty="0"/>
              <a:t> function can be used to display an entire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0E2DDE76-ACCE-47BC-AE0C-7E2C56DE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3" y="3344535"/>
            <a:ext cx="5506916" cy="2682192"/>
          </a:xfrm>
          <a:prstGeom prst="rect">
            <a:avLst/>
          </a:prstGeom>
        </p:spPr>
      </p:pic>
      <p:pic>
        <p:nvPicPr>
          <p:cNvPr id="7" name="Picture 6" descr="Python 3.6.1 Shell">
            <a:extLst>
              <a:ext uri="{FF2B5EF4-FFF2-40B4-BE49-F238E27FC236}">
                <a16:creationId xmlns:a16="http://schemas.microsoft.com/office/drawing/2014/main" id="{2C14B1CB-2090-40EE-8877-3765822A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11" y="4383187"/>
            <a:ext cx="5904038" cy="20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C067ED-40B8-4FFA-AF6C-CF956CC51F99}"/>
              </a:ext>
            </a:extLst>
          </p:cNvPr>
          <p:cNvSpPr txBox="1">
            <a:spLocks/>
          </p:cNvSpPr>
          <p:nvPr/>
        </p:nvSpPr>
        <p:spPr>
          <a:xfrm>
            <a:off x="216903" y="202150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Indexing a List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560F68-F2E1-4E2A-90BA-FE8B8B04BB3D}"/>
              </a:ext>
            </a:extLst>
          </p:cNvPr>
          <p:cNvSpPr txBox="1">
            <a:spLocks/>
          </p:cNvSpPr>
          <p:nvPr/>
        </p:nvSpPr>
        <p:spPr>
          <a:xfrm>
            <a:off x="369303" y="1441384"/>
            <a:ext cx="11534521" cy="17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You can access the individual elements in a list by referring to their </a:t>
            </a:r>
            <a:r>
              <a:rPr lang="en-US" b="1" dirty="0">
                <a:solidFill>
                  <a:srgbClr val="FFC000"/>
                </a:solidFill>
              </a:rPr>
              <a:t>index</a:t>
            </a:r>
            <a:r>
              <a:rPr lang="en-US" dirty="0"/>
              <a:t>.</a:t>
            </a:r>
          </a:p>
          <a:p>
            <a:r>
              <a:rPr lang="en-US" dirty="0"/>
              <a:t>Consider the list </a:t>
            </a:r>
            <a:r>
              <a:rPr lang="en-US" dirty="0">
                <a:solidFill>
                  <a:srgbClr val="FFC000"/>
                </a:solidFill>
              </a:rPr>
              <a:t>A = [‘Mon’,’Tues’,’Wed’,’Thurs’,’Fri’]</a:t>
            </a:r>
          </a:p>
          <a:p>
            <a:r>
              <a:rPr lang="en-US" dirty="0"/>
              <a:t>We can access each individual element of the list by referring to the name of the list and the index of the element we want….this is known as </a:t>
            </a:r>
            <a:r>
              <a:rPr lang="en-US" b="1" dirty="0">
                <a:solidFill>
                  <a:srgbClr val="FFC000"/>
                </a:solidFill>
              </a:rPr>
              <a:t>Indexing</a:t>
            </a:r>
            <a:r>
              <a:rPr lang="en-US" dirty="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DBB43C-D32A-4CB9-98A0-39C17C3D1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91152"/>
              </p:ext>
            </p:extLst>
          </p:nvPr>
        </p:nvGraphicFramePr>
        <p:xfrm>
          <a:off x="2214881" y="3343999"/>
          <a:ext cx="580571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806677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05554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657781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54715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18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‘Mon’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‘Tues’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‘Wed’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‘Thurs’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‘Fri’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90704"/>
                  </a:ext>
                </a:extLst>
              </a:tr>
            </a:tbl>
          </a:graphicData>
        </a:graphic>
      </p:graphicFrame>
      <p:pic>
        <p:nvPicPr>
          <p:cNvPr id="10" name="Picture 9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3A6B6A5A-2067-42B9-97F6-B5F438A7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0" y="4382501"/>
            <a:ext cx="6680806" cy="2184554"/>
          </a:xfrm>
          <a:prstGeom prst="rect">
            <a:avLst/>
          </a:prstGeom>
        </p:spPr>
      </p:pic>
      <p:pic>
        <p:nvPicPr>
          <p:cNvPr id="11" name="Picture 10" descr="Python 3.6.1 Shell">
            <a:extLst>
              <a:ext uri="{FF2B5EF4-FFF2-40B4-BE49-F238E27FC236}">
                <a16:creationId xmlns:a16="http://schemas.microsoft.com/office/drawing/2014/main" id="{1291595C-E056-4F73-9623-3C40901C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41" y="5069556"/>
            <a:ext cx="4271006" cy="1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FD9D64-0319-488B-8144-9A61ED292A3D}"/>
              </a:ext>
            </a:extLst>
          </p:cNvPr>
          <p:cNvSpPr txBox="1">
            <a:spLocks/>
          </p:cNvSpPr>
          <p:nvPr/>
        </p:nvSpPr>
        <p:spPr>
          <a:xfrm>
            <a:off x="216903" y="202150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Lists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E13DA7-B257-44B7-8A54-BD5240BA7B03}"/>
              </a:ext>
            </a:extLst>
          </p:cNvPr>
          <p:cNvSpPr txBox="1">
            <a:spLocks/>
          </p:cNvSpPr>
          <p:nvPr/>
        </p:nvSpPr>
        <p:spPr>
          <a:xfrm>
            <a:off x="216904" y="1288983"/>
            <a:ext cx="11791594" cy="87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has a built-in </a:t>
            </a:r>
            <a:r>
              <a:rPr lang="en-US" b="1" dirty="0">
                <a:solidFill>
                  <a:srgbClr val="FFC000"/>
                </a:solidFill>
              </a:rPr>
              <a:t>list</a:t>
            </a:r>
            <a:r>
              <a:rPr lang="en-US" dirty="0"/>
              <a:t> function that can convert certain types of objects to lists.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list</a:t>
            </a:r>
            <a:r>
              <a:rPr lang="en-US" dirty="0"/>
              <a:t> function is combination with the </a:t>
            </a:r>
            <a:r>
              <a:rPr lang="en-US" b="1" dirty="0"/>
              <a:t>range</a:t>
            </a:r>
            <a:r>
              <a:rPr lang="en-US" dirty="0"/>
              <a:t> function can be used to create a list.</a:t>
            </a:r>
          </a:p>
        </p:txBody>
      </p:sp>
      <p:pic>
        <p:nvPicPr>
          <p:cNvPr id="13" name="Picture 12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ED74E5FF-6AAD-495C-A894-B6850BF0E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4" y="2411814"/>
            <a:ext cx="5115233" cy="1925735"/>
          </a:xfrm>
          <a:prstGeom prst="rect">
            <a:avLst/>
          </a:prstGeom>
        </p:spPr>
      </p:pic>
      <p:pic>
        <p:nvPicPr>
          <p:cNvPr id="14" name="Picture 13" descr="Python 3.6.1 Shell">
            <a:extLst>
              <a:ext uri="{FF2B5EF4-FFF2-40B4-BE49-F238E27FC236}">
                <a16:creationId xmlns:a16="http://schemas.microsoft.com/office/drawing/2014/main" id="{7737E435-9BB8-4F62-8FAC-3B349F299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75" y="4003586"/>
            <a:ext cx="4704861" cy="1654183"/>
          </a:xfrm>
          <a:prstGeom prst="rect">
            <a:avLst/>
          </a:prstGeom>
        </p:spPr>
      </p:pic>
      <p:pic>
        <p:nvPicPr>
          <p:cNvPr id="15" name="Picture 14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FF0B4821-D965-4673-9BF3-0007C0812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74" y="2411814"/>
            <a:ext cx="4872345" cy="1834295"/>
          </a:xfrm>
          <a:prstGeom prst="rect">
            <a:avLst/>
          </a:prstGeom>
        </p:spPr>
      </p:pic>
      <p:pic>
        <p:nvPicPr>
          <p:cNvPr id="16" name="Picture 15" descr="Python 3.6.1 Shell">
            <a:extLst>
              <a:ext uri="{FF2B5EF4-FFF2-40B4-BE49-F238E27FC236}">
                <a16:creationId xmlns:a16="http://schemas.microsoft.com/office/drawing/2014/main" id="{F556A879-5ACE-4C60-A2DC-369E2C6E6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26" y="4000664"/>
            <a:ext cx="4713172" cy="16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448702-5062-4E10-8E65-30FF0CFC0113}"/>
              </a:ext>
            </a:extLst>
          </p:cNvPr>
          <p:cNvSpPr txBox="1">
            <a:spLocks/>
          </p:cNvSpPr>
          <p:nvPr/>
        </p:nvSpPr>
        <p:spPr>
          <a:xfrm>
            <a:off x="216903" y="228783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Length of a List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D42D62-EC6C-48A3-B549-EE6954A40B52}"/>
              </a:ext>
            </a:extLst>
          </p:cNvPr>
          <p:cNvSpPr txBox="1">
            <a:spLocks/>
          </p:cNvSpPr>
          <p:nvPr/>
        </p:nvSpPr>
        <p:spPr>
          <a:xfrm>
            <a:off x="369303" y="1468017"/>
            <a:ext cx="11534521" cy="17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length of  a list is the number of elements in the list.</a:t>
            </a:r>
          </a:p>
          <a:p>
            <a:r>
              <a:rPr lang="en-US" dirty="0"/>
              <a:t>Python has a built-in function </a:t>
            </a:r>
            <a:r>
              <a:rPr lang="en-US" b="1" dirty="0">
                <a:solidFill>
                  <a:srgbClr val="FFC000"/>
                </a:solidFill>
              </a:rPr>
              <a:t>len</a:t>
            </a:r>
            <a:r>
              <a:rPr lang="en-US" dirty="0"/>
              <a:t> that returns the length of a sequence such as a list.</a:t>
            </a:r>
          </a:p>
          <a:p>
            <a:r>
              <a:rPr lang="en-US" dirty="0"/>
              <a:t>Consider the list </a:t>
            </a:r>
            <a:r>
              <a:rPr lang="en-US" dirty="0">
                <a:solidFill>
                  <a:srgbClr val="FFC000"/>
                </a:solidFill>
              </a:rPr>
              <a:t>A = [‘Mon’,’Tues’,’Wed’,’Thurs’,’Fri’]</a:t>
            </a:r>
          </a:p>
          <a:p>
            <a:r>
              <a:rPr lang="en-US" dirty="0"/>
              <a:t>The length of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 is 5 because it contains 5 elements.</a:t>
            </a: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D89EC-880B-43E7-8DE7-0025DF82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56927"/>
              </p:ext>
            </p:extLst>
          </p:nvPr>
        </p:nvGraphicFramePr>
        <p:xfrm>
          <a:off x="6165336" y="3386831"/>
          <a:ext cx="580571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806677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05554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657781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54715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18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‘Mon’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‘Tues’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‘Wed’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‘Thurs’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‘Fri’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90704"/>
                  </a:ext>
                </a:extLst>
              </a:tr>
            </a:tbl>
          </a:graphicData>
        </a:graphic>
      </p:graphicFrame>
      <p:pic>
        <p:nvPicPr>
          <p:cNvPr id="11" name="Picture 10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2164F1E2-231B-471A-9E07-402C8DE6C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3" y="3391513"/>
            <a:ext cx="5506218" cy="1581371"/>
          </a:xfrm>
          <a:prstGeom prst="rect">
            <a:avLst/>
          </a:prstGeom>
        </p:spPr>
      </p:pic>
      <p:pic>
        <p:nvPicPr>
          <p:cNvPr id="17" name="Picture 16" descr="Python 3.6.1 Shell">
            <a:extLst>
              <a:ext uri="{FF2B5EF4-FFF2-40B4-BE49-F238E27FC236}">
                <a16:creationId xmlns:a16="http://schemas.microsoft.com/office/drawing/2014/main" id="{423E56A9-28BC-4678-9A9A-4E3B0137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50" y="4544880"/>
            <a:ext cx="3615651" cy="13931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CFD985-DDF5-46CF-AAB7-6863BB30AE96}"/>
              </a:ext>
            </a:extLst>
          </p:cNvPr>
          <p:cNvSpPr txBox="1"/>
          <p:nvPr/>
        </p:nvSpPr>
        <p:spPr>
          <a:xfrm>
            <a:off x="7082444" y="4763193"/>
            <a:ext cx="492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Notice that the length of a list is 1 less than its highest index</a:t>
            </a:r>
          </a:p>
        </p:txBody>
      </p:sp>
      <p:cxnSp>
        <p:nvCxnSpPr>
          <p:cNvPr id="19" name="Elbow Connector 12">
            <a:extLst>
              <a:ext uri="{FF2B5EF4-FFF2-40B4-BE49-F238E27FC236}">
                <a16:creationId xmlns:a16="http://schemas.microsoft.com/office/drawing/2014/main" id="{8ABF09BE-FCE3-404F-B7E3-65B8ACF8DF45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10262864" y="3570110"/>
            <a:ext cx="475690" cy="19104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7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AAE4-BDBA-45C9-9F37-82FD505A9D48}"/>
              </a:ext>
            </a:extLst>
          </p:cNvPr>
          <p:cNvSpPr txBox="1">
            <a:spLocks/>
          </p:cNvSpPr>
          <p:nvPr/>
        </p:nvSpPr>
        <p:spPr>
          <a:xfrm>
            <a:off x="524474" y="295729"/>
            <a:ext cx="8095824" cy="7136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000"/>
                </a:solidFill>
              </a:rPr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54A6-E3C4-40BC-AC76-DB319C79A6E2}"/>
              </a:ext>
            </a:extLst>
          </p:cNvPr>
          <p:cNvSpPr txBox="1">
            <a:spLocks/>
          </p:cNvSpPr>
          <p:nvPr/>
        </p:nvSpPr>
        <p:spPr>
          <a:xfrm>
            <a:off x="216904" y="1315615"/>
            <a:ext cx="11791594" cy="527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Methods are functions that are associated with an object.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object has many useful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of the most commonly used are: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append(</a:t>
            </a:r>
            <a:r>
              <a:rPr lang="en-US" dirty="0">
                <a:solidFill>
                  <a:srgbClr val="FFC000"/>
                </a:solidFill>
              </a:rPr>
              <a:t>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…add an item to the end of a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clear()</a:t>
            </a:r>
            <a:r>
              <a:rPr lang="en-US" dirty="0"/>
              <a:t>…remove all elements from the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count(</a:t>
            </a:r>
            <a:r>
              <a:rPr lang="en-US" dirty="0">
                <a:solidFill>
                  <a:srgbClr val="FFC000"/>
                </a:solidFill>
              </a:rPr>
              <a:t>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…return the number of times the specified item occurs in the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extend(</a:t>
            </a:r>
            <a:r>
              <a:rPr lang="en-US" dirty="0">
                <a:solidFill>
                  <a:srgbClr val="FFC000"/>
                </a:solidFill>
              </a:rPr>
              <a:t>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…add multiple items to the end of a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index(</a:t>
            </a:r>
            <a:r>
              <a:rPr lang="en-US" dirty="0">
                <a:solidFill>
                  <a:srgbClr val="FFC000"/>
                </a:solidFill>
              </a:rPr>
              <a:t>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…return the index of the first element whose value is equal to item.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insert(</a:t>
            </a:r>
            <a:r>
              <a:rPr lang="en-US" dirty="0">
                <a:solidFill>
                  <a:srgbClr val="FFC000"/>
                </a:solidFill>
              </a:rPr>
              <a:t>index, 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…insert the specified item at the specified index in the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pop([</a:t>
            </a:r>
            <a:r>
              <a:rPr lang="en-US" dirty="0">
                <a:solidFill>
                  <a:srgbClr val="FFC000"/>
                </a:solidFill>
              </a:rPr>
              <a:t>index</a:t>
            </a:r>
            <a:r>
              <a:rPr lang="en-US" b="1" dirty="0">
                <a:solidFill>
                  <a:srgbClr val="FFC000"/>
                </a:solidFill>
              </a:rPr>
              <a:t>])</a:t>
            </a:r>
            <a:r>
              <a:rPr lang="en-US" dirty="0"/>
              <a:t>…remove the element at the specified index and return it.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…sort the list in ascending order.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remove(</a:t>
            </a:r>
            <a:r>
              <a:rPr lang="en-US" dirty="0">
                <a:solidFill>
                  <a:srgbClr val="FFC000"/>
                </a:solidFill>
              </a:rPr>
              <a:t>item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r>
              <a:rPr lang="en-US" dirty="0"/>
              <a:t>…remove the first occurrence of the specified element in the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…reverse the order of the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1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2DD9-53A2-41EC-AF36-6F7FFC0BE801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3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Tuples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4EF9-9FBF-49E3-A7E4-413DB2E4A68F}"/>
              </a:ext>
            </a:extLst>
          </p:cNvPr>
          <p:cNvSpPr txBox="1">
            <a:spLocks/>
          </p:cNvSpPr>
          <p:nvPr/>
        </p:nvSpPr>
        <p:spPr>
          <a:xfrm>
            <a:off x="538047" y="1487652"/>
            <a:ext cx="11365778" cy="2776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is an </a:t>
            </a:r>
            <a:r>
              <a:rPr lang="en-US" dirty="0">
                <a:solidFill>
                  <a:srgbClr val="FFC000"/>
                </a:solidFill>
              </a:rPr>
              <a:t>immutable sequence </a:t>
            </a:r>
            <a:r>
              <a:rPr lang="en-US" dirty="0"/>
              <a:t>which means its contents cannot be changed.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Tuples are delimited by parenthesis </a:t>
            </a:r>
            <a:r>
              <a:rPr lang="en-US" b="1" dirty="0">
                <a:solidFill>
                  <a:srgbClr val="FFC000"/>
                </a:solidFill>
              </a:rPr>
              <a:t>( )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Tuples support the same operations as lists except the ones that change the content of a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you want to create a </a:t>
            </a:r>
            <a:r>
              <a:rPr lang="en-US" dirty="0">
                <a:solidFill>
                  <a:srgbClr val="FFC000"/>
                </a:solidFill>
              </a:rPr>
              <a:t>tuple with just one element </a:t>
            </a:r>
            <a:r>
              <a:rPr lang="en-US" dirty="0"/>
              <a:t>you must put a comma after the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can use the built-in </a:t>
            </a:r>
            <a:r>
              <a:rPr lang="en-US" b="1" dirty="0">
                <a:solidFill>
                  <a:srgbClr val="FFC000"/>
                </a:solidFill>
              </a:rPr>
              <a:t>tuple</a:t>
            </a:r>
            <a:r>
              <a:rPr lang="en-US" dirty="0"/>
              <a:t> function to </a:t>
            </a:r>
            <a:r>
              <a:rPr lang="en-US" dirty="0">
                <a:solidFill>
                  <a:srgbClr val="FFC000"/>
                </a:solidFill>
              </a:rPr>
              <a:t>convert a list to a tuple</a:t>
            </a:r>
            <a:r>
              <a:rPr lang="en-US" dirty="0"/>
              <a:t>.</a:t>
            </a:r>
          </a:p>
        </p:txBody>
      </p:sp>
      <p:pic>
        <p:nvPicPr>
          <p:cNvPr id="4" name="Picture 3" descr="L5Code.py - C:/Users/msgth/AppData/Local/Programs/Python/Python36-32/L5Code.py (3.6.1)">
            <a:extLst>
              <a:ext uri="{FF2B5EF4-FFF2-40B4-BE49-F238E27FC236}">
                <a16:creationId xmlns:a16="http://schemas.microsoft.com/office/drawing/2014/main" id="{8293FEEC-E495-47C9-B674-44D61CF9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375127"/>
            <a:ext cx="5041076" cy="2324931"/>
          </a:xfrm>
          <a:prstGeom prst="rect">
            <a:avLst/>
          </a:prstGeom>
        </p:spPr>
      </p:pic>
      <p:pic>
        <p:nvPicPr>
          <p:cNvPr id="5" name="Picture 4" descr="Python 3.6.1 Shell">
            <a:extLst>
              <a:ext uri="{FF2B5EF4-FFF2-40B4-BE49-F238E27FC236}">
                <a16:creationId xmlns:a16="http://schemas.microsoft.com/office/drawing/2014/main" id="{1A24FF53-7C8F-44CC-991A-AC2C89C4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26" y="4852959"/>
            <a:ext cx="5068102" cy="15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291CDE-F9B9-416E-A72D-E8103EE7375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5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Pseudocode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D2229-12ED-4A0E-B530-F9CE4B36E454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318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helpful to write a program in </a:t>
            </a:r>
            <a:r>
              <a:rPr lang="en-US" b="1" dirty="0">
                <a:solidFill>
                  <a:srgbClr val="FFC000"/>
                </a:solidFill>
              </a:rPr>
              <a:t>pseudocode</a:t>
            </a:r>
            <a:r>
              <a:rPr lang="en-US" dirty="0"/>
              <a:t> (fake code)before you write the actual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Pseudocode</a:t>
            </a:r>
            <a:r>
              <a:rPr lang="en-US" dirty="0"/>
              <a:t> is an informal language that has no syntax rules and is not meant to be compiled or executed.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can use pseudocode to create models or ‘mock ups’ of your program.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Pseudocode allows you to express a description of your model without being concerned about the exact Python syntax.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Once you have developed the model in pseudocode, you can then translate it into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*Loops.py - C:/Users/msgth/Desktop/A_Python_CUNY_2020/CodeExamples/Loops.py (3.6.1)*">
            <a:extLst>
              <a:ext uri="{FF2B5EF4-FFF2-40B4-BE49-F238E27FC236}">
                <a16:creationId xmlns:a16="http://schemas.microsoft.com/office/drawing/2014/main" id="{32369788-7FA2-40B1-B39D-F2EA077B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0" y="4733844"/>
            <a:ext cx="5599804" cy="1833209"/>
          </a:xfrm>
          <a:prstGeom prst="rect">
            <a:avLst/>
          </a:prstGeom>
        </p:spPr>
      </p:pic>
      <p:pic>
        <p:nvPicPr>
          <p:cNvPr id="8" name="Picture 7" descr="*Loops.py - C:/Users/msgth/Desktop/A_Python_CUNY_2020/CodeExamples/Loops.py (3.6.1)*">
            <a:extLst>
              <a:ext uri="{FF2B5EF4-FFF2-40B4-BE49-F238E27FC236}">
                <a16:creationId xmlns:a16="http://schemas.microsoft.com/office/drawing/2014/main" id="{EBD5305C-50E9-4C58-B18E-D40C4050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28" y="4733843"/>
            <a:ext cx="5599803" cy="18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8126-B4AA-434A-BDFA-072BD861CFBD}"/>
              </a:ext>
            </a:extLst>
          </p:cNvPr>
          <p:cNvSpPr txBox="1">
            <a:spLocks/>
          </p:cNvSpPr>
          <p:nvPr/>
        </p:nvSpPr>
        <p:spPr>
          <a:xfrm>
            <a:off x="646111" y="443841"/>
            <a:ext cx="9404723" cy="744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Comments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D28E-250C-412C-9FD9-A2CA5A2B04EA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264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Comments</a:t>
            </a:r>
            <a:r>
              <a:rPr lang="en-US" dirty="0"/>
              <a:t> are notes of explanation that document lines or sections of a program.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 are part of the program, but the Python interpreter ignores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They are intended for people who might read the source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two types of comments in Python: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#</a:t>
            </a:r>
            <a:r>
              <a:rPr lang="en-US" dirty="0"/>
              <a:t> Single-Line Comment (</a:t>
            </a:r>
            <a:r>
              <a:rPr lang="en-US" dirty="0">
                <a:solidFill>
                  <a:srgbClr val="FFC000"/>
                </a:solidFill>
              </a:rPr>
              <a:t>End of Line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‘’’‘’’ </a:t>
            </a:r>
            <a:r>
              <a:rPr lang="en-US" dirty="0"/>
              <a:t>Multi-Line Comment (</a:t>
            </a:r>
            <a:r>
              <a:rPr lang="en-US" dirty="0">
                <a:solidFill>
                  <a:srgbClr val="FFC000"/>
                </a:solidFill>
              </a:rPr>
              <a:t>Doc String</a:t>
            </a:r>
            <a:r>
              <a:rPr lang="en-US" dirty="0"/>
              <a:t>)</a:t>
            </a:r>
          </a:p>
        </p:txBody>
      </p:sp>
      <p:pic>
        <p:nvPicPr>
          <p:cNvPr id="4" name="Picture 3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4B99B813-48CC-4396-8CDA-30655A61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51" y="4391320"/>
            <a:ext cx="8408483" cy="1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3EE6-2A26-49DE-985A-192E6136AFC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669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Variables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4BA3-A268-4916-8BAC-1129B6C8D4E7}"/>
              </a:ext>
            </a:extLst>
          </p:cNvPr>
          <p:cNvSpPr txBox="1">
            <a:spLocks/>
          </p:cNvSpPr>
          <p:nvPr/>
        </p:nvSpPr>
        <p:spPr>
          <a:xfrm>
            <a:off x="182404" y="1473552"/>
            <a:ext cx="11791594" cy="508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variable</a:t>
            </a:r>
            <a:r>
              <a:rPr lang="en-US" dirty="0"/>
              <a:t> is a name that represents a value stored in the computer’s 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use an </a:t>
            </a:r>
            <a:r>
              <a:rPr lang="en-US" b="1" dirty="0">
                <a:solidFill>
                  <a:srgbClr val="FFC000"/>
                </a:solidFill>
              </a:rPr>
              <a:t>assignment statement </a:t>
            </a:r>
            <a:r>
              <a:rPr lang="en-US" dirty="0"/>
              <a:t>to create a variable and make it reference a piece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cannot use a variable until you have assigned a value to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assignment statement is written 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Variable </a:t>
            </a:r>
            <a:r>
              <a:rPr lang="en-US" b="1" dirty="0"/>
              <a:t>=</a:t>
            </a:r>
            <a:r>
              <a:rPr lang="en-US" b="1" dirty="0">
                <a:solidFill>
                  <a:srgbClr val="FFC000"/>
                </a:solidFill>
              </a:rPr>
              <a:t> Expression   (</a:t>
            </a:r>
            <a:r>
              <a:rPr lang="en-US" dirty="0">
                <a:solidFill>
                  <a:srgbClr val="FFC000"/>
                </a:solidFill>
              </a:rPr>
              <a:t>radius 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 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Variables can be </a:t>
            </a:r>
            <a:r>
              <a:rPr lang="en-US" u="sng" dirty="0"/>
              <a:t>reassigned values </a:t>
            </a:r>
            <a:r>
              <a:rPr lang="en-US" dirty="0"/>
              <a:t>after an initial value is assigned.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radius </a:t>
            </a:r>
            <a:r>
              <a:rPr lang="en-US" dirty="0"/>
              <a:t>= </a:t>
            </a:r>
            <a:r>
              <a:rPr lang="en-US" dirty="0">
                <a:solidFill>
                  <a:srgbClr val="FFC000"/>
                </a:solidFill>
              </a:rPr>
              <a:t>10 </a:t>
            </a:r>
            <a:r>
              <a:rPr lang="en-US" dirty="0"/>
              <a:t>(initial value of </a:t>
            </a:r>
            <a:r>
              <a:rPr lang="en-US" dirty="0">
                <a:solidFill>
                  <a:srgbClr val="FFC000"/>
                </a:solidFill>
              </a:rPr>
              <a:t>radius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radius </a:t>
            </a:r>
            <a:r>
              <a:rPr lang="en-US" dirty="0"/>
              <a:t>= </a:t>
            </a:r>
            <a:r>
              <a:rPr lang="en-US" dirty="0">
                <a:solidFill>
                  <a:srgbClr val="FFC000"/>
                </a:solidFill>
              </a:rPr>
              <a:t>5 </a:t>
            </a:r>
            <a:r>
              <a:rPr lang="en-US" dirty="0"/>
              <a:t>(new value of </a:t>
            </a:r>
            <a:r>
              <a:rPr lang="en-US" dirty="0">
                <a:solidFill>
                  <a:srgbClr val="FFC000"/>
                </a:solidFill>
              </a:rPr>
              <a:t>radius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some rules when it comes to naming variables in Python: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Cannot use a Python keyword to name a variable.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variable name cannot contain spaces.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first character in the variable name must be a letter </a:t>
            </a:r>
            <a:r>
              <a:rPr lang="en-US" dirty="0">
                <a:solidFill>
                  <a:srgbClr val="FFC000"/>
                </a:solidFill>
              </a:rPr>
              <a:t>a-z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A-Z</a:t>
            </a:r>
            <a:r>
              <a:rPr lang="en-US" dirty="0"/>
              <a:t> or an underscore (</a:t>
            </a:r>
            <a:r>
              <a:rPr lang="en-US" dirty="0">
                <a:solidFill>
                  <a:srgbClr val="FFC000"/>
                </a:solidFill>
              </a:rPr>
              <a:t>_</a:t>
            </a:r>
            <a:r>
              <a:rPr lang="en-US" dirty="0"/>
              <a:t>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After the first character you may use letters </a:t>
            </a:r>
            <a:r>
              <a:rPr lang="en-US" dirty="0">
                <a:solidFill>
                  <a:srgbClr val="FFC000"/>
                </a:solidFill>
              </a:rPr>
              <a:t>a-z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A-Z</a:t>
            </a:r>
            <a:r>
              <a:rPr lang="en-US" dirty="0"/>
              <a:t>, the digits </a:t>
            </a:r>
            <a:r>
              <a:rPr lang="en-US" dirty="0">
                <a:solidFill>
                  <a:srgbClr val="FFC000"/>
                </a:solidFill>
              </a:rPr>
              <a:t>0-9</a:t>
            </a:r>
            <a:r>
              <a:rPr lang="en-US" dirty="0"/>
              <a:t>, or underscores.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Uppercase and lowercase characters are distinct.</a:t>
            </a:r>
          </a:p>
        </p:txBody>
      </p:sp>
    </p:spTree>
    <p:extLst>
      <p:ext uri="{BB962C8B-B14F-4D97-AF65-F5344CB8AC3E}">
        <p14:creationId xmlns:p14="http://schemas.microsoft.com/office/powerpoint/2010/main" val="3802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F4C7-F11C-4821-B829-D69126720C2E}"/>
              </a:ext>
            </a:extLst>
          </p:cNvPr>
          <p:cNvSpPr txBox="1">
            <a:spLocks/>
          </p:cNvSpPr>
          <p:nvPr/>
        </p:nvSpPr>
        <p:spPr>
          <a:xfrm>
            <a:off x="646111" y="443840"/>
            <a:ext cx="9404723" cy="72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Constants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FCAC-83E7-4309-AE04-41B5C3F46A9B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275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named constant </a:t>
            </a:r>
            <a:r>
              <a:rPr lang="en-US" dirty="0"/>
              <a:t>is a name that represents a value that cannot change its value during the program’s execution.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Named constants are written is all uppercase.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PI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3.14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MY_NAME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‘Samiksha’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Named constants allow you to make program wide changes by changing the value in one place.</a:t>
            </a:r>
          </a:p>
        </p:txBody>
      </p:sp>
      <p:pic>
        <p:nvPicPr>
          <p:cNvPr id="4" name="Picture 3" descr="*testCode.py - C:/Users/msgth/AppData/Local/Programs/Python/Python36-32/testCode.py (3.6.1)*">
            <a:extLst>
              <a:ext uri="{FF2B5EF4-FFF2-40B4-BE49-F238E27FC236}">
                <a16:creationId xmlns:a16="http://schemas.microsoft.com/office/drawing/2014/main" id="{8CC81EB9-8495-4C64-BF0C-C3E2335B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5" y="4376039"/>
            <a:ext cx="4065424" cy="14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8A2195-885B-454D-96E5-DA490FE5CCE9}"/>
              </a:ext>
            </a:extLst>
          </p:cNvPr>
          <p:cNvSpPr txBox="1">
            <a:spLocks/>
          </p:cNvSpPr>
          <p:nvPr/>
        </p:nvSpPr>
        <p:spPr>
          <a:xfrm>
            <a:off x="646111" y="443840"/>
            <a:ext cx="10557508" cy="744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print </a:t>
            </a:r>
            <a:r>
              <a:rPr lang="en-US" b="1" dirty="0">
                <a:solidFill>
                  <a:srgbClr val="FFC000"/>
                </a:solidFill>
              </a:rPr>
              <a:t>Function and String Literals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AF160-065D-487C-A577-8C01F1875908}"/>
              </a:ext>
            </a:extLst>
          </p:cNvPr>
          <p:cNvSpPr txBox="1">
            <a:spLocks/>
          </p:cNvSpPr>
          <p:nvPr/>
        </p:nvSpPr>
        <p:spPr>
          <a:xfrm>
            <a:off x="182404" y="1464675"/>
            <a:ext cx="11791594" cy="3181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You use the </a:t>
            </a:r>
            <a:r>
              <a:rPr lang="en-US" b="1" dirty="0">
                <a:solidFill>
                  <a:srgbClr val="FFC000"/>
                </a:solidFill>
              </a:rPr>
              <a:t>print</a:t>
            </a:r>
            <a:r>
              <a:rPr lang="en-US" dirty="0"/>
              <a:t> function to display output in Python.</a:t>
            </a:r>
          </a:p>
          <a:p>
            <a:r>
              <a:rPr lang="en-US" dirty="0"/>
              <a:t>A function is a piece of prewritten code that performs an operation. </a:t>
            </a:r>
          </a:p>
          <a:p>
            <a:r>
              <a:rPr lang="en-US" dirty="0"/>
              <a:t>Python has numerous built-in functions that perform various operations.</a:t>
            </a:r>
          </a:p>
          <a:p>
            <a:endParaRPr lang="en-US" dirty="0"/>
          </a:p>
          <a:p>
            <a:r>
              <a:rPr lang="en-US" dirty="0"/>
              <a:t>When a string appears in the actual code of a program, it is called a </a:t>
            </a:r>
            <a:r>
              <a:rPr lang="en-US" b="1" dirty="0">
                <a:solidFill>
                  <a:srgbClr val="FFC000"/>
                </a:solidFill>
              </a:rPr>
              <a:t>string literal</a:t>
            </a:r>
            <a:r>
              <a:rPr lang="en-US" dirty="0"/>
              <a:t>.</a:t>
            </a:r>
          </a:p>
          <a:p>
            <a:r>
              <a:rPr lang="en-US" dirty="0"/>
              <a:t>In Python code, string literals must be enclosed in quote marks.</a:t>
            </a:r>
          </a:p>
          <a:p>
            <a:r>
              <a:rPr lang="en-US" dirty="0"/>
              <a:t>In Python, you can enclose string literals in a set of single-quote marks (</a:t>
            </a:r>
            <a:r>
              <a:rPr lang="en-US" b="1" dirty="0">
                <a:solidFill>
                  <a:srgbClr val="FFC000"/>
                </a:solidFill>
              </a:rPr>
              <a:t>‘</a:t>
            </a:r>
            <a:r>
              <a:rPr lang="en-US" dirty="0"/>
              <a:t>) or a set of double-quote marks (</a:t>
            </a:r>
            <a:r>
              <a:rPr lang="en-US" b="1" dirty="0">
                <a:solidFill>
                  <a:srgbClr val="FFC000"/>
                </a:solidFill>
              </a:rPr>
              <a:t>“</a:t>
            </a:r>
            <a:r>
              <a:rPr lang="en-US" dirty="0"/>
              <a:t>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39A68-E7E8-4967-A097-C04B193A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5" y="4814559"/>
            <a:ext cx="5676858" cy="1599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E96E7-A00A-44C0-8618-758D260D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4220"/>
            <a:ext cx="5819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E32-442B-41BA-B745-F0280FC473C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628420" cy="610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C000"/>
                </a:solidFill>
              </a:rPr>
              <a:t>Displaying multiple items with the </a:t>
            </a:r>
            <a:r>
              <a:rPr lang="en-US" sz="3200"/>
              <a:t>print </a:t>
            </a:r>
            <a:r>
              <a:rPr lang="en-US" sz="3200">
                <a:solidFill>
                  <a:srgbClr val="FFC000"/>
                </a:solidFill>
              </a:rPr>
              <a:t>Function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7596-DEB3-428B-B1D1-9B4678DEA34E}"/>
              </a:ext>
            </a:extLst>
          </p:cNvPr>
          <p:cNvSpPr txBox="1">
            <a:spLocks/>
          </p:cNvSpPr>
          <p:nvPr/>
        </p:nvSpPr>
        <p:spPr>
          <a:xfrm>
            <a:off x="182404" y="1473553"/>
            <a:ext cx="11791594" cy="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allows you to display multiple items with one use of the print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are separated by a comma.</a:t>
            </a:r>
          </a:p>
        </p:txBody>
      </p:sp>
      <p:pic>
        <p:nvPicPr>
          <p:cNvPr id="4" name="Picture 3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97DEA910-8A70-4740-B38D-596B818B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2" y="2606551"/>
            <a:ext cx="6926143" cy="1491624"/>
          </a:xfrm>
          <a:prstGeom prst="rect">
            <a:avLst/>
          </a:prstGeom>
        </p:spPr>
      </p:pic>
      <p:pic>
        <p:nvPicPr>
          <p:cNvPr id="5" name="Picture 4" descr="Python 3.6.1 Shell">
            <a:extLst>
              <a:ext uri="{FF2B5EF4-FFF2-40B4-BE49-F238E27FC236}">
                <a16:creationId xmlns:a16="http://schemas.microsoft.com/office/drawing/2014/main" id="{867C63ED-27D4-4968-8116-45BE7497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20" y="3800550"/>
            <a:ext cx="7487399" cy="19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8A1D-34B6-4ACE-8A67-8377B3DDC8FC}"/>
              </a:ext>
            </a:extLst>
          </p:cNvPr>
          <p:cNvSpPr txBox="1">
            <a:spLocks/>
          </p:cNvSpPr>
          <p:nvPr/>
        </p:nvSpPr>
        <p:spPr>
          <a:xfrm>
            <a:off x="646111" y="443841"/>
            <a:ext cx="9628420" cy="610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C000"/>
                </a:solidFill>
              </a:rPr>
              <a:t>Escape Characters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4F09-2DD6-49D8-B4C0-55A45F7A4B0E}"/>
              </a:ext>
            </a:extLst>
          </p:cNvPr>
          <p:cNvSpPr txBox="1">
            <a:spLocks/>
          </p:cNvSpPr>
          <p:nvPr/>
        </p:nvSpPr>
        <p:spPr>
          <a:xfrm>
            <a:off x="182404" y="1464676"/>
            <a:ext cx="11791594" cy="1460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escape character </a:t>
            </a:r>
            <a:r>
              <a:rPr lang="en-US" dirty="0"/>
              <a:t>is a special character that is preceded with a backslash (</a:t>
            </a:r>
            <a:r>
              <a:rPr lang="en-US" b="1" dirty="0">
                <a:solidFill>
                  <a:srgbClr val="FFC000"/>
                </a:solidFill>
              </a:rPr>
              <a:t>\</a:t>
            </a:r>
            <a:r>
              <a:rPr lang="en-US" dirty="0"/>
              <a:t>), appearing inside a string literal.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a string literal that contains a escape character is printed, the escape characters are treated as special commands that are embedded in the strings.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CB3239-0E97-4E72-A747-7995F0E1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23441"/>
              </p:ext>
            </p:extLst>
          </p:nvPr>
        </p:nvGraphicFramePr>
        <p:xfrm>
          <a:off x="369454" y="3146982"/>
          <a:ext cx="7236691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095">
                  <a:extLst>
                    <a:ext uri="{9D8B030D-6E8A-4147-A177-3AD203B41FA5}">
                      <a16:colId xmlns:a16="http://schemas.microsoft.com/office/drawing/2014/main" val="3751833913"/>
                    </a:ext>
                  </a:extLst>
                </a:gridCol>
                <a:gridCol w="5810596">
                  <a:extLst>
                    <a:ext uri="{9D8B030D-6E8A-4147-A177-3AD203B41FA5}">
                      <a16:colId xmlns:a16="http://schemas.microsoft.com/office/drawing/2014/main" val="4212820329"/>
                    </a:ext>
                  </a:extLst>
                </a:gridCol>
              </a:tblGrid>
              <a:tr h="1654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Escape </a:t>
                      </a:r>
                    </a:p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19010"/>
                  </a:ext>
                </a:extLst>
              </a:tr>
              <a:tr h="165459">
                <a:tc>
                  <a:txBody>
                    <a:bodyPr/>
                    <a:lstStyle/>
                    <a:p>
                      <a:r>
                        <a:rPr lang="en-US" b="1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Causes the output to be advanced to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61319"/>
                  </a:ext>
                </a:extLst>
              </a:tr>
              <a:tr h="165459">
                <a:tc>
                  <a:txBody>
                    <a:bodyPr/>
                    <a:lstStyle/>
                    <a:p>
                      <a:r>
                        <a:rPr lang="en-US" b="1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Causes the output to skip over</a:t>
                      </a:r>
                      <a:r>
                        <a:rPr lang="en-US" sz="1400" b="1" baseline="0" dirty="0"/>
                        <a:t> to the next horizontal tab position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95317"/>
                  </a:ext>
                </a:extLst>
              </a:tr>
              <a:tr h="165459">
                <a:tc>
                  <a:txBody>
                    <a:bodyPr/>
                    <a:lstStyle/>
                    <a:p>
                      <a:r>
                        <a:rPr lang="en-US" b="1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Causes a single quote mark to be printed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5491"/>
                  </a:ext>
                </a:extLst>
              </a:tr>
              <a:tr h="165459">
                <a:tc>
                  <a:txBody>
                    <a:bodyPr/>
                    <a:lstStyle/>
                    <a:p>
                      <a:r>
                        <a:rPr lang="en-US" b="1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Causes a double quote mark</a:t>
                      </a:r>
                      <a:r>
                        <a:rPr lang="en-US" sz="1400" b="1" baseline="0" dirty="0"/>
                        <a:t> to be printed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7229"/>
                  </a:ext>
                </a:extLst>
              </a:tr>
              <a:tr h="165459">
                <a:tc>
                  <a:txBody>
                    <a:bodyPr/>
                    <a:lstStyle/>
                    <a:p>
                      <a:r>
                        <a:rPr lang="en-US" b="1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Causes a backslash</a:t>
                      </a:r>
                      <a:r>
                        <a:rPr lang="en-US" sz="1400" b="1" baseline="0" dirty="0"/>
                        <a:t> character to be printed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1234"/>
                  </a:ext>
                </a:extLst>
              </a:tr>
            </a:tbl>
          </a:graphicData>
        </a:graphic>
      </p:graphicFrame>
      <p:pic>
        <p:nvPicPr>
          <p:cNvPr id="5" name="Picture 4" descr="Python 3.6.1 Shell">
            <a:extLst>
              <a:ext uri="{FF2B5EF4-FFF2-40B4-BE49-F238E27FC236}">
                <a16:creationId xmlns:a16="http://schemas.microsoft.com/office/drawing/2014/main" id="{009D5A82-A5AA-4134-8875-B4CF4533B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5" y="4934943"/>
            <a:ext cx="2860636" cy="1787015"/>
          </a:xfrm>
          <a:prstGeom prst="rect">
            <a:avLst/>
          </a:prstGeom>
        </p:spPr>
      </p:pic>
      <p:pic>
        <p:nvPicPr>
          <p:cNvPr id="6" name="Picture 5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0A78D97D-53ED-4A8E-9EE3-E033330C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507" y="3253370"/>
            <a:ext cx="402963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4C98-27AC-4620-8968-5C87A50C655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19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Multi-Line Statements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F4D9-8FD4-4D97-9B67-4A580222456A}"/>
              </a:ext>
            </a:extLst>
          </p:cNvPr>
          <p:cNvSpPr txBox="1">
            <a:spLocks/>
          </p:cNvSpPr>
          <p:nvPr/>
        </p:nvSpPr>
        <p:spPr>
          <a:xfrm>
            <a:off x="182404" y="1322823"/>
            <a:ext cx="6822078" cy="5368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programming statements are written on one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programming statement is too long, however, you will not be able to view all of it in the IDLE editor window without scrolling horizontally.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allows you to break a statement into multiple lines by using the </a:t>
            </a:r>
            <a:r>
              <a:rPr lang="en-US" b="1" dirty="0">
                <a:solidFill>
                  <a:srgbClr val="FFC000"/>
                </a:solidFill>
              </a:rPr>
              <a:t>line continuation character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\</a:t>
            </a:r>
            <a:r>
              <a:rPr lang="en-US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Place the </a:t>
            </a:r>
            <a:r>
              <a:rPr lang="en-US" b="1" dirty="0">
                <a:solidFill>
                  <a:srgbClr val="FFC000"/>
                </a:solidFill>
              </a:rPr>
              <a:t>\ </a:t>
            </a:r>
            <a:r>
              <a:rPr lang="en-US" dirty="0"/>
              <a:t>character at the point you want to break the statement then press the enter key.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also allows you to break any part of a statement enclosed in parentheses into multiple lines without using the line continuation character.</a:t>
            </a:r>
          </a:p>
        </p:txBody>
      </p:sp>
      <p:pic>
        <p:nvPicPr>
          <p:cNvPr id="4" name="Picture 3" descr="testCode.py - C:/Users/msgth/AppData/Local/Programs/Python/Python36-32/testCode.py (3.6.1)">
            <a:extLst>
              <a:ext uri="{FF2B5EF4-FFF2-40B4-BE49-F238E27FC236}">
                <a16:creationId xmlns:a16="http://schemas.microsoft.com/office/drawing/2014/main" id="{CD391972-D2C8-46CA-AD25-4B5EB4097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36" y="1322823"/>
            <a:ext cx="3375061" cy="3660514"/>
          </a:xfrm>
          <a:prstGeom prst="rect">
            <a:avLst/>
          </a:prstGeom>
        </p:spPr>
      </p:pic>
      <p:pic>
        <p:nvPicPr>
          <p:cNvPr id="5" name="Picture 4" descr="Python 3.6.1 Shell">
            <a:extLst>
              <a:ext uri="{FF2B5EF4-FFF2-40B4-BE49-F238E27FC236}">
                <a16:creationId xmlns:a16="http://schemas.microsoft.com/office/drawing/2014/main" id="{8CFE3F59-5732-4C72-A389-9EAF825D1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42" y="4843340"/>
            <a:ext cx="4454353" cy="18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124</TotalTime>
  <Words>1629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Rockwell</vt:lpstr>
      <vt:lpstr>Wingdings 3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 Mathur</dc:creator>
  <cp:lastModifiedBy>Samiksha Mathur</cp:lastModifiedBy>
  <cp:revision>13</cp:revision>
  <dcterms:created xsi:type="dcterms:W3CDTF">2020-08-12T17:57:49Z</dcterms:created>
  <dcterms:modified xsi:type="dcterms:W3CDTF">2020-08-12T20:05:17Z</dcterms:modified>
</cp:coreProperties>
</file>