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Nuni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3" roundtripDataSignature="AMtx7mhb0mPgZWMC9ORP7KBo1iSKMQsf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9146566e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9146566e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www.robotstxt.org/robotstxt.html" TargetMode="External"/><Relationship Id="rId4" Type="http://schemas.openxmlformats.org/officeDocument/2006/relationships/hyperlink" Target="http://www.robotstxt.org/robotstxt.html" TargetMode="External"/><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mediamarkt.es/robots.txt" TargetMode="Externa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sitemaps.org/protocol.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hyperlink" Target="https://www.mediamarkt.es/sitemaps/sitemap-searchlistpages.x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www.mediamarkt.es/sitemap/sitemap-productlist.xml" TargetMode="Externa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linuxize.com/post/how-to-create-a-sudo-user-on-ubuntu/" TargetMode="External"/><Relationship Id="rId4" Type="http://schemas.openxmlformats.org/officeDocument/2006/relationships/hyperlink" Target="https://linuxize.com/post/how-to-create-a-sudo-user-on-ubunt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protecciondatos-lopd.com/empresas/web-scraping-lega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protecciondatos-lopd.com/empresas/fuentes-accesibles-al-public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3878950" y="-47225"/>
            <a:ext cx="1468975" cy="1468975"/>
          </a:xfrm>
          <a:prstGeom prst="rect">
            <a:avLst/>
          </a:prstGeom>
          <a:noFill/>
          <a:ln>
            <a:noFill/>
          </a:ln>
        </p:spPr>
      </p:pic>
      <p:sp>
        <p:nvSpPr>
          <p:cNvPr id="55" name="Google Shape;55;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s"/>
              <a:t>Web Scraping</a:t>
            </a:r>
            <a:endParaRPr/>
          </a:p>
        </p:txBody>
      </p:sp>
      <p:sp>
        <p:nvSpPr>
          <p:cNvPr id="56" name="Google Shape;56;p1"/>
          <p:cNvSpPr txBox="1"/>
          <p:nvPr>
            <p:ph idx="1" type="subTitle"/>
          </p:nvPr>
        </p:nvSpPr>
        <p:spPr>
          <a:xfrm>
            <a:off x="311700" y="39009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s" sz="2200"/>
              <a:t>Vicent P. Tortosa Lorenzo                  Ismael Torres Boigues</a:t>
            </a:r>
            <a:endParaRPr sz="2200"/>
          </a:p>
        </p:txBody>
      </p:sp>
      <p:sp>
        <p:nvSpPr>
          <p:cNvPr id="57" name="Google Shape;57;p1"/>
          <p:cNvSpPr txBox="1"/>
          <p:nvPr/>
        </p:nvSpPr>
        <p:spPr>
          <a:xfrm>
            <a:off x="934525" y="268050"/>
            <a:ext cx="22530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50"/>
              <a:buFont typeface="Arial"/>
              <a:buNone/>
            </a:pPr>
            <a:r>
              <a:rPr b="0" i="0" lang="es" sz="1050" u="none" cap="none" strike="noStrike">
                <a:solidFill>
                  <a:srgbClr val="3A3A3A"/>
                </a:solidFill>
                <a:highlight>
                  <a:srgbClr val="FFFFFF"/>
                </a:highlight>
                <a:latin typeface="Arial"/>
                <a:ea typeface="Arial"/>
                <a:cs typeface="Arial"/>
                <a:sym typeface="Arial"/>
              </a:rPr>
              <a:t>Especialización en </a:t>
            </a:r>
            <a:endParaRPr b="0" i="0" sz="1050" u="none" cap="none" strike="noStrike">
              <a:solidFill>
                <a:srgbClr val="3A3A3A"/>
              </a:solidFill>
              <a:highlight>
                <a:srgbClr val="FFFFFF"/>
              </a:highlight>
              <a:latin typeface="Arial"/>
              <a:ea typeface="Arial"/>
              <a:cs typeface="Arial"/>
              <a:sym typeface="Arial"/>
            </a:endParaRPr>
          </a:p>
          <a:p>
            <a:pPr indent="0" lvl="0" marL="0" marR="0" rtl="0" algn="ctr">
              <a:lnSpc>
                <a:spcPct val="100000"/>
              </a:lnSpc>
              <a:spcBef>
                <a:spcPts val="0"/>
              </a:spcBef>
              <a:spcAft>
                <a:spcPts val="0"/>
              </a:spcAft>
              <a:buClr>
                <a:srgbClr val="000000"/>
              </a:buClr>
              <a:buSzPts val="1050"/>
              <a:buFont typeface="Arial"/>
              <a:buNone/>
            </a:pPr>
            <a:r>
              <a:rPr b="0" i="0" lang="es" sz="1050" u="none" cap="none" strike="noStrike">
                <a:solidFill>
                  <a:srgbClr val="3A3A3A"/>
                </a:solidFill>
                <a:highlight>
                  <a:srgbClr val="FFFFFF"/>
                </a:highlight>
                <a:latin typeface="Arial"/>
                <a:ea typeface="Arial"/>
                <a:cs typeface="Arial"/>
                <a:sym typeface="Arial"/>
              </a:rPr>
              <a:t>Inteligencia Artificial y Big Data</a:t>
            </a:r>
            <a:endParaRPr b="0" i="0" sz="1400" u="none" cap="none" strike="noStrike">
              <a:solidFill>
                <a:srgbClr val="000000"/>
              </a:solidFill>
              <a:latin typeface="Arial"/>
              <a:ea typeface="Arial"/>
              <a:cs typeface="Arial"/>
              <a:sym typeface="Arial"/>
            </a:endParaRPr>
          </a:p>
        </p:txBody>
      </p:sp>
      <p:sp>
        <p:nvSpPr>
          <p:cNvPr id="58" name="Google Shape;58;p1"/>
          <p:cNvSpPr txBox="1"/>
          <p:nvPr>
            <p:ph idx="1" type="subTitle"/>
          </p:nvPr>
        </p:nvSpPr>
        <p:spPr>
          <a:xfrm>
            <a:off x="464100" y="1310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s"/>
              <a:t>Módulo - 2</a:t>
            </a:r>
            <a:endParaRPr/>
          </a:p>
        </p:txBody>
      </p:sp>
      <p:sp>
        <p:nvSpPr>
          <p:cNvPr id="59" name="Google Shape;59;p1"/>
          <p:cNvSpPr txBox="1"/>
          <p:nvPr/>
        </p:nvSpPr>
        <p:spPr>
          <a:xfrm>
            <a:off x="5985175" y="268050"/>
            <a:ext cx="2745900" cy="346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50"/>
              <a:buFont typeface="Arial"/>
              <a:buNone/>
            </a:pPr>
            <a:r>
              <a:rPr b="0" i="0" lang="es" sz="1050" u="none" cap="none" strike="noStrike">
                <a:solidFill>
                  <a:srgbClr val="3A3A3A"/>
                </a:solidFill>
                <a:highlight>
                  <a:srgbClr val="FFFFFF"/>
                </a:highlight>
                <a:latin typeface="Arial"/>
                <a:ea typeface="Arial"/>
                <a:cs typeface="Arial"/>
                <a:sym typeface="Arial"/>
              </a:rPr>
              <a:t> 5075. Big Data Aplicado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Análisis del fichero robots.txt </a:t>
            </a:r>
            <a:endParaRPr/>
          </a:p>
        </p:txBody>
      </p:sp>
      <p:sp>
        <p:nvSpPr>
          <p:cNvPr id="116" name="Google Shape;116;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6550" lvl="0" marL="457200" rtl="0" algn="l">
              <a:lnSpc>
                <a:spcPct val="115000"/>
              </a:lnSpc>
              <a:spcBef>
                <a:spcPts val="0"/>
              </a:spcBef>
              <a:spcAft>
                <a:spcPts val="0"/>
              </a:spcAft>
              <a:buClr>
                <a:schemeClr val="dk1"/>
              </a:buClr>
              <a:buSzPts val="1700"/>
              <a:buChar char="●"/>
            </a:pPr>
            <a:r>
              <a:rPr i="1" lang="es" sz="1700">
                <a:solidFill>
                  <a:schemeClr val="dk1"/>
                </a:solidFill>
                <a:highlight>
                  <a:srgbClr val="FFFFFF"/>
                </a:highlight>
              </a:rPr>
              <a:t>The Robots Exclusion Protocol</a:t>
            </a:r>
            <a:r>
              <a:rPr lang="es" sz="1700">
                <a:solidFill>
                  <a:schemeClr val="dk1"/>
                </a:solidFill>
                <a:highlight>
                  <a:srgbClr val="FFFFFF"/>
                </a:highlight>
              </a:rPr>
              <a:t>.</a:t>
            </a:r>
            <a:endParaRPr sz="1700">
              <a:solidFill>
                <a:schemeClr val="dk1"/>
              </a:solidFill>
              <a:highlight>
                <a:srgbClr val="FFFFFF"/>
              </a:highlight>
            </a:endParaRPr>
          </a:p>
          <a:p>
            <a:pPr indent="-336550" lvl="0" marL="457200" rtl="0" algn="l">
              <a:lnSpc>
                <a:spcPct val="115000"/>
              </a:lnSpc>
              <a:spcBef>
                <a:spcPts val="0"/>
              </a:spcBef>
              <a:spcAft>
                <a:spcPts val="0"/>
              </a:spcAft>
              <a:buClr>
                <a:schemeClr val="dk1"/>
              </a:buClr>
              <a:buSzPts val="1700"/>
              <a:buChar char="●"/>
            </a:pPr>
            <a:r>
              <a:rPr lang="es" sz="1700">
                <a:solidFill>
                  <a:schemeClr val="dk1"/>
                </a:solidFill>
                <a:highlight>
                  <a:srgbClr val="FFFFFF"/>
                </a:highlight>
              </a:rPr>
              <a:t>consideraciones</a:t>
            </a:r>
            <a:endParaRPr sz="1700">
              <a:solidFill>
                <a:schemeClr val="dk1"/>
              </a:solidFill>
              <a:highlight>
                <a:srgbClr val="FFFFFF"/>
              </a:highlight>
            </a:endParaRPr>
          </a:p>
          <a:p>
            <a:pPr indent="-336550" lvl="1" marL="914400" rtl="0" algn="l">
              <a:lnSpc>
                <a:spcPct val="115000"/>
              </a:lnSpc>
              <a:spcBef>
                <a:spcPts val="0"/>
              </a:spcBef>
              <a:spcAft>
                <a:spcPts val="0"/>
              </a:spcAft>
              <a:buClr>
                <a:schemeClr val="dk1"/>
              </a:buClr>
              <a:buSzPts val="1700"/>
              <a:buChar char="○"/>
            </a:pPr>
            <a:r>
              <a:rPr lang="es" sz="1700">
                <a:solidFill>
                  <a:schemeClr val="dk1"/>
                </a:solidFill>
                <a:highlight>
                  <a:srgbClr val="FFFFFF"/>
                </a:highlight>
              </a:rPr>
              <a:t>se puede ignorar el fichero</a:t>
            </a:r>
            <a:endParaRPr sz="1700">
              <a:solidFill>
                <a:schemeClr val="dk1"/>
              </a:solidFill>
              <a:highlight>
                <a:srgbClr val="FFFFFF"/>
              </a:highlight>
            </a:endParaRPr>
          </a:p>
          <a:p>
            <a:pPr indent="-336550" lvl="1" marL="914400" rtl="0" algn="l">
              <a:lnSpc>
                <a:spcPct val="115000"/>
              </a:lnSpc>
              <a:spcBef>
                <a:spcPts val="0"/>
              </a:spcBef>
              <a:spcAft>
                <a:spcPts val="0"/>
              </a:spcAft>
              <a:buClr>
                <a:schemeClr val="dk1"/>
              </a:buClr>
              <a:buSzPts val="1700"/>
              <a:buChar char="○"/>
            </a:pPr>
            <a:r>
              <a:rPr lang="es" sz="1700">
                <a:solidFill>
                  <a:schemeClr val="dk1"/>
                </a:solidFill>
                <a:highlight>
                  <a:srgbClr val="FFFFFF"/>
                </a:highlight>
              </a:rPr>
              <a:t>el fichero robots.txt es un fichero público</a:t>
            </a:r>
            <a:endParaRPr sz="1700">
              <a:solidFill>
                <a:schemeClr val="dk1"/>
              </a:solidFill>
              <a:highlight>
                <a:srgbClr val="FFFFFF"/>
              </a:highlight>
            </a:endParaRPr>
          </a:p>
          <a:p>
            <a:pPr indent="0" lvl="0" marL="0" rtl="0" algn="l">
              <a:lnSpc>
                <a:spcPct val="115000"/>
              </a:lnSpc>
              <a:spcBef>
                <a:spcPts val="1200"/>
              </a:spcBef>
              <a:spcAft>
                <a:spcPts val="1200"/>
              </a:spcAft>
              <a:buSzPts val="1800"/>
              <a:buNone/>
            </a:pPr>
            <a:r>
              <a:rPr lang="es" sz="2100"/>
              <a:t>Ref: </a:t>
            </a:r>
            <a:r>
              <a:rPr lang="es" sz="2100" u="sng">
                <a:solidFill>
                  <a:schemeClr val="hlink"/>
                </a:solidFill>
                <a:hlinkClick r:id="rId3"/>
              </a:rPr>
              <a:t>http://www.robotstxt.org/robotstxt.htm</a:t>
            </a:r>
            <a:r>
              <a:rPr lang="es" u="sng">
                <a:solidFill>
                  <a:schemeClr val="hlink"/>
                </a:solidFill>
                <a:hlinkClick r:id="rId4"/>
              </a:rPr>
              <a:t>l</a:t>
            </a:r>
            <a:endParaRPr/>
          </a:p>
        </p:txBody>
      </p:sp>
      <p:pic>
        <p:nvPicPr>
          <p:cNvPr id="117" name="Google Shape;117;p10"/>
          <p:cNvPicPr preferRelativeResize="0"/>
          <p:nvPr/>
        </p:nvPicPr>
        <p:blipFill rotWithShape="1">
          <a:blip r:embed="rId5">
            <a:alphaModFix/>
          </a:blip>
          <a:srcRect b="0" l="0" r="0" t="0"/>
          <a:stretch/>
        </p:blipFill>
        <p:spPr>
          <a:xfrm>
            <a:off x="5030563" y="350375"/>
            <a:ext cx="1400175" cy="762000"/>
          </a:xfrm>
          <a:prstGeom prst="rect">
            <a:avLst/>
          </a:prstGeom>
          <a:noFill/>
          <a:ln>
            <a:noFill/>
          </a:ln>
        </p:spPr>
      </p:pic>
      <p:pic>
        <p:nvPicPr>
          <p:cNvPr id="118" name="Google Shape;118;p10"/>
          <p:cNvPicPr preferRelativeResize="0"/>
          <p:nvPr/>
        </p:nvPicPr>
        <p:blipFill rotWithShape="1">
          <a:blip r:embed="rId6">
            <a:alphaModFix/>
          </a:blip>
          <a:srcRect b="0" l="0" r="0" t="0"/>
          <a:stretch/>
        </p:blipFill>
        <p:spPr>
          <a:xfrm>
            <a:off x="6430750" y="1476363"/>
            <a:ext cx="2076450" cy="1095375"/>
          </a:xfrm>
          <a:prstGeom prst="rect">
            <a:avLst/>
          </a:prstGeom>
          <a:noFill/>
          <a:ln>
            <a:noFill/>
          </a:ln>
        </p:spPr>
      </p:pic>
      <p:pic>
        <p:nvPicPr>
          <p:cNvPr id="119" name="Google Shape;119;p10"/>
          <p:cNvPicPr preferRelativeResize="0"/>
          <p:nvPr/>
        </p:nvPicPr>
        <p:blipFill rotWithShape="1">
          <a:blip r:embed="rId7">
            <a:alphaModFix/>
          </a:blip>
          <a:srcRect b="0" l="0" r="0" t="0"/>
          <a:stretch/>
        </p:blipFill>
        <p:spPr>
          <a:xfrm>
            <a:off x="6729138" y="256650"/>
            <a:ext cx="2352975" cy="949450"/>
          </a:xfrm>
          <a:prstGeom prst="rect">
            <a:avLst/>
          </a:prstGeom>
          <a:noFill/>
          <a:ln>
            <a:noFill/>
          </a:ln>
        </p:spPr>
      </p:pic>
      <p:pic>
        <p:nvPicPr>
          <p:cNvPr id="120" name="Google Shape;120;p10"/>
          <p:cNvPicPr preferRelativeResize="0"/>
          <p:nvPr/>
        </p:nvPicPr>
        <p:blipFill rotWithShape="1">
          <a:blip r:embed="rId8">
            <a:alphaModFix/>
          </a:blip>
          <a:srcRect b="0" l="0" r="0" t="0"/>
          <a:stretch/>
        </p:blipFill>
        <p:spPr>
          <a:xfrm>
            <a:off x="6207963" y="2768638"/>
            <a:ext cx="2238375" cy="1800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Análisis del fichero robots.txt </a:t>
            </a:r>
            <a:endParaRPr/>
          </a:p>
        </p:txBody>
      </p:sp>
      <p:sp>
        <p:nvSpPr>
          <p:cNvPr id="126" name="Google Shape;126;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s" u="sng">
                <a:solidFill>
                  <a:schemeClr val="hlink"/>
                </a:solidFill>
                <a:hlinkClick r:id="rId3"/>
              </a:rPr>
              <a:t>https://www.mediamarkt.es/robots.txt</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pic>
        <p:nvPicPr>
          <p:cNvPr id="127" name="Google Shape;127;p11"/>
          <p:cNvPicPr preferRelativeResize="0"/>
          <p:nvPr/>
        </p:nvPicPr>
        <p:blipFill rotWithShape="1">
          <a:blip r:embed="rId4">
            <a:alphaModFix/>
          </a:blip>
          <a:srcRect b="0" l="0" r="0" t="0"/>
          <a:stretch/>
        </p:blipFill>
        <p:spPr>
          <a:xfrm>
            <a:off x="5334103" y="0"/>
            <a:ext cx="4205495"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Mapa sitio web</a:t>
            </a:r>
            <a:endParaRPr/>
          </a:p>
        </p:txBody>
      </p:sp>
      <p:sp>
        <p:nvSpPr>
          <p:cNvPr id="133" name="Google Shape;133;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17500" lvl="0" marL="457200" rtl="0" algn="l">
              <a:lnSpc>
                <a:spcPct val="115000"/>
              </a:lnSpc>
              <a:spcBef>
                <a:spcPts val="0"/>
              </a:spcBef>
              <a:spcAft>
                <a:spcPts val="0"/>
              </a:spcAft>
              <a:buClr>
                <a:schemeClr val="dk1"/>
              </a:buClr>
              <a:buSzPts val="1400"/>
              <a:buChar char="●"/>
            </a:pPr>
            <a:r>
              <a:rPr lang="es" sz="1400">
                <a:solidFill>
                  <a:schemeClr val="dk1"/>
                </a:solidFill>
              </a:rPr>
              <a:t>El sitemap nos indica todas las páginas que tiene un sitio web y nos facilita conocer su estructura y realizar el rastreo.</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s" sz="1400">
                <a:solidFill>
                  <a:schemeClr val="dk1"/>
                </a:solidFill>
              </a:rPr>
              <a:t>Este fichero se usa principalmente para que el navegador indexe todas las páginas</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s" sz="1400">
                <a:solidFill>
                  <a:schemeClr val="dk1"/>
                </a:solidFill>
              </a:rPr>
              <a:t>Contenido del fichero</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s">
                <a:solidFill>
                  <a:schemeClr val="dk1"/>
                </a:solidFill>
              </a:rPr>
              <a:t>Etiqueta de apertura &lt;urlset&gt;, dentro de la que debe especificarse el espacio de nombre (estándar de protocolo).</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s">
                <a:solidFill>
                  <a:schemeClr val="dk1"/>
                </a:solidFill>
              </a:rPr>
              <a:t>Cada URL debe especificarse entre las etiquetas &lt;url&gt; y &lt;/url&gt;, como una etiqueta XML principal.</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s">
                <a:solidFill>
                  <a:schemeClr val="dk1"/>
                </a:solidFill>
              </a:rPr>
              <a:t> Dentro de cada etiqueta primaria &lt;url&gt;, una entrada secundaria &lt;loc&gt; especifica la dirección URL.</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s">
                <a:solidFill>
                  <a:schemeClr val="dk1"/>
                </a:solidFill>
              </a:rPr>
              <a:t>Etiqueta de cierre &lt;/ urlset&gt;.</a:t>
            </a:r>
            <a:endParaRPr>
              <a:solidFill>
                <a:schemeClr val="dk1"/>
              </a:solidFill>
            </a:endParaRPr>
          </a:p>
          <a:p>
            <a:pPr indent="-317500" lvl="0" marL="457200" rtl="0" algn="l">
              <a:lnSpc>
                <a:spcPct val="115000"/>
              </a:lnSpc>
              <a:spcBef>
                <a:spcPts val="0"/>
              </a:spcBef>
              <a:spcAft>
                <a:spcPts val="0"/>
              </a:spcAft>
              <a:buSzPts val="1400"/>
              <a:buChar char="●"/>
            </a:pPr>
            <a:r>
              <a:rPr lang="es" sz="1400" u="sng">
                <a:solidFill>
                  <a:schemeClr val="hlink"/>
                </a:solidFill>
                <a:hlinkClick r:id="rId3"/>
              </a:rPr>
              <a:t>https://www.sitemaps.org/protocol.html</a:t>
            </a:r>
            <a:endParaRPr sz="1400"/>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s"/>
              <a:t>Mapa sitio web</a:t>
            </a:r>
            <a:endParaRPr/>
          </a:p>
          <a:p>
            <a:pPr indent="0" lvl="0" marL="0" rtl="0" algn="l">
              <a:lnSpc>
                <a:spcPct val="100000"/>
              </a:lnSpc>
              <a:spcBef>
                <a:spcPts val="0"/>
              </a:spcBef>
              <a:spcAft>
                <a:spcPts val="0"/>
              </a:spcAft>
              <a:buSzPct val="111111"/>
              <a:buNone/>
            </a:pPr>
            <a:r>
              <a:t/>
            </a:r>
            <a:endParaRPr/>
          </a:p>
        </p:txBody>
      </p:sp>
      <p:sp>
        <p:nvSpPr>
          <p:cNvPr id="139" name="Google Shape;139;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40" name="Google Shape;140;p13"/>
          <p:cNvPicPr preferRelativeResize="0"/>
          <p:nvPr/>
        </p:nvPicPr>
        <p:blipFill rotWithShape="1">
          <a:blip r:embed="rId3">
            <a:alphaModFix/>
          </a:blip>
          <a:srcRect b="0" l="0" r="0" t="0"/>
          <a:stretch/>
        </p:blipFill>
        <p:spPr>
          <a:xfrm>
            <a:off x="232525" y="1152475"/>
            <a:ext cx="10354425" cy="5413600"/>
          </a:xfrm>
          <a:prstGeom prst="rect">
            <a:avLst/>
          </a:prstGeom>
          <a:noFill/>
          <a:ln>
            <a:noFill/>
          </a:ln>
        </p:spPr>
      </p:pic>
      <p:sp>
        <p:nvSpPr>
          <p:cNvPr id="141" name="Google Shape;141;p13"/>
          <p:cNvSpPr txBox="1"/>
          <p:nvPr/>
        </p:nvSpPr>
        <p:spPr>
          <a:xfrm>
            <a:off x="3440400" y="287775"/>
            <a:ext cx="5703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sng" cap="none" strike="noStrike">
                <a:solidFill>
                  <a:schemeClr val="hlink"/>
                </a:solidFill>
                <a:latin typeface="Arial"/>
                <a:ea typeface="Arial"/>
                <a:cs typeface="Arial"/>
                <a:sym typeface="Arial"/>
                <a:hlinkClick r:id="rId4"/>
              </a:rPr>
              <a:t>https://www.mediamarkt.es/sitemaps/sitemap-searchlistpages.xml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Conocer la tecnología con la que está programada la web</a:t>
            </a:r>
            <a:endParaRPr/>
          </a:p>
        </p:txBody>
      </p:sp>
      <p:sp>
        <p:nvSpPr>
          <p:cNvPr id="147" name="Google Shape;14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48" name="Google Shape;148;p14"/>
          <p:cNvPicPr preferRelativeResize="0"/>
          <p:nvPr/>
        </p:nvPicPr>
        <p:blipFill rotWithShape="1">
          <a:blip r:embed="rId3">
            <a:alphaModFix/>
          </a:blip>
          <a:srcRect b="0" l="0" r="0" t="0"/>
          <a:stretch/>
        </p:blipFill>
        <p:spPr>
          <a:xfrm>
            <a:off x="4164675" y="769975"/>
            <a:ext cx="3825200" cy="4181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Peticiones  HTTP- cabecera</a:t>
            </a:r>
            <a:endParaRPr/>
          </a:p>
        </p:txBody>
      </p:sp>
      <p:sp>
        <p:nvSpPr>
          <p:cNvPr id="154" name="Google Shape;154;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55" name="Google Shape;155;p15"/>
          <p:cNvPicPr preferRelativeResize="0"/>
          <p:nvPr/>
        </p:nvPicPr>
        <p:blipFill rotWithShape="1">
          <a:blip r:embed="rId3">
            <a:alphaModFix/>
          </a:blip>
          <a:srcRect b="0" l="0" r="0" t="0"/>
          <a:stretch/>
        </p:blipFill>
        <p:spPr>
          <a:xfrm>
            <a:off x="1386625" y="1356725"/>
            <a:ext cx="7119801" cy="3529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Respuesta http</a:t>
            </a:r>
            <a:endParaRPr/>
          </a:p>
        </p:txBody>
      </p:sp>
      <p:sp>
        <p:nvSpPr>
          <p:cNvPr id="161" name="Google Shape;161;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62" name="Google Shape;162;p16"/>
          <p:cNvPicPr preferRelativeResize="0"/>
          <p:nvPr/>
        </p:nvPicPr>
        <p:blipFill rotWithShape="1">
          <a:blip r:embed="rId3">
            <a:alphaModFix/>
          </a:blip>
          <a:srcRect b="0" l="0" r="0" t="0"/>
          <a:stretch/>
        </p:blipFill>
        <p:spPr>
          <a:xfrm>
            <a:off x="1622125" y="1072700"/>
            <a:ext cx="6045749" cy="4424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codigos de respuesta </a:t>
            </a:r>
            <a:endParaRPr/>
          </a:p>
        </p:txBody>
      </p:sp>
      <p:sp>
        <p:nvSpPr>
          <p:cNvPr id="168" name="Google Shape;168;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a:t>2XX  -  Peticiones exitosas</a:t>
            </a:r>
            <a:endParaRPr/>
          </a:p>
          <a:p>
            <a:pPr indent="0" lvl="0" marL="0" rtl="0" algn="l">
              <a:lnSpc>
                <a:spcPct val="115000"/>
              </a:lnSpc>
              <a:spcBef>
                <a:spcPts val="1200"/>
              </a:spcBef>
              <a:spcAft>
                <a:spcPts val="0"/>
              </a:spcAft>
              <a:buSzPts val="1800"/>
              <a:buNone/>
            </a:pPr>
            <a:r>
              <a:rPr lang="es"/>
              <a:t>3XX.  Redirecciones</a:t>
            </a:r>
            <a:endParaRPr/>
          </a:p>
          <a:p>
            <a:pPr indent="0" lvl="0" marL="0" rtl="0" algn="l">
              <a:lnSpc>
                <a:spcPct val="115000"/>
              </a:lnSpc>
              <a:spcBef>
                <a:spcPts val="1200"/>
              </a:spcBef>
              <a:spcAft>
                <a:spcPts val="0"/>
              </a:spcAft>
              <a:buSzPts val="1800"/>
              <a:buNone/>
            </a:pPr>
            <a:r>
              <a:rPr lang="es"/>
              <a:t>4XX   Errores de cliente   (404 recurso no encontrado)</a:t>
            </a:r>
            <a:endParaRPr/>
          </a:p>
          <a:p>
            <a:pPr indent="0" lvl="0" marL="0" rtl="0" algn="l">
              <a:lnSpc>
                <a:spcPct val="115000"/>
              </a:lnSpc>
              <a:spcBef>
                <a:spcPts val="1200"/>
              </a:spcBef>
              <a:spcAft>
                <a:spcPts val="1200"/>
              </a:spcAft>
              <a:buSzPts val="1800"/>
              <a:buNone/>
            </a:pPr>
            <a:r>
              <a:rPr lang="es"/>
              <a:t>5XX Errores de servidor (500 internal server error)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 de una página web  - DOM</a:t>
            </a:r>
            <a:endParaRPr/>
          </a:p>
        </p:txBody>
      </p:sp>
      <p:sp>
        <p:nvSpPr>
          <p:cNvPr id="174" name="Google Shape;174;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75" name="Google Shape;175;p18"/>
          <p:cNvPicPr preferRelativeResize="0"/>
          <p:nvPr/>
        </p:nvPicPr>
        <p:blipFill rotWithShape="1">
          <a:blip r:embed="rId3">
            <a:alphaModFix/>
          </a:blip>
          <a:srcRect b="0" l="0" r="0" t="0"/>
          <a:stretch/>
        </p:blipFill>
        <p:spPr>
          <a:xfrm>
            <a:off x="2524750" y="953025"/>
            <a:ext cx="4560000" cy="4308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Analizar la estructura de una página web</a:t>
            </a:r>
            <a:endParaRPr/>
          </a:p>
        </p:txBody>
      </p:sp>
      <p:sp>
        <p:nvSpPr>
          <p:cNvPr id="181" name="Google Shape;181;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a:t>Elementos principales:</a:t>
            </a:r>
            <a:endParaRPr/>
          </a:p>
          <a:p>
            <a:pPr indent="-342900" lvl="0" marL="457200" rtl="0" algn="l">
              <a:lnSpc>
                <a:spcPct val="115000"/>
              </a:lnSpc>
              <a:spcBef>
                <a:spcPts val="1200"/>
              </a:spcBef>
              <a:spcAft>
                <a:spcPts val="0"/>
              </a:spcAft>
              <a:buSzPts val="1800"/>
              <a:buChar char="-"/>
            </a:pPr>
            <a:r>
              <a:rPr lang="es"/>
              <a:t>H1, h2, h3,</a:t>
            </a:r>
            <a:endParaRPr/>
          </a:p>
          <a:p>
            <a:pPr indent="-342900" lvl="0" marL="457200" rtl="0" algn="l">
              <a:lnSpc>
                <a:spcPct val="115000"/>
              </a:lnSpc>
              <a:spcBef>
                <a:spcPts val="0"/>
              </a:spcBef>
              <a:spcAft>
                <a:spcPts val="0"/>
              </a:spcAft>
              <a:buSzPts val="1800"/>
              <a:buChar char="-"/>
            </a:pPr>
            <a:r>
              <a:rPr lang="es"/>
              <a:t>A</a:t>
            </a:r>
            <a:endParaRPr/>
          </a:p>
          <a:p>
            <a:pPr indent="-342900" lvl="0" marL="457200" rtl="0" algn="l">
              <a:lnSpc>
                <a:spcPct val="115000"/>
              </a:lnSpc>
              <a:spcBef>
                <a:spcPts val="0"/>
              </a:spcBef>
              <a:spcAft>
                <a:spcPts val="0"/>
              </a:spcAft>
              <a:buSzPts val="1800"/>
              <a:buChar char="-"/>
            </a:pPr>
            <a:r>
              <a:rPr lang="es"/>
              <a:t>images</a:t>
            </a:r>
            <a:endParaRPr/>
          </a:p>
          <a:p>
            <a:pPr indent="-342900" lvl="0" marL="457200" rtl="0" algn="l">
              <a:lnSpc>
                <a:spcPct val="115000"/>
              </a:lnSpc>
              <a:spcBef>
                <a:spcPts val="0"/>
              </a:spcBef>
              <a:spcAft>
                <a:spcPts val="0"/>
              </a:spcAft>
              <a:buSzPts val="1800"/>
              <a:buChar char="-"/>
            </a:pPr>
            <a:r>
              <a:rPr lang="es"/>
              <a:t>p</a:t>
            </a:r>
            <a:endParaRPr/>
          </a:p>
          <a:p>
            <a:pPr indent="-342900" lvl="0" marL="457200" rtl="0" algn="l">
              <a:lnSpc>
                <a:spcPct val="115000"/>
              </a:lnSpc>
              <a:spcBef>
                <a:spcPts val="0"/>
              </a:spcBef>
              <a:spcAft>
                <a:spcPts val="0"/>
              </a:spcAft>
              <a:buSzPts val="1800"/>
              <a:buChar char="-"/>
            </a:pPr>
            <a:r>
              <a:rPr lang="es"/>
              <a:t>tables, tr, td</a:t>
            </a:r>
            <a:endParaRPr/>
          </a:p>
          <a:p>
            <a:pPr indent="-342900" lvl="0" marL="457200" rtl="0" algn="l">
              <a:lnSpc>
                <a:spcPct val="115000"/>
              </a:lnSpc>
              <a:spcBef>
                <a:spcPts val="0"/>
              </a:spcBef>
              <a:spcAft>
                <a:spcPts val="0"/>
              </a:spcAft>
              <a:buSzPts val="1800"/>
              <a:buChar char="-"/>
            </a:pPr>
            <a:r>
              <a:rPr lang="es"/>
              <a:t>ul, li</a:t>
            </a:r>
            <a:endParaRPr/>
          </a:p>
        </p:txBody>
      </p:sp>
      <p:pic>
        <p:nvPicPr>
          <p:cNvPr id="182" name="Google Shape;182;p19"/>
          <p:cNvPicPr preferRelativeResize="0"/>
          <p:nvPr/>
        </p:nvPicPr>
        <p:blipFill rotWithShape="1">
          <a:blip r:embed="rId3">
            <a:alphaModFix/>
          </a:blip>
          <a:srcRect b="0" l="0" r="0" t="0"/>
          <a:stretch/>
        </p:blipFill>
        <p:spPr>
          <a:xfrm>
            <a:off x="3479424" y="1152475"/>
            <a:ext cx="4638450" cy="3963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Índice</a:t>
            </a:r>
            <a:endParaRPr/>
          </a:p>
        </p:txBody>
      </p:sp>
      <p:sp>
        <p:nvSpPr>
          <p:cNvPr id="65" name="Google Shape;65;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AutoNum type="arabicPeriod"/>
            </a:pPr>
            <a:r>
              <a:rPr lang="es">
                <a:solidFill>
                  <a:schemeClr val="dk1"/>
                </a:solidFill>
              </a:rPr>
              <a:t>¿Qué es Web scraping? / Utilidad</a:t>
            </a:r>
            <a:endParaRPr>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s">
                <a:solidFill>
                  <a:schemeClr val="dk1"/>
                </a:solidFill>
              </a:rPr>
              <a:t>Legalidad y protección</a:t>
            </a:r>
            <a:endParaRPr>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s">
                <a:solidFill>
                  <a:schemeClr val="dk1"/>
                </a:solidFill>
              </a:rPr>
              <a:t>Uso web scraping</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Ejemplo - listar todas las páginas de un site map</a:t>
            </a:r>
            <a:endParaRPr/>
          </a:p>
        </p:txBody>
      </p:sp>
      <p:pic>
        <p:nvPicPr>
          <p:cNvPr id="188" name="Google Shape;188;p20"/>
          <p:cNvPicPr preferRelativeResize="0"/>
          <p:nvPr/>
        </p:nvPicPr>
        <p:blipFill rotWithShape="1">
          <a:blip r:embed="rId3">
            <a:alphaModFix/>
          </a:blip>
          <a:srcRect b="0" l="0" r="0" t="0"/>
          <a:stretch/>
        </p:blipFill>
        <p:spPr>
          <a:xfrm>
            <a:off x="7604250" y="0"/>
            <a:ext cx="1017726" cy="1017726"/>
          </a:xfrm>
          <a:prstGeom prst="rect">
            <a:avLst/>
          </a:prstGeom>
          <a:noFill/>
          <a:ln>
            <a:noFill/>
          </a:ln>
        </p:spPr>
      </p:pic>
      <p:pic>
        <p:nvPicPr>
          <p:cNvPr id="189" name="Google Shape;189;p20"/>
          <p:cNvPicPr preferRelativeResize="0"/>
          <p:nvPr/>
        </p:nvPicPr>
        <p:blipFill rotWithShape="1">
          <a:blip r:embed="rId4">
            <a:alphaModFix/>
          </a:blip>
          <a:srcRect b="0" l="0" r="0" t="0"/>
          <a:stretch/>
        </p:blipFill>
        <p:spPr>
          <a:xfrm>
            <a:off x="152400" y="1170125"/>
            <a:ext cx="7172299" cy="38209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Ejemplo - listar todas las páginas de un site map</a:t>
            </a:r>
            <a:endParaRPr/>
          </a:p>
        </p:txBody>
      </p:sp>
      <p:sp>
        <p:nvSpPr>
          <p:cNvPr id="195" name="Google Shape;195;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25000"/>
          </a:bodyPr>
          <a:lstStyle/>
          <a:p>
            <a:pPr indent="0" lvl="0" marL="0" rtl="0" algn="l">
              <a:lnSpc>
                <a:spcPct val="115000"/>
              </a:lnSpc>
              <a:spcBef>
                <a:spcPts val="0"/>
              </a:spcBef>
              <a:spcAft>
                <a:spcPts val="0"/>
              </a:spcAft>
              <a:buSzPct val="160000"/>
              <a:buNone/>
            </a:pPr>
            <a:r>
              <a:rPr lang="es" sz="4500"/>
              <a:t>sitemap_url="</a:t>
            </a:r>
            <a:r>
              <a:rPr lang="es" sz="4500" u="sng">
                <a:solidFill>
                  <a:schemeClr val="hlink"/>
                </a:solidFill>
                <a:hlinkClick r:id="rId3"/>
              </a:rPr>
              <a:t>https://www.mediamarkt.es/sitemap/sitemap-productlist.xml</a:t>
            </a:r>
            <a:r>
              <a:rPr lang="es" sz="4500"/>
              <a:t>"</a:t>
            </a:r>
            <a:endParaRPr sz="4500"/>
          </a:p>
          <a:p>
            <a:pPr indent="0" lvl="0" marL="0" rtl="0" algn="l">
              <a:lnSpc>
                <a:spcPct val="115000"/>
              </a:lnSpc>
              <a:spcBef>
                <a:spcPts val="1200"/>
              </a:spcBef>
              <a:spcAft>
                <a:spcPts val="0"/>
              </a:spcAft>
              <a:buSzPct val="160000"/>
              <a:buNone/>
            </a:pPr>
            <a:r>
              <a:rPr lang="es" sz="4500"/>
              <a:t>tag="loc"</a:t>
            </a:r>
            <a:endParaRPr sz="4500"/>
          </a:p>
          <a:p>
            <a:pPr indent="0" lvl="0" marL="0" rtl="0" algn="l">
              <a:lnSpc>
                <a:spcPct val="115000"/>
              </a:lnSpc>
              <a:spcBef>
                <a:spcPts val="1200"/>
              </a:spcBef>
              <a:spcAft>
                <a:spcPts val="0"/>
              </a:spcAft>
              <a:buSzPct val="160000"/>
              <a:buNone/>
            </a:pPr>
            <a:r>
              <a:rPr lang="es" sz="4500"/>
              <a:t>page_site_map = requests.get(sitemap_url)</a:t>
            </a:r>
            <a:endParaRPr sz="4500"/>
          </a:p>
          <a:p>
            <a:pPr indent="0" lvl="0" marL="0" rtl="0" algn="l">
              <a:lnSpc>
                <a:spcPct val="115000"/>
              </a:lnSpc>
              <a:spcBef>
                <a:spcPts val="1200"/>
              </a:spcBef>
              <a:spcAft>
                <a:spcPts val="0"/>
              </a:spcAft>
              <a:buSzPct val="160000"/>
              <a:buNone/>
            </a:pPr>
            <a:r>
              <a:rPr lang="es" sz="4500"/>
              <a:t>sitemap = BeautifulSoup(page_site_map.content, "lxml")</a:t>
            </a:r>
            <a:endParaRPr sz="4500"/>
          </a:p>
          <a:p>
            <a:pPr indent="0" lvl="0" marL="0" rtl="0" algn="l">
              <a:lnSpc>
                <a:spcPct val="115000"/>
              </a:lnSpc>
              <a:spcBef>
                <a:spcPts val="1200"/>
              </a:spcBef>
              <a:spcAft>
                <a:spcPts val="0"/>
              </a:spcAft>
              <a:buSzPct val="160000"/>
              <a:buNone/>
            </a:pPr>
            <a:r>
              <a:rPr lang="es" sz="4500"/>
              <a:t>tags = sitemap.find_all(tag)</a:t>
            </a:r>
            <a:endParaRPr sz="4500"/>
          </a:p>
          <a:p>
            <a:pPr indent="0" lvl="0" marL="0" rtl="0" algn="l">
              <a:lnSpc>
                <a:spcPct val="115000"/>
              </a:lnSpc>
              <a:spcBef>
                <a:spcPts val="1200"/>
              </a:spcBef>
              <a:spcAft>
                <a:spcPts val="0"/>
              </a:spcAft>
              <a:buSzPct val="160000"/>
              <a:buNone/>
            </a:pPr>
            <a:r>
              <a:rPr lang="es" sz="4500"/>
              <a:t>lista_paginas=[]</a:t>
            </a:r>
            <a:endParaRPr sz="4500"/>
          </a:p>
          <a:p>
            <a:pPr indent="0" lvl="0" marL="0" rtl="0" algn="l">
              <a:lnSpc>
                <a:spcPct val="115000"/>
              </a:lnSpc>
              <a:spcBef>
                <a:spcPts val="1200"/>
              </a:spcBef>
              <a:spcAft>
                <a:spcPts val="0"/>
              </a:spcAft>
              <a:buSzPct val="160000"/>
              <a:buNone/>
            </a:pPr>
            <a:r>
              <a:rPr lang="es" sz="4500"/>
              <a:t>for pagina_site in tags:</a:t>
            </a:r>
            <a:endParaRPr sz="4500"/>
          </a:p>
          <a:p>
            <a:pPr indent="0" lvl="0" marL="0" rtl="0" algn="l">
              <a:lnSpc>
                <a:spcPct val="115000"/>
              </a:lnSpc>
              <a:spcBef>
                <a:spcPts val="1200"/>
              </a:spcBef>
              <a:spcAft>
                <a:spcPts val="0"/>
              </a:spcAft>
              <a:buSzPct val="160000"/>
              <a:buNone/>
            </a:pPr>
            <a:r>
              <a:rPr lang="es" sz="4500"/>
              <a:t>  print(pagina_site.get_text().strip())</a:t>
            </a:r>
            <a:endParaRPr sz="4500"/>
          </a:p>
          <a:p>
            <a:pPr indent="0" lvl="0" marL="0" rtl="0" algn="l">
              <a:lnSpc>
                <a:spcPct val="115000"/>
              </a:lnSpc>
              <a:spcBef>
                <a:spcPts val="1200"/>
              </a:spcBef>
              <a:spcAft>
                <a:spcPts val="0"/>
              </a:spcAft>
              <a:buSzPct val="160000"/>
              <a:buNone/>
            </a:pPr>
            <a:r>
              <a:rPr lang="es" sz="4500"/>
              <a:t>  lista_paginas.extend([pagina_site.get_text().strip()])</a:t>
            </a:r>
            <a:endParaRPr sz="4500"/>
          </a:p>
          <a:p>
            <a:pPr indent="0" lvl="0" marL="0" rtl="0" algn="l">
              <a:lnSpc>
                <a:spcPct val="115000"/>
              </a:lnSpc>
              <a:spcBef>
                <a:spcPts val="1200"/>
              </a:spcBef>
              <a:spcAft>
                <a:spcPts val="1200"/>
              </a:spcAft>
              <a:buSzPts val="1800"/>
              <a:buNone/>
            </a:pPr>
            <a:r>
              <a:t/>
            </a:r>
            <a:endParaRPr/>
          </a:p>
        </p:txBody>
      </p:sp>
      <p:pic>
        <p:nvPicPr>
          <p:cNvPr id="196" name="Google Shape;196;p21"/>
          <p:cNvPicPr preferRelativeResize="0"/>
          <p:nvPr/>
        </p:nvPicPr>
        <p:blipFill rotWithShape="1">
          <a:blip r:embed="rId4">
            <a:alphaModFix/>
          </a:blip>
          <a:srcRect b="0" l="0" r="0" t="0"/>
          <a:stretch/>
        </p:blipFill>
        <p:spPr>
          <a:xfrm>
            <a:off x="7604250" y="0"/>
            <a:ext cx="1017726" cy="10177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obtener todos los productos de una categoría </a:t>
            </a:r>
            <a:endParaRPr/>
          </a:p>
        </p:txBody>
      </p:sp>
      <p:sp>
        <p:nvSpPr>
          <p:cNvPr id="202" name="Google Shape;202;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03" name="Google Shape;203;p22"/>
          <p:cNvPicPr preferRelativeResize="0"/>
          <p:nvPr/>
        </p:nvPicPr>
        <p:blipFill rotWithShape="1">
          <a:blip r:embed="rId3">
            <a:alphaModFix/>
          </a:blip>
          <a:srcRect b="0" l="0" r="0" t="0"/>
          <a:stretch/>
        </p:blipFill>
        <p:spPr>
          <a:xfrm>
            <a:off x="481775" y="1152475"/>
            <a:ext cx="3534274" cy="4073801"/>
          </a:xfrm>
          <a:prstGeom prst="rect">
            <a:avLst/>
          </a:prstGeom>
          <a:noFill/>
          <a:ln>
            <a:noFill/>
          </a:ln>
        </p:spPr>
      </p:pic>
      <p:pic>
        <p:nvPicPr>
          <p:cNvPr id="204" name="Google Shape;204;p22"/>
          <p:cNvPicPr preferRelativeResize="0"/>
          <p:nvPr/>
        </p:nvPicPr>
        <p:blipFill rotWithShape="1">
          <a:blip r:embed="rId4">
            <a:alphaModFix/>
          </a:blip>
          <a:srcRect b="0" l="0" r="0" t="0"/>
          <a:stretch/>
        </p:blipFill>
        <p:spPr>
          <a:xfrm>
            <a:off x="4184377" y="1373925"/>
            <a:ext cx="4444125" cy="3852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9146566e57_0_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Preparar SO para trabajar con jupyter lab</a:t>
            </a:r>
            <a:endParaRPr/>
          </a:p>
        </p:txBody>
      </p:sp>
      <p:sp>
        <p:nvSpPr>
          <p:cNvPr id="210" name="Google Shape;210;g29146566e57_0_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sz="1100">
                <a:solidFill>
                  <a:schemeClr val="dk1"/>
                </a:solidFill>
              </a:rPr>
              <a:t>oinstall pip for Python 3 on Ubuntu 20.04 run the following commands as root or</a:t>
            </a:r>
            <a:r>
              <a:rPr lang="es" sz="1100">
                <a:solidFill>
                  <a:schemeClr val="dk1"/>
                </a:solidFill>
                <a:uFill>
                  <a:noFill/>
                </a:uFill>
                <a:hlinkClick r:id="rId3">
                  <a:extLst>
                    <a:ext uri="{A12FA001-AC4F-418D-AE19-62706E023703}">
                      <ahyp:hlinkClr val="tx"/>
                    </a:ext>
                  </a:extLst>
                </a:hlinkClick>
              </a:rPr>
              <a:t> </a:t>
            </a:r>
            <a:r>
              <a:rPr lang="es" sz="1100" u="sng">
                <a:solidFill>
                  <a:schemeClr val="hlink"/>
                </a:solidFill>
                <a:hlinkClick r:id="rId4"/>
              </a:rPr>
              <a:t>sudo user</a:t>
            </a:r>
            <a:r>
              <a:rPr lang="es" sz="1100">
                <a:solidFill>
                  <a:schemeClr val="dk1"/>
                </a:solidFill>
              </a:rPr>
              <a:t> in your terminal:</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s" sz="1100">
                <a:solidFill>
                  <a:schemeClr val="dk1"/>
                </a:solidFill>
              </a:rPr>
              <a:t>        sudo apt update</a:t>
            </a:r>
            <a:endParaRPr sz="1100">
              <a:solidFill>
                <a:schemeClr val="dk1"/>
              </a:solidFill>
            </a:endParaRPr>
          </a:p>
          <a:p>
            <a:pPr indent="0" lvl="0" marL="0" rtl="0" algn="l">
              <a:spcBef>
                <a:spcPts val="0"/>
              </a:spcBef>
              <a:spcAft>
                <a:spcPts val="0"/>
              </a:spcAft>
              <a:buNone/>
            </a:pPr>
            <a:r>
              <a:rPr lang="es" sz="1100">
                <a:solidFill>
                  <a:schemeClr val="dk1"/>
                </a:solidFill>
              </a:rPr>
              <a:t>        sudo apt install python3-pip</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s" sz="1100">
                <a:solidFill>
                  <a:schemeClr val="dk1"/>
                </a:solidFill>
              </a:rPr>
              <a:t>install jupyter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457200" lvl="0" marL="0" rtl="0" algn="l">
              <a:spcBef>
                <a:spcPts val="0"/>
              </a:spcBef>
              <a:spcAft>
                <a:spcPts val="0"/>
              </a:spcAft>
              <a:buNone/>
            </a:pPr>
            <a:r>
              <a:rPr lang="es" sz="1100">
                <a:solidFill>
                  <a:schemeClr val="dk1"/>
                </a:solidFill>
              </a:rPr>
              <a:t>pip install jupyterlab</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1 ¿Qué es el web scraping?</a:t>
            </a:r>
            <a:endParaRPr/>
          </a:p>
        </p:txBody>
      </p:sp>
      <p:sp>
        <p:nvSpPr>
          <p:cNvPr id="71" name="Google Shape;71;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27025" lvl="0" marL="457200" marR="0" rtl="0" algn="l">
              <a:lnSpc>
                <a:spcPct val="115000"/>
              </a:lnSpc>
              <a:spcBef>
                <a:spcPts val="0"/>
              </a:spcBef>
              <a:spcAft>
                <a:spcPts val="0"/>
              </a:spcAft>
              <a:buClr>
                <a:srgbClr val="181B32"/>
              </a:buClr>
              <a:buSzPts val="1550"/>
              <a:buFont typeface="Nunito"/>
              <a:buChar char="●"/>
            </a:pPr>
            <a:r>
              <a:rPr lang="es" sz="1550">
                <a:solidFill>
                  <a:srgbClr val="181B32"/>
                </a:solidFill>
              </a:rPr>
              <a:t>El Web Scraping, es una técnica para extraer y almacenar datos de </a:t>
            </a:r>
            <a:r>
              <a:rPr b="1" lang="es" sz="1550">
                <a:solidFill>
                  <a:srgbClr val="181B32"/>
                </a:solidFill>
              </a:rPr>
              <a:t>“manera automatizada”</a:t>
            </a:r>
            <a:r>
              <a:rPr lang="es" sz="1550">
                <a:solidFill>
                  <a:srgbClr val="181B32"/>
                </a:solidFill>
              </a:rPr>
              <a:t> de una o varias páginas web con el fin de analizarlos o manipularlos en otros medios.</a:t>
            </a:r>
            <a:endParaRPr sz="1550">
              <a:solidFill>
                <a:srgbClr val="181B32"/>
              </a:solidFill>
            </a:endParaRPr>
          </a:p>
          <a:p>
            <a:pPr indent="-327025" lvl="0" marL="457200" marR="0" rtl="0" algn="l">
              <a:lnSpc>
                <a:spcPct val="115000"/>
              </a:lnSpc>
              <a:spcBef>
                <a:spcPts val="0"/>
              </a:spcBef>
              <a:spcAft>
                <a:spcPts val="0"/>
              </a:spcAft>
              <a:buClr>
                <a:srgbClr val="181B32"/>
              </a:buClr>
              <a:buSzPts val="1550"/>
              <a:buChar char="●"/>
            </a:pPr>
            <a:r>
              <a:rPr lang="es" sz="1550">
                <a:solidFill>
                  <a:srgbClr val="181B32"/>
                </a:solidFill>
              </a:rPr>
              <a:t>Es útil cuando nos interesa recuperar la información de una web y no dispone a través de una API, base de datos,...</a:t>
            </a:r>
            <a:endParaRPr sz="1550">
              <a:solidFill>
                <a:srgbClr val="181B32"/>
              </a:solidFill>
            </a:endParaRPr>
          </a:p>
          <a:p>
            <a:pPr indent="-327025" lvl="0" marL="457200" marR="0" rtl="0" algn="l">
              <a:lnSpc>
                <a:spcPct val="115000"/>
              </a:lnSpc>
              <a:spcBef>
                <a:spcPts val="0"/>
              </a:spcBef>
              <a:spcAft>
                <a:spcPts val="0"/>
              </a:spcAft>
              <a:buClr>
                <a:srgbClr val="181B32"/>
              </a:buClr>
              <a:buSzPts val="1550"/>
              <a:buChar char="●"/>
            </a:pPr>
            <a:r>
              <a:rPr lang="es" sz="1550">
                <a:solidFill>
                  <a:srgbClr val="181B32"/>
                </a:solidFill>
              </a:rPr>
              <a:t>Los encargados de realizar esta labor de rastreo, denominada scrapear, son los denominados bots o crawlers. Son robots que se dedican a navegar de forma automática por páginas webs, recogiendo aquellos datos o información presentes en ellas.</a:t>
            </a:r>
            <a:endParaRPr sz="1550">
              <a:solidFill>
                <a:srgbClr val="181B32"/>
              </a:solidFill>
            </a:endParaRPr>
          </a:p>
          <a:p>
            <a:pPr indent="-327025" lvl="0" marL="457200" marR="0" rtl="0" algn="l">
              <a:lnSpc>
                <a:spcPct val="115000"/>
              </a:lnSpc>
              <a:spcBef>
                <a:spcPts val="0"/>
              </a:spcBef>
              <a:spcAft>
                <a:spcPts val="0"/>
              </a:spcAft>
              <a:buClr>
                <a:srgbClr val="181B32"/>
              </a:buClr>
              <a:buSzPts val="1550"/>
              <a:buChar char="●"/>
            </a:pPr>
            <a:r>
              <a:rPr lang="es" sz="1550">
                <a:solidFill>
                  <a:srgbClr val="333333"/>
                </a:solidFill>
                <a:highlight>
                  <a:srgbClr val="FFFFFF"/>
                </a:highlight>
              </a:rPr>
              <a:t>El ejemplo más claro de scraping es Google. Sus bots analizan la red en busca de contenido</a:t>
            </a:r>
            <a:endParaRPr sz="1550">
              <a:solidFill>
                <a:srgbClr val="181B32"/>
              </a:solidFill>
            </a:endParaRPr>
          </a:p>
        </p:txBody>
      </p:sp>
      <p:sp>
        <p:nvSpPr>
          <p:cNvPr id="72" name="Google Shape;72;p3"/>
          <p:cNvSpPr txBox="1"/>
          <p:nvPr/>
        </p:nvSpPr>
        <p:spPr>
          <a:xfrm>
            <a:off x="535650" y="4336225"/>
            <a:ext cx="8323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Ref: </a:t>
            </a:r>
            <a:r>
              <a:rPr b="0" i="0" lang="es" sz="1400" u="sng" cap="none" strike="noStrike">
                <a:solidFill>
                  <a:schemeClr val="hlink"/>
                </a:solidFill>
                <a:latin typeface="Arial"/>
                <a:ea typeface="Arial"/>
                <a:cs typeface="Arial"/>
                <a:sym typeface="Arial"/>
                <a:hlinkClick r:id="rId3"/>
              </a:rPr>
              <a:t>https://protecciondatos-lopd.com/empresas/web-scraping-legal/</a:t>
            </a: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1 Utilidad</a:t>
            </a:r>
            <a:endParaRPr/>
          </a:p>
        </p:txBody>
      </p:sp>
      <p:sp>
        <p:nvSpPr>
          <p:cNvPr id="78" name="Google Shape;78;p4"/>
          <p:cNvSpPr txBox="1"/>
          <p:nvPr>
            <p:ph idx="1" type="body"/>
          </p:nvPr>
        </p:nvSpPr>
        <p:spPr>
          <a:xfrm>
            <a:off x="311700" y="1158725"/>
            <a:ext cx="8520600" cy="3416400"/>
          </a:xfrm>
          <a:prstGeom prst="rect">
            <a:avLst/>
          </a:prstGeom>
          <a:noFill/>
          <a:ln>
            <a:noFill/>
          </a:ln>
        </p:spPr>
        <p:txBody>
          <a:bodyPr anchorCtr="0" anchor="t" bIns="91425" lIns="91425" spcFirstLastPara="1" rIns="91425" wrap="square" tIns="91425">
            <a:normAutofit/>
          </a:bodyPr>
          <a:lstStyle/>
          <a:p>
            <a:pPr indent="-314325" lvl="0" marL="647700" rtl="0" algn="l">
              <a:lnSpc>
                <a:spcPct val="115000"/>
              </a:lnSpc>
              <a:spcBef>
                <a:spcPts val="0"/>
              </a:spcBef>
              <a:spcAft>
                <a:spcPts val="0"/>
              </a:spcAft>
              <a:buClr>
                <a:srgbClr val="181B32"/>
              </a:buClr>
              <a:buSzPts val="1350"/>
              <a:buChar char="●"/>
            </a:pPr>
            <a:r>
              <a:rPr lang="es" sz="1350">
                <a:solidFill>
                  <a:srgbClr val="181B32"/>
                </a:solidFill>
              </a:rPr>
              <a:t>Localizar ítems o stock en distintas e-commerces.</a:t>
            </a:r>
            <a:endParaRPr sz="1350">
              <a:solidFill>
                <a:srgbClr val="181B32"/>
              </a:solidFill>
            </a:endParaRPr>
          </a:p>
          <a:p>
            <a:pPr indent="-314325" lvl="0" marL="647700" rtl="0" algn="l">
              <a:lnSpc>
                <a:spcPct val="115000"/>
              </a:lnSpc>
              <a:spcBef>
                <a:spcPts val="0"/>
              </a:spcBef>
              <a:spcAft>
                <a:spcPts val="0"/>
              </a:spcAft>
              <a:buClr>
                <a:srgbClr val="181B32"/>
              </a:buClr>
              <a:buSzPts val="1350"/>
              <a:buChar char="●"/>
            </a:pPr>
            <a:r>
              <a:rPr lang="es" sz="1350">
                <a:solidFill>
                  <a:srgbClr val="181B32"/>
                </a:solidFill>
              </a:rPr>
              <a:t>Nutrir una base de datos relevante para tu negocio.</a:t>
            </a:r>
            <a:endParaRPr sz="1350">
              <a:solidFill>
                <a:srgbClr val="181B32"/>
              </a:solidFill>
            </a:endParaRPr>
          </a:p>
          <a:p>
            <a:pPr indent="-314325" lvl="0" marL="647700" rtl="0" algn="l">
              <a:lnSpc>
                <a:spcPct val="115000"/>
              </a:lnSpc>
              <a:spcBef>
                <a:spcPts val="0"/>
              </a:spcBef>
              <a:spcAft>
                <a:spcPts val="0"/>
              </a:spcAft>
              <a:buClr>
                <a:srgbClr val="181B32"/>
              </a:buClr>
              <a:buSzPts val="1350"/>
              <a:buChar char="●"/>
            </a:pPr>
            <a:r>
              <a:rPr lang="es" sz="1350">
                <a:solidFill>
                  <a:srgbClr val="181B32"/>
                </a:solidFill>
              </a:rPr>
              <a:t>Realizar una migración de un sitio web.</a:t>
            </a:r>
            <a:endParaRPr sz="1350">
              <a:solidFill>
                <a:srgbClr val="181B32"/>
              </a:solidFill>
            </a:endParaRPr>
          </a:p>
          <a:p>
            <a:pPr indent="-314325" lvl="0" marL="647700" rtl="0" algn="l">
              <a:lnSpc>
                <a:spcPct val="115000"/>
              </a:lnSpc>
              <a:spcBef>
                <a:spcPts val="0"/>
              </a:spcBef>
              <a:spcAft>
                <a:spcPts val="0"/>
              </a:spcAft>
              <a:buClr>
                <a:srgbClr val="181B32"/>
              </a:buClr>
              <a:buSzPts val="1350"/>
              <a:buChar char="●"/>
            </a:pPr>
            <a:r>
              <a:rPr lang="es" sz="1350">
                <a:solidFill>
                  <a:srgbClr val="181B32"/>
                </a:solidFill>
              </a:rPr>
              <a:t>Recopilar y ofrecer datos de varias webs.</a:t>
            </a:r>
            <a:endParaRPr sz="1350">
              <a:solidFill>
                <a:srgbClr val="181B32"/>
              </a:solidFill>
            </a:endParaRPr>
          </a:p>
          <a:p>
            <a:pPr indent="-314325" lvl="0" marL="647700" rtl="0" algn="l">
              <a:lnSpc>
                <a:spcPct val="115000"/>
              </a:lnSpc>
              <a:spcBef>
                <a:spcPts val="0"/>
              </a:spcBef>
              <a:spcAft>
                <a:spcPts val="0"/>
              </a:spcAft>
              <a:buClr>
                <a:srgbClr val="181B32"/>
              </a:buClr>
              <a:buSzPts val="1350"/>
              <a:buChar char="●"/>
            </a:pPr>
            <a:r>
              <a:rPr lang="es" sz="1350">
                <a:solidFill>
                  <a:srgbClr val="181B32"/>
                </a:solidFill>
              </a:rPr>
              <a:t>Generar alertas sobre cambios en una web.</a:t>
            </a:r>
            <a:endParaRPr sz="1350">
              <a:solidFill>
                <a:srgbClr val="181B32"/>
              </a:solidFill>
            </a:endParaRPr>
          </a:p>
          <a:p>
            <a:pPr indent="-314325" lvl="0" marL="647700" rtl="0" algn="l">
              <a:lnSpc>
                <a:spcPct val="115000"/>
              </a:lnSpc>
              <a:spcBef>
                <a:spcPts val="0"/>
              </a:spcBef>
              <a:spcAft>
                <a:spcPts val="0"/>
              </a:spcAft>
              <a:buClr>
                <a:srgbClr val="181B32"/>
              </a:buClr>
              <a:buSzPts val="1350"/>
              <a:buChar char="●"/>
            </a:pPr>
            <a:r>
              <a:rPr lang="es" sz="1350">
                <a:solidFill>
                  <a:srgbClr val="181B32"/>
                </a:solidFill>
              </a:rPr>
              <a:t>Monitorear precios de la competencia.</a:t>
            </a:r>
            <a:endParaRPr sz="1350">
              <a:solidFill>
                <a:srgbClr val="181B32"/>
              </a:solidFill>
            </a:endParaRPr>
          </a:p>
          <a:p>
            <a:pPr indent="-314325" lvl="0" marL="647700" rtl="0" algn="l">
              <a:lnSpc>
                <a:spcPct val="115000"/>
              </a:lnSpc>
              <a:spcBef>
                <a:spcPts val="0"/>
              </a:spcBef>
              <a:spcAft>
                <a:spcPts val="0"/>
              </a:spcAft>
              <a:buClr>
                <a:srgbClr val="181B32"/>
              </a:buClr>
              <a:buSzPts val="1350"/>
              <a:buChar char="●"/>
            </a:pPr>
            <a:r>
              <a:rPr lang="es" sz="1350">
                <a:solidFill>
                  <a:srgbClr val="181B32"/>
                </a:solidFill>
              </a:rPr>
              <a:t>Recolectar fichas de productos.</a:t>
            </a:r>
            <a:endParaRPr sz="1350">
              <a:solidFill>
                <a:srgbClr val="181B32"/>
              </a:solidFill>
            </a:endParaRPr>
          </a:p>
          <a:p>
            <a:pPr indent="-314325" lvl="0" marL="647700" rtl="0" algn="l">
              <a:lnSpc>
                <a:spcPct val="115000"/>
              </a:lnSpc>
              <a:spcBef>
                <a:spcPts val="0"/>
              </a:spcBef>
              <a:spcAft>
                <a:spcPts val="0"/>
              </a:spcAft>
              <a:buClr>
                <a:srgbClr val="181B32"/>
              </a:buClr>
              <a:buSzPts val="1350"/>
              <a:buFont typeface="Nunito"/>
              <a:buChar char="●"/>
            </a:pPr>
            <a:r>
              <a:rPr lang="es" sz="1350">
                <a:solidFill>
                  <a:srgbClr val="181B32"/>
                </a:solidFill>
              </a:rPr>
              <a:t>Buscar links rotos mediante un análisis de los enlaces de una web</a:t>
            </a:r>
            <a:r>
              <a:rPr lang="es" sz="1350">
                <a:solidFill>
                  <a:srgbClr val="181B32"/>
                </a:solidFill>
                <a:latin typeface="Nunito"/>
                <a:ea typeface="Nunito"/>
                <a:cs typeface="Nunito"/>
                <a:sym typeface="Nunito"/>
              </a:rPr>
              <a:t>.</a:t>
            </a:r>
            <a:endParaRPr sz="1350">
              <a:solidFill>
                <a:srgbClr val="181B32"/>
              </a:solidFill>
              <a:latin typeface="Nunito"/>
              <a:ea typeface="Nunito"/>
              <a:cs typeface="Nunito"/>
              <a:sym typeface="Nunito"/>
            </a:endParaRPr>
          </a:p>
          <a:p>
            <a:pPr indent="0" lvl="0" marL="457200" rtl="0" algn="l">
              <a:lnSpc>
                <a:spcPct val="115000"/>
              </a:lnSpc>
              <a:spcBef>
                <a:spcPts val="1800"/>
              </a:spcBef>
              <a:spcAft>
                <a:spcPts val="1200"/>
              </a:spcAft>
              <a:buSzPts val="1800"/>
              <a:buNone/>
            </a:pPr>
            <a:r>
              <a:t/>
            </a:r>
            <a:endParaRPr sz="1350">
              <a:solidFill>
                <a:srgbClr val="181B3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2 ¿Es legal?</a:t>
            </a:r>
            <a:endParaRPr/>
          </a:p>
        </p:txBody>
      </p:sp>
      <p:sp>
        <p:nvSpPr>
          <p:cNvPr id="84" name="Google Shape;84;p5"/>
          <p:cNvSpPr txBox="1"/>
          <p:nvPr>
            <p:ph idx="1" type="body"/>
          </p:nvPr>
        </p:nvSpPr>
        <p:spPr>
          <a:xfrm>
            <a:off x="311700" y="1152475"/>
            <a:ext cx="8520600" cy="341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00000"/>
              <a:buNone/>
            </a:pPr>
            <a:r>
              <a:rPr lang="es" sz="7200">
                <a:solidFill>
                  <a:srgbClr val="181B32"/>
                </a:solidFill>
              </a:rPr>
              <a:t>¿Sí? Hay una delgada línea entre lo legal e ilegal con el uso del Web Scraping. </a:t>
            </a:r>
            <a:endParaRPr sz="7200">
              <a:solidFill>
                <a:srgbClr val="181B32"/>
              </a:solidFill>
            </a:endParaRPr>
          </a:p>
          <a:p>
            <a:pPr indent="0" lvl="0" marL="0" rtl="0" algn="l">
              <a:lnSpc>
                <a:spcPct val="115000"/>
              </a:lnSpc>
              <a:spcBef>
                <a:spcPts val="1800"/>
              </a:spcBef>
              <a:spcAft>
                <a:spcPts val="0"/>
              </a:spcAft>
              <a:buSzPct val="100000"/>
              <a:buNone/>
            </a:pPr>
            <a:r>
              <a:rPr b="1" lang="es" sz="7200">
                <a:solidFill>
                  <a:srgbClr val="070E27"/>
                </a:solidFill>
              </a:rPr>
              <a:t>Buenas prácticas para el uso del Web Scraping</a:t>
            </a:r>
            <a:endParaRPr b="1" sz="7200">
              <a:solidFill>
                <a:srgbClr val="070E27"/>
              </a:solidFill>
            </a:endParaRPr>
          </a:p>
          <a:p>
            <a:pPr indent="-342900" lvl="0" marL="457200" rtl="0" algn="l">
              <a:lnSpc>
                <a:spcPct val="115000"/>
              </a:lnSpc>
              <a:spcBef>
                <a:spcPts val="1800"/>
              </a:spcBef>
              <a:spcAft>
                <a:spcPts val="0"/>
              </a:spcAft>
              <a:buClr>
                <a:srgbClr val="181B32"/>
              </a:buClr>
              <a:buSzPct val="100000"/>
              <a:buChar char="●"/>
            </a:pPr>
            <a:r>
              <a:rPr lang="es" sz="7200">
                <a:solidFill>
                  <a:srgbClr val="181B32"/>
                </a:solidFill>
              </a:rPr>
              <a:t>Los scrapers deben conocer y seguir los derechos de propiedad intelectual de los sitios web. Por lo tanto, el robo de contenido con derechos de autor está totalmente prohibido. Si se infringe esto, el uso del Web Scraping sería ilícito. </a:t>
            </a:r>
            <a:endParaRPr sz="7200">
              <a:solidFill>
                <a:srgbClr val="181B32"/>
              </a:solidFill>
            </a:endParaRPr>
          </a:p>
          <a:p>
            <a:pPr indent="-342900" lvl="0" marL="457200" rtl="0" algn="l">
              <a:lnSpc>
                <a:spcPct val="115000"/>
              </a:lnSpc>
              <a:spcBef>
                <a:spcPts val="0"/>
              </a:spcBef>
              <a:spcAft>
                <a:spcPts val="0"/>
              </a:spcAft>
              <a:buClr>
                <a:srgbClr val="181B32"/>
              </a:buClr>
              <a:buSzPct val="100000"/>
              <a:buChar char="●"/>
            </a:pPr>
            <a:r>
              <a:rPr lang="es" sz="7200">
                <a:solidFill>
                  <a:srgbClr val="181B32"/>
                </a:solidFill>
              </a:rPr>
              <a:t>En segundo lugar, los datos que se obtengan del scraping deben estar disponibles de forma libre por terceros en la web. </a:t>
            </a:r>
            <a:endParaRPr sz="7200">
              <a:solidFill>
                <a:srgbClr val="181B32"/>
              </a:solidFill>
            </a:endParaRPr>
          </a:p>
          <a:p>
            <a:pPr indent="-342900" lvl="0" marL="457200" rtl="0" algn="l">
              <a:lnSpc>
                <a:spcPct val="115000"/>
              </a:lnSpc>
              <a:spcBef>
                <a:spcPts val="0"/>
              </a:spcBef>
              <a:spcAft>
                <a:spcPts val="0"/>
              </a:spcAft>
              <a:buClr>
                <a:srgbClr val="181B32"/>
              </a:buClr>
              <a:buSzPct val="100000"/>
              <a:buChar char="●"/>
            </a:pPr>
            <a:r>
              <a:rPr lang="es" sz="7200">
                <a:solidFill>
                  <a:srgbClr val="181B32"/>
                </a:solidFill>
              </a:rPr>
              <a:t>En tercer lugar, no se puede robar datos de los usuarios de web. Es un tipo de información que el web scraping no puede aprovechar.</a:t>
            </a:r>
            <a:endParaRPr sz="7200">
              <a:solidFill>
                <a:srgbClr val="181B32"/>
              </a:solidFill>
            </a:endParaRPr>
          </a:p>
          <a:p>
            <a:pPr indent="0" lvl="0" marL="0" rtl="0" algn="l">
              <a:lnSpc>
                <a:spcPct val="115000"/>
              </a:lnSpc>
              <a:spcBef>
                <a:spcPts val="1800"/>
              </a:spcBef>
              <a:spcAft>
                <a:spcPts val="0"/>
              </a:spcAft>
              <a:buClr>
                <a:schemeClr val="dk1"/>
              </a:buClr>
              <a:buSzPts val="275"/>
              <a:buFont typeface="Arial"/>
              <a:buNone/>
            </a:pPr>
            <a:r>
              <a:rPr lang="es" sz="7200">
                <a:solidFill>
                  <a:srgbClr val="181B32"/>
                </a:solidFill>
              </a:rPr>
              <a:t>Google usa webScraping para alimentar el buscador.</a:t>
            </a:r>
            <a:endParaRPr sz="7200">
              <a:solidFill>
                <a:srgbClr val="181B32"/>
              </a:solidFill>
            </a:endParaRPr>
          </a:p>
          <a:p>
            <a:pPr indent="0" lvl="0" marL="457200" rtl="0" algn="l">
              <a:lnSpc>
                <a:spcPct val="115000"/>
              </a:lnSpc>
              <a:spcBef>
                <a:spcPts val="1800"/>
              </a:spcBef>
              <a:spcAft>
                <a:spcPts val="0"/>
              </a:spcAft>
              <a:buSzPts val="1800"/>
              <a:buNone/>
            </a:pPr>
            <a:r>
              <a:t/>
            </a:r>
            <a:endParaRPr sz="1350">
              <a:solidFill>
                <a:srgbClr val="181B32"/>
              </a:solidFill>
              <a:latin typeface="Nunito"/>
              <a:ea typeface="Nunito"/>
              <a:cs typeface="Nunito"/>
              <a:sym typeface="Nunito"/>
            </a:endParaRPr>
          </a:p>
          <a:p>
            <a:pPr indent="0" lvl="0" marL="0" rtl="0" algn="l">
              <a:lnSpc>
                <a:spcPct val="115000"/>
              </a:lnSpc>
              <a:spcBef>
                <a:spcPts val="1800"/>
              </a:spcBef>
              <a:spcAft>
                <a:spcPts val="0"/>
              </a:spcAft>
              <a:buSzPts val="1800"/>
              <a:buNone/>
            </a:pPr>
            <a:r>
              <a:t/>
            </a:r>
            <a:endParaRPr sz="1350">
              <a:solidFill>
                <a:srgbClr val="181B32"/>
              </a:solidFill>
              <a:latin typeface="Nunito"/>
              <a:ea typeface="Nunito"/>
              <a:cs typeface="Nunito"/>
              <a:sym typeface="Nunito"/>
            </a:endParaRPr>
          </a:p>
          <a:p>
            <a:pPr indent="0" lvl="0" marL="0" rtl="0" algn="l">
              <a:lnSpc>
                <a:spcPct val="115000"/>
              </a:lnSpc>
              <a:spcBef>
                <a:spcPts val="1800"/>
              </a:spcBef>
              <a:spcAft>
                <a:spcPts val="12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2 ¿Qué dice la LOPD?</a:t>
            </a:r>
            <a:endParaRPr/>
          </a:p>
        </p:txBody>
      </p:sp>
      <p:sp>
        <p:nvSpPr>
          <p:cNvPr id="90" name="Google Shape;90;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44144"/>
              <a:buNone/>
            </a:pPr>
            <a:r>
              <a:rPr lang="es" sz="1350">
                <a:solidFill>
                  <a:schemeClr val="dk1"/>
                </a:solidFill>
                <a:highlight>
                  <a:srgbClr val="FFFFFF"/>
                </a:highlight>
              </a:rPr>
              <a:t>La LOPD  establece nuevos datos sobre protección de datos y prevención de delitos en Internet. </a:t>
            </a:r>
            <a:endParaRPr sz="1350">
              <a:solidFill>
                <a:schemeClr val="dk1"/>
              </a:solidFill>
              <a:highlight>
                <a:srgbClr val="FFFFFF"/>
              </a:highlight>
            </a:endParaRPr>
          </a:p>
          <a:p>
            <a:pPr indent="0" lvl="0" marL="0" rtl="0" algn="l">
              <a:lnSpc>
                <a:spcPct val="115000"/>
              </a:lnSpc>
              <a:spcBef>
                <a:spcPts val="2300"/>
              </a:spcBef>
              <a:spcAft>
                <a:spcPts val="0"/>
              </a:spcAft>
              <a:buClr>
                <a:schemeClr val="dk1"/>
              </a:buClr>
              <a:buSzPct val="81481"/>
              <a:buFont typeface="Arial"/>
              <a:buNone/>
            </a:pPr>
            <a:r>
              <a:rPr lang="es" sz="1350">
                <a:solidFill>
                  <a:schemeClr val="dk1"/>
                </a:solidFill>
                <a:highlight>
                  <a:srgbClr val="FFFFFF"/>
                </a:highlight>
              </a:rPr>
              <a:t>La normativa señala que </a:t>
            </a:r>
            <a:r>
              <a:rPr b="1" lang="es" sz="1350">
                <a:solidFill>
                  <a:schemeClr val="dk1"/>
                </a:solidFill>
                <a:highlight>
                  <a:srgbClr val="FFFFFF"/>
                </a:highlight>
              </a:rPr>
              <a:t>el hecho de que una página web sea pública, accesible o indexable no implica, de ninguna manera, que se puedan extraer sus datos</a:t>
            </a:r>
            <a:r>
              <a:rPr lang="es" sz="1350">
                <a:solidFill>
                  <a:schemeClr val="dk1"/>
                </a:solidFill>
                <a:highlight>
                  <a:srgbClr val="FFFFFF"/>
                </a:highlight>
              </a:rPr>
              <a:t>. Esta técnica solo está permitida en los siguientes supuestos:</a:t>
            </a:r>
            <a:endParaRPr sz="1350">
              <a:solidFill>
                <a:schemeClr val="dk1"/>
              </a:solidFill>
              <a:highlight>
                <a:srgbClr val="FFFFFF"/>
              </a:highlight>
            </a:endParaRPr>
          </a:p>
          <a:p>
            <a:pPr indent="-307942" lvl="0" marL="457200" rtl="0" algn="l">
              <a:lnSpc>
                <a:spcPct val="115000"/>
              </a:lnSpc>
              <a:spcBef>
                <a:spcPts val="2300"/>
              </a:spcBef>
              <a:spcAft>
                <a:spcPts val="0"/>
              </a:spcAft>
              <a:buClr>
                <a:schemeClr val="dk1"/>
              </a:buClr>
              <a:buSzPct val="100000"/>
              <a:buChar char="●"/>
            </a:pPr>
            <a:r>
              <a:rPr lang="es" sz="1350">
                <a:solidFill>
                  <a:schemeClr val="dk1"/>
                </a:solidFill>
                <a:highlight>
                  <a:srgbClr val="FFFFFF"/>
                </a:highlight>
              </a:rPr>
              <a:t>Son fuentes de acceso público o los </a:t>
            </a:r>
            <a:r>
              <a:rPr b="1" lang="es" sz="1350" u="sng">
                <a:solidFill>
                  <a:schemeClr val="hlink"/>
                </a:solidFill>
                <a:highlight>
                  <a:srgbClr val="FFFFFF"/>
                </a:highlight>
                <a:hlinkClick r:id="rId3"/>
              </a:rPr>
              <a:t>datos se recaban por un fin de interés público</a:t>
            </a:r>
            <a:r>
              <a:rPr lang="es" sz="1350">
                <a:solidFill>
                  <a:schemeClr val="dk1"/>
                </a:solidFill>
                <a:highlight>
                  <a:srgbClr val="FFFFFF"/>
                </a:highlight>
              </a:rPr>
              <a:t> general.</a:t>
            </a:r>
            <a:endParaRPr sz="1350">
              <a:solidFill>
                <a:schemeClr val="dk1"/>
              </a:solidFill>
              <a:highlight>
                <a:srgbClr val="FFFFFF"/>
              </a:highlight>
            </a:endParaRPr>
          </a:p>
          <a:p>
            <a:pPr indent="-307942" lvl="0" marL="457200" rtl="0" algn="l">
              <a:lnSpc>
                <a:spcPct val="115000"/>
              </a:lnSpc>
              <a:spcBef>
                <a:spcPts val="0"/>
              </a:spcBef>
              <a:spcAft>
                <a:spcPts val="0"/>
              </a:spcAft>
              <a:buClr>
                <a:schemeClr val="dk1"/>
              </a:buClr>
              <a:buSzPct val="100000"/>
              <a:buChar char="●"/>
            </a:pPr>
            <a:r>
              <a:rPr lang="es" sz="1350">
                <a:solidFill>
                  <a:schemeClr val="dk1"/>
                </a:solidFill>
                <a:highlight>
                  <a:srgbClr val="FFFFFF"/>
                </a:highlight>
              </a:rPr>
              <a:t>Prevalece el interés del </a:t>
            </a:r>
            <a:r>
              <a:rPr b="1" lang="es" sz="1350">
                <a:solidFill>
                  <a:schemeClr val="dk1"/>
                </a:solidFill>
                <a:highlight>
                  <a:srgbClr val="FFFFFF"/>
                </a:highlight>
              </a:rPr>
              <a:t>responsable del tratamiento sobre el derecho a la protección de datos</a:t>
            </a:r>
            <a:r>
              <a:rPr lang="es" sz="1350">
                <a:solidFill>
                  <a:schemeClr val="dk1"/>
                </a:solidFill>
                <a:highlight>
                  <a:srgbClr val="FFFFFF"/>
                </a:highlight>
              </a:rPr>
              <a:t>.</a:t>
            </a:r>
            <a:endParaRPr sz="1350">
              <a:solidFill>
                <a:schemeClr val="dk1"/>
              </a:solidFill>
              <a:highlight>
                <a:srgbClr val="FFFFFF"/>
              </a:highlight>
            </a:endParaRPr>
          </a:p>
          <a:p>
            <a:pPr indent="-307942" lvl="0" marL="457200" rtl="0" algn="l">
              <a:lnSpc>
                <a:spcPct val="115000"/>
              </a:lnSpc>
              <a:spcBef>
                <a:spcPts val="0"/>
              </a:spcBef>
              <a:spcAft>
                <a:spcPts val="0"/>
              </a:spcAft>
              <a:buClr>
                <a:schemeClr val="dk1"/>
              </a:buClr>
              <a:buSzPct val="100000"/>
              <a:buChar char="●"/>
            </a:pPr>
            <a:r>
              <a:rPr lang="es" sz="1350">
                <a:solidFill>
                  <a:schemeClr val="dk1"/>
                </a:solidFill>
                <a:highlight>
                  <a:srgbClr val="FFFFFF"/>
                </a:highlight>
              </a:rPr>
              <a:t>La persona rastreada lo es bajo su consentimiento.</a:t>
            </a:r>
            <a:endParaRPr sz="1350">
              <a:solidFill>
                <a:schemeClr val="dk1"/>
              </a:solidFill>
              <a:highlight>
                <a:srgbClr val="FFFFFF"/>
              </a:highlight>
            </a:endParaRPr>
          </a:p>
          <a:p>
            <a:pPr indent="0" lvl="0" marL="0" rtl="0" algn="l">
              <a:lnSpc>
                <a:spcPct val="115000"/>
              </a:lnSpc>
              <a:spcBef>
                <a:spcPts val="2800"/>
              </a:spcBef>
              <a:spcAft>
                <a:spcPts val="0"/>
              </a:spcAft>
              <a:buClr>
                <a:schemeClr val="dk1"/>
              </a:buClr>
              <a:buSzPct val="81481"/>
              <a:buFont typeface="Arial"/>
              <a:buNone/>
            </a:pPr>
            <a:r>
              <a:rPr lang="es" sz="1350">
                <a:solidFill>
                  <a:schemeClr val="dk1"/>
                </a:solidFill>
                <a:highlight>
                  <a:srgbClr val="FFFFFF"/>
                </a:highlight>
              </a:rPr>
              <a:t>Por tanto, en caso de una denuncia se </a:t>
            </a:r>
            <a:r>
              <a:rPr b="1" lang="es" sz="1350">
                <a:solidFill>
                  <a:schemeClr val="dk1"/>
                </a:solidFill>
                <a:highlight>
                  <a:srgbClr val="FFFFFF"/>
                </a:highlight>
              </a:rPr>
              <a:t>debe demostrar que la información es de interés público general según el artículo 45 del RGPD,</a:t>
            </a:r>
            <a:r>
              <a:rPr lang="es" sz="1350">
                <a:solidFill>
                  <a:schemeClr val="dk1"/>
                </a:solidFill>
                <a:highlight>
                  <a:srgbClr val="FFFFFF"/>
                </a:highlight>
              </a:rPr>
              <a:t> o ponderar el derecho del responsable del tratamiento a recabar los datos.</a:t>
            </a:r>
            <a:endParaRPr sz="1350">
              <a:solidFill>
                <a:schemeClr val="dk1"/>
              </a:solidFill>
              <a:highlight>
                <a:srgbClr val="FFFFFF"/>
              </a:highlight>
            </a:endParaRPr>
          </a:p>
          <a:p>
            <a:pPr indent="0" lvl="0" marL="0" rtl="0" algn="l">
              <a:lnSpc>
                <a:spcPct val="115000"/>
              </a:lnSpc>
              <a:spcBef>
                <a:spcPts val="2300"/>
              </a:spcBef>
              <a:spcAft>
                <a:spcPts val="1200"/>
              </a:spcAft>
              <a:buSzPct val="108108"/>
              <a:buNone/>
            </a:pPr>
            <a:r>
              <a:rPr lang="es">
                <a:solidFill>
                  <a:schemeClr val="dk1"/>
                </a:solidFill>
              </a:rPr>
              <a:t>Fuentes de acceso público: </a:t>
            </a:r>
            <a:r>
              <a:rPr i="1" lang="es" sz="1350">
                <a:solidFill>
                  <a:schemeClr val="dk1"/>
                </a:solidFill>
                <a:highlight>
                  <a:srgbClr val="FFFFFF"/>
                </a:highlight>
              </a:rPr>
              <a:t>aquellos ficheros cuya consulta puede ser realizada por cualquier persona, no impedida por una norma limitativa o sin más exigencia que, en su caso, el abono de una contraprestación</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2 ¿Cómo evitar que hagan web scraping en mi web?</a:t>
            </a:r>
            <a:endParaRPr/>
          </a:p>
        </p:txBody>
      </p:sp>
      <p:sp>
        <p:nvSpPr>
          <p:cNvPr id="96" name="Google Shape;96;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s">
                <a:solidFill>
                  <a:schemeClr val="dk1"/>
                </a:solidFill>
              </a:rPr>
              <a:t>Bloqueo de robots : robots.txt</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s">
                <a:solidFill>
                  <a:schemeClr val="dk1"/>
                </a:solidFill>
              </a:rPr>
              <a:t>Limitar las llamadas de una ip concreta:</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s">
                <a:solidFill>
                  <a:schemeClr val="dk1"/>
                </a:solidFill>
                <a:highlight>
                  <a:srgbClr val="FFFFFF"/>
                </a:highlight>
              </a:rPr>
              <a:t>Cuando un sitio web descubre que se ha enviado una</a:t>
            </a:r>
            <a:r>
              <a:rPr b="1" lang="es">
                <a:solidFill>
                  <a:schemeClr val="dk1"/>
                </a:solidFill>
                <a:highlight>
                  <a:srgbClr val="FFFFFF"/>
                </a:highlight>
              </a:rPr>
              <a:t> cantidad abrumadora</a:t>
            </a:r>
            <a:r>
              <a:rPr lang="es">
                <a:solidFill>
                  <a:schemeClr val="dk1"/>
                </a:solidFill>
                <a:highlight>
                  <a:srgbClr val="FFFFFF"/>
                </a:highlight>
              </a:rPr>
              <a:t> de solicitudes desde </a:t>
            </a:r>
            <a:r>
              <a:rPr b="1" lang="es">
                <a:solidFill>
                  <a:schemeClr val="dk1"/>
                </a:solidFill>
                <a:highlight>
                  <a:srgbClr val="FFFFFF"/>
                </a:highlight>
              </a:rPr>
              <a:t>una sola dirección</a:t>
            </a:r>
            <a:r>
              <a:rPr lang="es">
                <a:solidFill>
                  <a:schemeClr val="dk1"/>
                </a:solidFill>
                <a:highlight>
                  <a:srgbClr val="FFFFFF"/>
                </a:highlight>
              </a:rPr>
              <a:t> IP </a:t>
            </a:r>
            <a:r>
              <a:rPr b="1" lang="es">
                <a:solidFill>
                  <a:schemeClr val="dk1"/>
                </a:solidFill>
                <a:highlight>
                  <a:srgbClr val="FFFFFF"/>
                </a:highlight>
              </a:rPr>
              <a:t>periódicamente</a:t>
            </a:r>
            <a:r>
              <a:rPr lang="es">
                <a:solidFill>
                  <a:schemeClr val="dk1"/>
                </a:solidFill>
                <a:highlight>
                  <a:srgbClr val="FFFFFF"/>
                </a:highlight>
              </a:rPr>
              <a:t> o en </a:t>
            </a:r>
            <a:r>
              <a:rPr b="1" lang="es">
                <a:solidFill>
                  <a:schemeClr val="dk1"/>
                </a:solidFill>
                <a:highlight>
                  <a:srgbClr val="FFFFFF"/>
                </a:highlight>
              </a:rPr>
              <a:t>un corto período de tiempo</a:t>
            </a:r>
            <a:r>
              <a:rPr lang="es">
                <a:solidFill>
                  <a:schemeClr val="dk1"/>
                </a:solidFill>
                <a:highlight>
                  <a:srgbClr val="FFFFFF"/>
                </a:highlight>
              </a:rPr>
              <a:t>, existe una buena posibilidad de que la IP se bloquee porque se sospecha que es un bot</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s" sz="1350">
                <a:solidFill>
                  <a:schemeClr val="dk1"/>
                </a:solidFill>
              </a:rPr>
              <a:t>uso de Captchas o “No soy un robot”, donde te piden escoger imágenes parecidas o descifrar un código. ¿Ya te acordaste? ¡Ahora ya sabes por qué te lo piden! Para protegerse de crawlers o bots programados para hacer Web Scraping. </a:t>
            </a:r>
            <a:endParaRPr sz="1350">
              <a:solidFill>
                <a:schemeClr val="dk1"/>
              </a:solidFill>
            </a:endParaRPr>
          </a:p>
          <a:p>
            <a:pPr indent="-314325" lvl="0" marL="457200" rtl="0" algn="l">
              <a:lnSpc>
                <a:spcPct val="115000"/>
              </a:lnSpc>
              <a:spcBef>
                <a:spcPts val="0"/>
              </a:spcBef>
              <a:spcAft>
                <a:spcPts val="0"/>
              </a:spcAft>
              <a:buClr>
                <a:schemeClr val="dk1"/>
              </a:buClr>
              <a:buSzPts val="1350"/>
              <a:buChar char="●"/>
            </a:pPr>
            <a:r>
              <a:rPr lang="es" sz="1350">
                <a:solidFill>
                  <a:schemeClr val="dk1"/>
                </a:solidFill>
              </a:rPr>
              <a:t>Tener que iniciar sesión + cookies</a:t>
            </a:r>
            <a:endParaRPr sz="1350">
              <a:solidFill>
                <a:schemeClr val="dk1"/>
              </a:solidFill>
            </a:endParaRPr>
          </a:p>
          <a:p>
            <a:pPr indent="-317500" lvl="0" marL="457200" rtl="0" algn="l">
              <a:lnSpc>
                <a:spcPct val="115000"/>
              </a:lnSpc>
              <a:spcBef>
                <a:spcPts val="0"/>
              </a:spcBef>
              <a:spcAft>
                <a:spcPts val="0"/>
              </a:spcAft>
              <a:buClr>
                <a:srgbClr val="333333"/>
              </a:buClr>
              <a:buSzPts val="1400"/>
              <a:buChar char="●"/>
            </a:pPr>
            <a:r>
              <a:rPr lang="es" sz="1350">
                <a:solidFill>
                  <a:schemeClr val="dk1"/>
                </a:solidFill>
              </a:rPr>
              <a:t>Usar algún servicio anti boots o scraping</a:t>
            </a:r>
            <a:endParaRPr sz="1350">
              <a:solidFill>
                <a:schemeClr val="dk1"/>
              </a:solidFill>
            </a:endParaRPr>
          </a:p>
          <a:p>
            <a:pPr indent="-314325" lvl="0" marL="457200" rtl="0" algn="l">
              <a:lnSpc>
                <a:spcPct val="115000"/>
              </a:lnSpc>
              <a:spcBef>
                <a:spcPts val="0"/>
              </a:spcBef>
              <a:spcAft>
                <a:spcPts val="0"/>
              </a:spcAft>
              <a:buClr>
                <a:schemeClr val="dk1"/>
              </a:buClr>
              <a:buSzPts val="1350"/>
              <a:buChar char="●"/>
            </a:pPr>
            <a:r>
              <a:rPr lang="es" sz="1350">
                <a:solidFill>
                  <a:schemeClr val="dk1"/>
                </a:solidFill>
              </a:rPr>
              <a:t>las web dinámicas son más difíciles de scrapear</a:t>
            </a:r>
            <a:endParaRPr sz="1350">
              <a:solidFill>
                <a:schemeClr val="dk1"/>
              </a:solidFill>
            </a:endParaRPr>
          </a:p>
        </p:txBody>
      </p:sp>
      <p:pic>
        <p:nvPicPr>
          <p:cNvPr id="97" name="Google Shape;97;p7"/>
          <p:cNvPicPr preferRelativeResize="0"/>
          <p:nvPr/>
        </p:nvPicPr>
        <p:blipFill rotWithShape="1">
          <a:blip r:embed="rId3">
            <a:alphaModFix/>
          </a:blip>
          <a:srcRect b="0" l="0" r="0" t="0"/>
          <a:stretch/>
        </p:blipFill>
        <p:spPr>
          <a:xfrm>
            <a:off x="7164793" y="3354850"/>
            <a:ext cx="1914031"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3 ¿Cómo funciona?</a:t>
            </a:r>
            <a:endParaRPr/>
          </a:p>
        </p:txBody>
      </p:sp>
      <p:sp>
        <p:nvSpPr>
          <p:cNvPr id="103" name="Google Shape;103;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30909"/>
              <a:buNone/>
            </a:pPr>
            <a:r>
              <a:rPr lang="es" sz="5500">
                <a:solidFill>
                  <a:schemeClr val="dk1"/>
                </a:solidFill>
              </a:rPr>
              <a:t>Para usar el Web Scraping, es necesario contar con un software programado al que se le suele llamar bot, spider o crawler. </a:t>
            </a:r>
            <a:endParaRPr sz="5500">
              <a:solidFill>
                <a:schemeClr val="dk1"/>
              </a:solidFill>
            </a:endParaRPr>
          </a:p>
          <a:p>
            <a:pPr indent="0" lvl="0" marL="0" rtl="0" algn="l">
              <a:lnSpc>
                <a:spcPct val="115000"/>
              </a:lnSpc>
              <a:spcBef>
                <a:spcPts val="1800"/>
              </a:spcBef>
              <a:spcAft>
                <a:spcPts val="0"/>
              </a:spcAft>
              <a:buSzPct val="130909"/>
              <a:buNone/>
            </a:pPr>
            <a:r>
              <a:rPr lang="es" sz="5500">
                <a:solidFill>
                  <a:schemeClr val="dk1"/>
                </a:solidFill>
              </a:rPr>
              <a:t>Estos bots programados tienen la función de:</a:t>
            </a:r>
            <a:endParaRPr sz="5500">
              <a:solidFill>
                <a:schemeClr val="dk1"/>
              </a:solidFill>
            </a:endParaRPr>
          </a:p>
          <a:p>
            <a:pPr indent="-303212" lvl="0" marL="457200" rtl="0" algn="l">
              <a:lnSpc>
                <a:spcPct val="115000"/>
              </a:lnSpc>
              <a:spcBef>
                <a:spcPts val="1800"/>
              </a:spcBef>
              <a:spcAft>
                <a:spcPts val="0"/>
              </a:spcAft>
              <a:buClr>
                <a:schemeClr val="dk1"/>
              </a:buClr>
              <a:buSzPct val="100000"/>
              <a:buChar char="●"/>
            </a:pPr>
            <a:r>
              <a:rPr lang="es" sz="4700">
                <a:solidFill>
                  <a:schemeClr val="dk1"/>
                </a:solidFill>
              </a:rPr>
              <a:t>Almacenar data estructurada y desestructurada.</a:t>
            </a:r>
            <a:endParaRPr sz="4700">
              <a:solidFill>
                <a:schemeClr val="dk1"/>
              </a:solidFill>
            </a:endParaRPr>
          </a:p>
          <a:p>
            <a:pPr indent="-303212" lvl="0" marL="457200" rtl="0" algn="l">
              <a:lnSpc>
                <a:spcPct val="115000"/>
              </a:lnSpc>
              <a:spcBef>
                <a:spcPts val="0"/>
              </a:spcBef>
              <a:spcAft>
                <a:spcPts val="0"/>
              </a:spcAft>
              <a:buClr>
                <a:schemeClr val="dk1"/>
              </a:buClr>
              <a:buSzPct val="100000"/>
              <a:buChar char="●"/>
            </a:pPr>
            <a:r>
              <a:rPr lang="es" sz="4700">
                <a:solidFill>
                  <a:schemeClr val="dk1"/>
                </a:solidFill>
              </a:rPr>
              <a:t>Extraer datos de las API.</a:t>
            </a:r>
            <a:endParaRPr sz="4700">
              <a:solidFill>
                <a:schemeClr val="dk1"/>
              </a:solidFill>
            </a:endParaRPr>
          </a:p>
          <a:p>
            <a:pPr indent="-303212" lvl="0" marL="457200" rtl="0" algn="l">
              <a:lnSpc>
                <a:spcPct val="115000"/>
              </a:lnSpc>
              <a:spcBef>
                <a:spcPts val="0"/>
              </a:spcBef>
              <a:spcAft>
                <a:spcPts val="0"/>
              </a:spcAft>
              <a:buClr>
                <a:schemeClr val="dk1"/>
              </a:buClr>
              <a:buSzPct val="100000"/>
              <a:buChar char="●"/>
            </a:pPr>
            <a:r>
              <a:rPr lang="es" sz="4700">
                <a:solidFill>
                  <a:schemeClr val="dk1"/>
                </a:solidFill>
              </a:rPr>
              <a:t>Reconocer estructuras de sitios HTML únicos.</a:t>
            </a:r>
            <a:endParaRPr sz="4700">
              <a:solidFill>
                <a:schemeClr val="dk1"/>
              </a:solidFill>
            </a:endParaRPr>
          </a:p>
          <a:p>
            <a:pPr indent="-303212" lvl="0" marL="457200" rtl="0" algn="l">
              <a:lnSpc>
                <a:spcPct val="115000"/>
              </a:lnSpc>
              <a:spcBef>
                <a:spcPts val="0"/>
              </a:spcBef>
              <a:spcAft>
                <a:spcPts val="0"/>
              </a:spcAft>
              <a:buClr>
                <a:schemeClr val="dk1"/>
              </a:buClr>
              <a:buSzPct val="100000"/>
              <a:buChar char="●"/>
            </a:pPr>
            <a:r>
              <a:rPr lang="es" sz="4700">
                <a:solidFill>
                  <a:schemeClr val="dk1"/>
                </a:solidFill>
              </a:rPr>
              <a:t>Extraer y transformar contenidos. </a:t>
            </a:r>
            <a:endParaRPr sz="4700">
              <a:solidFill>
                <a:schemeClr val="dk1"/>
              </a:solidFill>
            </a:endParaRPr>
          </a:p>
          <a:p>
            <a:pPr indent="0" lvl="0" marL="0" rtl="0" algn="l">
              <a:lnSpc>
                <a:spcPct val="115000"/>
              </a:lnSpc>
              <a:spcBef>
                <a:spcPts val="1800"/>
              </a:spcBef>
              <a:spcAft>
                <a:spcPts val="0"/>
              </a:spcAft>
              <a:buSzPct val="130909"/>
              <a:buNone/>
            </a:pPr>
            <a:r>
              <a:rPr lang="es" sz="5500">
                <a:solidFill>
                  <a:schemeClr val="dk1"/>
                </a:solidFill>
              </a:rPr>
              <a:t>Proceso</a:t>
            </a:r>
            <a:endParaRPr sz="5500">
              <a:solidFill>
                <a:schemeClr val="dk1"/>
              </a:solidFill>
            </a:endParaRPr>
          </a:p>
          <a:p>
            <a:pPr indent="-309562" lvl="0" marL="457200" rtl="0" algn="l">
              <a:lnSpc>
                <a:spcPct val="115000"/>
              </a:lnSpc>
              <a:spcBef>
                <a:spcPts val="1800"/>
              </a:spcBef>
              <a:spcAft>
                <a:spcPts val="0"/>
              </a:spcAft>
              <a:buClr>
                <a:schemeClr val="dk1"/>
              </a:buClr>
              <a:buSzPct val="100000"/>
              <a:buAutoNum type="arabicPeriod"/>
            </a:pPr>
            <a:r>
              <a:rPr lang="es" sz="5100">
                <a:solidFill>
                  <a:schemeClr val="dk1"/>
                </a:solidFill>
                <a:highlight>
                  <a:srgbClr val="FFFFFF"/>
                </a:highlight>
              </a:rPr>
              <a:t>El bot  </a:t>
            </a:r>
            <a:r>
              <a:rPr lang="es" sz="5100">
                <a:solidFill>
                  <a:schemeClr val="dk1"/>
                </a:solidFill>
                <a:highlight>
                  <a:srgbClr val="CFE2F3"/>
                </a:highlight>
              </a:rPr>
              <a:t>simula la navegación</a:t>
            </a:r>
            <a:r>
              <a:rPr lang="es" sz="5100">
                <a:solidFill>
                  <a:schemeClr val="dk1"/>
                </a:solidFill>
                <a:highlight>
                  <a:srgbClr val="FFFFFF"/>
                </a:highlight>
              </a:rPr>
              <a:t> humana por la web. Envía una solicitud al servidor y obtiene la página html</a:t>
            </a:r>
            <a:endParaRPr sz="5100">
              <a:solidFill>
                <a:schemeClr val="dk1"/>
              </a:solidFill>
              <a:highlight>
                <a:srgbClr val="FFFFFF"/>
              </a:highlight>
            </a:endParaRPr>
          </a:p>
          <a:p>
            <a:pPr indent="-309562" lvl="0" marL="457200" rtl="0" algn="l">
              <a:lnSpc>
                <a:spcPct val="115000"/>
              </a:lnSpc>
              <a:spcBef>
                <a:spcPts val="0"/>
              </a:spcBef>
              <a:spcAft>
                <a:spcPts val="0"/>
              </a:spcAft>
              <a:buClr>
                <a:schemeClr val="dk1"/>
              </a:buClr>
              <a:buSzPct val="100000"/>
              <a:buAutoNum type="arabicPeriod"/>
            </a:pPr>
            <a:r>
              <a:rPr lang="es" sz="5100">
                <a:solidFill>
                  <a:schemeClr val="dk1"/>
                </a:solidFill>
                <a:highlight>
                  <a:srgbClr val="FFFFFF"/>
                </a:highlight>
              </a:rPr>
              <a:t>el bot inspecciona el codigo HTML para l</a:t>
            </a:r>
            <a:r>
              <a:rPr lang="es" sz="5100">
                <a:solidFill>
                  <a:schemeClr val="dk1"/>
                </a:solidFill>
                <a:highlight>
                  <a:srgbClr val="C9DAF8"/>
                </a:highlight>
              </a:rPr>
              <a:t>legar al nodo donde se encuentran los datos</a:t>
            </a:r>
            <a:r>
              <a:rPr lang="es" sz="5100">
                <a:solidFill>
                  <a:schemeClr val="dk1"/>
                </a:solidFill>
                <a:highlight>
                  <a:srgbClr val="FFFFFF"/>
                </a:highlight>
              </a:rPr>
              <a:t> </a:t>
            </a:r>
            <a:endParaRPr sz="5100">
              <a:solidFill>
                <a:schemeClr val="dk1"/>
              </a:solidFill>
              <a:highlight>
                <a:srgbClr val="FFFFFF"/>
              </a:highlight>
            </a:endParaRPr>
          </a:p>
          <a:p>
            <a:pPr indent="-309562" lvl="0" marL="457200" rtl="0" algn="l">
              <a:lnSpc>
                <a:spcPct val="115000"/>
              </a:lnSpc>
              <a:spcBef>
                <a:spcPts val="0"/>
              </a:spcBef>
              <a:spcAft>
                <a:spcPts val="0"/>
              </a:spcAft>
              <a:buClr>
                <a:schemeClr val="dk1"/>
              </a:buClr>
              <a:buSzPct val="100000"/>
              <a:buAutoNum type="arabicPeriod"/>
            </a:pPr>
            <a:r>
              <a:rPr lang="es" sz="5100">
                <a:solidFill>
                  <a:schemeClr val="dk1"/>
                </a:solidFill>
                <a:highlight>
                  <a:srgbClr val="FFFFFF"/>
                </a:highlight>
              </a:rPr>
              <a:t>Se limpian los datos, se formatean y se </a:t>
            </a:r>
            <a:r>
              <a:rPr lang="es" sz="5100">
                <a:solidFill>
                  <a:schemeClr val="dk1"/>
                </a:solidFill>
                <a:highlight>
                  <a:srgbClr val="C9DAF8"/>
                </a:highlight>
              </a:rPr>
              <a:t>almacenan</a:t>
            </a:r>
            <a:r>
              <a:rPr lang="es" sz="5100">
                <a:solidFill>
                  <a:schemeClr val="dk1"/>
                </a:solidFill>
                <a:highlight>
                  <a:srgbClr val="FFFFFF"/>
                </a:highlight>
              </a:rPr>
              <a:t> para su posterior uso.</a:t>
            </a:r>
            <a:endParaRPr sz="5100">
              <a:solidFill>
                <a:schemeClr val="dk1"/>
              </a:solidFill>
              <a:highlight>
                <a:srgbClr val="FFFFFF"/>
              </a:highlight>
            </a:endParaRPr>
          </a:p>
          <a:p>
            <a:pPr indent="-250062" lvl="0" marL="457200" rtl="0" algn="l">
              <a:lnSpc>
                <a:spcPct val="115000"/>
              </a:lnSpc>
              <a:spcBef>
                <a:spcPts val="0"/>
              </a:spcBef>
              <a:spcAft>
                <a:spcPts val="0"/>
              </a:spcAft>
              <a:buClr>
                <a:srgbClr val="181B32"/>
              </a:buClr>
              <a:buSzPct val="100000"/>
              <a:buFont typeface="Nunito"/>
              <a:buChar char="●"/>
            </a:pPr>
            <a:r>
              <a:t/>
            </a:r>
            <a:endParaRPr sz="1350">
              <a:solidFill>
                <a:srgbClr val="181B32"/>
              </a:solidFill>
              <a:latin typeface="Nunito"/>
              <a:ea typeface="Nunito"/>
              <a:cs typeface="Nunito"/>
              <a:sym typeface="Nunito"/>
            </a:endParaRPr>
          </a:p>
          <a:p>
            <a:pPr indent="0" lvl="0" marL="0" rtl="0" algn="l">
              <a:lnSpc>
                <a:spcPct val="115000"/>
              </a:lnSpc>
              <a:spcBef>
                <a:spcPts val="1800"/>
              </a:spcBef>
              <a:spcAft>
                <a:spcPts val="120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¿Cómo vamos a hacer el web scraping?</a:t>
            </a:r>
            <a:endParaRPr/>
          </a:p>
        </p:txBody>
      </p:sp>
      <p:sp>
        <p:nvSpPr>
          <p:cNvPr id="109" name="Google Shape;109;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27272"/>
              <a:buNone/>
            </a:pPr>
            <a:r>
              <a:rPr lang="es" sz="6600">
                <a:solidFill>
                  <a:schemeClr val="dk1"/>
                </a:solidFill>
              </a:rPr>
              <a:t>Mediante un programa python que usa las </a:t>
            </a:r>
            <a:r>
              <a:rPr lang="es" sz="6600">
                <a:solidFill>
                  <a:schemeClr val="dk1"/>
                </a:solidFill>
              </a:rPr>
              <a:t>librerías</a:t>
            </a:r>
            <a:r>
              <a:rPr lang="es" sz="6600">
                <a:solidFill>
                  <a:schemeClr val="dk1"/>
                </a:solidFill>
              </a:rPr>
              <a:t> Requests y BeautilulSoup</a:t>
            </a:r>
            <a:endParaRPr sz="6600">
              <a:solidFill>
                <a:schemeClr val="dk1"/>
              </a:solidFill>
            </a:endParaRPr>
          </a:p>
          <a:p>
            <a:pPr indent="0" lvl="0" marL="0" rtl="0" algn="l">
              <a:lnSpc>
                <a:spcPct val="115000"/>
              </a:lnSpc>
              <a:spcBef>
                <a:spcPts val="1200"/>
              </a:spcBef>
              <a:spcAft>
                <a:spcPts val="0"/>
              </a:spcAft>
              <a:buSzPct val="100000"/>
              <a:buNone/>
            </a:pPr>
            <a:r>
              <a:t/>
            </a:r>
            <a:endParaRPr>
              <a:solidFill>
                <a:schemeClr val="dk1"/>
              </a:solidFill>
            </a:endParaRPr>
          </a:p>
          <a:p>
            <a:pPr indent="0" lvl="0" marL="0" rtl="0" algn="l">
              <a:lnSpc>
                <a:spcPct val="115000"/>
              </a:lnSpc>
              <a:spcBef>
                <a:spcPts val="1200"/>
              </a:spcBef>
              <a:spcAft>
                <a:spcPts val="0"/>
              </a:spcAft>
              <a:buSzPct val="100000"/>
              <a:buNone/>
            </a:pPr>
            <a:r>
              <a:t/>
            </a:r>
            <a:endParaRPr>
              <a:solidFill>
                <a:schemeClr val="dk1"/>
              </a:solidFill>
            </a:endParaRPr>
          </a:p>
          <a:p>
            <a:pPr indent="0" lvl="0" marL="0" rtl="0" algn="l">
              <a:lnSpc>
                <a:spcPct val="115000"/>
              </a:lnSpc>
              <a:spcBef>
                <a:spcPts val="1200"/>
              </a:spcBef>
              <a:spcAft>
                <a:spcPts val="0"/>
              </a:spcAft>
              <a:buSzPct val="100000"/>
              <a:buNone/>
            </a:pPr>
            <a:r>
              <a:t/>
            </a:r>
            <a:endParaRPr>
              <a:solidFill>
                <a:schemeClr val="dk1"/>
              </a:solidFill>
            </a:endParaRPr>
          </a:p>
          <a:p>
            <a:pPr indent="0" lvl="0" marL="0" rtl="0" algn="l">
              <a:lnSpc>
                <a:spcPct val="115000"/>
              </a:lnSpc>
              <a:spcBef>
                <a:spcPts val="1200"/>
              </a:spcBef>
              <a:spcAft>
                <a:spcPts val="0"/>
              </a:spcAft>
              <a:buSzPct val="100000"/>
              <a:buNone/>
            </a:pPr>
            <a:r>
              <a:t/>
            </a:r>
            <a:endParaRPr>
              <a:solidFill>
                <a:schemeClr val="dk1"/>
              </a:solidFill>
            </a:endParaRPr>
          </a:p>
          <a:p>
            <a:pPr indent="0" lvl="0" marL="0" rtl="0" algn="l">
              <a:lnSpc>
                <a:spcPct val="115000"/>
              </a:lnSpc>
              <a:spcBef>
                <a:spcPts val="1200"/>
              </a:spcBef>
              <a:spcAft>
                <a:spcPts val="0"/>
              </a:spcAft>
              <a:buSzPct val="100000"/>
              <a:buNone/>
            </a:pPr>
            <a:r>
              <a:t/>
            </a:r>
            <a:endParaRPr>
              <a:solidFill>
                <a:schemeClr val="dk1"/>
              </a:solidFill>
            </a:endParaRPr>
          </a:p>
          <a:p>
            <a:pPr indent="0" lvl="0" marL="0" rtl="0" algn="l">
              <a:lnSpc>
                <a:spcPct val="115000"/>
              </a:lnSpc>
              <a:spcBef>
                <a:spcPts val="1200"/>
              </a:spcBef>
              <a:spcAft>
                <a:spcPts val="0"/>
              </a:spcAft>
              <a:buSzPct val="100000"/>
              <a:buNone/>
            </a:pPr>
            <a:r>
              <a:t/>
            </a:r>
            <a:endParaRPr>
              <a:solidFill>
                <a:schemeClr val="dk1"/>
              </a:solidFill>
            </a:endParaRPr>
          </a:p>
          <a:p>
            <a:pPr indent="0" lvl="0" marL="0" rtl="0" algn="l">
              <a:lnSpc>
                <a:spcPct val="115000"/>
              </a:lnSpc>
              <a:spcBef>
                <a:spcPts val="1200"/>
              </a:spcBef>
              <a:spcAft>
                <a:spcPts val="0"/>
              </a:spcAft>
              <a:buSzPct val="100000"/>
              <a:buNone/>
            </a:pPr>
            <a:r>
              <a:t/>
            </a:r>
            <a:endParaRPr>
              <a:solidFill>
                <a:schemeClr val="dk1"/>
              </a:solidFill>
            </a:endParaRPr>
          </a:p>
          <a:p>
            <a:pPr indent="0" lvl="0" marL="0" rtl="0" algn="l">
              <a:lnSpc>
                <a:spcPct val="115000"/>
              </a:lnSpc>
              <a:spcBef>
                <a:spcPts val="1200"/>
              </a:spcBef>
              <a:spcAft>
                <a:spcPts val="0"/>
              </a:spcAft>
              <a:buSzPct val="100000"/>
              <a:buNone/>
            </a:pPr>
            <a:r>
              <a:t/>
            </a:r>
            <a:endParaRPr>
              <a:solidFill>
                <a:schemeClr val="dk1"/>
              </a:solidFill>
            </a:endParaRPr>
          </a:p>
          <a:p>
            <a:pPr indent="0" lvl="0" marL="0" rtl="0" algn="l">
              <a:lnSpc>
                <a:spcPct val="115000"/>
              </a:lnSpc>
              <a:spcBef>
                <a:spcPts val="1200"/>
              </a:spcBef>
              <a:spcAft>
                <a:spcPts val="0"/>
              </a:spcAft>
              <a:buSzPct val="100000"/>
              <a:buNone/>
            </a:pPr>
            <a:r>
              <a:t/>
            </a:r>
            <a:endParaRPr>
              <a:solidFill>
                <a:schemeClr val="dk1"/>
              </a:solidFill>
            </a:endParaRPr>
          </a:p>
          <a:p>
            <a:pPr indent="0" lvl="0" marL="0" rtl="0" algn="l">
              <a:lnSpc>
                <a:spcPct val="115000"/>
              </a:lnSpc>
              <a:spcBef>
                <a:spcPts val="1200"/>
              </a:spcBef>
              <a:spcAft>
                <a:spcPts val="0"/>
              </a:spcAft>
              <a:buSzPct val="100000"/>
              <a:buNone/>
            </a:pPr>
            <a:r>
              <a:t/>
            </a:r>
            <a:endParaRPr>
              <a:solidFill>
                <a:schemeClr val="dk1"/>
              </a:solidFill>
            </a:endParaRPr>
          </a:p>
          <a:p>
            <a:pPr indent="0" lvl="0" marL="0" rtl="0" algn="l">
              <a:lnSpc>
                <a:spcPct val="115000"/>
              </a:lnSpc>
              <a:spcBef>
                <a:spcPts val="1200"/>
              </a:spcBef>
              <a:spcAft>
                <a:spcPts val="0"/>
              </a:spcAft>
              <a:buSzPct val="100000"/>
              <a:buNone/>
            </a:pPr>
            <a:r>
              <a:t/>
            </a:r>
            <a:endParaRPr>
              <a:solidFill>
                <a:schemeClr val="dk1"/>
              </a:solidFill>
            </a:endParaRPr>
          </a:p>
          <a:p>
            <a:pPr indent="0" lvl="0" marL="0" rtl="0" algn="l">
              <a:lnSpc>
                <a:spcPct val="115000"/>
              </a:lnSpc>
              <a:spcBef>
                <a:spcPts val="1200"/>
              </a:spcBef>
              <a:spcAft>
                <a:spcPts val="0"/>
              </a:spcAft>
              <a:buSzPct val="100000"/>
              <a:buNone/>
            </a:pPr>
            <a:r>
              <a:t/>
            </a:r>
            <a:endParaRPr>
              <a:solidFill>
                <a:schemeClr val="dk1"/>
              </a:solidFill>
            </a:endParaRPr>
          </a:p>
          <a:p>
            <a:pPr indent="0" lvl="0" marL="0" rtl="0" algn="l">
              <a:lnSpc>
                <a:spcPct val="115000"/>
              </a:lnSpc>
              <a:spcBef>
                <a:spcPts val="1200"/>
              </a:spcBef>
              <a:spcAft>
                <a:spcPts val="0"/>
              </a:spcAft>
              <a:buSzPct val="100000"/>
              <a:buNone/>
            </a:pPr>
            <a:r>
              <a:t/>
            </a:r>
            <a:endParaRPr>
              <a:solidFill>
                <a:schemeClr val="dk1"/>
              </a:solidFill>
            </a:endParaRPr>
          </a:p>
          <a:p>
            <a:pPr indent="0" lvl="0" marL="0" rtl="0" algn="l">
              <a:lnSpc>
                <a:spcPct val="115000"/>
              </a:lnSpc>
              <a:spcBef>
                <a:spcPts val="1200"/>
              </a:spcBef>
              <a:spcAft>
                <a:spcPts val="0"/>
              </a:spcAft>
              <a:buSzPct val="100000"/>
              <a:buNone/>
            </a:pPr>
            <a:r>
              <a:t/>
            </a:r>
            <a:endParaRPr>
              <a:solidFill>
                <a:schemeClr val="dk1"/>
              </a:solidFill>
            </a:endParaRPr>
          </a:p>
          <a:p>
            <a:pPr indent="0" lvl="0" marL="0" rtl="0" algn="l">
              <a:lnSpc>
                <a:spcPct val="115000"/>
              </a:lnSpc>
              <a:spcBef>
                <a:spcPts val="1200"/>
              </a:spcBef>
              <a:spcAft>
                <a:spcPts val="1200"/>
              </a:spcAft>
              <a:buSzPct val="36000"/>
              <a:buNone/>
            </a:pPr>
            <a:r>
              <a:rPr lang="es" sz="5000">
                <a:solidFill>
                  <a:schemeClr val="dk1"/>
                </a:solidFill>
              </a:rPr>
              <a:t>Existen otras librerías como scrapy ,selenium,...</a:t>
            </a:r>
            <a:endParaRPr sz="5000">
              <a:solidFill>
                <a:schemeClr val="dk1"/>
              </a:solidFill>
            </a:endParaRPr>
          </a:p>
        </p:txBody>
      </p:sp>
      <p:pic>
        <p:nvPicPr>
          <p:cNvPr id="110" name="Google Shape;110;p9"/>
          <p:cNvPicPr preferRelativeResize="0"/>
          <p:nvPr/>
        </p:nvPicPr>
        <p:blipFill rotWithShape="1">
          <a:blip r:embed="rId3">
            <a:alphaModFix/>
          </a:blip>
          <a:srcRect b="24888" l="0" r="0" t="-18566"/>
          <a:stretch/>
        </p:blipFill>
        <p:spPr>
          <a:xfrm>
            <a:off x="311700" y="818375"/>
            <a:ext cx="7342979" cy="35827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