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d3e888c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d3e888c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3e888c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3e888c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d3e888c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d3e888c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Aprendizaje supervisado regresión.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d3e888cd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d3e888cd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Aprendizaje supervisado clasificación.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929e3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929e3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c7e0324b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c7e0324b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Huecos, en los metros aparece la planta.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c7e0324b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c7e0324b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En los metros aparece la planta. Nos falta registros 1751 vs 1753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c7e0324b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c7e0324b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3e888c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3e888c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3e888c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3e888c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3e888c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3e888c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3e888c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d3e888c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830400" y="4304700"/>
            <a:ext cx="79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IES Abastos									  CE Inteligencia Artificial y Big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Sistemas de Aprendizaje Automático.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729450" y="4631825"/>
            <a:ext cx="797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IES Abastos			  		  		    CE Inteligencia Artificial y Big Data/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Sistemas de Aprendizaje Automático.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</a:t>
            </a:r>
            <a:r>
              <a:rPr lang="es" sz="4650"/>
              <a:t>.1 Introducción</a:t>
            </a:r>
            <a:endParaRPr sz="4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47550" y="1391225"/>
            <a:ext cx="8671200" cy="5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b="1" lang="es" sz="2000"/>
              <a:t>media </a:t>
            </a:r>
            <a:r>
              <a:rPr lang="es" sz="2000"/>
              <a:t>se utiliza con variables cuantitativas y tiene utilidad para calcular por ejemplo, la nota promedio de una materia del curso de especialización, mientras que la </a:t>
            </a:r>
            <a:r>
              <a:rPr b="1" lang="es" sz="2000"/>
              <a:t>mediana </a:t>
            </a:r>
            <a:r>
              <a:rPr lang="es" sz="2000"/>
              <a:t>se hace muy </a:t>
            </a:r>
            <a:r>
              <a:rPr lang="es" sz="2000"/>
              <a:t>útil</a:t>
            </a:r>
            <a:r>
              <a:rPr lang="es" sz="2000"/>
              <a:t> para evaluar la verdadera tendencia central de un conjunto de datos en donde hay muchos "outliers" o datos atípicos que alterarían mucho la media.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47550" y="1391225"/>
            <a:ext cx="8671200" cy="5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b="1" lang="es" sz="2000"/>
              <a:t>Moda</a:t>
            </a:r>
            <a:r>
              <a:rPr lang="es" sz="2000"/>
              <a:t>, es una medida muy </a:t>
            </a:r>
            <a:r>
              <a:rPr lang="es" sz="2000"/>
              <a:t>útil</a:t>
            </a:r>
            <a:r>
              <a:rPr lang="es" sz="2000"/>
              <a:t> para evaluar la tendencia central de variables categóricas, es decir nos permite observar en donde se concentran los datos en las variables que </a:t>
            </a:r>
            <a:r>
              <a:rPr lang="es" sz="2000"/>
              <a:t>están</a:t>
            </a:r>
            <a:r>
              <a:rPr lang="es" sz="2000"/>
              <a:t> </a:t>
            </a:r>
            <a:r>
              <a:rPr lang="es" sz="2000"/>
              <a:t>divididas</a:t>
            </a:r>
            <a:r>
              <a:rPr lang="es" sz="2000"/>
              <a:t> en niveles. 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El </a:t>
            </a:r>
            <a:r>
              <a:rPr lang="es" sz="2000"/>
              <a:t>cálculo</a:t>
            </a:r>
            <a:r>
              <a:rPr lang="es" sz="2000"/>
              <a:t> de la moda </a:t>
            </a:r>
            <a:r>
              <a:rPr lang="es" sz="2000"/>
              <a:t>también</a:t>
            </a:r>
            <a:r>
              <a:rPr lang="es" sz="2000"/>
              <a:t> puede ser útil en caso de que se utilicen variables "no </a:t>
            </a:r>
            <a:r>
              <a:rPr lang="es" sz="2000"/>
              <a:t>numéricas</a:t>
            </a:r>
            <a:r>
              <a:rPr lang="es" sz="2000"/>
              <a:t>" o que se </a:t>
            </a:r>
            <a:r>
              <a:rPr lang="es" sz="2000"/>
              <a:t>están</a:t>
            </a:r>
            <a:r>
              <a:rPr lang="es" sz="2000"/>
              <a:t> realizando </a:t>
            </a:r>
            <a:r>
              <a:rPr lang="es" sz="2000"/>
              <a:t>análisis</a:t>
            </a:r>
            <a:r>
              <a:rPr lang="es" sz="2000"/>
              <a:t> de documentos de texto.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47550" y="1353550"/>
            <a:ext cx="51951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300"/>
              <a:t>¿ La </a:t>
            </a:r>
            <a:r>
              <a:rPr b="1" lang="es" sz="4300"/>
              <a:t>media </a:t>
            </a:r>
            <a:r>
              <a:rPr lang="es" sz="4300"/>
              <a:t>en qué tipo de aprendizaje es ideal para rellenar huecos del dataset?</a:t>
            </a:r>
            <a:endParaRPr sz="43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0" y="1200625"/>
            <a:ext cx="3853950" cy="286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47550" y="1353550"/>
            <a:ext cx="51951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300"/>
              <a:t>¿ La </a:t>
            </a:r>
            <a:r>
              <a:rPr b="1" lang="es" sz="4300"/>
              <a:t>moda </a:t>
            </a:r>
            <a:r>
              <a:rPr lang="es" sz="4300"/>
              <a:t>en qué tipo de aprendizaje es ideal para rellenar huecos del dataset?</a:t>
            </a:r>
            <a:endParaRPr sz="43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0" y="1200625"/>
            <a:ext cx="3853950" cy="286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7150" y="59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de la UT1: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80200" y="1441200"/>
            <a:ext cx="76887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Aprendizaje automático.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Aprendizaje</a:t>
            </a:r>
            <a:r>
              <a:rPr lang="es" sz="2100"/>
              <a:t> </a:t>
            </a:r>
            <a:r>
              <a:rPr lang="es" sz="2100"/>
              <a:t>automático</a:t>
            </a:r>
            <a:r>
              <a:rPr lang="es" sz="2100"/>
              <a:t> supervisado.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Aprendizaje automático no supervisado.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Tipos de problemas aprendizaje automático.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Conjuntos de entrenamiento.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100"/>
              <a:t>Fundamentos básicos </a:t>
            </a:r>
            <a:r>
              <a:rPr lang="es" sz="2100"/>
              <a:t>estadísticos</a:t>
            </a:r>
            <a:r>
              <a:rPr lang="es" sz="2100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 Fundamentos básicos </a:t>
            </a:r>
            <a:r>
              <a:rPr lang="es"/>
              <a:t>estadísticos</a:t>
            </a:r>
            <a:r>
              <a:rPr lang="es"/>
              <a:t>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50" y="1792975"/>
            <a:ext cx="6437824" cy="29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72350" y="1272700"/>
            <a:ext cx="789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¿ Qué cosas raras os llama la atención del dataset 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00" y="1230525"/>
            <a:ext cx="5226326" cy="34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47550" y="1391225"/>
            <a:ext cx="86712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Para solucionar estos problemas que </a:t>
            </a:r>
            <a:r>
              <a:rPr lang="es" sz="2000"/>
              <a:t>harían</a:t>
            </a:r>
            <a:r>
              <a:rPr lang="es" sz="2000"/>
              <a:t> que nuestro modelo no fuera correcto, tenemos </a:t>
            </a:r>
            <a:r>
              <a:rPr lang="es" sz="2000"/>
              <a:t>primero</a:t>
            </a:r>
            <a:r>
              <a:rPr lang="es" sz="2000"/>
              <a:t> que estar familiarizado con unos conceptos básicos de </a:t>
            </a:r>
            <a:r>
              <a:rPr lang="es" sz="2000"/>
              <a:t>estadística</a:t>
            </a:r>
            <a:r>
              <a:rPr lang="es" sz="2000"/>
              <a:t>.</a:t>
            </a:r>
            <a:endParaRPr sz="2000"/>
          </a:p>
          <a:p>
            <a:pPr indent="-3556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Media.</a:t>
            </a:r>
            <a:endParaRPr sz="2000"/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Moda.</a:t>
            </a:r>
            <a:endParaRPr sz="2000"/>
          </a:p>
          <a:p>
            <a:pPr indent="-3556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Mediana.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47550" y="1391225"/>
            <a:ext cx="8671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b="1" lang="es" sz="2000"/>
              <a:t>media aritmética </a:t>
            </a:r>
            <a:r>
              <a:rPr lang="es" sz="2000"/>
              <a:t>es el valor que se obtiene al sumar todos los datos que tenemos y dividir el resultado entre el número total de esos datos.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Ejemplo: Calcular la media de: 8,9,10,11,16,17,6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25" y="2900288"/>
            <a:ext cx="61341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47550" y="1391225"/>
            <a:ext cx="86712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/>
              <a:t>Media móvil</a:t>
            </a:r>
            <a:r>
              <a:rPr lang="es" sz="2000"/>
              <a:t>: Muy parecida a la aritmética salvo que capturamos sólo un subconjunto de los datos para hacer la media. Gracias a las medias móviles se pueden crear </a:t>
            </a:r>
            <a:r>
              <a:rPr lang="es" sz="2000"/>
              <a:t>líneas</a:t>
            </a:r>
            <a:r>
              <a:rPr lang="es" sz="2000"/>
              <a:t> de tendencia.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Ejemplo: Calcular la media </a:t>
            </a:r>
            <a:r>
              <a:rPr lang="es" sz="2000"/>
              <a:t>móvil</a:t>
            </a:r>
            <a:r>
              <a:rPr lang="es" sz="2000"/>
              <a:t> 5: 8,9,10,11,16,17,6,1,2,3,4,6,8,9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Capturaremos</a:t>
            </a:r>
            <a:r>
              <a:rPr lang="es" sz="2000"/>
              <a:t>  los cinco últimos datos y </a:t>
            </a:r>
            <a:r>
              <a:rPr lang="es" sz="2000"/>
              <a:t>hallaremos</a:t>
            </a:r>
            <a:r>
              <a:rPr lang="es" sz="2000"/>
              <a:t> la media.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(3+4+6+8+9)/5=30/5= 6</a:t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47550" y="1391225"/>
            <a:ext cx="86712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</a:t>
            </a:r>
            <a:r>
              <a:rPr b="1" lang="es" sz="2000"/>
              <a:t>mediana </a:t>
            </a:r>
            <a:r>
              <a:rPr lang="es" sz="2000"/>
              <a:t>es el valor que ocupa el lugar central de todos los datos cuando éstos están ordenados de menor a mayor</a:t>
            </a:r>
            <a:r>
              <a:rPr lang="es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Ejemplo:</a:t>
            </a:r>
            <a:r>
              <a:rPr lang="es" sz="1100"/>
              <a:t> </a:t>
            </a:r>
            <a:r>
              <a:rPr lang="es" sz="2000"/>
              <a:t>8,9,10,11,16,17,6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es" sz="2000"/>
              <a:t>Ordenamos:6,8,9,</a:t>
            </a:r>
            <a:r>
              <a:rPr b="1" lang="es" sz="2000"/>
              <a:t>10</a:t>
            </a:r>
            <a:r>
              <a:rPr lang="es" sz="2000"/>
              <a:t>,11,16,17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 sz="2000"/>
              <a:t>Obtenemos el valor central: 10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6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Fundamentos básicos estadísticos.</a:t>
            </a:r>
            <a:endParaRPr b="0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347550" y="1391225"/>
            <a:ext cx="8671200" cy="4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Se define la </a:t>
            </a:r>
            <a:r>
              <a:rPr b="1" lang="es" sz="2000"/>
              <a:t>moda </a:t>
            </a:r>
            <a:r>
              <a:rPr lang="es" sz="2000"/>
              <a:t>como el número que está representado más veces dentro de esos datos, es decir, aquel número que presenta una mayor frecuencia absoluta dentro de la muestra.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Ejemplo:</a:t>
            </a:r>
            <a:r>
              <a:rPr lang="es" sz="1100"/>
              <a:t> </a:t>
            </a:r>
            <a:r>
              <a:rPr b="1" lang="es" sz="2000"/>
              <a:t>8</a:t>
            </a:r>
            <a:r>
              <a:rPr lang="es" sz="2000"/>
              <a:t>,9,10,11,</a:t>
            </a:r>
            <a:r>
              <a:rPr b="1" lang="es" sz="2000"/>
              <a:t>8</a:t>
            </a:r>
            <a:r>
              <a:rPr lang="es" sz="2000"/>
              <a:t>,16,17,6,4,</a:t>
            </a:r>
            <a:r>
              <a:rPr b="1" lang="es" sz="2000"/>
              <a:t>8</a:t>
            </a:r>
            <a:r>
              <a:rPr lang="es" sz="2000"/>
              <a:t>,22,2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La moda sería el 8.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