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2e2539f3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2e2539f3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2e2539f3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2e2539f3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e2539f39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e2539f39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2e2539f39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2e2539f3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2e2539f39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2e2539f39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2e2539f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2e2539f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2e2539f39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2e2539f39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2e2539f3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2e2539f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2e2539f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2e2539f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2e2539f3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2e2539f3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929e3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929e3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2e2539f3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2e2539f3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2e2539f3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2e2539f3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2e2539f3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2e2539f3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2e2539f3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2e2539f3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2e2539f3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2e2539f3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400300bf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400300bf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400300bf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400300bf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400300bf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400300bf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400300bf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400300bf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400300bf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400300bf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c7e0324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c7e0324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50">
                <a:solidFill>
                  <a:schemeClr val="dk1"/>
                </a:solidFill>
              </a:rPr>
              <a:t>Poca aplicación rea </a:t>
            </a:r>
            <a:r>
              <a:rPr lang="es" sz="2500">
                <a:solidFill>
                  <a:schemeClr val="dk1"/>
                </a:solidFill>
              </a:rPr>
              <a:t>Agentes construidos para superar el test, no para ser útiles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400300bf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400300bf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2e2539f3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2e2539f3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e2539f3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e2539f3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2e2539f3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2e2539f3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2e2539f3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2e2539f3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2e2539f3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2e2539f3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2e2539f3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2e2539f3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830400" y="4304700"/>
            <a:ext cx="79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IES Abastos									  CE Inteligencia Artificial y Big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Sistemas de Aprendizaje Automático.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729450" y="4631825"/>
            <a:ext cx="797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IES Abastos			  		  		    CE Inteligencia Artificial y Big Data/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Sistemas de Aprendizaje Automático.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utureoflife.org/" TargetMode="External"/><Relationship Id="rId4" Type="http://schemas.openxmlformats.org/officeDocument/2006/relationships/hyperlink" Target="https://www.surveymonkey.com/r/QMT9XX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conomipedia.com/definiciones/media.html" TargetMode="External"/><Relationship Id="rId4" Type="http://schemas.openxmlformats.org/officeDocument/2006/relationships/hyperlink" Target="https://economipedia.com/definiciones/desviacion-tipica.html" TargetMode="External"/><Relationship Id="rId5" Type="http://schemas.openxmlformats.org/officeDocument/2006/relationships/hyperlink" Target="https://economipedia.com/definiciones/desviacion-tipica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conomipedia.com/definiciones/desviacion-tipica.html" TargetMode="External"/><Relationship Id="rId4" Type="http://schemas.openxmlformats.org/officeDocument/2006/relationships/hyperlink" Target="https://economipedia.com/definiciones/desviacion-tipic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</a:t>
            </a:r>
            <a:r>
              <a:rPr lang="es" sz="4650"/>
              <a:t>.2 </a:t>
            </a:r>
            <a:r>
              <a:rPr lang="es" sz="4650"/>
              <a:t>Inteligencia Artificial fuerte y </a:t>
            </a:r>
            <a:r>
              <a:rPr lang="es" sz="4650"/>
              <a:t>débil</a:t>
            </a:r>
            <a:endParaRPr sz="4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36775" y="1383675"/>
            <a:ext cx="43980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¿ Se llegará a una IA fuerte ?</a:t>
            </a:r>
            <a:endParaRPr sz="3100"/>
          </a:p>
          <a:p>
            <a:pPr indent="-4254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Si se llega, ¿ Cómo </a:t>
            </a:r>
            <a:r>
              <a:rPr lang="es" sz="3100"/>
              <a:t>pensáis</a:t>
            </a:r>
            <a:r>
              <a:rPr lang="es" sz="3100"/>
              <a:t> que será el camino?</a:t>
            </a:r>
            <a:endParaRPr sz="31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25" y="1162975"/>
            <a:ext cx="1233875" cy="30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25" y="1162975"/>
            <a:ext cx="1924252" cy="32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436775" y="1383675"/>
            <a:ext cx="820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fundación </a:t>
            </a:r>
            <a:r>
              <a:rPr lang="es" sz="2000" u="sng">
                <a:solidFill>
                  <a:schemeClr val="hlink"/>
                </a:solidFill>
                <a:hlinkClick r:id="rId3"/>
              </a:rPr>
              <a:t>Future of life </a:t>
            </a:r>
            <a:r>
              <a:rPr lang="es" sz="2000"/>
              <a:t>hace un encuesta a nivel mundial, la </a:t>
            </a:r>
            <a:r>
              <a:rPr lang="es" sz="2000"/>
              <a:t>tenéis</a:t>
            </a:r>
            <a:r>
              <a:rPr lang="es" sz="2000"/>
              <a:t> en el siguiente enlace: </a:t>
            </a:r>
            <a:r>
              <a:rPr lang="es" sz="2000" u="sng">
                <a:solidFill>
                  <a:schemeClr val="hlink"/>
                </a:solidFill>
                <a:hlinkClick r:id="rId4"/>
              </a:rPr>
              <a:t>https://www.surveymonkey.com/r/QMT9XXG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En </a:t>
            </a:r>
            <a:r>
              <a:rPr lang="es" sz="2000"/>
              <a:t>las siguientes</a:t>
            </a:r>
            <a:r>
              <a:rPr lang="es" sz="2000"/>
              <a:t> transparencias vamos a analizar los datos de la encuesta.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562" y="1162725"/>
            <a:ext cx="3560529" cy="3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want superintelligence?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38" y="1672375"/>
            <a:ext cx="6849625" cy="2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85300" y="1415775"/>
            <a:ext cx="7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s" sz="2000"/>
              <a:t>If superintelligence arrives, who should be in control?</a:t>
            </a:r>
            <a:endParaRPr b="1">
              <a:solidFill>
                <a:srgbClr val="4C4C4C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00" y="2299750"/>
            <a:ext cx="49339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</a:t>
            </a:r>
            <a:r>
              <a:rPr lang="es"/>
              <a:t>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625050" y="1400725"/>
            <a:ext cx="7791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Después de lo que llevamos de asignatura podemos indicar, que la IA se basa en algoritmos </a:t>
            </a:r>
            <a:r>
              <a:rPr lang="es" sz="2000"/>
              <a:t>más</a:t>
            </a:r>
            <a:r>
              <a:rPr lang="es" sz="2000"/>
              <a:t> o menos complejos. Según su uso y posibilidades se pueden clasificar en débil y fuerte. A continuación vamos a realizar una comparativa entre ambas.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63" y="1358775"/>
            <a:ext cx="56673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1283475"/>
            <a:ext cx="56578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75" y="1366300"/>
            <a:ext cx="56197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900" y="1449150"/>
            <a:ext cx="5419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7150" y="59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de la UT2: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80200" y="1441200"/>
            <a:ext cx="76887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Introducción.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Inteligencia </a:t>
            </a:r>
            <a:r>
              <a:rPr lang="es" sz="2100"/>
              <a:t>Artificial</a:t>
            </a:r>
            <a:r>
              <a:rPr lang="es" sz="2100"/>
              <a:t> </a:t>
            </a:r>
            <a:r>
              <a:rPr lang="es" sz="2100"/>
              <a:t>débil</a:t>
            </a:r>
            <a:r>
              <a:rPr lang="es" sz="2100"/>
              <a:t>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Inteligencia Artificial fuerte.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Comparativa entre IA débil y fuerte.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Ejercicios : Varianza y desviación típica.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Práctica 1</a:t>
            </a:r>
            <a:r>
              <a:rPr lang="es" sz="2100"/>
              <a:t>: Introducción Google Colab.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Práctica 2: Introducción y procesamiento de datos con Python.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1268425"/>
            <a:ext cx="55340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88" y="1611175"/>
            <a:ext cx="5596025" cy="24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75" y="1298525"/>
            <a:ext cx="58578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75" y="1298525"/>
            <a:ext cx="56007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Comparativa entre IA débil y fuerte.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50" y="1301800"/>
            <a:ext cx="5781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625050" y="1332950"/>
            <a:ext cx="7791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b="1" lang="es" sz="2000"/>
              <a:t>varianza </a:t>
            </a:r>
            <a:r>
              <a:rPr lang="es" sz="2000"/>
              <a:t>es una medida de dispersión que representa la variabilidad de una serie de datos respecto a su</a:t>
            </a:r>
            <a:r>
              <a:rPr lang="es" sz="2000">
                <a:uFill>
                  <a:noFill/>
                </a:uFill>
                <a:hlinkClick r:id="rId3"/>
              </a:rPr>
              <a:t> media</a:t>
            </a:r>
            <a:r>
              <a:rPr lang="es" sz="2000"/>
              <a:t>. Formalmente se calcula como la suma de los residuos al cuadrado divididos entre el total de observaciones.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</a:t>
            </a:r>
            <a:r>
              <a:rPr lang="es" sz="2000">
                <a:uFill>
                  <a:noFill/>
                </a:uFill>
                <a:hlinkClick r:id="rId4"/>
              </a:rPr>
              <a:t> </a:t>
            </a:r>
            <a:r>
              <a:rPr b="1" lang="es" sz="2000">
                <a:uFill>
                  <a:noFill/>
                </a:uFill>
                <a:hlinkClick r:id="rId5"/>
              </a:rPr>
              <a:t>desviación típica</a:t>
            </a:r>
            <a:r>
              <a:rPr lang="es" sz="2000"/>
              <a:t> es otra medida que ofrece información de la dispersión respecto a la media. Su cálculo es exactamente el mismo que la varianza, pero realizando la raíz cuadrada de su resultado. Es decir, la desviación típica es la raíz cuadrada de la varianza.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625050" y="1332950"/>
            <a:ext cx="779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lang="es" sz="2000"/>
              <a:t>fórmula</a:t>
            </a:r>
            <a:r>
              <a:rPr lang="es" sz="2000"/>
              <a:t> de la </a:t>
            </a:r>
            <a:r>
              <a:rPr b="1" lang="es" sz="2000"/>
              <a:t>varianza:</a:t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50" y="1995500"/>
            <a:ext cx="53244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881125" y="3032975"/>
            <a:ext cx="6657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X:</a:t>
            </a:r>
            <a:r>
              <a:rPr lang="es" sz="1100"/>
              <a:t> variable sobre la que se pretenden calcular la varianza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x</a:t>
            </a:r>
            <a:r>
              <a:rPr b="1" baseline="-25000" lang="es" sz="1100"/>
              <a:t>i</a:t>
            </a:r>
            <a:r>
              <a:rPr b="1" lang="es" sz="1100"/>
              <a:t>:</a:t>
            </a:r>
            <a:r>
              <a:rPr lang="es" sz="1100"/>
              <a:t> observación número i de la variable X. i puede tomará valores entre 1 y 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n: </a:t>
            </a:r>
            <a:r>
              <a:rPr lang="es" sz="1100"/>
              <a:t>número de observaciones.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s" sz="1100"/>
              <a:t>x̄</a:t>
            </a:r>
            <a:r>
              <a:rPr b="1" lang="es" sz="1100"/>
              <a:t>:</a:t>
            </a:r>
            <a:r>
              <a:rPr lang="es" sz="1100"/>
              <a:t> Es la media de la variable X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625050" y="1332950"/>
            <a:ext cx="7791300" cy="5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Ejemplo para que se vea mejor: Tenemos cinco personas, cada uno con un salario diferente: Juan: 1.500 euros, Pepe: 1.200 euros, José: 1.700 euros, </a:t>
            </a:r>
            <a:r>
              <a:rPr lang="es" sz="2000"/>
              <a:t>Miguel: 1.300 euros y Mateo: 1.800 euros.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media del salario, la cual necesitamos para nuestro cálculo, es de: ((1.500 + 1.200 + 1.700 + 1.300 + 1.800) /5) 1.500 euros.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0" y="1100950"/>
            <a:ext cx="53244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6967500" y="467850"/>
            <a:ext cx="2176500" cy="22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Juan: 1.500,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Pepe: 1.200,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José:1.700,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Miguel:1.300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Mateo:  1.800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Media: 1.500 euros</a:t>
            </a:r>
            <a:endParaRPr b="1"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50" y="1930250"/>
            <a:ext cx="6477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68800"/>
            <a:ext cx="45053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138" y="3374550"/>
            <a:ext cx="51435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650850" y="3979925"/>
            <a:ext cx="7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importante recordar que siempre que calculamos la varianza tenemos las unidades de medida al cuadrado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625050" y="1332950"/>
            <a:ext cx="7791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Para pasarlo a euros, en este caso tendríamos que realizar la</a:t>
            </a:r>
            <a:r>
              <a:rPr lang="es" sz="2000">
                <a:uFill>
                  <a:noFill/>
                </a:uFill>
                <a:hlinkClick r:id="rId3"/>
              </a:rPr>
              <a:t> </a:t>
            </a:r>
            <a:r>
              <a:rPr b="1" lang="es" sz="2000">
                <a:uFill>
                  <a:noFill/>
                </a:uFill>
                <a:hlinkClick r:id="rId4"/>
              </a:rPr>
              <a:t>desviación típica</a:t>
            </a:r>
            <a:r>
              <a:rPr lang="es" sz="2000"/>
              <a:t>. El resultado sería de 228,04 euros. Esto quiere decir que, en media, la diferencia entre los salarios de las distintas personas será de 228,94 euros.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23809"/>
              <a:buAutoNum type="arabicPeriod"/>
            </a:pPr>
            <a:r>
              <a:rPr lang="es"/>
              <a:t>Introducción.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17525" y="1383675"/>
            <a:ext cx="4149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Test de Turing</a:t>
            </a:r>
            <a:endParaRPr b="1"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¿ Lo </a:t>
            </a:r>
            <a:r>
              <a:rPr lang="es" sz="2000"/>
              <a:t>conocéis</a:t>
            </a:r>
            <a:r>
              <a:rPr lang="es" sz="2000"/>
              <a:t> ?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¿ Tiene sentido en nuestra época?</a:t>
            </a:r>
            <a:endParaRPr sz="2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00" y="1353550"/>
            <a:ext cx="3712418" cy="30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Varianza y desviación típica.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625050" y="1332950"/>
            <a:ext cx="7791300" cy="7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/>
              <a:t>Ejercicio 1:</a:t>
            </a:r>
            <a:r>
              <a:rPr lang="es" sz="2000"/>
              <a:t> Escribir una función que reciba una muestra de números en una lista y devuelva un diccionario con su media, varianza y desviación típica sin utilizar funciones </a:t>
            </a:r>
            <a:r>
              <a:rPr lang="es" sz="2000"/>
              <a:t>específicas</a:t>
            </a:r>
            <a:r>
              <a:rPr lang="es" sz="2000"/>
              <a:t> de una </a:t>
            </a:r>
            <a:r>
              <a:rPr lang="es" sz="2000"/>
              <a:t>librería</a:t>
            </a:r>
            <a:r>
              <a:rPr lang="es" sz="2000"/>
              <a:t>. Utilizar como datos de entrada las 2 listas que se dan a continuación.</a:t>
            </a:r>
            <a:endParaRPr sz="20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Lista 1: [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Lista 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2.3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5.7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6.8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9.7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12.1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15.6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/>
              <a:t>Ejercicio 2:</a:t>
            </a:r>
            <a:r>
              <a:rPr lang="es" sz="2000"/>
              <a:t> ¿ Por qué no hemos incluido la moda en el ejercicio anterior ? Razone la respuesta.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23809"/>
              <a:buAutoNum type="arabicPeriod"/>
            </a:pPr>
            <a:r>
              <a:rPr lang="es"/>
              <a:t>Introducción.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36775" y="1383675"/>
            <a:ext cx="82011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Tener en cuenta que siempre hay un objetivo </a:t>
            </a:r>
            <a:r>
              <a:rPr b="1" lang="es" sz="2000"/>
              <a:t>elusivo</a:t>
            </a:r>
            <a:r>
              <a:rPr lang="es" sz="2000"/>
              <a:t>. Cuando la IA consigue sus objetivos, dejamos de </a:t>
            </a:r>
            <a:r>
              <a:rPr lang="es" sz="2000"/>
              <a:t>percibir la herramienta de IA como tal …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– Búsquedas en Google. 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– Amazon, Netflix…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– Traducción automática.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– Google Maps.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– Alexa, Cortana, Siri.</a:t>
            </a:r>
            <a:r>
              <a:rPr lang="es" sz="2450"/>
              <a:t>.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23809"/>
              <a:buAutoNum type="arabicPeriod"/>
            </a:pPr>
            <a:r>
              <a:rPr lang="es"/>
              <a:t>Introducción.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36775" y="1383675"/>
            <a:ext cx="8201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Existe</a:t>
            </a:r>
            <a:r>
              <a:rPr lang="es" sz="2000"/>
              <a:t> una </a:t>
            </a:r>
            <a:r>
              <a:rPr lang="es" sz="2000"/>
              <a:t>clasificación</a:t>
            </a:r>
            <a:r>
              <a:rPr lang="es" sz="2000"/>
              <a:t> de la IA que la divide entre </a:t>
            </a:r>
            <a:r>
              <a:rPr lang="es" sz="2000"/>
              <a:t>débil</a:t>
            </a:r>
            <a:r>
              <a:rPr lang="es" sz="2000"/>
              <a:t> y fuerte. </a:t>
            </a:r>
            <a:endParaRPr sz="2000"/>
          </a:p>
          <a:p>
            <a:pPr indent="-35560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En principio cualquier </a:t>
            </a:r>
            <a:r>
              <a:rPr lang="es" sz="2000"/>
              <a:t>definición</a:t>
            </a:r>
            <a:r>
              <a:rPr lang="es" sz="2000"/>
              <a:t> de IA tiene cabida en </a:t>
            </a:r>
            <a:r>
              <a:rPr lang="es" sz="2000"/>
              <a:t>esta</a:t>
            </a:r>
            <a:r>
              <a:rPr lang="es" sz="2000"/>
              <a:t> clasificación.</a:t>
            </a:r>
            <a:endParaRPr sz="2000"/>
          </a:p>
          <a:p>
            <a:pPr indent="-35560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Ya hemos visto que en otras asignaturas que hay varias definiciones de IA, a nivel de clasificaciones ocurre lo mismo.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Inteligencia Artificial débil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36775" y="1383675"/>
            <a:ext cx="8201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IA débil es una inteligencia de máquina que se limita a un área específica o estrecha. La Inteligencia Artificial Débil (AI) simula la cognición humana y beneficia a la humanidad al automatizar las tareas que consumen mucho tiempo y al analizar los datos de maneras que los humanos a veces no pueden.</a:t>
            </a:r>
            <a:endParaRPr sz="11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Inteligencia Artificial débil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36775" y="1383675"/>
            <a:ext cx="8201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Para que se entienda mejor, la IA débil simplemente actúa y está sujeta a las reglas que se le imponen y no puede ir más allá de esas reglas. Un buen ejemplo de IA débil son los personajes de un juego de computadora que actúan de manera creíble en el </a:t>
            </a:r>
            <a:r>
              <a:rPr b="1" lang="es" sz="2000"/>
              <a:t>contexto </a:t>
            </a:r>
            <a:r>
              <a:rPr lang="es" sz="2000"/>
              <a:t>de su personaje de juego, pero que no pueden hacer nada más que eso</a:t>
            </a:r>
            <a:r>
              <a:rPr lang="es" sz="1100"/>
              <a:t>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Inteligencia Artificial débil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436775" y="1383675"/>
            <a:ext cx="8201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Los sistemas de IA estrechos o débiles no tienen inteligencia general; tienen inteligencia específica. Una IA que es un experto en decirte cómo conducir desde el punto A al punto B generalmente es incapaz de desafiarte a un juego de ajedrez.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Inteligencia Artificial fuerte</a:t>
            </a:r>
            <a:r>
              <a:rPr b="0"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36775" y="1383675"/>
            <a:ext cx="8201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El objetivo último de la IA, lograr que una máquina tenga una inteligencia de tipo general similar a la humana, es uno de los objetivos más ambiciosos que se ha planteado la ciencia.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Es la inteligencia artificial que iguala o excede la inteligencia humana promedio, es decir, la inteligencia de una máquina que puede realizar con éxito cualquier tarea intelectual de cualquier ser humano.</a:t>
            </a:r>
            <a:endParaRPr sz="2000"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