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15"/>
  </p:notesMasterIdLst>
  <p:sldIdLst>
    <p:sldId id="294" r:id="rId3"/>
    <p:sldId id="295" r:id="rId4"/>
    <p:sldId id="296" r:id="rId5"/>
    <p:sldId id="316" r:id="rId6"/>
    <p:sldId id="317" r:id="rId7"/>
    <p:sldId id="318" r:id="rId8"/>
    <p:sldId id="319" r:id="rId9"/>
    <p:sldId id="320" r:id="rId10"/>
    <p:sldId id="326" r:id="rId11"/>
    <p:sldId id="291" r:id="rId12"/>
    <p:sldId id="292" r:id="rId13"/>
    <p:sldId id="29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2SAHP/sgd5BQlYktJoj3fDWeW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82D91D-28F5-4622-BDE7-FCF2C8A00C1C}">
  <a:tblStyle styleId="{8782D91D-28F5-4622-BDE7-FCF2C8A00C1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5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9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56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52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25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05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34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25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8" descr=" Portada_109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2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8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572770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8"/>
          <p:cNvSpPr txBox="1">
            <a:spLocks noGrp="1"/>
          </p:cNvSpPr>
          <p:nvPr>
            <p:ph type="dt" idx="10"/>
          </p:nvPr>
        </p:nvSpPr>
        <p:spPr>
          <a:xfrm>
            <a:off x="6280150" y="4434648"/>
            <a:ext cx="24955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8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08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08"/>
          <p:cNvSpPr txBox="1">
            <a:spLocks noGrp="1"/>
          </p:cNvSpPr>
          <p:nvPr>
            <p:ph type="title"/>
          </p:nvPr>
        </p:nvSpPr>
        <p:spPr>
          <a:xfrm>
            <a:off x="629841" y="599245"/>
            <a:ext cx="4302032" cy="62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8"/>
          <p:cNvSpPr txBox="1">
            <a:spLocks noGrp="1"/>
          </p:cNvSpPr>
          <p:nvPr>
            <p:ph type="body" idx="1"/>
          </p:nvPr>
        </p:nvSpPr>
        <p:spPr>
          <a:xfrm>
            <a:off x="629842" y="1159100"/>
            <a:ext cx="3868340" cy="6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08"/>
          <p:cNvSpPr txBox="1">
            <a:spLocks noGrp="1"/>
          </p:cNvSpPr>
          <p:nvPr>
            <p:ph type="body" idx="2"/>
          </p:nvPr>
        </p:nvSpPr>
        <p:spPr>
          <a:xfrm>
            <a:off x="629842" y="1849626"/>
            <a:ext cx="3868340" cy="257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8"/>
          <p:cNvSpPr txBox="1">
            <a:spLocks noGrp="1"/>
          </p:cNvSpPr>
          <p:nvPr>
            <p:ph type="body" idx="3"/>
          </p:nvPr>
        </p:nvSpPr>
        <p:spPr>
          <a:xfrm>
            <a:off x="4629151" y="1159100"/>
            <a:ext cx="3887391" cy="6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08"/>
          <p:cNvSpPr txBox="1">
            <a:spLocks noGrp="1"/>
          </p:cNvSpPr>
          <p:nvPr>
            <p:ph type="body" idx="4"/>
          </p:nvPr>
        </p:nvSpPr>
        <p:spPr>
          <a:xfrm>
            <a:off x="4629151" y="1849626"/>
            <a:ext cx="3887391" cy="257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8"/>
          <p:cNvSpPr txBox="1">
            <a:spLocks noGrp="1"/>
          </p:cNvSpPr>
          <p:nvPr>
            <p:ph type="sldNum" idx="12"/>
          </p:nvPr>
        </p:nvSpPr>
        <p:spPr>
          <a:xfrm>
            <a:off x="48453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8" name="Google Shape;68;p108"/>
          <p:cNvSpPr txBox="1">
            <a:spLocks noGrp="1"/>
          </p:cNvSpPr>
          <p:nvPr>
            <p:ph type="body" idx="5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9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09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109"/>
          <p:cNvSpPr txBox="1">
            <a:spLocks noGrp="1"/>
          </p:cNvSpPr>
          <p:nvPr>
            <p:ph type="title"/>
          </p:nvPr>
        </p:nvSpPr>
        <p:spPr>
          <a:xfrm>
            <a:off x="629841" y="600714"/>
            <a:ext cx="2949178" cy="97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9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09"/>
          <p:cNvSpPr txBox="1">
            <a:spLocks noGrp="1"/>
          </p:cNvSpPr>
          <p:nvPr>
            <p:ph type="body" idx="2"/>
          </p:nvPr>
        </p:nvSpPr>
        <p:spPr>
          <a:xfrm>
            <a:off x="629841" y="1578348"/>
            <a:ext cx="2949178" cy="282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09"/>
          <p:cNvSpPr txBox="1">
            <a:spLocks noGrp="1"/>
          </p:cNvSpPr>
          <p:nvPr>
            <p:ph type="sldNum" idx="12"/>
          </p:nvPr>
        </p:nvSpPr>
        <p:spPr>
          <a:xfrm>
            <a:off x="48453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6" name="Google Shape;76;p109"/>
          <p:cNvSpPr txBox="1">
            <a:spLocks noGrp="1"/>
          </p:cNvSpPr>
          <p:nvPr>
            <p:ph type="body" idx="3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0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10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10"/>
          <p:cNvSpPr txBox="1">
            <a:spLocks noGrp="1"/>
          </p:cNvSpPr>
          <p:nvPr>
            <p:ph type="title"/>
          </p:nvPr>
        </p:nvSpPr>
        <p:spPr>
          <a:xfrm>
            <a:off x="617511" y="599244"/>
            <a:ext cx="2949178" cy="115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0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10"/>
          <p:cNvSpPr txBox="1">
            <a:spLocks noGrp="1"/>
          </p:cNvSpPr>
          <p:nvPr>
            <p:ph type="body" idx="1"/>
          </p:nvPr>
        </p:nvSpPr>
        <p:spPr>
          <a:xfrm>
            <a:off x="629841" y="1812633"/>
            <a:ext cx="2949178" cy="258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10"/>
          <p:cNvSpPr txBox="1">
            <a:spLocks noGrp="1"/>
          </p:cNvSpPr>
          <p:nvPr>
            <p:ph type="sldNum" idx="12"/>
          </p:nvPr>
        </p:nvSpPr>
        <p:spPr>
          <a:xfrm>
            <a:off x="49686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4" name="Google Shape;84;p110"/>
          <p:cNvSpPr txBox="1">
            <a:spLocks noGrp="1"/>
          </p:cNvSpPr>
          <p:nvPr>
            <p:ph type="body" idx="3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>
  <p:cSld name="Título y texto vertica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1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11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11"/>
          <p:cNvSpPr txBox="1">
            <a:spLocks noGrp="1"/>
          </p:cNvSpPr>
          <p:nvPr>
            <p:ph type="title"/>
          </p:nvPr>
        </p:nvSpPr>
        <p:spPr>
          <a:xfrm>
            <a:off x="628650" y="613047"/>
            <a:ext cx="4315552" cy="104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1"/>
          <p:cNvSpPr txBox="1">
            <a:spLocks noGrp="1"/>
          </p:cNvSpPr>
          <p:nvPr>
            <p:ph type="body" idx="1"/>
          </p:nvPr>
        </p:nvSpPr>
        <p:spPr>
          <a:xfrm rot="5400000">
            <a:off x="3154205" y="-946707"/>
            <a:ext cx="283558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1"/>
          <p:cNvSpPr txBox="1">
            <a:spLocks noGrp="1"/>
          </p:cNvSpPr>
          <p:nvPr>
            <p:ph type="sldNum" idx="12"/>
          </p:nvPr>
        </p:nvSpPr>
        <p:spPr>
          <a:xfrm>
            <a:off x="52152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1" name="Google Shape;91;p111"/>
          <p:cNvSpPr txBox="1">
            <a:spLocks noGrp="1"/>
          </p:cNvSpPr>
          <p:nvPr>
            <p:ph type="body" idx="2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9"/>
          <p:cNvSpPr txBox="1">
            <a:spLocks noGrp="1"/>
          </p:cNvSpPr>
          <p:nvPr>
            <p:ph type="title"/>
          </p:nvPr>
        </p:nvSpPr>
        <p:spPr>
          <a:xfrm>
            <a:off x="1195441" y="516026"/>
            <a:ext cx="535162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>
                <a:solidFill>
                  <a:srgbClr val="D9D9D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794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1"/>
          <p:cNvSpPr txBox="1">
            <a:spLocks noGrp="1"/>
          </p:cNvSpPr>
          <p:nvPr>
            <p:ph type="title"/>
          </p:nvPr>
        </p:nvSpPr>
        <p:spPr>
          <a:xfrm>
            <a:off x="628651" y="612586"/>
            <a:ext cx="4257675" cy="88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1"/>
          <p:cNvSpPr txBox="1">
            <a:spLocks noGrp="1"/>
          </p:cNvSpPr>
          <p:nvPr>
            <p:ph type="sldNum" idx="12"/>
          </p:nvPr>
        </p:nvSpPr>
        <p:spPr>
          <a:xfrm>
            <a:off x="522288" y="4570589"/>
            <a:ext cx="2049462" cy="26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61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2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02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102"/>
          <p:cNvSpPr txBox="1">
            <a:spLocks noGrp="1"/>
          </p:cNvSpPr>
          <p:nvPr>
            <p:ph type="title"/>
          </p:nvPr>
        </p:nvSpPr>
        <p:spPr>
          <a:xfrm>
            <a:off x="628649" y="611572"/>
            <a:ext cx="4303223" cy="60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2"/>
          <p:cNvSpPr txBox="1">
            <a:spLocks noGrp="1"/>
          </p:cNvSpPr>
          <p:nvPr>
            <p:ph type="body" idx="1"/>
          </p:nvPr>
        </p:nvSpPr>
        <p:spPr>
          <a:xfrm>
            <a:off x="628650" y="1146768"/>
            <a:ext cx="3886200" cy="32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2"/>
          <p:cNvSpPr txBox="1">
            <a:spLocks noGrp="1"/>
          </p:cNvSpPr>
          <p:nvPr>
            <p:ph type="body" idx="2"/>
          </p:nvPr>
        </p:nvSpPr>
        <p:spPr>
          <a:xfrm>
            <a:off x="4629150" y="1146768"/>
            <a:ext cx="3886200" cy="32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2"/>
          <p:cNvSpPr txBox="1">
            <a:spLocks noGrp="1"/>
          </p:cNvSpPr>
          <p:nvPr>
            <p:ph type="sldNum" idx="12"/>
          </p:nvPr>
        </p:nvSpPr>
        <p:spPr>
          <a:xfrm>
            <a:off x="49686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6" name="Google Shape;36;p102"/>
          <p:cNvSpPr txBox="1">
            <a:spLocks noGrp="1"/>
          </p:cNvSpPr>
          <p:nvPr>
            <p:ph type="body" idx="3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9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 blanco" type="blank">
  <p:cSld name="1_En blanc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3"/>
          <p:cNvSpPr txBox="1">
            <a:spLocks noGrp="1"/>
          </p:cNvSpPr>
          <p:nvPr>
            <p:ph type="sldNum" idx="12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309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 type="twoObj">
  <p:cSld name="1_Dos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4"/>
          <p:cNvSpPr txBox="1">
            <a:spLocks noGrp="1"/>
          </p:cNvSpPr>
          <p:nvPr>
            <p:ph type="body" idx="1"/>
          </p:nvPr>
        </p:nvSpPr>
        <p:spPr>
          <a:xfrm>
            <a:off x="5106988" y="204725"/>
            <a:ext cx="1835150" cy="26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4"/>
          <p:cNvSpPr txBox="1">
            <a:spLocks noGrp="1"/>
          </p:cNvSpPr>
          <p:nvPr>
            <p:ph type="body" idx="2"/>
          </p:nvPr>
        </p:nvSpPr>
        <p:spPr>
          <a:xfrm>
            <a:off x="7094538" y="204725"/>
            <a:ext cx="1835150" cy="26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4"/>
          <p:cNvSpPr txBox="1">
            <a:spLocks noGrp="1"/>
          </p:cNvSpPr>
          <p:nvPr>
            <p:ph type="sldNum" idx="12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241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1_Título y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5"/>
          <p:cNvSpPr txBox="1">
            <a:spLocks noGrp="1"/>
          </p:cNvSpPr>
          <p:nvPr>
            <p:ph type="sldNum" idx="12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8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0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0"/>
          <p:cNvSpPr txBox="1">
            <a:spLocks noGrp="1"/>
          </p:cNvSpPr>
          <p:nvPr>
            <p:ph type="sldNum" idx="12"/>
          </p:nvPr>
        </p:nvSpPr>
        <p:spPr>
          <a:xfrm>
            <a:off x="52152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3" name="Google Shape;23;p100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8649" y="613046"/>
            <a:ext cx="4266235" cy="89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6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106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106"/>
          <p:cNvSpPr txBox="1">
            <a:spLocks noGrp="1"/>
          </p:cNvSpPr>
          <p:nvPr>
            <p:ph type="title"/>
          </p:nvPr>
        </p:nvSpPr>
        <p:spPr>
          <a:xfrm>
            <a:off x="591660" y="597766"/>
            <a:ext cx="4352542" cy="79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6"/>
          <p:cNvSpPr txBox="1">
            <a:spLocks noGrp="1"/>
          </p:cNvSpPr>
          <p:nvPr>
            <p:ph type="sldNum" idx="12"/>
          </p:nvPr>
        </p:nvSpPr>
        <p:spPr>
          <a:xfrm>
            <a:off x="48453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3" name="Google Shape;53;p106"/>
          <p:cNvSpPr txBox="1">
            <a:spLocks noGrp="1"/>
          </p:cNvSpPr>
          <p:nvPr>
            <p:ph type="body" idx="1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42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7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07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07"/>
          <p:cNvSpPr txBox="1">
            <a:spLocks noGrp="1"/>
          </p:cNvSpPr>
          <p:nvPr>
            <p:ph type="sldNum" idx="12"/>
          </p:nvPr>
        </p:nvSpPr>
        <p:spPr>
          <a:xfrm>
            <a:off x="48453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8" name="Google Shape;58;p107"/>
          <p:cNvSpPr txBox="1">
            <a:spLocks noGrp="1"/>
          </p:cNvSpPr>
          <p:nvPr>
            <p:ph type="body" idx="1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243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8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08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08"/>
          <p:cNvSpPr txBox="1">
            <a:spLocks noGrp="1"/>
          </p:cNvSpPr>
          <p:nvPr>
            <p:ph type="title"/>
          </p:nvPr>
        </p:nvSpPr>
        <p:spPr>
          <a:xfrm>
            <a:off x="629841" y="599245"/>
            <a:ext cx="4302032" cy="62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8"/>
          <p:cNvSpPr txBox="1">
            <a:spLocks noGrp="1"/>
          </p:cNvSpPr>
          <p:nvPr>
            <p:ph type="body" idx="1"/>
          </p:nvPr>
        </p:nvSpPr>
        <p:spPr>
          <a:xfrm>
            <a:off x="629842" y="1159100"/>
            <a:ext cx="3868340" cy="6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08"/>
          <p:cNvSpPr txBox="1">
            <a:spLocks noGrp="1"/>
          </p:cNvSpPr>
          <p:nvPr>
            <p:ph type="body" idx="2"/>
          </p:nvPr>
        </p:nvSpPr>
        <p:spPr>
          <a:xfrm>
            <a:off x="629842" y="1849626"/>
            <a:ext cx="3868340" cy="257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8"/>
          <p:cNvSpPr txBox="1">
            <a:spLocks noGrp="1"/>
          </p:cNvSpPr>
          <p:nvPr>
            <p:ph type="body" idx="3"/>
          </p:nvPr>
        </p:nvSpPr>
        <p:spPr>
          <a:xfrm>
            <a:off x="4629151" y="1159100"/>
            <a:ext cx="3887391" cy="6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08"/>
          <p:cNvSpPr txBox="1">
            <a:spLocks noGrp="1"/>
          </p:cNvSpPr>
          <p:nvPr>
            <p:ph type="body" idx="4"/>
          </p:nvPr>
        </p:nvSpPr>
        <p:spPr>
          <a:xfrm>
            <a:off x="4629151" y="1849626"/>
            <a:ext cx="3887391" cy="257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8"/>
          <p:cNvSpPr txBox="1">
            <a:spLocks noGrp="1"/>
          </p:cNvSpPr>
          <p:nvPr>
            <p:ph type="sldNum" idx="12"/>
          </p:nvPr>
        </p:nvSpPr>
        <p:spPr>
          <a:xfrm>
            <a:off x="48453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8" name="Google Shape;68;p108"/>
          <p:cNvSpPr txBox="1">
            <a:spLocks noGrp="1"/>
          </p:cNvSpPr>
          <p:nvPr>
            <p:ph type="body" idx="5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73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9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09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109"/>
          <p:cNvSpPr txBox="1">
            <a:spLocks noGrp="1"/>
          </p:cNvSpPr>
          <p:nvPr>
            <p:ph type="title"/>
          </p:nvPr>
        </p:nvSpPr>
        <p:spPr>
          <a:xfrm>
            <a:off x="629841" y="600714"/>
            <a:ext cx="2949178" cy="97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9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09"/>
          <p:cNvSpPr txBox="1">
            <a:spLocks noGrp="1"/>
          </p:cNvSpPr>
          <p:nvPr>
            <p:ph type="body" idx="2"/>
          </p:nvPr>
        </p:nvSpPr>
        <p:spPr>
          <a:xfrm>
            <a:off x="629841" y="1578348"/>
            <a:ext cx="2949178" cy="282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09"/>
          <p:cNvSpPr txBox="1">
            <a:spLocks noGrp="1"/>
          </p:cNvSpPr>
          <p:nvPr>
            <p:ph type="sldNum" idx="12"/>
          </p:nvPr>
        </p:nvSpPr>
        <p:spPr>
          <a:xfrm>
            <a:off x="48453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6" name="Google Shape;76;p109"/>
          <p:cNvSpPr txBox="1">
            <a:spLocks noGrp="1"/>
          </p:cNvSpPr>
          <p:nvPr>
            <p:ph type="body" idx="3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233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0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10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10"/>
          <p:cNvSpPr txBox="1">
            <a:spLocks noGrp="1"/>
          </p:cNvSpPr>
          <p:nvPr>
            <p:ph type="title"/>
          </p:nvPr>
        </p:nvSpPr>
        <p:spPr>
          <a:xfrm>
            <a:off x="617511" y="599244"/>
            <a:ext cx="2949178" cy="115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0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10"/>
          <p:cNvSpPr txBox="1">
            <a:spLocks noGrp="1"/>
          </p:cNvSpPr>
          <p:nvPr>
            <p:ph type="body" idx="1"/>
          </p:nvPr>
        </p:nvSpPr>
        <p:spPr>
          <a:xfrm>
            <a:off x="629841" y="1812633"/>
            <a:ext cx="2949178" cy="258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10"/>
          <p:cNvSpPr txBox="1">
            <a:spLocks noGrp="1"/>
          </p:cNvSpPr>
          <p:nvPr>
            <p:ph type="sldNum" idx="12"/>
          </p:nvPr>
        </p:nvSpPr>
        <p:spPr>
          <a:xfrm>
            <a:off x="49686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4" name="Google Shape;84;p110"/>
          <p:cNvSpPr txBox="1">
            <a:spLocks noGrp="1"/>
          </p:cNvSpPr>
          <p:nvPr>
            <p:ph type="body" idx="3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803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>
  <p:cSld name="Título y texto vertica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1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11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11"/>
          <p:cNvSpPr txBox="1">
            <a:spLocks noGrp="1"/>
          </p:cNvSpPr>
          <p:nvPr>
            <p:ph type="title"/>
          </p:nvPr>
        </p:nvSpPr>
        <p:spPr>
          <a:xfrm>
            <a:off x="628650" y="613047"/>
            <a:ext cx="4315552" cy="104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1"/>
          <p:cNvSpPr txBox="1">
            <a:spLocks noGrp="1"/>
          </p:cNvSpPr>
          <p:nvPr>
            <p:ph type="body" idx="1"/>
          </p:nvPr>
        </p:nvSpPr>
        <p:spPr>
          <a:xfrm rot="5400000">
            <a:off x="3154205" y="-946707"/>
            <a:ext cx="283558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 sz="1400" b="1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1"/>
          <p:cNvSpPr txBox="1">
            <a:spLocks noGrp="1"/>
          </p:cNvSpPr>
          <p:nvPr>
            <p:ph type="sldNum" idx="12"/>
          </p:nvPr>
        </p:nvSpPr>
        <p:spPr>
          <a:xfrm>
            <a:off x="52152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1" name="Google Shape;91;p111"/>
          <p:cNvSpPr txBox="1">
            <a:spLocks noGrp="1"/>
          </p:cNvSpPr>
          <p:nvPr>
            <p:ph type="body" idx="2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8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1"/>
          <p:cNvSpPr txBox="1">
            <a:spLocks noGrp="1"/>
          </p:cNvSpPr>
          <p:nvPr>
            <p:ph type="title"/>
          </p:nvPr>
        </p:nvSpPr>
        <p:spPr>
          <a:xfrm>
            <a:off x="628651" y="612586"/>
            <a:ext cx="4257675" cy="88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1"/>
          <p:cNvSpPr txBox="1">
            <a:spLocks noGrp="1"/>
          </p:cNvSpPr>
          <p:nvPr>
            <p:ph type="sldNum" idx="12"/>
          </p:nvPr>
        </p:nvSpPr>
        <p:spPr>
          <a:xfrm>
            <a:off x="522288" y="4570589"/>
            <a:ext cx="2049462" cy="26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2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02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102"/>
          <p:cNvSpPr txBox="1">
            <a:spLocks noGrp="1"/>
          </p:cNvSpPr>
          <p:nvPr>
            <p:ph type="title"/>
          </p:nvPr>
        </p:nvSpPr>
        <p:spPr>
          <a:xfrm>
            <a:off x="628649" y="611572"/>
            <a:ext cx="4303223" cy="60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2"/>
          <p:cNvSpPr txBox="1">
            <a:spLocks noGrp="1"/>
          </p:cNvSpPr>
          <p:nvPr>
            <p:ph type="body" idx="1"/>
          </p:nvPr>
        </p:nvSpPr>
        <p:spPr>
          <a:xfrm>
            <a:off x="628650" y="1146768"/>
            <a:ext cx="3886200" cy="32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2"/>
          <p:cNvSpPr txBox="1">
            <a:spLocks noGrp="1"/>
          </p:cNvSpPr>
          <p:nvPr>
            <p:ph type="body" idx="2"/>
          </p:nvPr>
        </p:nvSpPr>
        <p:spPr>
          <a:xfrm>
            <a:off x="4629150" y="1146768"/>
            <a:ext cx="3886200" cy="32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2"/>
          <p:cNvSpPr txBox="1">
            <a:spLocks noGrp="1"/>
          </p:cNvSpPr>
          <p:nvPr>
            <p:ph type="sldNum" idx="12"/>
          </p:nvPr>
        </p:nvSpPr>
        <p:spPr>
          <a:xfrm>
            <a:off x="49686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6" name="Google Shape;36;p102"/>
          <p:cNvSpPr txBox="1">
            <a:spLocks noGrp="1"/>
          </p:cNvSpPr>
          <p:nvPr>
            <p:ph type="body" idx="3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 blanco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3"/>
          <p:cNvSpPr txBox="1">
            <a:spLocks noGrp="1"/>
          </p:cNvSpPr>
          <p:nvPr>
            <p:ph type="sldNum" idx="12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4"/>
          <p:cNvSpPr txBox="1">
            <a:spLocks noGrp="1"/>
          </p:cNvSpPr>
          <p:nvPr>
            <p:ph type="body" idx="1"/>
          </p:nvPr>
        </p:nvSpPr>
        <p:spPr>
          <a:xfrm>
            <a:off x="5106988" y="204725"/>
            <a:ext cx="1835150" cy="26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4"/>
          <p:cNvSpPr txBox="1">
            <a:spLocks noGrp="1"/>
          </p:cNvSpPr>
          <p:nvPr>
            <p:ph type="body" idx="2"/>
          </p:nvPr>
        </p:nvSpPr>
        <p:spPr>
          <a:xfrm>
            <a:off x="7094538" y="204725"/>
            <a:ext cx="1835150" cy="26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4"/>
          <p:cNvSpPr txBox="1">
            <a:spLocks noGrp="1"/>
          </p:cNvSpPr>
          <p:nvPr>
            <p:ph type="sldNum" idx="12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5"/>
          <p:cNvSpPr txBox="1">
            <a:spLocks noGrp="1"/>
          </p:cNvSpPr>
          <p:nvPr>
            <p:ph type="sldNum" idx="12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6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106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106"/>
          <p:cNvSpPr txBox="1">
            <a:spLocks noGrp="1"/>
          </p:cNvSpPr>
          <p:nvPr>
            <p:ph type="title"/>
          </p:nvPr>
        </p:nvSpPr>
        <p:spPr>
          <a:xfrm>
            <a:off x="591660" y="597766"/>
            <a:ext cx="4352542" cy="79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1400" b="0" i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6"/>
          <p:cNvSpPr txBox="1">
            <a:spLocks noGrp="1"/>
          </p:cNvSpPr>
          <p:nvPr>
            <p:ph type="sldNum" idx="12"/>
          </p:nvPr>
        </p:nvSpPr>
        <p:spPr>
          <a:xfrm>
            <a:off x="484530" y="4559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3" name="Google Shape;53;p106"/>
          <p:cNvSpPr txBox="1">
            <a:spLocks noGrp="1"/>
          </p:cNvSpPr>
          <p:nvPr>
            <p:ph type="body" idx="1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7" descr="Barra_Gri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608" y="4533368"/>
            <a:ext cx="8598410" cy="411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07"/>
          <p:cNvCxnSpPr/>
          <p:nvPr/>
        </p:nvCxnSpPr>
        <p:spPr>
          <a:xfrm rot="10800000" flipH="1">
            <a:off x="283583" y="517896"/>
            <a:ext cx="8482821" cy="1233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07"/>
          <p:cNvSpPr txBox="1">
            <a:spLocks noGrp="1"/>
          </p:cNvSpPr>
          <p:nvPr>
            <p:ph type="sldNum" idx="12"/>
          </p:nvPr>
        </p:nvSpPr>
        <p:spPr>
          <a:xfrm>
            <a:off x="48453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8" name="Google Shape;58;p107"/>
          <p:cNvSpPr txBox="1">
            <a:spLocks noGrp="1"/>
          </p:cNvSpPr>
          <p:nvPr>
            <p:ph type="body" idx="1"/>
          </p:nvPr>
        </p:nvSpPr>
        <p:spPr>
          <a:xfrm>
            <a:off x="5107801" y="204654"/>
            <a:ext cx="3831218" cy="2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5729"/>
              </a:buClr>
              <a:buSzPts val="1800"/>
              <a:buNone/>
              <a:defRPr sz="1800" b="1">
                <a:solidFill>
                  <a:srgbClr val="E0572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7"/>
          <p:cNvSpPr txBox="1">
            <a:spLocks noGrp="1"/>
          </p:cNvSpPr>
          <p:nvPr>
            <p:ph type="sldNum" idx="12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" name="Google Shape;13;p97"/>
          <p:cNvSpPr txBox="1">
            <a:spLocks noGrp="1"/>
          </p:cNvSpPr>
          <p:nvPr>
            <p:ph type="dt" idx="10"/>
          </p:nvPr>
        </p:nvSpPr>
        <p:spPr>
          <a:xfrm>
            <a:off x="6381750" y="4629944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7"/>
          <p:cNvSpPr txBox="1">
            <a:spLocks noGrp="1"/>
          </p:cNvSpPr>
          <p:nvPr>
            <p:ph type="sldNum" idx="12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" name="Google Shape;13;p97"/>
          <p:cNvSpPr txBox="1">
            <a:spLocks noGrp="1"/>
          </p:cNvSpPr>
          <p:nvPr>
            <p:ph type="dt" idx="10"/>
          </p:nvPr>
        </p:nvSpPr>
        <p:spPr>
          <a:xfrm>
            <a:off x="6381750" y="4629944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/>
              <a:t>18.03.21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37322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9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53" name="Freeform: Shape 20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4628" cy="5143156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565744" y="893794"/>
            <a:ext cx="4180109" cy="2762729"/>
          </a:xfr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CURSO ESPECIALIZACIÓN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IA Y BIG DATA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MÓDULO: SISTEMAS DE APRENDIZAJE AUTOMÁTICO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U1.4: FASES DEL APRENDIZAJE AUTOMÁTICO</a:t>
            </a:r>
          </a:p>
        </p:txBody>
      </p:sp>
      <p:grpSp>
        <p:nvGrpSpPr>
          <p:cNvPr id="2054" name="Group 202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0060" y="480061"/>
            <a:ext cx="846286" cy="635405"/>
            <a:chOff x="5307830" y="325570"/>
            <a:chExt cx="1128382" cy="847206"/>
          </a:xfrm>
        </p:grpSpPr>
        <p:sp>
          <p:nvSpPr>
            <p:cNvPr id="204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" name="Imagen7" descr="Texto&#10;&#10;Descripción generada automáticamente con confianza media">
            <a:extLst>
              <a:ext uri="{FF2B5EF4-FFF2-40B4-BE49-F238E27FC236}">
                <a16:creationId xmlns:a16="http://schemas.microsoft.com/office/drawing/2014/main" id="{6BEB905B-7BF6-46F4-BC04-28495397A7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88711" y="1331561"/>
            <a:ext cx="2587192" cy="633861"/>
          </a:xfrm>
          <a:prstGeom prst="rect">
            <a:avLst/>
          </a:prstGeom>
        </p:spPr>
      </p:pic>
      <p:pic>
        <p:nvPicPr>
          <p:cNvPr id="2049" name="Imagen 2" descr="Texto&#10;&#10;Descripción generada automáticamente">
            <a:extLst>
              <a:ext uri="{FF2B5EF4-FFF2-40B4-BE49-F238E27FC236}">
                <a16:creationId xmlns:a16="http://schemas.microsoft.com/office/drawing/2014/main" id="{1BB9EF63-1328-496F-87C3-4DC0CC2F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341" y="2877740"/>
            <a:ext cx="2580562" cy="12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0 Imagen" descr="abastos.jpg">
            <a:extLst>
              <a:ext uri="{FF2B5EF4-FFF2-40B4-BE49-F238E27FC236}">
                <a16:creationId xmlns:a16="http://schemas.microsoft.com/office/drawing/2014/main" id="{22DA3AC4-3351-495F-A815-27159DE80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4" y="4192476"/>
            <a:ext cx="552450" cy="55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3805203" y="646043"/>
            <a:ext cx="5105508" cy="392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205979" lvl="0" indent="-20597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Arial"/>
              <a:buNone/>
            </a:pPr>
            <a:r>
              <a:rPr lang="es-ES" sz="2000" b="1"/>
              <a:t>Fases:</a:t>
            </a:r>
            <a:br>
              <a:rPr lang="es-ES" sz="2000" b="1"/>
            </a:br>
            <a:r>
              <a:rPr lang="es-ES" sz="2000" b="1"/>
              <a:t>Comprensión del negocio: </a:t>
            </a:r>
            <a:r>
              <a:rPr lang="es-ES" sz="1800"/>
              <a:t>Objetivos del Proyecto y comprensión de requerimientos. Definición del problema de Minería de Datos</a:t>
            </a:r>
            <a:br>
              <a:rPr lang="es-ES" sz="1800"/>
            </a:br>
            <a:r>
              <a:rPr lang="es-ES" sz="2000" b="1"/>
              <a:t>Comprensión de los datos: </a:t>
            </a:r>
            <a:r>
              <a:rPr lang="es-ES" sz="1800"/>
              <a:t>Recolección y recopiación de datos inicial. Identificación de problemas en la calidad de los datos.</a:t>
            </a:r>
            <a:br>
              <a:rPr lang="es-ES" sz="1800"/>
            </a:br>
            <a:r>
              <a:rPr lang="es-ES" sz="2000" b="1"/>
              <a:t>Preparación de datos: </a:t>
            </a:r>
            <a:r>
              <a:rPr lang="es-ES" sz="1800"/>
              <a:t>Selección de tablas, registros y atributos. Limpieza y transformación de datos</a:t>
            </a:r>
            <a:br>
              <a:rPr lang="es-ES" sz="1800"/>
            </a:br>
            <a:r>
              <a:rPr lang="es-ES" sz="2000" b="1"/>
              <a:t>Modelado: </a:t>
            </a:r>
            <a:r>
              <a:rPr lang="es-ES" sz="1800"/>
              <a:t>Selección de técnicas de modelado y su aplicación. Calibración de parámetros</a:t>
            </a:r>
            <a:br>
              <a:rPr lang="es-ES" sz="1800"/>
            </a:br>
            <a:r>
              <a:rPr lang="es-ES" sz="2000" b="1"/>
              <a:t>Evaluación: </a:t>
            </a:r>
            <a:r>
              <a:rPr lang="es-ES" sz="1800"/>
              <a:t>Evaluación de los objetivos y aspectos de negocio alcanzados. </a:t>
            </a:r>
            <a:br>
              <a:rPr lang="es-ES" sz="1800"/>
            </a:br>
            <a:r>
              <a:rPr lang="es-ES" sz="2000" b="1"/>
              <a:t>Despliegue/Desarrollo: </a:t>
            </a:r>
            <a:r>
              <a:rPr lang="es-ES" sz="1800"/>
              <a:t>Desarrollo del modelo de resultados  Implementación de la repetición del proceso de data mining</a:t>
            </a:r>
            <a:endParaRPr sz="1800"/>
          </a:p>
        </p:txBody>
      </p:sp>
      <p:pic>
        <p:nvPicPr>
          <p:cNvPr id="369" name="Google Shape;369;p41"/>
          <p:cNvPicPr preferRelativeResize="0"/>
          <p:nvPr/>
        </p:nvPicPr>
        <p:blipFill rotWithShape="1">
          <a:blip r:embed="rId3">
            <a:alphaModFix/>
          </a:blip>
          <a:srcRect r="1255"/>
          <a:stretch/>
        </p:blipFill>
        <p:spPr>
          <a:xfrm>
            <a:off x="233289" y="793346"/>
            <a:ext cx="3571913" cy="355680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/>
        </p:nvSpPr>
        <p:spPr>
          <a:xfrm>
            <a:off x="521520" y="79514"/>
            <a:ext cx="8304427" cy="3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729"/>
              </a:buClr>
              <a:buSzPts val="2800"/>
              <a:buFont typeface="Arial"/>
              <a:buNone/>
              <a:tabLst/>
              <a:defRPr/>
            </a:pPr>
            <a:r>
              <a:rPr kumimoji="0" lang="es-ES" sz="2800" b="1" i="0" u="none" strike="noStrike" kern="0" cap="none" spc="0" normalizeH="0" baseline="0" noProof="0">
                <a:ln>
                  <a:noFill/>
                </a:ln>
                <a:solidFill>
                  <a:srgbClr val="E0572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CRISP-DM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42"/>
          <p:cNvCxnSpPr/>
          <p:nvPr/>
        </p:nvCxnSpPr>
        <p:spPr>
          <a:xfrm>
            <a:off x="7110413" y="1653778"/>
            <a:ext cx="0" cy="18895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2"/>
          <p:cNvCxnSpPr/>
          <p:nvPr/>
        </p:nvCxnSpPr>
        <p:spPr>
          <a:xfrm>
            <a:off x="6137672" y="1653778"/>
            <a:ext cx="0" cy="14037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42"/>
          <p:cNvCxnSpPr/>
          <p:nvPr/>
        </p:nvCxnSpPr>
        <p:spPr>
          <a:xfrm>
            <a:off x="5166122" y="1653778"/>
            <a:ext cx="0" cy="18895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42"/>
          <p:cNvCxnSpPr/>
          <p:nvPr/>
        </p:nvCxnSpPr>
        <p:spPr>
          <a:xfrm>
            <a:off x="4193381" y="1653778"/>
            <a:ext cx="0" cy="23764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42"/>
          <p:cNvCxnSpPr/>
          <p:nvPr/>
        </p:nvCxnSpPr>
        <p:spPr>
          <a:xfrm>
            <a:off x="3221831" y="1653778"/>
            <a:ext cx="0" cy="18895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2"/>
          <p:cNvCxnSpPr/>
          <p:nvPr/>
        </p:nvCxnSpPr>
        <p:spPr>
          <a:xfrm>
            <a:off x="2250281" y="1653778"/>
            <a:ext cx="0" cy="18895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4" name="Google Shape;384;p42"/>
          <p:cNvGrpSpPr/>
          <p:nvPr/>
        </p:nvGrpSpPr>
        <p:grpSpPr>
          <a:xfrm>
            <a:off x="1709738" y="1113235"/>
            <a:ext cx="6392466" cy="540544"/>
            <a:chOff x="476" y="935"/>
            <a:chExt cx="5369" cy="454"/>
          </a:xfrm>
        </p:grpSpPr>
        <p:sp>
          <p:nvSpPr>
            <p:cNvPr id="385" name="Google Shape;385;p42"/>
            <p:cNvSpPr/>
            <p:nvPr/>
          </p:nvSpPr>
          <p:spPr>
            <a:xfrm>
              <a:off x="476" y="935"/>
              <a:ext cx="1088" cy="453"/>
            </a:xfrm>
            <a:prstGeom prst="homePlate">
              <a:avLst>
                <a:gd name="adj" fmla="val 60044"/>
              </a:avLst>
            </a:prstGeom>
            <a:solidFill>
              <a:srgbClr val="99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Comprensión 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Negocio</a:t>
              </a:r>
              <a:endParaRPr kumimoji="0" sz="975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1228" y="935"/>
              <a:ext cx="1268" cy="453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kumimoji="0" lang="es-E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omprensión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 los datos</a:t>
              </a:r>
              <a:endParaRPr kumimoji="0" sz="975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2017" y="935"/>
              <a:ext cx="1231" cy="454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Preparación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 Datos</a:t>
              </a:r>
              <a:endParaRPr kumimoji="0" sz="975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2971" y="935"/>
              <a:ext cx="1157" cy="454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Modelado</a:t>
              </a:r>
              <a:endParaRPr kumimoji="0" sz="975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4604" y="935"/>
              <a:ext cx="1241" cy="454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  D</a:t>
              </a:r>
              <a:r>
                <a:rPr kumimoji="0" lang="es-E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espliegue</a:t>
              </a:r>
              <a:endParaRPr kumimoji="0" sz="975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3787" y="935"/>
              <a:ext cx="1158" cy="454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s-ES" sz="975" b="0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Evaluación</a:t>
              </a:r>
              <a:endParaRPr kumimoji="0" sz="975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42"/>
          <p:cNvGrpSpPr/>
          <p:nvPr/>
        </p:nvGrpSpPr>
        <p:grpSpPr>
          <a:xfrm>
            <a:off x="1818085" y="1707357"/>
            <a:ext cx="5724525" cy="2322910"/>
            <a:chOff x="567" y="1434"/>
            <a:chExt cx="4808" cy="1951"/>
          </a:xfrm>
        </p:grpSpPr>
        <p:sp>
          <p:nvSpPr>
            <p:cNvPr id="392" name="Google Shape;392;p42"/>
            <p:cNvSpPr/>
            <p:nvPr/>
          </p:nvSpPr>
          <p:spPr>
            <a:xfrm>
              <a:off x="2200" y="3067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Formatear los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2200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Integrar los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2200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Construir los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2200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Limpiar los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2200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Seleccionar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los Datos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567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Determinar los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Objetivos del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Negocio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4649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Revisar el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Proyecto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4649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Producir el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Informe Final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4649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Plan de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Monitoriación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&amp; Mantenimiento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4649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Plan de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Despliegue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3833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Determinar los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Próximos Pasos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3833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Revisar el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Proceso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3833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Evaluar los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3016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Evaluar el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Modelo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3016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Contruir el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Modelo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3016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Generar el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Diseño de la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Prueba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3016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Seleccionar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la Técnica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 Modelado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567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Evaluaar la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Situación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1383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Explorar los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1383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Describir los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1383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Recoger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los Datos Iniciales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567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Determinar los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Objetivos de la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Minería de Datos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1383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Verificar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la Calidad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 los Datos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567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Producir</a:t>
              </a:r>
              <a:endParaRPr kumimoji="0" sz="8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82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Plan del Proyecto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42"/>
          <p:cNvSpPr txBox="1"/>
          <p:nvPr/>
        </p:nvSpPr>
        <p:spPr>
          <a:xfrm>
            <a:off x="521520" y="79514"/>
            <a:ext cx="8304427" cy="3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729"/>
              </a:buClr>
              <a:buSzPts val="2800"/>
              <a:buFont typeface="Arial"/>
              <a:buNone/>
              <a:tabLst/>
              <a:defRPr/>
            </a:pPr>
            <a:r>
              <a:rPr kumimoji="0" lang="es-ES" sz="2800" b="1" i="0" u="none" strike="noStrike" kern="0" cap="none" spc="0" normalizeH="0" baseline="0" noProof="0">
                <a:ln>
                  <a:noFill/>
                </a:ln>
                <a:solidFill>
                  <a:srgbClr val="E0572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CRISP-DM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6"/>
          <p:cNvSpPr txBox="1"/>
          <p:nvPr/>
        </p:nvSpPr>
        <p:spPr>
          <a:xfrm>
            <a:off x="1793630" y="2364001"/>
            <a:ext cx="5556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4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195441" y="516026"/>
            <a:ext cx="5351620" cy="71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r>
              <a:rPr lang="es-ES" dirty="0"/>
              <a:t>Índice</a:t>
            </a:r>
            <a:endParaRPr dirty="0"/>
          </a:p>
        </p:txBody>
      </p:sp>
      <p:sp>
        <p:nvSpPr>
          <p:cNvPr id="103" name="Google Shape;103;p2"/>
          <p:cNvSpPr/>
          <p:nvPr/>
        </p:nvSpPr>
        <p:spPr>
          <a:xfrm>
            <a:off x="671401" y="706388"/>
            <a:ext cx="438058" cy="381852"/>
          </a:xfrm>
          <a:prstGeom prst="chevron">
            <a:avLst>
              <a:gd name="adj" fmla="val 50000"/>
            </a:avLst>
          </a:prstGeom>
          <a:solidFill>
            <a:srgbClr val="E85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71401" y="1556107"/>
            <a:ext cx="785591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s-ES" sz="1800" kern="50" dirty="0">
                <a:latin typeface="Times New Roman" panose="02020603050405020304" pitchFamily="18" charset="0"/>
                <a:ea typeface="Arial Unicode MS"/>
              </a:rPr>
              <a:t>Machine </a:t>
            </a:r>
            <a:r>
              <a:rPr lang="es-ES" sz="1800" kern="50" dirty="0" err="1">
                <a:latin typeface="Times New Roman" panose="02020603050405020304" pitchFamily="18" charset="0"/>
                <a:ea typeface="Arial Unicode MS"/>
              </a:rPr>
              <a:t>learning</a:t>
            </a:r>
            <a:endParaRPr lang="es-ES" sz="1800" kern="50" dirty="0">
              <a:latin typeface="Times New Roman" panose="02020603050405020304" pitchFamily="18" charset="0"/>
              <a:ea typeface="Arial Unicode M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s-ES" sz="1800" kern="50" dirty="0">
                <a:latin typeface="Times New Roman" panose="02020603050405020304" pitchFamily="18" charset="0"/>
                <a:ea typeface="Arial Unicode MS"/>
              </a:rPr>
              <a:t>El proceso del análisis predictivo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s-ES" sz="1800" kern="50" dirty="0">
                <a:latin typeface="Times New Roman" panose="02020603050405020304" pitchFamily="18" charset="0"/>
                <a:ea typeface="Arial Unicode MS"/>
              </a:rPr>
              <a:t>Metodologías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ymbol" panose="05050102010706020507" pitchFamily="18" charset="2"/>
              <a:buChar char=""/>
              <a:tabLst/>
              <a:defRPr/>
            </a:pPr>
            <a:endParaRPr kumimoji="0" lang="es-ES" sz="1800" b="0" i="0" u="none" strike="noStrike" kern="5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228491" y="181438"/>
            <a:ext cx="7034159" cy="71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endParaRPr dirty="0"/>
          </a:p>
        </p:txBody>
      </p:sp>
      <p:sp>
        <p:nvSpPr>
          <p:cNvPr id="103" name="Google Shape;103;p2"/>
          <p:cNvSpPr/>
          <p:nvPr/>
        </p:nvSpPr>
        <p:spPr>
          <a:xfrm>
            <a:off x="671401" y="348449"/>
            <a:ext cx="438058" cy="381852"/>
          </a:xfrm>
          <a:prstGeom prst="chevron">
            <a:avLst>
              <a:gd name="adj" fmla="val 50000"/>
            </a:avLst>
          </a:prstGeom>
          <a:solidFill>
            <a:srgbClr val="E85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86575" y="850214"/>
            <a:ext cx="777084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 subcampo de las ciencias de la computación y la inteligencia artificial que se sirve de algoritmos que permiten a las máquinas aprender imitando la forma en que lo hacen los seres humanos.</a:t>
            </a:r>
          </a:p>
          <a:p>
            <a:pPr marR="0" lvl="1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s-ES" sz="1800" b="0" i="0" u="none" strike="noStrike" kern="5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Arial"/>
              <a:sym typeface="Arial"/>
            </a:endParaRPr>
          </a:p>
          <a:p>
            <a:pPr marL="2857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5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Arial"/>
                <a:sym typeface="Arial"/>
              </a:rPr>
              <a:t>Los juegos de datos encierran estructuras, patrones y reglas de los que es posible extraer conocimiento sobre los eventos que los han generado.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5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5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5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5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5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5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Arial"/>
              <a:sym typeface="Arial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5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Arial"/>
                <a:sym typeface="Arial"/>
              </a:rPr>
              <a:t>Existen gran cantidad de algoritmos en minería de datos que se pueden organizar en función del tipo de aprendizaje que usan: SUPERVISADOS y NO SUPERVISADOS.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5C0836-F063-4A74-A3CA-9321F8E0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883" y="2571750"/>
            <a:ext cx="3656597" cy="1651367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77489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195441" y="440574"/>
            <a:ext cx="6681619" cy="5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r>
              <a:rPr lang="es-ES" sz="2400" dirty="0"/>
              <a:t>El proceso del análisis predictivo</a:t>
            </a:r>
            <a:endParaRPr sz="2400" dirty="0"/>
          </a:p>
        </p:txBody>
      </p:sp>
      <p:sp>
        <p:nvSpPr>
          <p:cNvPr id="103" name="Google Shape;103;p2"/>
          <p:cNvSpPr/>
          <p:nvPr/>
        </p:nvSpPr>
        <p:spPr>
          <a:xfrm>
            <a:off x="671401" y="440574"/>
            <a:ext cx="438058" cy="381852"/>
          </a:xfrm>
          <a:prstGeom prst="chevron">
            <a:avLst>
              <a:gd name="adj" fmla="val 50000"/>
            </a:avLst>
          </a:prstGeom>
          <a:solidFill>
            <a:srgbClr val="E85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33;p36">
            <a:extLst>
              <a:ext uri="{FF2B5EF4-FFF2-40B4-BE49-F238E27FC236}">
                <a16:creationId xmlns:a16="http://schemas.microsoft.com/office/drawing/2014/main" id="{9BB6751C-DE52-40D8-8846-6024180E42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52" y="1251000"/>
            <a:ext cx="7822095" cy="337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26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195441" y="177817"/>
            <a:ext cx="7948559" cy="5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r>
              <a:rPr lang="es-ES" sz="2400" dirty="0"/>
              <a:t>El proceso del análisis predictivo</a:t>
            </a:r>
            <a:endParaRPr sz="2400" dirty="0"/>
          </a:p>
        </p:txBody>
      </p:sp>
      <p:sp>
        <p:nvSpPr>
          <p:cNvPr id="103" name="Google Shape;103;p2"/>
          <p:cNvSpPr/>
          <p:nvPr/>
        </p:nvSpPr>
        <p:spPr>
          <a:xfrm>
            <a:off x="616317" y="177817"/>
            <a:ext cx="438058" cy="381852"/>
          </a:xfrm>
          <a:prstGeom prst="chevron">
            <a:avLst>
              <a:gd name="adj" fmla="val 50000"/>
            </a:avLst>
          </a:prstGeom>
          <a:solidFill>
            <a:srgbClr val="E85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32781" y="718407"/>
            <a:ext cx="8293395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Las fases del proceso del KDD (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Knowledge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Discovery in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Databases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) o análisis predictivo son las siguientes: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Integración y recopilación</a:t>
            </a:r>
          </a:p>
          <a:p>
            <a:pPr marL="342900" lvl="2" indent="-341313" algn="just"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	Resultado: Almacén de datos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Preparación de datos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	Resultado: Vista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minable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(Vista preparada para la aplicación del método de minería de datos)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Minería de datos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Seleccionar y aplicar el método de minería de datos apropiado.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Resultado: Patrones o modelos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Evaluación/Interpretación/Visualización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Consiste en la evaluación, interpretación, transformación y representación de los patrones extraídos. 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Resultado: Conocimiento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Difusión y uso del nuevo conocimiento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El conocimiento generado debe ser aplicado.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Resultado: Decisiones</a:t>
            </a:r>
          </a:p>
        </p:txBody>
      </p:sp>
    </p:spTree>
    <p:extLst>
      <p:ext uri="{BB962C8B-B14F-4D97-AF65-F5344CB8AC3E}">
        <p14:creationId xmlns:p14="http://schemas.microsoft.com/office/powerpoint/2010/main" val="101094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195441" y="440574"/>
            <a:ext cx="7948559" cy="5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r>
              <a:rPr lang="es-ES" sz="2400" dirty="0"/>
              <a:t>El proceso del análisis predictivo</a:t>
            </a:r>
            <a:endParaRPr sz="2400" dirty="0"/>
          </a:p>
        </p:txBody>
      </p:sp>
      <p:sp>
        <p:nvSpPr>
          <p:cNvPr id="103" name="Google Shape;103;p2"/>
          <p:cNvSpPr/>
          <p:nvPr/>
        </p:nvSpPr>
        <p:spPr>
          <a:xfrm>
            <a:off x="671401" y="440574"/>
            <a:ext cx="438058" cy="381852"/>
          </a:xfrm>
          <a:prstGeom prst="chevron">
            <a:avLst>
              <a:gd name="adj" fmla="val 50000"/>
            </a:avLst>
          </a:prstGeom>
          <a:solidFill>
            <a:srgbClr val="E85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71401" y="1402022"/>
            <a:ext cx="785591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Integración y recopilación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</a:p>
          <a:p>
            <a:pPr marL="3429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1.	Determinar las fuentes de información que pueden ser útiles y dónde conseguirlas.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	Diseñar el esquema de un almacén de datos que consiga unificar de manera operativa toda la información recogida.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3.	Implantación del almacén de datos que permita la “navegación” y visualización previa de sus datos, para discernir qué aspectos pueden interesar en el estudio.</a:t>
            </a:r>
          </a:p>
          <a:p>
            <a:pPr marL="3429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Resultado: Almacén de datos</a:t>
            </a:r>
          </a:p>
        </p:txBody>
      </p:sp>
    </p:spTree>
    <p:extLst>
      <p:ext uri="{BB962C8B-B14F-4D97-AF65-F5344CB8AC3E}">
        <p14:creationId xmlns:p14="http://schemas.microsoft.com/office/powerpoint/2010/main" val="318618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195441" y="440574"/>
            <a:ext cx="7948559" cy="5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r>
              <a:rPr lang="es-ES" sz="2400" dirty="0"/>
              <a:t>El proceso del análisis predictivo</a:t>
            </a:r>
            <a:endParaRPr sz="2400" dirty="0"/>
          </a:p>
        </p:txBody>
      </p:sp>
      <p:sp>
        <p:nvSpPr>
          <p:cNvPr id="103" name="Google Shape;103;p2"/>
          <p:cNvSpPr/>
          <p:nvPr/>
        </p:nvSpPr>
        <p:spPr>
          <a:xfrm>
            <a:off x="671401" y="440574"/>
            <a:ext cx="438058" cy="381852"/>
          </a:xfrm>
          <a:prstGeom prst="chevron">
            <a:avLst>
              <a:gd name="adj" fmla="val 50000"/>
            </a:avLst>
          </a:prstGeom>
          <a:solidFill>
            <a:srgbClr val="E85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71402" y="1279108"/>
            <a:ext cx="772832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Preparación de datos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1.	Estudiar y comprender los datos que necesitamos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	Selección, limpieza y transformación de los datos que se van a analizar. La selección incluye tanto una criba o fusión horizontal (filas) como vertical (atributos). Esta preparación está condicionada por el método de minería de datos que se aplicará.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Resultado: Vista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minable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(Vista preparada para la aplicación del método de minería de datos)</a:t>
            </a:r>
          </a:p>
        </p:txBody>
      </p:sp>
    </p:spTree>
    <p:extLst>
      <p:ext uri="{BB962C8B-B14F-4D97-AF65-F5344CB8AC3E}">
        <p14:creationId xmlns:p14="http://schemas.microsoft.com/office/powerpoint/2010/main" val="11320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195441" y="440574"/>
            <a:ext cx="7948559" cy="5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r>
              <a:rPr lang="es-ES" sz="2400" dirty="0"/>
              <a:t>El proceso del análisis predictivo</a:t>
            </a:r>
            <a:endParaRPr sz="2400" dirty="0"/>
          </a:p>
        </p:txBody>
      </p:sp>
      <p:sp>
        <p:nvSpPr>
          <p:cNvPr id="103" name="Google Shape;103;p2"/>
          <p:cNvSpPr/>
          <p:nvPr/>
        </p:nvSpPr>
        <p:spPr>
          <a:xfrm>
            <a:off x="671401" y="440574"/>
            <a:ext cx="438058" cy="381852"/>
          </a:xfrm>
          <a:prstGeom prst="chevron">
            <a:avLst>
              <a:gd name="adj" fmla="val 50000"/>
            </a:avLst>
          </a:prstGeom>
          <a:solidFill>
            <a:srgbClr val="E85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75942" y="966087"/>
            <a:ext cx="779211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Minería de datos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Seleccionar y aplicar el método de minería de datos apropiado.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Resultado: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Patrónes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o modelos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Evaluación/Interpretación/Visualización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Consiste en la evaluación, interpretación, transformación y representación de los patrones extraídos. 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Resultado: Conocimiento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Difusión y uso del nuevo conocimiento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El conocimiento generado debe ser aplicado.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Resultado: Decisiones</a:t>
            </a:r>
          </a:p>
          <a:p>
            <a:pPr marL="342900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En todo momento el proceso es dirigido por su ámbito y sus objetivos. El resultado del KDD debe ser COMPRENSIBLE, de otro modo no podrá usarse.</a:t>
            </a:r>
            <a:endParaRPr kumimoji="0" lang="es-E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184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195441" y="440574"/>
            <a:ext cx="7948559" cy="5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r>
              <a:rPr lang="es-ES" sz="2400" dirty="0"/>
              <a:t>METODOLOGÍAS</a:t>
            </a:r>
            <a:endParaRPr sz="2400" dirty="0"/>
          </a:p>
        </p:txBody>
      </p:sp>
      <p:sp>
        <p:nvSpPr>
          <p:cNvPr id="103" name="Google Shape;103;p2"/>
          <p:cNvSpPr/>
          <p:nvPr/>
        </p:nvSpPr>
        <p:spPr>
          <a:xfrm>
            <a:off x="671401" y="440574"/>
            <a:ext cx="438058" cy="381852"/>
          </a:xfrm>
          <a:prstGeom prst="chevron">
            <a:avLst>
              <a:gd name="adj" fmla="val 50000"/>
            </a:avLst>
          </a:prstGeom>
          <a:solidFill>
            <a:srgbClr val="E85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71401" y="1189371"/>
            <a:ext cx="7855911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técnicas de Data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surgen en la década de los 90.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intento de normalizar este proceso se crean a finales de los 90 dos metodologías principales: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64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CRISP-DM (Cross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4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SEMMA 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Explore,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Ambas especifican las tareas a realizar en cada fase descrita por el proceso, y definiendo la salida de cada fase.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CRISP-DM es más completo porque tiene en cuenta la aplicación al entorno de negocio de los resultados y la más usada.</a:t>
            </a:r>
          </a:p>
        </p:txBody>
      </p:sp>
    </p:spTree>
    <p:extLst>
      <p:ext uri="{BB962C8B-B14F-4D97-AF65-F5344CB8AC3E}">
        <p14:creationId xmlns:p14="http://schemas.microsoft.com/office/powerpoint/2010/main" val="2805103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837</Words>
  <Application>Microsoft Office PowerPoint</Application>
  <PresentationFormat>Presentación en pantalla (16:9)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Noto Sans Symbols</vt:lpstr>
      <vt:lpstr>Symbol</vt:lpstr>
      <vt:lpstr>Times New Roman</vt:lpstr>
      <vt:lpstr>Tema de Office</vt:lpstr>
      <vt:lpstr>1_Tema de Office</vt:lpstr>
      <vt:lpstr>   CURSO ESPECIALIZACIÓN IA Y BIG DATA  MÓDULO: SISTEMAS DE APRENDIZAJE AUTOMÁTICO  U1.4: FASES DEL APRENDIZAJE AUTOMÁTICO</vt:lpstr>
      <vt:lpstr>Índice</vt:lpstr>
      <vt:lpstr>Machine learning </vt:lpstr>
      <vt:lpstr>El proceso del análisis predictivo</vt:lpstr>
      <vt:lpstr>El proceso del análisis predictivo</vt:lpstr>
      <vt:lpstr>El proceso del análisis predictivo</vt:lpstr>
      <vt:lpstr>El proceso del análisis predictivo</vt:lpstr>
      <vt:lpstr>El proceso del análisis predictivo</vt:lpstr>
      <vt:lpstr>METODOLOGÍAS</vt:lpstr>
      <vt:lpstr>Fases: Comprensión del negocio: Objetivos del Proyecto y comprensión de requerimientos. Definición del problema de Minería de Datos Comprensión de los datos: Recolección y recopiación de datos inicial. Identificación de problemas en la calidad de los datos. Preparación de datos: Selección de tablas, registros y atributos. Limpieza y transformación de datos Modelado: Selección de técnicas de modelado y su aplicación. Calibración de parámetros Evaluación: Evaluación de los objetivos y aspectos de negocio alcanzados.  Despliegue/Desarrollo: Desarrollo del modelo de resultados  Implementación de la repetición del proceso de data mining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Predictivo  Autor: Rafael Pérez Dasí </dc:title>
  <dc:creator>Usuario de Microsoft Office</dc:creator>
  <cp:lastModifiedBy>RODRIGO MARTÍNEZ OLIVA</cp:lastModifiedBy>
  <cp:revision>12</cp:revision>
  <dcterms:created xsi:type="dcterms:W3CDTF">2017-03-10T13:15:33Z</dcterms:created>
  <dcterms:modified xsi:type="dcterms:W3CDTF">2023-10-16T09:27:03Z</dcterms:modified>
</cp:coreProperties>
</file>