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59" r:id="rId5"/>
    <p:sldId id="258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556" autoAdjust="0"/>
  </p:normalViewPr>
  <p:slideViewPr>
    <p:cSldViewPr>
      <p:cViewPr varScale="1">
        <p:scale>
          <a:sx n="125" d="100"/>
          <a:sy n="125" d="100"/>
        </p:scale>
        <p:origin x="8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48680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73216" y="179512"/>
            <a:ext cx="9361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</a:rPr>
              <a:t>16.01.2019</a:t>
            </a:fld>
            <a:endParaRPr lang="de-DE" dirty="0">
              <a:latin typeface="StoneSansITCStd Medium" pitchFamily="50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48680" y="8532440"/>
            <a:ext cx="482453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445224" y="8532440"/>
            <a:ext cx="86409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</a:rPr>
              <a:t>‹Nr.›</a:t>
            </a:fld>
            <a:endParaRPr lang="de-DE"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96752" y="154360"/>
            <a:ext cx="439248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61248" y="154360"/>
            <a:ext cx="102758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16.01.2019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752" y="78296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5632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3" y="1409700"/>
            <a:ext cx="7737475" cy="1155700"/>
          </a:xfrm>
        </p:spPr>
        <p:txBody>
          <a:bodyPr/>
          <a:lstStyle>
            <a:lvl1pPr>
              <a:defRPr sz="3500" b="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Mastertitelformat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3" y="2708696"/>
            <a:ext cx="7737475" cy="2376488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5" y="1783356"/>
            <a:ext cx="7923213" cy="45259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4" y="1124744"/>
            <a:ext cx="1979613" cy="5111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1124744"/>
            <a:ext cx="5791200" cy="5111750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088211"/>
            <a:ext cx="2133600" cy="365125"/>
          </a:xfrm>
          <a:prstGeom prst="rect">
            <a:avLst/>
          </a:prstGeom>
        </p:spPr>
        <p:txBody>
          <a:bodyPr/>
          <a:lstStyle/>
          <a:p>
            <a:fld id="{911D8C60-1F2D-4436-BF53-22882F494404}" type="datetimeFigureOut">
              <a:rPr lang="de-DE" smtClean="0"/>
              <a:t>16.01.2019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0882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088211"/>
            <a:ext cx="1835224" cy="365125"/>
          </a:xfrm>
          <a:prstGeom prst="rect">
            <a:avLst/>
          </a:prstGeom>
        </p:spPr>
        <p:txBody>
          <a:bodyPr/>
          <a:lstStyle/>
          <a:p>
            <a:fld id="{83B23FF1-3F66-4904-91CE-1AE4A505062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5" y="1711325"/>
            <a:ext cx="7923213" cy="4309963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8288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5" y="1711325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711325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3888432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StoneSansITCStd SemiBold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44" y="2564904"/>
            <a:ext cx="3888432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3" y="1700808"/>
            <a:ext cx="3888431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StoneSansITCStd SemiBold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3" y="2564904"/>
            <a:ext cx="3888431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82600" y="1125538"/>
            <a:ext cx="7899400" cy="5746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2696"/>
            <a:ext cx="4813374" cy="554461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595933"/>
            <a:ext cx="3008313" cy="464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09728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82190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59113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77838" y="6415088"/>
            <a:ext cx="388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A. Droste, A. Machmer, A. Mantel, J. Schwede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Department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for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computer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science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0" y="6453336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de-DE" noProof="0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en-US" altLang="de-DE" sz="1000" noProof="0" dirty="0">
                <a:solidFill>
                  <a:srgbClr val="808080"/>
                </a:solidFill>
                <a:latin typeface="StoneSansITCStd Medium" pitchFamily="50" charset="0"/>
              </a:rPr>
              <a:t>Cooperation Systems – interim presentation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11325"/>
            <a:ext cx="79232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6567155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NULL" TargetMode="Externa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6.png"/><Relationship Id="rId4" Type="http://schemas.microsoft.com/office/2007/relationships/media" Target="../media/media2.mp4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>
          <a:xfrm>
            <a:off x="506933" y="1409700"/>
            <a:ext cx="7737475" cy="1298996"/>
          </a:xfrm>
        </p:spPr>
        <p:txBody>
          <a:bodyPr/>
          <a:lstStyle/>
          <a:p>
            <a:r>
              <a:rPr lang="en-US" sz="2800" dirty="0"/>
              <a:t>Cooperation Systems – Interim presentation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Visual augmented reality manual support </a:t>
            </a:r>
            <a:r>
              <a:rPr lang="en-US" sz="2800" dirty="0"/>
              <a:t>	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>
          <a:xfrm>
            <a:off x="506933" y="2708696"/>
            <a:ext cx="7737475" cy="2664520"/>
          </a:xfrm>
        </p:spPr>
        <p:txBody>
          <a:bodyPr/>
          <a:lstStyle/>
          <a:p>
            <a:endParaRPr lang="de-DE" sz="2400" dirty="0"/>
          </a:p>
          <a:p>
            <a:r>
              <a:rPr lang="de-DE" sz="2400" dirty="0"/>
              <a:t>A. Droste, A. Machmer, A. Mantel, J. Schwede</a:t>
            </a:r>
          </a:p>
          <a:p>
            <a:endParaRPr lang="de-DE" sz="2400" dirty="0">
              <a:solidFill>
                <a:srgbClr val="808080"/>
              </a:solidFill>
            </a:endParaRPr>
          </a:p>
          <a:p>
            <a:r>
              <a:rPr lang="en-US" sz="2400" dirty="0">
                <a:solidFill>
                  <a:srgbClr val="808080"/>
                </a:solidFill>
              </a:rPr>
              <a:t>Department for computer science</a:t>
            </a:r>
          </a:p>
          <a:p>
            <a:endParaRPr lang="en-US" sz="2400" dirty="0">
              <a:solidFill>
                <a:srgbClr val="808080"/>
              </a:solidFill>
            </a:endParaRPr>
          </a:p>
          <a:p>
            <a:r>
              <a:rPr lang="en-US" sz="2400" dirty="0">
                <a:solidFill>
                  <a:srgbClr val="808080"/>
                </a:solidFill>
              </a:rPr>
              <a:t>17</a:t>
            </a:r>
            <a:r>
              <a:rPr lang="en-US" sz="2400" baseline="30000" dirty="0">
                <a:solidFill>
                  <a:srgbClr val="808080"/>
                </a:solidFill>
              </a:rPr>
              <a:t>th</a:t>
            </a:r>
            <a:r>
              <a:rPr lang="en-US" sz="2400" dirty="0">
                <a:solidFill>
                  <a:srgbClr val="808080"/>
                </a:solidFill>
              </a:rPr>
              <a:t> of January 2019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de-DE" sz="2000" dirty="0"/>
          </a:p>
          <a:p>
            <a:r>
              <a:rPr lang="en-US" altLang="de-DE" sz="2000" dirty="0"/>
              <a:t>AR support for the collaborative usage of (operation) manuals</a:t>
            </a:r>
          </a:p>
          <a:p>
            <a:endParaRPr lang="en-US" altLang="de-DE" sz="2000" dirty="0"/>
          </a:p>
          <a:p>
            <a:r>
              <a:rPr lang="en-US" altLang="de-DE" sz="2000" dirty="0"/>
              <a:t>e.g. build your furniture together with optimized communication</a:t>
            </a:r>
          </a:p>
          <a:p>
            <a:r>
              <a:rPr lang="en-US" altLang="de-DE" sz="2000" dirty="0"/>
              <a:t>Support through Augmented Reality</a:t>
            </a:r>
          </a:p>
          <a:p>
            <a:endParaRPr lang="en-US" altLang="de-DE" sz="2000" dirty="0"/>
          </a:p>
          <a:p>
            <a:r>
              <a:rPr lang="en-US" altLang="de-DE" sz="2000" dirty="0"/>
              <a:t>Different roles</a:t>
            </a:r>
          </a:p>
          <a:p>
            <a:pPr lvl="1"/>
            <a:r>
              <a:rPr lang="en-US" altLang="de-DE" sz="1800" dirty="0"/>
              <a:t>“Searcher”</a:t>
            </a:r>
          </a:p>
          <a:p>
            <a:pPr lvl="1"/>
            <a:r>
              <a:rPr lang="en-US" altLang="de-DE" sz="1800" dirty="0"/>
              <a:t>“Builder”</a:t>
            </a:r>
          </a:p>
          <a:p>
            <a:pPr lvl="1"/>
            <a:endParaRPr lang="en-US" altLang="de-DE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cooperation system (1/2)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9866BEB-4D03-4CD6-804A-EECFA82EF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/>
              <a:t>Marker for builder (show steps to assemble)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A0BF29-A0B6-4EFD-929F-0F045D7D83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19" y="2434015"/>
            <a:ext cx="2088081" cy="2088081"/>
          </a:xfr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481C23C-0B1A-42F4-BDFE-5A1A05FC9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1800" dirty="0"/>
              <a:t>Marker for searcher (show next parts)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cooperation system (2/2)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C24A96A-69BD-4718-B034-FA524F75ED50}"/>
              </a:ext>
            </a:extLst>
          </p:cNvPr>
          <p:cNvGrpSpPr/>
          <p:nvPr/>
        </p:nvGrpSpPr>
        <p:grpSpPr>
          <a:xfrm>
            <a:off x="5328158" y="2431199"/>
            <a:ext cx="2232097" cy="2199659"/>
            <a:chOff x="4860081" y="2447141"/>
            <a:chExt cx="3168252" cy="3122209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6EFFCCE-FE8B-448D-B3BE-7CC46EE68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81" y="3933056"/>
              <a:ext cx="3168251" cy="1636294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144D174-FA1C-49DE-A568-7E2D880F2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82" y="2447141"/>
              <a:ext cx="3168251" cy="1614204"/>
            </a:xfrm>
            <a:prstGeom prst="rect">
              <a:avLst/>
            </a:prstGeom>
          </p:spPr>
        </p:pic>
      </p:grpSp>
      <p:pic>
        <p:nvPicPr>
          <p:cNvPr id="2" name="Markerfunctiondemo_Modellmarker">
            <a:hlinkClick r:id="" action="ppaction://media"/>
            <a:extLst>
              <a:ext uri="{FF2B5EF4-FFF2-40B4-BE49-F238E27FC236}">
                <a16:creationId xmlns:a16="http://schemas.microsoft.com/office/drawing/2014/main" id="{FEFAEDAB-6BFF-4C1D-BF7D-D67B824CE3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560" y="4682136"/>
            <a:ext cx="3600400" cy="1770196"/>
          </a:xfrm>
          <a:prstGeom prst="rect">
            <a:avLst/>
          </a:prstGeom>
        </p:spPr>
      </p:pic>
      <p:pic>
        <p:nvPicPr>
          <p:cNvPr id="8" name="Markerfunctiondemo_full">
            <a:hlinkClick r:id="" action="ppaction://media"/>
            <a:extLst>
              <a:ext uri="{FF2B5EF4-FFF2-40B4-BE49-F238E27FC236}">
                <a16:creationId xmlns:a16="http://schemas.microsoft.com/office/drawing/2014/main" id="{C6387651-50FC-4EF5-90A0-7CA364BAA373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3140" end="24896.0444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644008" y="4682136"/>
            <a:ext cx="3602441" cy="17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7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66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79425" y="1711325"/>
            <a:ext cx="7923213" cy="4597995"/>
          </a:xfrm>
        </p:spPr>
        <p:txBody>
          <a:bodyPr/>
          <a:lstStyle/>
          <a:p>
            <a:endParaRPr lang="en-US" altLang="de-DE" sz="2000" dirty="0"/>
          </a:p>
          <a:p>
            <a:r>
              <a:rPr lang="en-US" altLang="de-DE" sz="2000" dirty="0"/>
              <a:t>Social interaction</a:t>
            </a:r>
          </a:p>
          <a:p>
            <a:r>
              <a:rPr lang="en-US" altLang="de-DE" sz="2000" dirty="0" err="1"/>
              <a:t>Roomware</a:t>
            </a:r>
            <a:endParaRPr lang="en-US" altLang="de-DE" sz="2000" dirty="0"/>
          </a:p>
          <a:p>
            <a:r>
              <a:rPr lang="en-US" altLang="de-DE" sz="2000" dirty="0"/>
              <a:t>Awareness</a:t>
            </a:r>
          </a:p>
          <a:p>
            <a:pPr lvl="1"/>
            <a:r>
              <a:rPr lang="en-US" altLang="de-DE" sz="1800" dirty="0"/>
              <a:t>All parties are always aware of the progress and the actual following task</a:t>
            </a:r>
          </a:p>
          <a:p>
            <a:r>
              <a:rPr lang="en-US" altLang="de-DE" sz="2000" dirty="0"/>
              <a:t>Synchronous bidirectional communication support</a:t>
            </a:r>
          </a:p>
          <a:p>
            <a:r>
              <a:rPr lang="en-US" altLang="de-DE" sz="2000" dirty="0"/>
              <a:t>Co-located (AR shared space)</a:t>
            </a:r>
          </a:p>
          <a:p>
            <a:pPr lvl="1"/>
            <a:r>
              <a:rPr lang="en-US" altLang="de-DE" sz="1800" dirty="0"/>
              <a:t>In general a symmetric system design (Exploring, working on the same content, build/assemble the furniture together (teamwork))</a:t>
            </a:r>
          </a:p>
          <a:p>
            <a:pPr lvl="1"/>
            <a:r>
              <a:rPr lang="en-US" altLang="de-DE" sz="1800" dirty="0"/>
              <a:t>Can also be used in an asymmetric scenario (Helper-Expert)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for this cooperation system</a:t>
            </a:r>
          </a:p>
        </p:txBody>
      </p:sp>
    </p:spTree>
    <p:extLst>
      <p:ext uri="{BB962C8B-B14F-4D97-AF65-F5344CB8AC3E}">
        <p14:creationId xmlns:p14="http://schemas.microsoft.com/office/powerpoint/2010/main" val="262423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425" y="1711325"/>
            <a:ext cx="7923213" cy="4453979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user studies</a:t>
            </a:r>
          </a:p>
          <a:p>
            <a:pPr lvl="1"/>
            <a:r>
              <a:rPr lang="en-US" sz="1800" dirty="0"/>
              <a:t>Questionnaires (pre/post)</a:t>
            </a:r>
          </a:p>
          <a:p>
            <a:pPr lvl="2"/>
            <a:r>
              <a:rPr lang="en-US" sz="1600" dirty="0"/>
              <a:t>How do you feel supported? (with traditional paper manuals/with AR supported manuals)</a:t>
            </a:r>
          </a:p>
          <a:p>
            <a:pPr lvl="2"/>
            <a:r>
              <a:rPr lang="en-US" sz="1600" dirty="0"/>
              <a:t>Were you always aware of the tasks of you partner?</a:t>
            </a:r>
          </a:p>
          <a:p>
            <a:pPr lvl="2"/>
            <a:r>
              <a:rPr lang="en-US" sz="1600" dirty="0"/>
              <a:t>…  </a:t>
            </a:r>
          </a:p>
          <a:p>
            <a:pPr lvl="1"/>
            <a:endParaRPr lang="en-US" sz="2000" dirty="0"/>
          </a:p>
          <a:p>
            <a:r>
              <a:rPr lang="en-US" sz="2000" dirty="0"/>
              <a:t>Kirkpatrick Model</a:t>
            </a:r>
          </a:p>
          <a:p>
            <a:pPr marL="768350" lvl="1" indent="-514350">
              <a:buAutoNum type="arabicPeriod"/>
            </a:pPr>
            <a:r>
              <a:rPr lang="en-US" sz="1800" dirty="0"/>
              <a:t>Reaction – Do the users need this support? </a:t>
            </a:r>
          </a:p>
          <a:p>
            <a:pPr marL="768350" lvl="1" indent="-514350">
              <a:buAutoNum type="arabicPeriod"/>
            </a:pPr>
            <a:r>
              <a:rPr lang="en-US" sz="1800" dirty="0"/>
              <a:t>Learning – Can users work better together to build their furniture?</a:t>
            </a:r>
          </a:p>
          <a:p>
            <a:pPr marL="768350" lvl="1" indent="-514350">
              <a:buAutoNum type="arabicPeriod"/>
            </a:pPr>
            <a:r>
              <a:rPr lang="en-US" sz="1800" dirty="0"/>
              <a:t>(Transfer) – Can they use the knowledge with different manuals?</a:t>
            </a:r>
          </a:p>
          <a:p>
            <a:pPr marL="768350" lvl="1" indent="-514350">
              <a:buAutoNum type="arabicPeriod"/>
            </a:pPr>
            <a:r>
              <a:rPr lang="en-US" sz="1800" dirty="0"/>
              <a:t>(Results)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17799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de-DE" sz="2000" dirty="0"/>
          </a:p>
          <a:p>
            <a:r>
              <a:rPr lang="en-US" altLang="de-DE" sz="2000" dirty="0"/>
              <a:t>transparency of bricks in </a:t>
            </a:r>
            <a:r>
              <a:rPr lang="en-US" altLang="de-DE" sz="2000" dirty="0" err="1"/>
              <a:t>modell</a:t>
            </a:r>
            <a:r>
              <a:rPr lang="en-US" altLang="de-DE" sz="2000" dirty="0"/>
              <a:t> to show progress (improve awareness)</a:t>
            </a:r>
          </a:p>
          <a:p>
            <a:pPr marL="0" indent="0">
              <a:buNone/>
            </a:pPr>
            <a:endParaRPr lang="en-US" altLang="de-DE" sz="2000" dirty="0"/>
          </a:p>
          <a:p>
            <a:r>
              <a:rPr lang="en-US" altLang="de-DE" sz="2000" dirty="0"/>
              <a:t>add properties of parts to list of next parts</a:t>
            </a:r>
            <a:endParaRPr lang="en-US" altLang="de-DE" sz="2200" dirty="0"/>
          </a:p>
          <a:p>
            <a:pPr lvl="1"/>
            <a:endParaRPr lang="en-US" altLang="de-DE" sz="2000" dirty="0"/>
          </a:p>
          <a:p>
            <a:r>
              <a:rPr lang="en-US" altLang="de-DE" sz="2000" dirty="0"/>
              <a:t>network manager improvements for collaborative task</a:t>
            </a:r>
          </a:p>
          <a:p>
            <a:endParaRPr lang="en-US" altLang="de-DE" sz="2000" dirty="0"/>
          </a:p>
          <a:p>
            <a:r>
              <a:rPr lang="en-US" altLang="de-DE" sz="2000" dirty="0"/>
              <a:t>some bug fixes (flying bricks)</a:t>
            </a:r>
          </a:p>
          <a:p>
            <a:pPr lvl="2"/>
            <a:endParaRPr lang="en-US" altLang="de-DE" sz="1800" dirty="0"/>
          </a:p>
          <a:p>
            <a:endParaRPr lang="en-US" altLang="de-DE" sz="2400" dirty="0"/>
          </a:p>
          <a:p>
            <a:endParaRPr lang="en-US" altLang="de-DE" sz="2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improvements for the system</a:t>
            </a:r>
          </a:p>
        </p:txBody>
      </p:sp>
    </p:spTree>
    <p:extLst>
      <p:ext uri="{BB962C8B-B14F-4D97-AF65-F5344CB8AC3E}">
        <p14:creationId xmlns:p14="http://schemas.microsoft.com/office/powerpoint/2010/main" val="2249609072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TU-Clausthal-Powerpoint4zu3-stone</Template>
  <TotalTime>0</TotalTime>
  <Words>276</Words>
  <Application>Microsoft Office PowerPoint</Application>
  <PresentationFormat>Bildschirmpräsentation (4:3)</PresentationFormat>
  <Paragraphs>53</Paragraphs>
  <Slides>6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Cooperation Systems – Interim presentation  Visual augmented reality manual support  </vt:lpstr>
      <vt:lpstr>Our cooperation system (1/2)</vt:lpstr>
      <vt:lpstr>Our cooperation system (2/2)</vt:lpstr>
      <vt:lpstr>Concepts for this cooperation system</vt:lpstr>
      <vt:lpstr>Plan for evaluation</vt:lpstr>
      <vt:lpstr>Planned improvements for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 </dc:title>
  <dc:creator>Aaron-Spectre</dc:creator>
  <cp:lastModifiedBy>Aaron-Spectre</cp:lastModifiedBy>
  <cp:revision>106</cp:revision>
  <dcterms:created xsi:type="dcterms:W3CDTF">2018-12-24T12:45:46Z</dcterms:created>
  <dcterms:modified xsi:type="dcterms:W3CDTF">2019-01-16T08:42:57Z</dcterms:modified>
</cp:coreProperties>
</file>