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63" r:id="rId5"/>
    <p:sldId id="259" r:id="rId6"/>
    <p:sldId id="258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556" autoAdjust="0"/>
  </p:normalViewPr>
  <p:slideViewPr>
    <p:cSldViewPr>
      <p:cViewPr varScale="1">
        <p:scale>
          <a:sx n="64" d="100"/>
          <a:sy n="64" d="100"/>
        </p:scale>
        <p:origin x="99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48680" y="179512"/>
            <a:ext cx="46805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73216" y="179512"/>
            <a:ext cx="9361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</a:rPr>
              <a:t>15.01.2019</a:t>
            </a:fld>
            <a:endParaRPr lang="de-DE" dirty="0">
              <a:latin typeface="StoneSansITCStd Medium" pitchFamily="50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48680" y="8532440"/>
            <a:ext cx="482453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445224" y="8532440"/>
            <a:ext cx="86409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</a:rPr>
              <a:t>‹Nr.›</a:t>
            </a:fld>
            <a:endParaRPr lang="de-DE"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96752" y="154360"/>
            <a:ext cx="439248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61248" y="154360"/>
            <a:ext cx="102758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15.01.2019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752" y="78296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5632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3" y="1409700"/>
            <a:ext cx="7737475" cy="1155700"/>
          </a:xfrm>
        </p:spPr>
        <p:txBody>
          <a:bodyPr/>
          <a:lstStyle>
            <a:lvl1pPr>
              <a:defRPr sz="3500" b="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/>
              <a:t>Mastertitelformat bearbeiten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3" y="2708696"/>
            <a:ext cx="7737475" cy="2376488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5" y="1783356"/>
            <a:ext cx="7923213" cy="45259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4" y="1124744"/>
            <a:ext cx="1979613" cy="51117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1124744"/>
            <a:ext cx="5791200" cy="5111750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088211"/>
            <a:ext cx="2133600" cy="365125"/>
          </a:xfrm>
          <a:prstGeom prst="rect">
            <a:avLst/>
          </a:prstGeom>
        </p:spPr>
        <p:txBody>
          <a:bodyPr/>
          <a:lstStyle/>
          <a:p>
            <a:fld id="{911D8C60-1F2D-4436-BF53-22882F494404}" type="datetimeFigureOut">
              <a:rPr lang="de-DE" smtClean="0"/>
              <a:t>15.01.2019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08821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088211"/>
            <a:ext cx="1835224" cy="365125"/>
          </a:xfrm>
          <a:prstGeom prst="rect">
            <a:avLst/>
          </a:prstGeom>
        </p:spPr>
        <p:txBody>
          <a:bodyPr/>
          <a:lstStyle/>
          <a:p>
            <a:fld id="{83B23FF1-3F66-4904-91CE-1AE4A505062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5" y="1711325"/>
            <a:ext cx="7923213" cy="4309963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8288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5" y="1711325"/>
            <a:ext cx="3884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711325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1700808"/>
            <a:ext cx="3888432" cy="7920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StoneSansITCStd SemiBold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544" y="2564904"/>
            <a:ext cx="3888432" cy="37444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3" y="1700808"/>
            <a:ext cx="3888431" cy="7920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StoneSansITCStd SemiBold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3" y="2564904"/>
            <a:ext cx="3888431" cy="37444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82600" y="1125538"/>
            <a:ext cx="7899400" cy="5746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3008313" cy="74240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2696"/>
            <a:ext cx="4813374" cy="554461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595933"/>
            <a:ext cx="3008313" cy="46413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09728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82190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3" y="0"/>
            <a:ext cx="561975" cy="6858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59113" cy="5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77838" y="6415088"/>
            <a:ext cx="3887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A. Droste, A. Machmer, A. Mantel, J. Schwede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Department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for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computer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science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0" y="6453336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de-DE" noProof="0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en-US" altLang="de-DE" sz="1000" noProof="0" dirty="0">
                <a:solidFill>
                  <a:srgbClr val="808080"/>
                </a:solidFill>
                <a:latin typeface="StoneSansITCStd Medium" pitchFamily="50" charset="0"/>
              </a:rPr>
              <a:t>Cooperation Systems – interim presentation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711325"/>
            <a:ext cx="79232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6567155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Cooperation Systems – Interim presentation	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>
          <a:xfrm>
            <a:off x="506933" y="2708696"/>
            <a:ext cx="7737475" cy="2520504"/>
          </a:xfrm>
        </p:spPr>
        <p:txBody>
          <a:bodyPr/>
          <a:lstStyle/>
          <a:p>
            <a:r>
              <a:rPr lang="de-DE" sz="2400" dirty="0"/>
              <a:t>A. Droste, A. Machmer, A. Mantel, J. Schwede</a:t>
            </a:r>
          </a:p>
          <a:p>
            <a:endParaRPr lang="de-DE" sz="2400" dirty="0">
              <a:solidFill>
                <a:srgbClr val="808080"/>
              </a:solidFill>
            </a:endParaRPr>
          </a:p>
          <a:p>
            <a:r>
              <a:rPr lang="en-US" sz="2400" dirty="0">
                <a:solidFill>
                  <a:srgbClr val="808080"/>
                </a:solidFill>
              </a:rPr>
              <a:t>Department for computer science</a:t>
            </a:r>
          </a:p>
          <a:p>
            <a:endParaRPr lang="en-US" sz="2400" dirty="0">
              <a:solidFill>
                <a:srgbClr val="808080"/>
              </a:solidFill>
            </a:endParaRPr>
          </a:p>
          <a:p>
            <a:r>
              <a:rPr lang="en-US" sz="2400" dirty="0">
                <a:solidFill>
                  <a:srgbClr val="808080"/>
                </a:solidFill>
              </a:rPr>
              <a:t>17</a:t>
            </a:r>
            <a:r>
              <a:rPr lang="en-US" sz="2400" baseline="30000" dirty="0">
                <a:solidFill>
                  <a:srgbClr val="808080"/>
                </a:solidFill>
              </a:rPr>
              <a:t>th</a:t>
            </a:r>
            <a:r>
              <a:rPr lang="en-US" sz="2400" dirty="0">
                <a:solidFill>
                  <a:srgbClr val="808080"/>
                </a:solidFill>
              </a:rPr>
              <a:t> of January 2019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de-DE" sz="2000" dirty="0"/>
          </a:p>
          <a:p>
            <a:r>
              <a:rPr lang="en-US" altLang="de-DE" sz="2000" dirty="0"/>
              <a:t>Collaborative support for the usage of (operation) manuals</a:t>
            </a:r>
          </a:p>
          <a:p>
            <a:endParaRPr lang="en-US" altLang="de-DE" sz="2000" dirty="0"/>
          </a:p>
          <a:p>
            <a:r>
              <a:rPr lang="en-US" altLang="de-DE" sz="2000" dirty="0"/>
              <a:t>Build your furniture together with optimized communication</a:t>
            </a:r>
          </a:p>
          <a:p>
            <a:r>
              <a:rPr lang="en-US" altLang="de-DE" sz="2000" dirty="0"/>
              <a:t>Support through Augmented Reality</a:t>
            </a:r>
          </a:p>
          <a:p>
            <a:endParaRPr lang="en-US" altLang="de-DE" sz="2000" dirty="0"/>
          </a:p>
          <a:p>
            <a:r>
              <a:rPr lang="en-US" altLang="de-DE" sz="2000" dirty="0"/>
              <a:t>Different roles</a:t>
            </a:r>
          </a:p>
          <a:p>
            <a:pPr lvl="1"/>
            <a:r>
              <a:rPr lang="en-US" altLang="de-DE" sz="1800" dirty="0"/>
              <a:t>“Searcher”</a:t>
            </a:r>
          </a:p>
          <a:p>
            <a:pPr lvl="1"/>
            <a:r>
              <a:rPr lang="en-US" altLang="de-DE" sz="1800" dirty="0"/>
              <a:t>“Builder”</a:t>
            </a:r>
          </a:p>
          <a:p>
            <a:pPr lvl="1"/>
            <a:endParaRPr lang="en-US" altLang="de-DE" sz="2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cooperation system</a:t>
            </a:r>
          </a:p>
        </p:txBody>
      </p:sp>
    </p:spTree>
    <p:extLst>
      <p:ext uri="{BB962C8B-B14F-4D97-AF65-F5344CB8AC3E}">
        <p14:creationId xmlns:p14="http://schemas.microsoft.com/office/powerpoint/2010/main" val="13822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9866BEB-4D03-4CD6-804A-EECFA82EF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/>
              <a:t>Marker for builder (show steps to assemble)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4F152C8-A6D1-477F-A9E7-46A2869E38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481C23C-0B1A-42F4-BDFE-5A1A05FC9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1800" dirty="0"/>
              <a:t>Marker for searcher (show next parts)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cooperation system (1/2)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EFFCCE-FE8B-448D-B3BE-7CC46EE68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3" y="4566280"/>
            <a:ext cx="3852000" cy="19894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144D174-FA1C-49DE-A568-7E2D880F21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3" y="2492896"/>
            <a:ext cx="3852000" cy="19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9866BEB-4D03-4CD6-804A-EECFA82E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cooperation system (2/2)</a:t>
            </a:r>
          </a:p>
        </p:txBody>
      </p:sp>
    </p:spTree>
    <p:extLst>
      <p:ext uri="{BB962C8B-B14F-4D97-AF65-F5344CB8AC3E}">
        <p14:creationId xmlns:p14="http://schemas.microsoft.com/office/powerpoint/2010/main" val="215094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79425" y="1711325"/>
            <a:ext cx="7923213" cy="4597995"/>
          </a:xfrm>
        </p:spPr>
        <p:txBody>
          <a:bodyPr/>
          <a:lstStyle/>
          <a:p>
            <a:endParaRPr lang="en-US" altLang="de-DE" sz="2000" dirty="0"/>
          </a:p>
          <a:p>
            <a:r>
              <a:rPr lang="en-US" altLang="de-DE" sz="2000" dirty="0"/>
              <a:t>Social interaction</a:t>
            </a:r>
          </a:p>
          <a:p>
            <a:r>
              <a:rPr lang="en-US" altLang="de-DE" sz="2000" dirty="0" err="1"/>
              <a:t>Roomware</a:t>
            </a:r>
            <a:endParaRPr lang="en-US" altLang="de-DE" sz="2000" dirty="0"/>
          </a:p>
          <a:p>
            <a:r>
              <a:rPr lang="en-US" altLang="de-DE" sz="2000" dirty="0"/>
              <a:t>Awareness</a:t>
            </a:r>
          </a:p>
          <a:p>
            <a:pPr lvl="1"/>
            <a:r>
              <a:rPr lang="en-US" altLang="de-DE" sz="1800" dirty="0"/>
              <a:t>All parties are always aware of the progress and the actual following task</a:t>
            </a:r>
          </a:p>
          <a:p>
            <a:r>
              <a:rPr lang="en-US" altLang="de-DE" sz="2000" dirty="0"/>
              <a:t>Synchronous bidirectional communication support</a:t>
            </a:r>
          </a:p>
          <a:p>
            <a:r>
              <a:rPr lang="en-US" altLang="de-DE" sz="2000" dirty="0"/>
              <a:t>Co-located (AR shared space)</a:t>
            </a:r>
          </a:p>
          <a:p>
            <a:pPr lvl="1"/>
            <a:r>
              <a:rPr lang="en-US" altLang="de-DE" sz="1800" dirty="0"/>
              <a:t>In general a symmetric system design (Exploring, working on the same content, build/assemble the furniture together (teamwork))</a:t>
            </a:r>
          </a:p>
          <a:p>
            <a:pPr lvl="1"/>
            <a:r>
              <a:rPr lang="en-US" altLang="de-DE" sz="1800" dirty="0"/>
              <a:t>Can also be used in an asymmetric scenario (Helper-Expert)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for this cooperation system</a:t>
            </a:r>
          </a:p>
        </p:txBody>
      </p:sp>
    </p:spTree>
    <p:extLst>
      <p:ext uri="{BB962C8B-B14F-4D97-AF65-F5344CB8AC3E}">
        <p14:creationId xmlns:p14="http://schemas.microsoft.com/office/powerpoint/2010/main" val="262423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user studies</a:t>
            </a:r>
          </a:p>
          <a:p>
            <a:pPr lvl="1"/>
            <a:r>
              <a:rPr lang="en-US" sz="1800" dirty="0"/>
              <a:t>Questionnaires (pre/post)</a:t>
            </a:r>
          </a:p>
          <a:p>
            <a:pPr lvl="2"/>
            <a:r>
              <a:rPr lang="en-US" sz="1600" dirty="0"/>
              <a:t>How do you feel supported?</a:t>
            </a:r>
          </a:p>
          <a:p>
            <a:pPr lvl="2"/>
            <a:r>
              <a:rPr lang="en-US" sz="1600" dirty="0"/>
              <a:t>Were you always aware of the tasks of you partner?</a:t>
            </a:r>
          </a:p>
          <a:p>
            <a:pPr lvl="2"/>
            <a:r>
              <a:rPr lang="en-US" sz="1600" dirty="0"/>
              <a:t>…  </a:t>
            </a:r>
          </a:p>
          <a:p>
            <a:pPr lvl="1"/>
            <a:endParaRPr lang="en-US" sz="2000" dirty="0"/>
          </a:p>
          <a:p>
            <a:r>
              <a:rPr lang="en-US" sz="2000" dirty="0"/>
              <a:t>Kirkpatrick Model</a:t>
            </a:r>
          </a:p>
          <a:p>
            <a:pPr marL="768350" lvl="1" indent="-514350">
              <a:buAutoNum type="arabicPeriod"/>
            </a:pPr>
            <a:r>
              <a:rPr lang="en-US" sz="1800" dirty="0"/>
              <a:t>Reaction – Do the users need this support? </a:t>
            </a:r>
          </a:p>
          <a:p>
            <a:pPr marL="768350" lvl="1" indent="-514350">
              <a:buAutoNum type="arabicPeriod"/>
            </a:pPr>
            <a:r>
              <a:rPr lang="en-US" sz="1800" dirty="0"/>
              <a:t>Learning – Can users work better together to build their furniture?</a:t>
            </a:r>
          </a:p>
          <a:p>
            <a:pPr marL="768350" lvl="1" indent="-514350">
              <a:buAutoNum type="arabicPeriod"/>
            </a:pPr>
            <a:r>
              <a:rPr lang="en-US" sz="1800" dirty="0"/>
              <a:t>(Transfer) – Can they use the knowledge with different manuals?</a:t>
            </a:r>
          </a:p>
          <a:p>
            <a:pPr marL="768350" lvl="1" indent="-514350">
              <a:buAutoNum type="arabicPeriod"/>
            </a:pPr>
            <a:r>
              <a:rPr lang="en-US" sz="1800" dirty="0"/>
              <a:t>(Results)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evaluation</a:t>
            </a:r>
          </a:p>
        </p:txBody>
      </p:sp>
    </p:spTree>
    <p:extLst>
      <p:ext uri="{BB962C8B-B14F-4D97-AF65-F5344CB8AC3E}">
        <p14:creationId xmlns:p14="http://schemas.microsoft.com/office/powerpoint/2010/main" val="17799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de-DE" sz="2000" dirty="0"/>
          </a:p>
          <a:p>
            <a:r>
              <a:rPr lang="en-US" altLang="de-DE" sz="2200" dirty="0"/>
              <a:t>Improve awareness</a:t>
            </a:r>
          </a:p>
          <a:p>
            <a:pPr lvl="1"/>
            <a:r>
              <a:rPr lang="en-US" altLang="de-DE" sz="2000" dirty="0"/>
              <a:t>transparency of bricks in </a:t>
            </a:r>
            <a:r>
              <a:rPr lang="en-US" altLang="de-DE" sz="2000" dirty="0" err="1"/>
              <a:t>modell</a:t>
            </a:r>
            <a:r>
              <a:rPr lang="en-US" altLang="de-DE" sz="2000" dirty="0"/>
              <a:t> </a:t>
            </a:r>
            <a:r>
              <a:rPr lang="en-US" altLang="de-DE" sz="2000"/>
              <a:t>to show progress</a:t>
            </a:r>
            <a:endParaRPr lang="en-US" altLang="de-DE" sz="2000" dirty="0"/>
          </a:p>
          <a:p>
            <a:pPr lvl="1"/>
            <a:r>
              <a:rPr lang="en-US" altLang="de-DE" sz="2000" dirty="0"/>
              <a:t> </a:t>
            </a:r>
          </a:p>
          <a:p>
            <a:endParaRPr lang="en-US" altLang="de-DE" sz="2400" dirty="0"/>
          </a:p>
          <a:p>
            <a:endParaRPr lang="en-US" altLang="de-DE" sz="24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improvements for the system</a:t>
            </a:r>
          </a:p>
        </p:txBody>
      </p:sp>
    </p:spTree>
    <p:extLst>
      <p:ext uri="{BB962C8B-B14F-4D97-AF65-F5344CB8AC3E}">
        <p14:creationId xmlns:p14="http://schemas.microsoft.com/office/powerpoint/2010/main" val="2249609072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TU-Clausthal-Powerpoint4zu3-stone</Template>
  <TotalTime>0</TotalTime>
  <Words>240</Words>
  <Application>Microsoft Office PowerPoint</Application>
  <PresentationFormat>Bildschirmpräsentation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Cooperation Systems – Interim presentation </vt:lpstr>
      <vt:lpstr>Our cooperation system</vt:lpstr>
      <vt:lpstr>Our cooperation system (1/2)</vt:lpstr>
      <vt:lpstr>Our cooperation system (2/2)</vt:lpstr>
      <vt:lpstr>Concepts for this cooperation system</vt:lpstr>
      <vt:lpstr>Plan for evaluation</vt:lpstr>
      <vt:lpstr>Planned improvements for the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 </dc:title>
  <dc:creator>Aaron-Spectre</dc:creator>
  <cp:lastModifiedBy>Aaron-Spectre</cp:lastModifiedBy>
  <cp:revision>83</cp:revision>
  <dcterms:created xsi:type="dcterms:W3CDTF">2018-12-24T12:45:46Z</dcterms:created>
  <dcterms:modified xsi:type="dcterms:W3CDTF">2019-01-15T19:10:33Z</dcterms:modified>
</cp:coreProperties>
</file>