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HP%20P500/Data%20Analyst%20capstone/grafica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/>
              <a:t>Average Trip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UY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Hoja1!$D$1</c:f>
              <c:strCache>
                <c:ptCount val="1"/>
                <c:pt idx="0">
                  <c:v>Casual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Hoja1!$C$2:$C$8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Hoja1!$D$2:$D$8</c:f>
              <c:numCache>
                <c:formatCode>0</c:formatCode>
                <c:ptCount val="7"/>
                <c:pt idx="0">
                  <c:v>28.8</c:v>
                </c:pt>
                <c:pt idx="1">
                  <c:v>25.53</c:v>
                </c:pt>
                <c:pt idx="2">
                  <c:v>24.42</c:v>
                </c:pt>
                <c:pt idx="3">
                  <c:v>24.98</c:v>
                </c:pt>
                <c:pt idx="4">
                  <c:v>27.42</c:v>
                </c:pt>
                <c:pt idx="5">
                  <c:v>32.14</c:v>
                </c:pt>
                <c:pt idx="6">
                  <c:v>33.36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0D-4248-8C28-49F4270A96D1}"/>
            </c:ext>
          </c:extLst>
        </c:ser>
        <c:ser>
          <c:idx val="1"/>
          <c:order val="1"/>
          <c:tx>
            <c:strRef>
              <c:f>Hoja1!$E$1</c:f>
              <c:strCache>
                <c:ptCount val="1"/>
                <c:pt idx="0">
                  <c:v>Member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UY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Hoja1!$C$2:$C$8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Hoja1!$E$2:$E$8</c:f>
              <c:numCache>
                <c:formatCode>0</c:formatCode>
                <c:ptCount val="7"/>
                <c:pt idx="0">
                  <c:v>11.81</c:v>
                </c:pt>
                <c:pt idx="1">
                  <c:v>11.64</c:v>
                </c:pt>
                <c:pt idx="2">
                  <c:v>11.57</c:v>
                </c:pt>
                <c:pt idx="3">
                  <c:v>11.76</c:v>
                </c:pt>
                <c:pt idx="4">
                  <c:v>11.99</c:v>
                </c:pt>
                <c:pt idx="5">
                  <c:v>13.69</c:v>
                </c:pt>
                <c:pt idx="6">
                  <c:v>13.59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0D-4248-8C28-49F4270A96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0332016"/>
        <c:axId val="371106688"/>
      </c:lineChart>
      <c:catAx>
        <c:axId val="37033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Y"/>
          </a:p>
        </c:txPr>
        <c:crossAx val="371106688"/>
        <c:crosses val="autoZero"/>
        <c:auto val="1"/>
        <c:lblAlgn val="ctr"/>
        <c:lblOffset val="100"/>
        <c:noMultiLvlLbl val="0"/>
      </c:catAx>
      <c:valAx>
        <c:axId val="3711066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_tradnl"/>
                  <a:t>Average Trip Length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UY"/>
            </a:p>
          </c:txPr>
        </c:title>
        <c:numFmt formatCode="0" sourceLinked="1"/>
        <c:majorTickMark val="none"/>
        <c:minorTickMark val="none"/>
        <c:tickLblPos val="nextTo"/>
        <c:crossAx val="37033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UY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UY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0.70878</cdr:x>
      <cdr:y>0.14714</cdr:y>
    </cdr:from>
    <cdr:to>
      <cdr:x>0.96102</cdr:x>
      <cdr:y>0.92329</cdr:y>
    </cdr:to>
    <cdr:sp macro="" textlink="">
      <cdr:nvSpPr>
        <cdr:cNvPr id="2" name="Rectángulo 1">
          <a:extLst xmlns:a="http://schemas.openxmlformats.org/drawingml/2006/main">
            <a:ext uri="{FF2B5EF4-FFF2-40B4-BE49-F238E27FC236}">
              <a16:creationId xmlns:a16="http://schemas.microsoft.com/office/drawing/2014/main" id="{4A044EE3-FA53-2C4D-8B0D-A25DF1BAA2A8}"/>
            </a:ext>
          </a:extLst>
        </cdr:cNvPr>
        <cdr:cNvSpPr/>
      </cdr:nvSpPr>
      <cdr:spPr>
        <a:xfrm xmlns:a="http://schemas.openxmlformats.org/drawingml/2006/main">
          <a:off x="3518134" y="461360"/>
          <a:ext cx="1252024" cy="243371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UY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099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9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64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433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70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136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1531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628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70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9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797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163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73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43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641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067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EB22-75E4-A742-AB86-0E0B36FE8A8D}" type="datetimeFigureOut">
              <a:rPr lang="es-ES_tradnl" smtClean="0"/>
              <a:t>24/11/22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CBD008-9B89-5E48-BD0E-610BCF9EED9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4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CACBE-4BF3-2840-A542-5B19DF864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Analysis</a:t>
            </a:r>
            <a:r>
              <a:rPr lang="es-ES_tradnl" dirty="0"/>
              <a:t> </a:t>
            </a:r>
            <a:r>
              <a:rPr lang="es-ES_tradnl" dirty="0" err="1"/>
              <a:t>capstone</a:t>
            </a:r>
            <a:r>
              <a:rPr lang="es-ES_tradnl" dirty="0"/>
              <a:t> </a:t>
            </a:r>
            <a:r>
              <a:rPr lang="es-ES_tradnl" dirty="0" err="1"/>
              <a:t>project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E78D0E-F725-D84D-8CC9-E12AA2717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Adrian</a:t>
            </a:r>
            <a:r>
              <a:rPr lang="es-ES_tradnl" dirty="0"/>
              <a:t> Valentín</a:t>
            </a:r>
          </a:p>
        </p:txBody>
      </p:sp>
    </p:spTree>
    <p:extLst>
      <p:ext uri="{BB962C8B-B14F-4D97-AF65-F5344CB8AC3E}">
        <p14:creationId xmlns:p14="http://schemas.microsoft.com/office/powerpoint/2010/main" val="176568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1EF89-8483-8542-90E0-8C204012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Deep </a:t>
            </a:r>
            <a:r>
              <a:rPr lang="es-ES_tradnl" dirty="0" err="1"/>
              <a:t>Analysis</a:t>
            </a:r>
            <a:r>
              <a:rPr lang="es-ES_tradnl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0A034-C293-8F41-B070-0EE5D84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How</a:t>
            </a:r>
            <a:r>
              <a:rPr lang="es-ES_tradnl" dirty="0"/>
              <a:t> </a:t>
            </a:r>
            <a:r>
              <a:rPr lang="es-ES_tradnl" dirty="0" err="1"/>
              <a:t>does</a:t>
            </a:r>
            <a:r>
              <a:rPr lang="es-ES_tradnl" dirty="0"/>
              <a:t> </a:t>
            </a:r>
            <a:r>
              <a:rPr lang="es-ES_tradnl" dirty="0" err="1"/>
              <a:t>customers</a:t>
            </a:r>
            <a:r>
              <a:rPr lang="es-ES_tradnl" dirty="0"/>
              <a:t> </a:t>
            </a:r>
            <a:r>
              <a:rPr lang="es-ES_tradnl" dirty="0" err="1"/>
              <a:t>behave</a:t>
            </a:r>
            <a:r>
              <a:rPr lang="es-ES_tradnl" dirty="0"/>
              <a:t> in </a:t>
            </a:r>
            <a:r>
              <a:rPr lang="es-ES_tradnl" dirty="0" err="1"/>
              <a:t>these</a:t>
            </a:r>
            <a:r>
              <a:rPr lang="es-ES_tradnl" dirty="0"/>
              <a:t> </a:t>
            </a:r>
            <a:r>
              <a:rPr lang="es-ES_tradnl" dirty="0" err="1"/>
              <a:t>stations</a:t>
            </a:r>
            <a:r>
              <a:rPr lang="es-ES_tradnl" dirty="0"/>
              <a:t>?</a:t>
            </a:r>
          </a:p>
          <a:p>
            <a:endParaRPr lang="es-ES_tradnl" dirty="0"/>
          </a:p>
          <a:p>
            <a:r>
              <a:rPr lang="es-ES_tradnl" dirty="0"/>
              <a:t>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</a:t>
            </a:r>
            <a:r>
              <a:rPr lang="es-ES_tradnl" dirty="0" err="1"/>
              <a:t>graph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can </a:t>
            </a:r>
            <a:r>
              <a:rPr lang="es-ES_tradnl" dirty="0" err="1"/>
              <a:t>see</a:t>
            </a:r>
            <a:r>
              <a:rPr lang="es-ES_tradnl" dirty="0"/>
              <a:t> </a:t>
            </a:r>
            <a:r>
              <a:rPr lang="es-ES_tradnl" dirty="0" err="1"/>
              <a:t>how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behave</a:t>
            </a:r>
            <a:r>
              <a:rPr lang="es-ES_tradnl" dirty="0"/>
              <a:t> casual and </a:t>
            </a:r>
            <a:r>
              <a:rPr lang="es-ES_tradnl" dirty="0" err="1"/>
              <a:t>members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each</a:t>
            </a:r>
            <a:r>
              <a:rPr lang="es-ES_tradnl" dirty="0"/>
              <a:t> </a:t>
            </a:r>
            <a:r>
              <a:rPr lang="es-ES_tradnl" dirty="0" err="1"/>
              <a:t>station</a:t>
            </a:r>
            <a:r>
              <a:rPr lang="es-ES_tradnl" dirty="0"/>
              <a:t> and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day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week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17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28E0CC-2FF3-C841-B1A4-9F46FE55C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506" y="558800"/>
            <a:ext cx="8167494" cy="5727853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6BC0D33-97FA-0E4C-9126-6FD76210D497}"/>
              </a:ext>
            </a:extLst>
          </p:cNvPr>
          <p:cNvSpPr txBox="1">
            <a:spLocks/>
          </p:cNvSpPr>
          <p:nvPr/>
        </p:nvSpPr>
        <p:spPr>
          <a:xfrm>
            <a:off x="372533" y="1320474"/>
            <a:ext cx="365197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Casual </a:t>
            </a:r>
            <a:r>
              <a:rPr lang="es-ES_tradnl" dirty="0" err="1"/>
              <a:t>members</a:t>
            </a:r>
            <a:r>
              <a:rPr lang="es-ES_tradnl" dirty="0"/>
              <a:t> concéntrate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actity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weekends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stations</a:t>
            </a:r>
            <a:r>
              <a:rPr lang="es-ES_tradnl" dirty="0"/>
              <a:t>.</a:t>
            </a:r>
          </a:p>
          <a:p>
            <a:r>
              <a:rPr lang="es-ES_tradnl" dirty="0" err="1"/>
              <a:t>Members</a:t>
            </a:r>
            <a:r>
              <a:rPr lang="es-ES_tradnl" dirty="0"/>
              <a:t> </a:t>
            </a:r>
            <a:r>
              <a:rPr lang="es-ES_tradnl" dirty="0" err="1"/>
              <a:t>tend</a:t>
            </a:r>
            <a:r>
              <a:rPr lang="es-ES_tradnl" dirty="0"/>
              <a:t> to </a:t>
            </a:r>
            <a:r>
              <a:rPr lang="es-ES_tradnl" dirty="0" err="1"/>
              <a:t>tend</a:t>
            </a:r>
            <a:r>
              <a:rPr lang="es-ES_tradnl" dirty="0"/>
              <a:t> a more </a:t>
            </a:r>
            <a:r>
              <a:rPr lang="es-ES_tradnl" dirty="0" err="1"/>
              <a:t>even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bike</a:t>
            </a:r>
            <a:r>
              <a:rPr lang="es-ES_tradnl" dirty="0"/>
              <a:t> </a:t>
            </a:r>
            <a:r>
              <a:rPr lang="es-ES_tradnl" dirty="0" err="1"/>
              <a:t>usage</a:t>
            </a:r>
            <a:r>
              <a:rPr lang="es-ES_tradnl" dirty="0"/>
              <a:t>.</a:t>
            </a:r>
          </a:p>
          <a:p>
            <a:r>
              <a:rPr lang="es-ES_tradnl" dirty="0" err="1"/>
              <a:t>Average</a:t>
            </a:r>
            <a:r>
              <a:rPr lang="es-ES_tradnl" dirty="0"/>
              <a:t> </a:t>
            </a:r>
            <a:r>
              <a:rPr lang="es-ES_tradnl" dirty="0" err="1"/>
              <a:t>ride</a:t>
            </a:r>
            <a:r>
              <a:rPr lang="es-ES_tradnl" dirty="0"/>
              <a:t> </a:t>
            </a:r>
            <a:r>
              <a:rPr lang="es-ES_tradnl" dirty="0" err="1"/>
              <a:t>length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quite </a:t>
            </a:r>
            <a:r>
              <a:rPr lang="es-ES_tradnl" dirty="0" err="1"/>
              <a:t>independent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day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week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0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E443-1457-AF4C-AEB0-8ACB3AC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Insights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18660-4499-0740-BA84-0D887111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245599" cy="4358744"/>
          </a:xfrm>
        </p:spPr>
        <p:txBody>
          <a:bodyPr>
            <a:normAutofit lnSpcReduction="10000"/>
          </a:bodyPr>
          <a:lstStyle/>
          <a:p>
            <a:r>
              <a:rPr lang="es-ES_tradnl" sz="2000" dirty="0" err="1"/>
              <a:t>From</a:t>
            </a:r>
            <a:r>
              <a:rPr lang="es-ES_tradnl" sz="2000" dirty="0"/>
              <a:t> </a:t>
            </a:r>
            <a:r>
              <a:rPr lang="es-ES_tradnl" sz="2000" dirty="0" err="1"/>
              <a:t>this</a:t>
            </a:r>
            <a:r>
              <a:rPr lang="es-ES_tradnl" sz="2000" dirty="0"/>
              <a:t> </a:t>
            </a:r>
            <a:r>
              <a:rPr lang="es-ES_tradnl" sz="2000" dirty="0" err="1"/>
              <a:t>analysis</a:t>
            </a:r>
            <a:r>
              <a:rPr lang="es-ES_tradnl" sz="2000" dirty="0"/>
              <a:t> </a:t>
            </a:r>
            <a:r>
              <a:rPr lang="es-ES_tradnl" sz="2000" dirty="0" err="1"/>
              <a:t>we</a:t>
            </a:r>
            <a:r>
              <a:rPr lang="es-ES_tradnl" sz="2000" dirty="0"/>
              <a:t> can </a:t>
            </a:r>
            <a:r>
              <a:rPr lang="es-ES_tradnl" sz="2000" dirty="0" err="1"/>
              <a:t>get</a:t>
            </a:r>
            <a:r>
              <a:rPr lang="es-ES_tradnl" sz="2000" dirty="0"/>
              <a:t> </a:t>
            </a:r>
            <a:r>
              <a:rPr lang="es-ES_tradnl" sz="2000" dirty="0" err="1"/>
              <a:t>the</a:t>
            </a:r>
            <a:r>
              <a:rPr lang="es-ES_tradnl" sz="2000" dirty="0"/>
              <a:t> </a:t>
            </a:r>
            <a:r>
              <a:rPr lang="es-ES_tradnl" sz="2000" dirty="0" err="1"/>
              <a:t>following</a:t>
            </a:r>
            <a:r>
              <a:rPr lang="es-ES_tradnl" sz="2000" dirty="0"/>
              <a:t> </a:t>
            </a:r>
            <a:r>
              <a:rPr lang="es-ES_tradnl" sz="2000" dirty="0" err="1"/>
              <a:t>insights</a:t>
            </a:r>
            <a:r>
              <a:rPr lang="es-ES_tradnl" sz="2000" dirty="0"/>
              <a:t>.</a:t>
            </a:r>
          </a:p>
          <a:p>
            <a:endParaRPr lang="es-ES_tradnl" sz="2000" dirty="0"/>
          </a:p>
          <a:p>
            <a:pPr lvl="1"/>
            <a:r>
              <a:rPr lang="es-ES_tradnl" sz="1800" dirty="0" err="1"/>
              <a:t>Member</a:t>
            </a:r>
            <a:r>
              <a:rPr lang="es-ES_tradnl" sz="1800" dirty="0"/>
              <a:t> </a:t>
            </a:r>
            <a:r>
              <a:rPr lang="es-ES_tradnl" sz="1800" dirty="0" err="1"/>
              <a:t>trips</a:t>
            </a:r>
            <a:r>
              <a:rPr lang="es-ES_tradnl" sz="1800" dirty="0"/>
              <a:t> are </a:t>
            </a:r>
            <a:r>
              <a:rPr lang="es-ES_tradnl" sz="1800" dirty="0" err="1"/>
              <a:t>much</a:t>
            </a:r>
            <a:r>
              <a:rPr lang="es-ES_tradnl" sz="1800" dirty="0"/>
              <a:t> </a:t>
            </a:r>
            <a:r>
              <a:rPr lang="es-ES_tradnl" sz="1800" dirty="0" err="1"/>
              <a:t>shorter</a:t>
            </a:r>
            <a:r>
              <a:rPr lang="es-ES_tradnl" sz="1800" dirty="0"/>
              <a:t> </a:t>
            </a:r>
            <a:r>
              <a:rPr lang="es-ES_tradnl" sz="1800" dirty="0" err="1"/>
              <a:t>than</a:t>
            </a:r>
            <a:r>
              <a:rPr lang="es-ES_tradnl" sz="1800" dirty="0"/>
              <a:t> casual </a:t>
            </a:r>
            <a:r>
              <a:rPr lang="es-ES_tradnl" sz="1800" dirty="0" err="1"/>
              <a:t>trips</a:t>
            </a:r>
            <a:r>
              <a:rPr lang="es-ES_tradnl" sz="1800" dirty="0"/>
              <a:t>. </a:t>
            </a:r>
            <a:r>
              <a:rPr lang="es-ES_tradnl" sz="1800" dirty="0" err="1"/>
              <a:t>This</a:t>
            </a:r>
            <a:r>
              <a:rPr lang="es-ES_tradnl" sz="1800" dirty="0"/>
              <a:t> </a:t>
            </a:r>
            <a:r>
              <a:rPr lang="es-ES_tradnl" sz="1800" dirty="0" err="1"/>
              <a:t>could</a:t>
            </a:r>
            <a:r>
              <a:rPr lang="es-ES_tradnl" sz="1800" dirty="0"/>
              <a:t> be </a:t>
            </a:r>
            <a:r>
              <a:rPr lang="es-ES_tradnl" sz="1800" dirty="0" err="1"/>
              <a:t>beacuse</a:t>
            </a:r>
            <a:r>
              <a:rPr lang="es-ES_tradnl" sz="1800" dirty="0"/>
              <a:t> </a:t>
            </a:r>
            <a:r>
              <a:rPr lang="es-ES_tradnl" sz="1800" dirty="0" err="1"/>
              <a:t>it</a:t>
            </a:r>
            <a:r>
              <a:rPr lang="es-ES_tradnl" sz="1800" dirty="0"/>
              <a:t> </a:t>
            </a:r>
            <a:r>
              <a:rPr lang="es-ES_tradnl" sz="1800" dirty="0" err="1"/>
              <a:t>is</a:t>
            </a:r>
            <a:r>
              <a:rPr lang="es-ES_tradnl" sz="1800" dirty="0"/>
              <a:t> </a:t>
            </a:r>
            <a:r>
              <a:rPr lang="es-ES_tradnl" sz="1800" dirty="0" err="1"/>
              <a:t>inconvenient</a:t>
            </a:r>
            <a:r>
              <a:rPr lang="es-ES_tradnl" sz="1800" dirty="0"/>
              <a:t> </a:t>
            </a:r>
            <a:r>
              <a:rPr lang="es-ES_tradnl" sz="1800" dirty="0" err="1"/>
              <a:t>for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customer</a:t>
            </a:r>
            <a:r>
              <a:rPr lang="es-ES_tradnl" sz="1800" dirty="0"/>
              <a:t> to </a:t>
            </a:r>
            <a:r>
              <a:rPr lang="es-ES_tradnl" sz="1800" dirty="0" err="1"/>
              <a:t>buy</a:t>
            </a:r>
            <a:r>
              <a:rPr lang="es-ES_tradnl" sz="1800" dirty="0"/>
              <a:t> a </a:t>
            </a:r>
            <a:r>
              <a:rPr lang="es-ES_tradnl" sz="1800" dirty="0" err="1"/>
              <a:t>one</a:t>
            </a:r>
            <a:r>
              <a:rPr lang="es-ES_tradnl" sz="1800" dirty="0"/>
              <a:t> </a:t>
            </a:r>
            <a:r>
              <a:rPr lang="es-ES_tradnl" sz="1800" dirty="0" err="1"/>
              <a:t>day</a:t>
            </a:r>
            <a:r>
              <a:rPr lang="es-ES_tradnl" sz="1800" dirty="0"/>
              <a:t> </a:t>
            </a:r>
            <a:r>
              <a:rPr lang="es-ES_tradnl" sz="1800" dirty="0" err="1"/>
              <a:t>or</a:t>
            </a:r>
            <a:r>
              <a:rPr lang="es-ES_tradnl" sz="1800" dirty="0"/>
              <a:t> </a:t>
            </a:r>
            <a:r>
              <a:rPr lang="es-ES_tradnl" sz="1800" dirty="0" err="1"/>
              <a:t>one</a:t>
            </a:r>
            <a:r>
              <a:rPr lang="es-ES_tradnl" sz="1800" dirty="0"/>
              <a:t> </a:t>
            </a:r>
            <a:r>
              <a:rPr lang="es-ES_tradnl" sz="1800" dirty="0" err="1"/>
              <a:t>ride</a:t>
            </a:r>
            <a:r>
              <a:rPr lang="es-ES_tradnl" sz="1800" dirty="0"/>
              <a:t> </a:t>
            </a:r>
            <a:r>
              <a:rPr lang="es-ES_tradnl" sz="1800" dirty="0" err="1"/>
              <a:t>pass</a:t>
            </a:r>
            <a:r>
              <a:rPr lang="es-ES_tradnl" sz="1800" dirty="0"/>
              <a:t> </a:t>
            </a:r>
            <a:r>
              <a:rPr lang="es-ES_tradnl" sz="1800" dirty="0" err="1"/>
              <a:t>for</a:t>
            </a:r>
            <a:r>
              <a:rPr lang="es-ES_tradnl" sz="1800" dirty="0"/>
              <a:t> a short </a:t>
            </a:r>
            <a:r>
              <a:rPr lang="es-ES_tradnl" sz="1800" dirty="0" err="1"/>
              <a:t>trip</a:t>
            </a:r>
            <a:r>
              <a:rPr lang="es-ES_tradnl" sz="1800" dirty="0"/>
              <a:t> as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cost</a:t>
            </a:r>
            <a:r>
              <a:rPr lang="es-ES_tradnl" sz="1800" dirty="0"/>
              <a:t> </a:t>
            </a:r>
            <a:r>
              <a:rPr lang="es-ES_tradnl" sz="1800" dirty="0" err="1"/>
              <a:t>is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same</a:t>
            </a:r>
            <a:r>
              <a:rPr lang="es-ES_tradnl" sz="1800" dirty="0"/>
              <a:t> </a:t>
            </a:r>
            <a:r>
              <a:rPr lang="es-ES_tradnl" sz="1800" dirty="0" err="1"/>
              <a:t>regardless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length</a:t>
            </a:r>
            <a:r>
              <a:rPr lang="es-ES_tradnl" sz="1800" dirty="0"/>
              <a:t> of </a:t>
            </a:r>
            <a:r>
              <a:rPr lang="es-ES_tradnl" sz="1800" dirty="0" err="1"/>
              <a:t>the</a:t>
            </a:r>
            <a:r>
              <a:rPr lang="es-ES_tradnl" sz="1800" dirty="0"/>
              <a:t> </a:t>
            </a:r>
            <a:r>
              <a:rPr lang="es-ES_tradnl" sz="1800" dirty="0" err="1"/>
              <a:t>trip</a:t>
            </a:r>
            <a:r>
              <a:rPr lang="es-ES_tradnl" sz="1800" dirty="0"/>
              <a:t>.</a:t>
            </a:r>
          </a:p>
          <a:p>
            <a:pPr lvl="2"/>
            <a:r>
              <a:rPr lang="es-ES_tradnl" sz="1600" dirty="0" err="1"/>
              <a:t>We</a:t>
            </a:r>
            <a:r>
              <a:rPr lang="es-ES_tradnl" sz="1600" dirty="0"/>
              <a:t> can </a:t>
            </a:r>
            <a:r>
              <a:rPr lang="es-ES_tradnl" sz="1600" dirty="0" err="1"/>
              <a:t>tackle</a:t>
            </a:r>
            <a:r>
              <a:rPr lang="es-ES_tradnl" sz="1600" dirty="0"/>
              <a:t> </a:t>
            </a:r>
            <a:r>
              <a:rPr lang="es-ES_tradnl" sz="1600" dirty="0" err="1"/>
              <a:t>this</a:t>
            </a:r>
            <a:r>
              <a:rPr lang="es-ES_tradnl" sz="1600" dirty="0"/>
              <a:t> </a:t>
            </a:r>
            <a:r>
              <a:rPr lang="es-ES_tradnl" sz="1600" dirty="0" err="1"/>
              <a:t>by</a:t>
            </a:r>
            <a:r>
              <a:rPr lang="es-ES_tradnl" sz="1600" dirty="0"/>
              <a:t> </a:t>
            </a:r>
            <a:r>
              <a:rPr lang="es-ES_tradnl" sz="1600" dirty="0" err="1"/>
              <a:t>offering</a:t>
            </a:r>
            <a:r>
              <a:rPr lang="es-ES_tradnl" sz="1600" dirty="0"/>
              <a:t> </a:t>
            </a:r>
            <a:r>
              <a:rPr lang="es-ES_tradnl" sz="1600" dirty="0" err="1"/>
              <a:t>memberships</a:t>
            </a:r>
            <a:r>
              <a:rPr lang="es-ES_tradnl" sz="1600" dirty="0"/>
              <a:t> </a:t>
            </a:r>
            <a:r>
              <a:rPr lang="es-ES_tradnl" sz="1600" dirty="0" err="1"/>
              <a:t>by</a:t>
            </a:r>
            <a:r>
              <a:rPr lang="es-ES_tradnl" sz="1600" dirty="0"/>
              <a:t> time. </a:t>
            </a:r>
            <a:r>
              <a:rPr lang="es-ES_tradnl" sz="1600" dirty="0" err="1"/>
              <a:t>For</a:t>
            </a:r>
            <a:r>
              <a:rPr lang="es-ES_tradnl" sz="1600" dirty="0"/>
              <a:t> </a:t>
            </a:r>
            <a:r>
              <a:rPr lang="es-ES_tradnl" sz="1600" dirty="0" err="1"/>
              <a:t>example</a:t>
            </a:r>
            <a:r>
              <a:rPr lang="es-ES_tradnl" sz="1600" dirty="0"/>
              <a:t> a máximum of </a:t>
            </a:r>
            <a:r>
              <a:rPr lang="es-ES_tradnl" sz="1600" dirty="0" err="1"/>
              <a:t>hours</a:t>
            </a:r>
            <a:r>
              <a:rPr lang="es-ES_tradnl" sz="1600" dirty="0"/>
              <a:t> per </a:t>
            </a:r>
            <a:r>
              <a:rPr lang="es-ES_tradnl" sz="1600" dirty="0" err="1"/>
              <a:t>year</a:t>
            </a:r>
            <a:r>
              <a:rPr lang="es-ES_tradnl" sz="1600" dirty="0"/>
              <a:t>.</a:t>
            </a:r>
          </a:p>
          <a:p>
            <a:pPr lvl="1"/>
            <a:endParaRPr lang="es-ES_tradnl" sz="1800" dirty="0"/>
          </a:p>
          <a:p>
            <a:pPr lvl="1"/>
            <a:r>
              <a:rPr lang="es-ES_tradnl" sz="1800" dirty="0"/>
              <a:t>Casual </a:t>
            </a:r>
            <a:r>
              <a:rPr lang="es-ES_tradnl" sz="1800" dirty="0" err="1"/>
              <a:t>members</a:t>
            </a:r>
            <a:r>
              <a:rPr lang="es-ES_tradnl" sz="1800" dirty="0"/>
              <a:t> are </a:t>
            </a:r>
            <a:r>
              <a:rPr lang="es-ES_tradnl" sz="1800" dirty="0" err="1"/>
              <a:t>concentrated</a:t>
            </a:r>
            <a:r>
              <a:rPr lang="es-ES_tradnl" sz="1800" dirty="0"/>
              <a:t> </a:t>
            </a:r>
            <a:r>
              <a:rPr lang="es-ES_tradnl" sz="1800" dirty="0" err="1"/>
              <a:t>on</a:t>
            </a:r>
            <a:r>
              <a:rPr lang="es-ES_tradnl" sz="1800" dirty="0"/>
              <a:t> </a:t>
            </a:r>
            <a:r>
              <a:rPr lang="es-ES_tradnl" sz="1800" dirty="0" err="1"/>
              <a:t>weekends</a:t>
            </a:r>
            <a:r>
              <a:rPr lang="es-ES_tradnl" sz="1800" dirty="0"/>
              <a:t>. </a:t>
            </a:r>
          </a:p>
          <a:p>
            <a:pPr lvl="2"/>
            <a:r>
              <a:rPr lang="es-ES_tradnl" sz="1600" dirty="0" err="1"/>
              <a:t>An</a:t>
            </a:r>
            <a:r>
              <a:rPr lang="es-ES_tradnl" sz="1600" dirty="0"/>
              <a:t> idea </a:t>
            </a:r>
            <a:r>
              <a:rPr lang="es-ES_tradnl" sz="1600" dirty="0" err="1"/>
              <a:t>is</a:t>
            </a:r>
            <a:r>
              <a:rPr lang="es-ES_tradnl" sz="1600" dirty="0"/>
              <a:t> to </a:t>
            </a:r>
            <a:r>
              <a:rPr lang="es-ES_tradnl" sz="1600" dirty="0" err="1"/>
              <a:t>create</a:t>
            </a:r>
            <a:r>
              <a:rPr lang="es-ES_tradnl" sz="1600" dirty="0"/>
              <a:t> a </a:t>
            </a:r>
            <a:r>
              <a:rPr lang="es-ES_tradnl" sz="1600" dirty="0" err="1"/>
              <a:t>specific</a:t>
            </a:r>
            <a:r>
              <a:rPr lang="es-ES_tradnl" sz="1600" dirty="0"/>
              <a:t> </a:t>
            </a:r>
            <a:r>
              <a:rPr lang="es-ES_tradnl" sz="1600" dirty="0" err="1"/>
              <a:t>only</a:t>
            </a:r>
            <a:r>
              <a:rPr lang="es-ES_tradnl" sz="1600" dirty="0"/>
              <a:t> </a:t>
            </a:r>
            <a:r>
              <a:rPr lang="es-ES_tradnl" sz="1600" dirty="0" err="1"/>
              <a:t>weekend</a:t>
            </a:r>
            <a:r>
              <a:rPr lang="es-ES_tradnl" sz="1600" dirty="0"/>
              <a:t> </a:t>
            </a:r>
            <a:r>
              <a:rPr lang="es-ES_tradnl" sz="1600" dirty="0" err="1"/>
              <a:t>membership</a:t>
            </a:r>
            <a:r>
              <a:rPr lang="es-ES_tradnl" sz="1600" dirty="0"/>
              <a:t> </a:t>
            </a:r>
            <a:r>
              <a:rPr lang="es-ES_tradnl" sz="1600" dirty="0" err="1"/>
              <a:t>for</a:t>
            </a:r>
            <a:r>
              <a:rPr lang="es-ES_tradnl" sz="1600" dirty="0"/>
              <a:t> </a:t>
            </a:r>
            <a:r>
              <a:rPr lang="es-ES_tradnl" sz="1600" dirty="0" err="1"/>
              <a:t>these</a:t>
            </a:r>
            <a:r>
              <a:rPr lang="es-ES_tradnl" sz="1600" dirty="0"/>
              <a:t> </a:t>
            </a:r>
            <a:r>
              <a:rPr lang="es-ES_tradnl" sz="1600" dirty="0" err="1"/>
              <a:t>group</a:t>
            </a:r>
            <a:endParaRPr lang="es-ES_tradnl" sz="1600" dirty="0"/>
          </a:p>
          <a:p>
            <a:pPr lvl="2"/>
            <a:endParaRPr lang="es-ES_tradnl" sz="1600" dirty="0"/>
          </a:p>
          <a:p>
            <a:pPr lvl="1"/>
            <a:r>
              <a:rPr lang="es-ES_tradnl" sz="1800" dirty="0" err="1"/>
              <a:t>Campaing</a:t>
            </a:r>
            <a:r>
              <a:rPr lang="es-ES_tradnl" sz="1800" dirty="0"/>
              <a:t> </a:t>
            </a:r>
            <a:r>
              <a:rPr lang="es-ES_tradnl" sz="1800" dirty="0" err="1"/>
              <a:t>must</a:t>
            </a:r>
            <a:r>
              <a:rPr lang="es-ES_tradnl" sz="1800" dirty="0"/>
              <a:t> be </a:t>
            </a:r>
            <a:r>
              <a:rPr lang="es-ES_tradnl" sz="1800" dirty="0" err="1"/>
              <a:t>segmented</a:t>
            </a:r>
            <a:r>
              <a:rPr lang="es-ES_tradnl" sz="1800" dirty="0"/>
              <a:t> to </a:t>
            </a:r>
            <a:r>
              <a:rPr lang="es-ES_tradnl" sz="1800" dirty="0" err="1"/>
              <a:t>residents</a:t>
            </a:r>
            <a:r>
              <a:rPr lang="es-ES_tradnl" sz="1800" dirty="0"/>
              <a:t> living </a:t>
            </a:r>
            <a:r>
              <a:rPr lang="es-ES_tradnl" sz="1800" dirty="0" err="1"/>
              <a:t>near</a:t>
            </a:r>
            <a:r>
              <a:rPr lang="es-ES_tradnl" sz="1800" dirty="0"/>
              <a:t> </a:t>
            </a:r>
            <a:r>
              <a:rPr lang="es-ES_tradnl" sz="1800" dirty="0" err="1"/>
              <a:t>the</a:t>
            </a:r>
            <a:r>
              <a:rPr lang="es-ES_tradnl" sz="1800" dirty="0"/>
              <a:t> top </a:t>
            </a:r>
            <a:r>
              <a:rPr lang="es-ES_tradnl" sz="1800" dirty="0" err="1"/>
              <a:t>station</a:t>
            </a:r>
            <a:r>
              <a:rPr lang="es-ES_tradnl" sz="1800" dirty="0"/>
              <a:t> </a:t>
            </a:r>
            <a:r>
              <a:rPr lang="es-ES_tradnl" sz="1800" dirty="0" err="1"/>
              <a:t>with</a:t>
            </a:r>
            <a:r>
              <a:rPr lang="es-ES_tradnl" sz="1800" dirty="0"/>
              <a:t> more casual </a:t>
            </a:r>
            <a:r>
              <a:rPr lang="es-ES_tradnl" sz="1800" dirty="0" err="1"/>
              <a:t>riders</a:t>
            </a:r>
            <a:r>
              <a:rPr lang="es-ES_tradn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718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6105-4D0C-C340-AFFF-ED7E24E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2780175"/>
            <a:ext cx="8596668" cy="1320800"/>
          </a:xfrm>
        </p:spPr>
        <p:txBody>
          <a:bodyPr>
            <a:normAutofit/>
          </a:bodyPr>
          <a:lstStyle/>
          <a:p>
            <a:r>
              <a:rPr lang="es-ES_tradnl" sz="7200" dirty="0" err="1"/>
              <a:t>Thank</a:t>
            </a:r>
            <a:r>
              <a:rPr lang="es-ES_tradnl" sz="7200" dirty="0"/>
              <a:t> </a:t>
            </a:r>
            <a:r>
              <a:rPr lang="es-ES_tradnl" sz="7200" dirty="0" err="1"/>
              <a:t>you</a:t>
            </a:r>
            <a:r>
              <a:rPr lang="es-ES_tradnl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56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BA8D-28A2-0F49-BFA2-CEC9E7E6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Introduction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3700A5-F1C4-7849-8289-BB333F51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Business </a:t>
            </a:r>
            <a:r>
              <a:rPr lang="es-ES_tradnl" dirty="0" err="1"/>
              <a:t>task</a:t>
            </a:r>
            <a:r>
              <a:rPr lang="es-ES_tradnl" dirty="0"/>
              <a:t>: </a:t>
            </a:r>
            <a:r>
              <a:rPr lang="en-US" dirty="0"/>
              <a:t>the business task is to design a marketing campaign aimed at those customers that are more likely to change from casual ridership plans to member plans.</a:t>
            </a:r>
            <a:endParaRPr lang="es-UY" dirty="0"/>
          </a:p>
          <a:p>
            <a:endParaRPr lang="es-UY" dirty="0"/>
          </a:p>
          <a:p>
            <a:r>
              <a:rPr lang="es-UY" dirty="0"/>
              <a:t>Objective of these analysis: Find patterns on casual trips that differ from member trips, so the company can decide how to guide the marketing campaign.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4908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7D6B-0671-F64B-BC00-190B465D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Introduction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B4292-4BEF-CF47-941C-987B5E63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 dirty="0"/>
              <a:t>Key </a:t>
            </a:r>
            <a:r>
              <a:rPr lang="es-ES_tradnl" sz="2000" dirty="0" err="1"/>
              <a:t>Stakeholders</a:t>
            </a:r>
            <a:r>
              <a:rPr lang="es-ES_tradnl" sz="2000" dirty="0"/>
              <a:t>:</a:t>
            </a:r>
          </a:p>
          <a:p>
            <a:pPr lvl="1"/>
            <a:r>
              <a:rPr lang="en-US" sz="1800" dirty="0"/>
              <a:t>Managers which are interested in improving the company’s profit.</a:t>
            </a:r>
            <a:endParaRPr lang="es-UY" sz="1800" dirty="0"/>
          </a:p>
          <a:p>
            <a:pPr lvl="1"/>
            <a:r>
              <a:rPr lang="en-US" sz="1800" dirty="0"/>
              <a:t>Clients, which are the target of the campaign and they could benefit of </a:t>
            </a:r>
            <a:r>
              <a:rPr lang="en-US" sz="1800" dirty="0" err="1"/>
              <a:t>adquiring</a:t>
            </a:r>
            <a:r>
              <a:rPr lang="en-US" sz="1800" dirty="0"/>
              <a:t> a more convenient product.</a:t>
            </a:r>
            <a:endParaRPr lang="es-UY" sz="1800" dirty="0"/>
          </a:p>
          <a:p>
            <a:pPr lvl="1"/>
            <a:r>
              <a:rPr lang="en-US" sz="1800" dirty="0"/>
              <a:t>Society. As current customers are convinced to use more the service, this could result in a decrease of the usage of contaminating transport means such as cars and therefore reducing traffic, which is an important concern in most cities.</a:t>
            </a:r>
            <a:endParaRPr lang="es-UY" sz="1800" dirty="0"/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986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600F-D9DF-ED45-9BF8-4E0A3F5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preparation.</a:t>
            </a:r>
            <a:br>
              <a:rPr lang="es-UY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BA53F-4D88-E54F-90BC-29577CD2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/>
              <a:t>Data </a:t>
            </a:r>
            <a:r>
              <a:rPr lang="es-ES_tradnl" sz="2400" dirty="0" err="1"/>
              <a:t>located</a:t>
            </a:r>
            <a:r>
              <a:rPr lang="es-ES_tradnl" sz="2400" dirty="0"/>
              <a:t> in AWS </a:t>
            </a:r>
            <a:r>
              <a:rPr lang="es-ES_tradnl" sz="2400" dirty="0" err="1"/>
              <a:t>bucket</a:t>
            </a:r>
            <a:r>
              <a:rPr lang="es-ES_tradnl" sz="2400" dirty="0"/>
              <a:t>.</a:t>
            </a:r>
          </a:p>
          <a:p>
            <a:endParaRPr lang="es-ES_tradnl" sz="2400" dirty="0"/>
          </a:p>
          <a:p>
            <a:r>
              <a:rPr lang="es-ES_tradnl" sz="2400" dirty="0"/>
              <a:t>A local </a:t>
            </a:r>
            <a:r>
              <a:rPr lang="es-ES_tradnl" sz="2400" dirty="0" err="1"/>
              <a:t>copy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downloaded</a:t>
            </a:r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/>
              <a:t>A </a:t>
            </a:r>
            <a:r>
              <a:rPr lang="es-ES_tradnl" sz="2400" dirty="0" err="1"/>
              <a:t>copy</a:t>
            </a:r>
            <a:r>
              <a:rPr lang="es-ES_tradnl" sz="2400" dirty="0"/>
              <a:t> </a:t>
            </a:r>
            <a:r>
              <a:rPr lang="es-ES_tradnl" sz="2400" dirty="0" err="1"/>
              <a:t>on</a:t>
            </a:r>
            <a:r>
              <a:rPr lang="es-ES_tradnl" sz="2400" dirty="0"/>
              <a:t> Google Cloud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loaded</a:t>
            </a:r>
            <a:r>
              <a:rPr lang="es-ES_tradnl" sz="2400" dirty="0"/>
              <a:t> </a:t>
            </a:r>
            <a:r>
              <a:rPr lang="es-ES_tradnl" sz="2400" dirty="0" err="1"/>
              <a:t>for</a:t>
            </a:r>
            <a:r>
              <a:rPr lang="es-ES_tradnl" sz="2400" dirty="0"/>
              <a:t> SQL </a:t>
            </a:r>
            <a:r>
              <a:rPr lang="es-ES_tradnl" sz="2400" dirty="0" err="1"/>
              <a:t>manipulation</a:t>
            </a:r>
            <a:r>
              <a:rPr lang="es-ES_tradnl" sz="2400" dirty="0"/>
              <a:t> </a:t>
            </a:r>
            <a:r>
              <a:rPr lang="es-ES_tradnl" sz="2400" dirty="0" err="1"/>
              <a:t>with</a:t>
            </a:r>
            <a:r>
              <a:rPr lang="es-ES_tradnl" sz="2400" dirty="0"/>
              <a:t> </a:t>
            </a:r>
            <a:r>
              <a:rPr lang="es-ES_tradnl" sz="2400" dirty="0" err="1"/>
              <a:t>bigquery</a:t>
            </a:r>
            <a:r>
              <a:rPr lang="es-ES_tradnl" sz="24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6DEBAF-FB7B-9245-AA58-6162963A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1416050"/>
            <a:ext cx="196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993AD-79AD-AC47-BA4D-9BFD711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ROCCC 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D7121-BAEC-2547-9D03-98159386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Reliability:</a:t>
            </a:r>
            <a:r>
              <a:rPr lang="en-US" dirty="0"/>
              <a:t> The data is reliable as it represents all the rides and it is supported by the city of Chicago.</a:t>
            </a:r>
            <a:endParaRPr lang="es-UY" dirty="0"/>
          </a:p>
          <a:p>
            <a:r>
              <a:rPr lang="en-US" b="1" dirty="0"/>
              <a:t>Originality:</a:t>
            </a:r>
            <a:r>
              <a:rPr lang="en-US" dirty="0"/>
              <a:t> Data is original as it contains raw records of bike trips.</a:t>
            </a:r>
            <a:endParaRPr lang="es-UY" dirty="0"/>
          </a:p>
          <a:p>
            <a:r>
              <a:rPr lang="en-US" b="1" dirty="0"/>
              <a:t>Comprehensiveness:</a:t>
            </a:r>
            <a:r>
              <a:rPr lang="en-US" dirty="0"/>
              <a:t> A limitation is that there is no personal information about clients.</a:t>
            </a:r>
            <a:endParaRPr lang="es-UY" dirty="0"/>
          </a:p>
          <a:p>
            <a:r>
              <a:rPr lang="en-US" b="1" dirty="0"/>
              <a:t>Current:</a:t>
            </a:r>
            <a:r>
              <a:rPr lang="en-US" dirty="0"/>
              <a:t> This data is from the past 12 months, not including the current month so the newest records are from less than 1 month ago. For this specific analysis the data is current.</a:t>
            </a:r>
            <a:endParaRPr lang="es-UY" dirty="0"/>
          </a:p>
          <a:p>
            <a:r>
              <a:rPr lang="en-US" b="1" dirty="0"/>
              <a:t>Cited:</a:t>
            </a:r>
            <a:r>
              <a:rPr lang="en-US" dirty="0"/>
              <a:t> This data is cited by google to be used in it’s capstone project.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cited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students</a:t>
            </a:r>
            <a:r>
              <a:rPr lang="es-ES_tradnl" dirty="0"/>
              <a:t>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7741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9CBC-611A-CB4B-AB04-E297A5DD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dig</a:t>
            </a:r>
            <a:r>
              <a:rPr lang="es-ES_tradnl" dirty="0"/>
              <a:t> in Data.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CEC86B-A158-AD43-A8C4-9E7F015D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5755694</a:t>
            </a:r>
            <a:r>
              <a:rPr lang="es-UY" dirty="0"/>
              <a:t> Trips are recorder in this dataset.</a:t>
            </a:r>
            <a:endParaRPr lang="es-ES_tradnl" dirty="0"/>
          </a:p>
          <a:p>
            <a:r>
              <a:rPr lang="en-US" b="1" dirty="0"/>
              <a:t>1345256</a:t>
            </a:r>
            <a:r>
              <a:rPr lang="en-US" dirty="0"/>
              <a:t> (23%) of them have missing values.</a:t>
            </a:r>
          </a:p>
          <a:p>
            <a:pPr lvl="1"/>
            <a:r>
              <a:rPr lang="es-UY" dirty="0"/>
              <a:t>Missing values are on station names and/or coordinates.</a:t>
            </a:r>
            <a:endParaRPr lang="en-US" dirty="0"/>
          </a:p>
          <a:p>
            <a:r>
              <a:rPr lang="en-US" dirty="0"/>
              <a:t>All lines with missing information are cleaned up. </a:t>
            </a:r>
          </a:p>
          <a:p>
            <a:r>
              <a:rPr lang="en-US" dirty="0"/>
              <a:t>By membership the numbers are:</a:t>
            </a:r>
          </a:p>
          <a:p>
            <a:endParaRPr lang="en-US" dirty="0"/>
          </a:p>
          <a:p>
            <a:endParaRPr lang="es-U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F34C2C-A009-BC4F-89C6-5F5BFA882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58104"/>
              </p:ext>
            </p:extLst>
          </p:nvPr>
        </p:nvGraphicFramePr>
        <p:xfrm>
          <a:off x="1674563" y="4616068"/>
          <a:ext cx="4704202" cy="12559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52101">
                  <a:extLst>
                    <a:ext uri="{9D8B030D-6E8A-4147-A177-3AD203B41FA5}">
                      <a16:colId xmlns:a16="http://schemas.microsoft.com/office/drawing/2014/main" val="3635776961"/>
                    </a:ext>
                  </a:extLst>
                </a:gridCol>
                <a:gridCol w="2352101">
                  <a:extLst>
                    <a:ext uri="{9D8B030D-6E8A-4147-A177-3AD203B41FA5}">
                      <a16:colId xmlns:a16="http://schemas.microsoft.com/office/drawing/2014/main" val="924355268"/>
                    </a:ext>
                  </a:extLst>
                </a:gridCol>
              </a:tblGrid>
              <a:tr h="418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cap="all">
                          <a:effectLst/>
                        </a:rPr>
                        <a:t>membership_type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cap="all" dirty="0">
                          <a:effectLst/>
                        </a:rPr>
                        <a:t>total_members</a:t>
                      </a:r>
                      <a:endParaRPr lang="es-UY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833640"/>
                  </a:ext>
                </a:extLst>
              </a:tr>
              <a:tr h="41864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b="0" cap="all" dirty="0">
                          <a:effectLst/>
                        </a:rPr>
                        <a:t>member</a:t>
                      </a:r>
                      <a:endParaRPr lang="es-UY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dirty="0">
                          <a:effectLst/>
                        </a:rPr>
                        <a:t>3402661 (59%)</a:t>
                      </a:r>
                      <a:endParaRPr lang="es-UY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803321"/>
                  </a:ext>
                </a:extLst>
              </a:tr>
              <a:tr h="41864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b="0" cap="all" dirty="0">
                          <a:effectLst/>
                        </a:rPr>
                        <a:t>casual</a:t>
                      </a:r>
                      <a:endParaRPr lang="es-UY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dirty="0">
                          <a:effectLst/>
                        </a:rPr>
                        <a:t>2353033 (41%)</a:t>
                      </a:r>
                      <a:endParaRPr lang="es-UY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94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1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00BB-AE0D-9C4A-BF59-CAAA7EAE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A9EA8-D077-984A-BC7D-BDF77AD0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Now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ask</a:t>
            </a:r>
            <a:r>
              <a:rPr lang="es-ES_tradnl" dirty="0"/>
              <a:t>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most</a:t>
            </a:r>
            <a:r>
              <a:rPr lang="es-ES_tradnl" dirty="0"/>
              <a:t> </a:t>
            </a:r>
            <a:r>
              <a:rPr lang="es-ES_tradnl" dirty="0" err="1"/>
              <a:t>frequent</a:t>
            </a:r>
            <a:r>
              <a:rPr lang="es-ES_tradnl" dirty="0"/>
              <a:t> </a:t>
            </a:r>
            <a:r>
              <a:rPr lang="es-ES_tradnl" dirty="0" err="1"/>
              <a:t>day</a:t>
            </a:r>
            <a:r>
              <a:rPr lang="es-ES_tradnl" dirty="0"/>
              <a:t> of </a:t>
            </a:r>
            <a:r>
              <a:rPr lang="es-ES_tradnl" dirty="0" err="1"/>
              <a:t>usage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It</a:t>
            </a:r>
            <a:r>
              <a:rPr lang="es-ES_tradnl" dirty="0"/>
              <a:t> looks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casual </a:t>
            </a:r>
            <a:r>
              <a:rPr lang="es-ES_tradnl" dirty="0" err="1"/>
              <a:t>members</a:t>
            </a:r>
            <a:r>
              <a:rPr lang="es-ES_tradnl" dirty="0"/>
              <a:t> use </a:t>
            </a:r>
            <a:r>
              <a:rPr lang="es-ES_tradnl" dirty="0" err="1"/>
              <a:t>their</a:t>
            </a:r>
            <a:r>
              <a:rPr lang="es-ES_tradnl" dirty="0"/>
              <a:t> </a:t>
            </a:r>
            <a:r>
              <a:rPr lang="es-ES_tradnl" dirty="0" err="1"/>
              <a:t>bikes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leisure</a:t>
            </a:r>
            <a:r>
              <a:rPr lang="es-ES_tradnl" dirty="0"/>
              <a:t> (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weekends</a:t>
            </a:r>
            <a:r>
              <a:rPr lang="es-ES_tradnl" dirty="0"/>
              <a:t>) and </a:t>
            </a:r>
            <a:r>
              <a:rPr lang="es-ES_tradnl" dirty="0" err="1"/>
              <a:t>members</a:t>
            </a:r>
            <a:r>
              <a:rPr lang="es-ES_tradnl" dirty="0"/>
              <a:t> use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bikes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work</a:t>
            </a:r>
            <a:r>
              <a:rPr lang="es-ES_tradnl" dirty="0"/>
              <a:t>.  </a:t>
            </a:r>
          </a:p>
          <a:p>
            <a:endParaRPr lang="es-ES_tradn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1B51BF-3439-A74E-9C4A-A23DD658E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23510"/>
              </p:ext>
            </p:extLst>
          </p:nvPr>
        </p:nvGraphicFramePr>
        <p:xfrm>
          <a:off x="1753849" y="3063010"/>
          <a:ext cx="5666281" cy="207593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86279">
                  <a:extLst>
                    <a:ext uri="{9D8B030D-6E8A-4147-A177-3AD203B41FA5}">
                      <a16:colId xmlns:a16="http://schemas.microsoft.com/office/drawing/2014/main" val="1753098752"/>
                    </a:ext>
                  </a:extLst>
                </a:gridCol>
                <a:gridCol w="1188379">
                  <a:extLst>
                    <a:ext uri="{9D8B030D-6E8A-4147-A177-3AD203B41FA5}">
                      <a16:colId xmlns:a16="http://schemas.microsoft.com/office/drawing/2014/main" val="1655749576"/>
                    </a:ext>
                  </a:extLst>
                </a:gridCol>
                <a:gridCol w="2285285">
                  <a:extLst>
                    <a:ext uri="{9D8B030D-6E8A-4147-A177-3AD203B41FA5}">
                      <a16:colId xmlns:a16="http://schemas.microsoft.com/office/drawing/2014/main" val="3080479196"/>
                    </a:ext>
                  </a:extLst>
                </a:gridCol>
                <a:gridCol w="906338">
                  <a:extLst>
                    <a:ext uri="{9D8B030D-6E8A-4147-A177-3AD203B41FA5}">
                      <a16:colId xmlns:a16="http://schemas.microsoft.com/office/drawing/2014/main" val="3984899568"/>
                    </a:ext>
                  </a:extLst>
                </a:gridCol>
              </a:tblGrid>
              <a:tr h="98935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 dirty="0">
                          <a:effectLst/>
                        </a:rPr>
                        <a:t>Membership_type</a:t>
                      </a:r>
                      <a:endParaRPr lang="es-UY" sz="140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 dirty="0">
                          <a:effectLst/>
                        </a:rPr>
                        <a:t>Count</a:t>
                      </a:r>
                      <a:endParaRPr lang="es-UY" sz="140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 dirty="0">
                          <a:effectLst/>
                        </a:rPr>
                        <a:t>Most used day</a:t>
                      </a:r>
                      <a:endParaRPr lang="es-UY" sz="140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 dirty="0">
                          <a:effectLst/>
                        </a:rPr>
                        <a:t>Num Trips</a:t>
                      </a:r>
                      <a:endParaRPr lang="es-UY" sz="140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4055992"/>
                  </a:ext>
                </a:extLst>
              </a:tr>
              <a:tr h="54329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b="0" kern="1200" cap="all">
                          <a:effectLst/>
                        </a:rPr>
                        <a:t>casual</a:t>
                      </a:r>
                      <a:endParaRPr lang="es-UY" sz="1400" b="0" kern="1200" cap="all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 dirty="0">
                          <a:effectLst/>
                        </a:rPr>
                        <a:t>2353033</a:t>
                      </a:r>
                      <a:endParaRPr lang="es-UY" sz="140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b="1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>
                          <a:effectLst/>
                        </a:rPr>
                        <a:t>485281</a:t>
                      </a:r>
                      <a:endParaRPr lang="es-UY" sz="1400" b="1" kern="1200" cap="all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1339237"/>
                  </a:ext>
                </a:extLst>
              </a:tr>
              <a:tr h="54329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b="0" kern="1200" cap="all" dirty="0">
                          <a:effectLst/>
                        </a:rPr>
                        <a:t>member</a:t>
                      </a:r>
                      <a:endParaRPr lang="es-UY" sz="1400" b="0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>
                          <a:effectLst/>
                        </a:rPr>
                        <a:t>3402661</a:t>
                      </a:r>
                      <a:endParaRPr lang="es-UY" sz="1400" b="1" kern="1200" cap="all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b="1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kern="1200" cap="all" dirty="0">
                          <a:effectLst/>
                        </a:rPr>
                        <a:t>532670</a:t>
                      </a:r>
                      <a:endParaRPr lang="es-UY" sz="1400" b="1" kern="1200" cap="all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22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3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5AB5B-0031-FA40-A94B-85DE03AA5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63" y="566295"/>
            <a:ext cx="8596668" cy="5764167"/>
          </a:xfrm>
        </p:spPr>
        <p:txBody>
          <a:bodyPr>
            <a:normAutofit/>
          </a:bodyPr>
          <a:lstStyle/>
          <a:p>
            <a:r>
              <a:rPr lang="es-ES_tradnl" dirty="0"/>
              <a:t>So </a:t>
            </a:r>
            <a:r>
              <a:rPr lang="es-ES_tradnl" dirty="0" err="1"/>
              <a:t>now</a:t>
            </a:r>
            <a:r>
              <a:rPr lang="es-ES_tradnl" dirty="0"/>
              <a:t> I </a:t>
            </a:r>
            <a:r>
              <a:rPr lang="es-ES_tradnl" dirty="0" err="1"/>
              <a:t>will</a:t>
            </a:r>
            <a:r>
              <a:rPr lang="es-ES_tradnl" dirty="0"/>
              <a:t> look at </a:t>
            </a:r>
            <a:r>
              <a:rPr lang="es-ES_tradnl" dirty="0" err="1"/>
              <a:t>the</a:t>
            </a:r>
            <a:r>
              <a:rPr lang="es-ES_tradnl" dirty="0"/>
              <a:t> time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spent</a:t>
            </a:r>
            <a:r>
              <a:rPr lang="es-ES_tradnl" dirty="0"/>
              <a:t> per </a:t>
            </a:r>
            <a:r>
              <a:rPr lang="es-ES_tradnl" dirty="0" err="1"/>
              <a:t>trip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It</a:t>
            </a:r>
            <a:r>
              <a:rPr lang="es-ES_tradnl" dirty="0"/>
              <a:t> looks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members</a:t>
            </a:r>
            <a:r>
              <a:rPr lang="es-ES_tradnl" dirty="0"/>
              <a:t> </a:t>
            </a:r>
            <a:r>
              <a:rPr lang="es-ES_tradnl" dirty="0" err="1"/>
              <a:t>usually</a:t>
            </a:r>
            <a:r>
              <a:rPr lang="es-ES_tradnl" dirty="0"/>
              <a:t> </a:t>
            </a:r>
            <a:r>
              <a:rPr lang="es-ES_tradnl" dirty="0" err="1"/>
              <a:t>make</a:t>
            </a:r>
            <a:r>
              <a:rPr lang="es-ES_tradnl" dirty="0"/>
              <a:t> </a:t>
            </a:r>
            <a:r>
              <a:rPr lang="es-ES_tradnl" dirty="0" err="1"/>
              <a:t>shorter</a:t>
            </a:r>
            <a:r>
              <a:rPr lang="es-ES_tradnl" dirty="0"/>
              <a:t> </a:t>
            </a:r>
            <a:r>
              <a:rPr lang="es-ES_tradnl" dirty="0" err="1"/>
              <a:t>trips</a:t>
            </a:r>
            <a:r>
              <a:rPr lang="es-ES_tradnl" dirty="0"/>
              <a:t> </a:t>
            </a:r>
            <a:r>
              <a:rPr lang="es-ES_tradnl" dirty="0" err="1"/>
              <a:t>than</a:t>
            </a:r>
            <a:r>
              <a:rPr lang="es-ES_tradnl" dirty="0"/>
              <a:t> casual </a:t>
            </a:r>
            <a:r>
              <a:rPr lang="es-ES_tradnl" dirty="0" err="1"/>
              <a:t>members</a:t>
            </a:r>
            <a:r>
              <a:rPr lang="es-ES_tradnl" dirty="0"/>
              <a:t>. Casual </a:t>
            </a:r>
            <a:r>
              <a:rPr lang="es-ES_tradnl" dirty="0" err="1"/>
              <a:t>trips</a:t>
            </a:r>
            <a:r>
              <a:rPr lang="es-ES_tradnl" dirty="0"/>
              <a:t> </a:t>
            </a:r>
            <a:r>
              <a:rPr lang="es-ES_tradnl" dirty="0" err="1"/>
              <a:t>last</a:t>
            </a:r>
            <a:r>
              <a:rPr lang="es-ES_tradnl" dirty="0"/>
              <a:t> more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twice</a:t>
            </a:r>
            <a:r>
              <a:rPr lang="es-ES_tradnl" dirty="0"/>
              <a:t> tan </a:t>
            </a:r>
            <a:r>
              <a:rPr lang="es-ES_tradnl" dirty="0" err="1"/>
              <a:t>membership</a:t>
            </a:r>
            <a:r>
              <a:rPr lang="es-ES_tradnl" dirty="0"/>
              <a:t> </a:t>
            </a:r>
            <a:r>
              <a:rPr lang="es-ES_tradnl" dirty="0" err="1"/>
              <a:t>trips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4FFB45A-D414-BD4D-852A-B2D9BA736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84869"/>
              </p:ext>
            </p:extLst>
          </p:nvPr>
        </p:nvGraphicFramePr>
        <p:xfrm>
          <a:off x="1546236" y="1439168"/>
          <a:ext cx="4963626" cy="313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954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A3343-A933-EB44-8EFD-BBD3E4B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Deep </a:t>
            </a:r>
            <a:r>
              <a:rPr lang="es-ES_tradnl" dirty="0" err="1"/>
              <a:t>Analysis</a:t>
            </a:r>
            <a:r>
              <a:rPr lang="es-ES_tradnl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065E1-D922-D148-9317-8BC2D50E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 </a:t>
            </a:r>
            <a:r>
              <a:rPr lang="es-ES_tradnl" dirty="0" err="1"/>
              <a:t>order</a:t>
            </a:r>
            <a:r>
              <a:rPr lang="es-ES_tradnl" dirty="0"/>
              <a:t> to </a:t>
            </a:r>
            <a:r>
              <a:rPr lang="es-ES_tradnl" dirty="0" err="1"/>
              <a:t>investigate</a:t>
            </a:r>
            <a:r>
              <a:rPr lang="es-ES_tradnl" dirty="0"/>
              <a:t> </a:t>
            </a:r>
            <a:r>
              <a:rPr lang="es-ES_tradnl" dirty="0" err="1"/>
              <a:t>further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behaviour</a:t>
            </a:r>
            <a:r>
              <a:rPr lang="es-ES_tradnl" dirty="0"/>
              <a:t> of casual vs </a:t>
            </a:r>
            <a:r>
              <a:rPr lang="es-ES_tradnl" dirty="0" err="1"/>
              <a:t>members</a:t>
            </a:r>
            <a:r>
              <a:rPr lang="es-ES_tradnl" dirty="0"/>
              <a:t> I </a:t>
            </a:r>
            <a:r>
              <a:rPr lang="es-ES_tradnl" dirty="0" err="1"/>
              <a:t>will</a:t>
            </a:r>
            <a:r>
              <a:rPr lang="es-ES_tradnl" dirty="0"/>
              <a:t> </a:t>
            </a:r>
            <a:r>
              <a:rPr lang="es-ES_tradnl" dirty="0" err="1"/>
              <a:t>focus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10 </a:t>
            </a:r>
            <a:r>
              <a:rPr lang="es-ES_tradnl" dirty="0" err="1"/>
              <a:t>stations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more casual </a:t>
            </a:r>
            <a:r>
              <a:rPr lang="es-ES_tradnl" dirty="0" err="1"/>
              <a:t>riders</a:t>
            </a:r>
            <a:r>
              <a:rPr lang="es-ES_tradnl" dirty="0"/>
              <a:t>.</a:t>
            </a:r>
          </a:p>
          <a:p>
            <a:endParaRPr lang="es-ES_tradnl" dirty="0"/>
          </a:p>
          <a:p>
            <a:endParaRPr lang="es-ES_tradn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8CDCE9-3DB0-DB44-8D0C-06DE7890D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2213"/>
              </p:ext>
            </p:extLst>
          </p:nvPr>
        </p:nvGraphicFramePr>
        <p:xfrm>
          <a:off x="1906316" y="3387908"/>
          <a:ext cx="7188570" cy="2342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150">
                  <a:extLst>
                    <a:ext uri="{9D8B030D-6E8A-4147-A177-3AD203B41FA5}">
                      <a16:colId xmlns:a16="http://schemas.microsoft.com/office/drawing/2014/main" val="2706706664"/>
                    </a:ext>
                  </a:extLst>
                </a:gridCol>
                <a:gridCol w="4023230">
                  <a:extLst>
                    <a:ext uri="{9D8B030D-6E8A-4147-A177-3AD203B41FA5}">
                      <a16:colId xmlns:a16="http://schemas.microsoft.com/office/drawing/2014/main" val="3120028329"/>
                    </a:ext>
                  </a:extLst>
                </a:gridCol>
                <a:gridCol w="2396190">
                  <a:extLst>
                    <a:ext uri="{9D8B030D-6E8A-4147-A177-3AD203B41FA5}">
                      <a16:colId xmlns:a16="http://schemas.microsoft.com/office/drawing/2014/main" val="4099960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 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start_station_name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num_trips_casual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45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1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Streeter Dr &amp; Grand Ave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58383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96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2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DuSable Lake Shore Dr &amp; Monroe St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32598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700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3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Millennium Park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25990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7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4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Michigan Ave &amp; Oak St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25327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47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5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DuSable Lake Shore Dr &amp; North Blvd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23792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992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6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Shedd Aquarium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20451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171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7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Theater on the Lake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18574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67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8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Wells St &amp; Concord Ln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16392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12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9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Dusable Harbor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14270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90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10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>
                          <a:effectLst/>
                        </a:rPr>
                        <a:t>Clark St &amp; Armitage Ave</a:t>
                      </a:r>
                      <a:endParaRPr lang="es-UY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UY" sz="1400" dirty="0">
                          <a:effectLst/>
                        </a:rPr>
                        <a:t>13964</a:t>
                      </a:r>
                      <a:endParaRPr lang="es-UY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39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31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{1CD80182-8041-AB45-A9D9-5261196D7B7E}tf10001060</Template>
  <TotalTime>15941</TotalTime>
  <Words>730</Words>
  <Application>Microsoft Macintosh PowerPoint</Application>
  <PresentationFormat>Panorámica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Wingdings 3</vt:lpstr>
      <vt:lpstr>Faceta</vt:lpstr>
      <vt:lpstr>Data Analysis capstone project</vt:lpstr>
      <vt:lpstr>Introduction</vt:lpstr>
      <vt:lpstr>Introduction</vt:lpstr>
      <vt:lpstr>Data preparation. </vt:lpstr>
      <vt:lpstr>Data ROCCC </vt:lpstr>
      <vt:lpstr>Let’s dig in Data.</vt:lpstr>
      <vt:lpstr>Presentación de PowerPoint</vt:lpstr>
      <vt:lpstr>Presentación de PowerPoint</vt:lpstr>
      <vt:lpstr>Deep Analysis.</vt:lpstr>
      <vt:lpstr>Deep Analysis.</vt:lpstr>
      <vt:lpstr>Presentación de PowerPoint</vt:lpstr>
      <vt:lpstr>Insights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capstone project</dc:title>
  <dc:creator>Usuario de Microsoft Office</dc:creator>
  <cp:lastModifiedBy>Usuario de Microsoft Office</cp:lastModifiedBy>
  <cp:revision>11</cp:revision>
  <dcterms:created xsi:type="dcterms:W3CDTF">2022-11-23T21:27:02Z</dcterms:created>
  <dcterms:modified xsi:type="dcterms:W3CDTF">2022-12-05T22:53:05Z</dcterms:modified>
</cp:coreProperties>
</file>