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0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CB-A466-46E2-9D2A-AE0FCE59B7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46977-6987-48F1-B3BC-FEF5724E2D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A5FAD-D36A-4F65-9F44-1A9B524E10C0}" type="datetimeFigureOut">
              <a:rPr lang="en-ID" smtClean="0"/>
              <a:t>23/08/2021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997A7-B7EF-4A78-9E8D-9351A97557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4BA39-AF28-445E-AAA0-C6DEC4A1B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7FCB7-8777-4E4D-B466-82A9076B16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9914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32F6F-5992-449D-8044-A46752C13614}" type="datetimeFigureOut">
              <a:rPr lang="en-ID" smtClean="0"/>
              <a:t>23/08/2021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78185-057F-4755-8ABC-101CE176BC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6668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1A3B-90C6-44C0-AB97-0F30233BA1C0}" type="datetime1">
              <a:rPr lang="en-ID" smtClean="0"/>
              <a:t>23/08/2021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53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D09-5BE7-457C-B8F1-C05A71E97B82}" type="datetime1">
              <a:rPr lang="en-ID" smtClean="0"/>
              <a:t>23/08/2021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16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C3D8-2B0C-43A3-877C-A8794E6124C6}" type="datetime1">
              <a:rPr lang="en-ID" smtClean="0"/>
              <a:t>23/08/2021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914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049-D438-456A-952E-DF60BE156FB6}" type="datetime1">
              <a:rPr lang="en-ID" smtClean="0"/>
              <a:t>23/08/2021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988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E927-9A0B-4518-B677-5B1EEA8D8B75}" type="datetime1">
              <a:rPr lang="en-ID" smtClean="0"/>
              <a:t>23/08/2021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169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4156-95FC-40D6-89B0-576027921A90}" type="datetime1">
              <a:rPr lang="en-ID" smtClean="0"/>
              <a:t>23/08/2021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9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7669-A959-49A3-9EAD-335DF4805736}" type="datetime1">
              <a:rPr lang="en-ID" smtClean="0"/>
              <a:t>23/08/2021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668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942C-623F-4E3F-AD86-2069A00AD99B}" type="datetime1">
              <a:rPr lang="en-ID" smtClean="0"/>
              <a:t>23/08/2021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776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39F5-05BF-4746-9C49-6D5FACB78D2D}" type="datetime1">
              <a:rPr lang="en-ID" smtClean="0"/>
              <a:t>23/08/2021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092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7DCC-A85C-46B9-967D-E8B2944460FA}" type="datetime1">
              <a:rPr lang="en-ID" smtClean="0"/>
              <a:t>23/08/2021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21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DFC1-6B4B-4718-A521-9C34B38A51F4}" type="datetime1">
              <a:rPr lang="en-ID" smtClean="0"/>
              <a:t>23/08/2021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66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661C-D209-4DFC-8D8F-5A6438288D40}" type="datetime1">
              <a:rPr lang="en-ID" smtClean="0"/>
              <a:t>23/08/2021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B184-C8EB-421F-B5F5-482D4CDF6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26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984F4-5FEF-40C0-A494-43E03A79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470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B0D9FC-A3A0-4E36-A8F4-217C49852E10}"/>
              </a:ext>
            </a:extLst>
          </p:cNvPr>
          <p:cNvSpPr/>
          <p:nvPr/>
        </p:nvSpPr>
        <p:spPr>
          <a:xfrm>
            <a:off x="624840" y="1280160"/>
            <a:ext cx="5821680" cy="7757160"/>
          </a:xfrm>
          <a:prstGeom prst="roundRect">
            <a:avLst>
              <a:gd name="adj" fmla="val 8814"/>
            </a:avLst>
          </a:prstGeom>
          <a:solidFill>
            <a:schemeClr val="accent4">
              <a:lumMod val="20000"/>
              <a:lumOff val="80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3BDCB-2970-4167-8395-0BAFC5A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z="1100" smtClean="0"/>
              <a:t>2</a:t>
            </a:fld>
            <a:endParaRPr lang="en-ID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0DFEC9-455A-437C-B7CC-A4E08C5A28C1}"/>
              </a:ext>
            </a:extLst>
          </p:cNvPr>
          <p:cNvSpPr/>
          <p:nvPr/>
        </p:nvSpPr>
        <p:spPr>
          <a:xfrm>
            <a:off x="769370" y="1854384"/>
            <a:ext cx="2013693" cy="341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Latar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Belakang</a:t>
            </a:r>
            <a:endParaRPr lang="en-ID" sz="1400" dirty="0">
              <a:solidFill>
                <a:schemeClr val="accent6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E152D0-7FBF-47CE-B8DC-FA6980B6D8C7}"/>
              </a:ext>
            </a:extLst>
          </p:cNvPr>
          <p:cNvSpPr/>
          <p:nvPr/>
        </p:nvSpPr>
        <p:spPr>
          <a:xfrm>
            <a:off x="882968" y="2212547"/>
            <a:ext cx="5350192" cy="640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Banyak ide-ide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dicari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apalagi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disaat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pandemi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19.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membatasi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mobilitas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pekerja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dirumahkan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berhenti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beroperasional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UMKM yang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pivoting. </a:t>
            </a:r>
            <a:endParaRPr lang="en-ID" sz="1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juga yang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berembang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minat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calon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pebisnis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peluang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rumahan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terbuka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umumnya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rumahan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strategi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perencanaan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matang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akurat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Riset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pasar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menjangkau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mempertahankan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Eskalasi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rumahan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memanfaatkan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media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media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promosi</a:t>
            </a:r>
            <a:endParaRPr lang="en-ID" sz="1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Berbagi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ide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rangkaian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Jamkrindo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UMKM Award 2021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yang di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khususkan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PIC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Pemeringkatan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Jamkrindo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ataupun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Pendamping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UMKM di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Indonesia.</a:t>
            </a:r>
            <a:endParaRPr lang="en-ID" sz="1400" dirty="0">
              <a:solidFill>
                <a:schemeClr val="accent6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0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B0D9FC-A3A0-4E36-A8F4-217C49852E10}"/>
              </a:ext>
            </a:extLst>
          </p:cNvPr>
          <p:cNvSpPr/>
          <p:nvPr/>
        </p:nvSpPr>
        <p:spPr>
          <a:xfrm>
            <a:off x="624840" y="1280160"/>
            <a:ext cx="5821680" cy="7757160"/>
          </a:xfrm>
          <a:prstGeom prst="roundRect">
            <a:avLst>
              <a:gd name="adj" fmla="val 8814"/>
            </a:avLst>
          </a:prstGeom>
          <a:solidFill>
            <a:schemeClr val="accent4">
              <a:lumMod val="20000"/>
              <a:lumOff val="80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3BDCB-2970-4167-8395-0BAFC5A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z="1100" smtClean="0"/>
              <a:t>3</a:t>
            </a:fld>
            <a:endParaRPr lang="en-ID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0DFEC9-455A-437C-B7CC-A4E08C5A28C1}"/>
              </a:ext>
            </a:extLst>
          </p:cNvPr>
          <p:cNvSpPr/>
          <p:nvPr/>
        </p:nvSpPr>
        <p:spPr>
          <a:xfrm>
            <a:off x="769370" y="1854384"/>
            <a:ext cx="1957587" cy="341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B.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Lingkup</a:t>
            </a:r>
            <a:endParaRPr lang="en-ID" sz="1400" dirty="0">
              <a:solidFill>
                <a:schemeClr val="accent6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E152D0-7FBF-47CE-B8DC-FA6980B6D8C7}"/>
              </a:ext>
            </a:extLst>
          </p:cNvPr>
          <p:cNvSpPr/>
          <p:nvPr/>
        </p:nvSpPr>
        <p:spPr>
          <a:xfrm>
            <a:off x="882968" y="2212547"/>
            <a:ext cx="5350192" cy="2318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berbagi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ide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menyasar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pendamping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UMKM,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pendamping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satunya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peluang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objektif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sisi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digeluti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para UMKM.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ide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ataupun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gagasan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timbul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seputar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Analisa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diciptakan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diterapkan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pada UMKM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guna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menghadapi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perekonominan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pasca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pandemic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19</a:t>
            </a:r>
            <a:endParaRPr lang="en-ID" sz="1400" dirty="0">
              <a:solidFill>
                <a:schemeClr val="accent6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ADDD84-CC68-4D36-87E7-ABD88BAADBEC}"/>
              </a:ext>
            </a:extLst>
          </p:cNvPr>
          <p:cNvSpPr/>
          <p:nvPr/>
        </p:nvSpPr>
        <p:spPr>
          <a:xfrm>
            <a:off x="769370" y="4953000"/>
            <a:ext cx="1245854" cy="341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C.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endParaRPr lang="en-ID" sz="1400" dirty="0">
              <a:solidFill>
                <a:schemeClr val="accent6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5C739-2E91-496B-B776-7AB828653092}"/>
              </a:ext>
            </a:extLst>
          </p:cNvPr>
          <p:cNvSpPr/>
          <p:nvPr/>
        </p:nvSpPr>
        <p:spPr>
          <a:xfrm>
            <a:off x="882968" y="5311163"/>
            <a:ext cx="5350192" cy="1672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Adapun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nantinya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dijadikan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materi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entrepreneur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kelangsungan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UMKM yang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terdampak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19 agar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merekrut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tenaga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menggerakan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perekonomian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</a:t>
            </a:r>
            <a:endParaRPr lang="en-ID" sz="1400" dirty="0">
              <a:solidFill>
                <a:schemeClr val="accent6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9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B0D9FC-A3A0-4E36-A8F4-217C49852E10}"/>
              </a:ext>
            </a:extLst>
          </p:cNvPr>
          <p:cNvSpPr/>
          <p:nvPr/>
        </p:nvSpPr>
        <p:spPr>
          <a:xfrm>
            <a:off x="624840" y="1280160"/>
            <a:ext cx="5821680" cy="7757160"/>
          </a:xfrm>
          <a:prstGeom prst="roundRect">
            <a:avLst>
              <a:gd name="adj" fmla="val 8814"/>
            </a:avLst>
          </a:prstGeom>
          <a:solidFill>
            <a:schemeClr val="accent4">
              <a:lumMod val="20000"/>
              <a:lumOff val="80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3BDCB-2970-4167-8395-0BAFC5A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z="1100" smtClean="0"/>
              <a:t>4</a:t>
            </a:fld>
            <a:endParaRPr lang="en-ID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0DFEC9-455A-437C-B7CC-A4E08C5A28C1}"/>
              </a:ext>
            </a:extLst>
          </p:cNvPr>
          <p:cNvSpPr/>
          <p:nvPr/>
        </p:nvSpPr>
        <p:spPr>
          <a:xfrm>
            <a:off x="769370" y="1854384"/>
            <a:ext cx="2690160" cy="341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D.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Pelaksanaan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endParaRPr lang="en-ID" sz="1400" dirty="0">
              <a:solidFill>
                <a:schemeClr val="accent6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E152D0-7FBF-47CE-B8DC-FA6980B6D8C7}"/>
              </a:ext>
            </a:extLst>
          </p:cNvPr>
          <p:cNvSpPr/>
          <p:nvPr/>
        </p:nvSpPr>
        <p:spPr>
          <a:xfrm>
            <a:off x="882968" y="2212547"/>
            <a:ext cx="5350192" cy="6591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Penyelenggaran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Berbagi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Ide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dilaksanakan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berkoordinasi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mitra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pendamping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UMKM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kantor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cabang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Jamkrindo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Adapun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proposal Ide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aturan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61341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Modal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30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juta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rupiah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sewa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341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Sektor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1070610" lvl="1" indent="-342900" algn="just">
              <a:spcAft>
                <a:spcPts val="800"/>
              </a:spcAft>
              <a:buFont typeface="+mj-lt"/>
              <a:buAutoNum type="alphaLcPeriod"/>
            </a:pPr>
            <a:r>
              <a:rPr lang="sv-SE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Pertanian, peternakan, kehutanan dan perikanan</a:t>
            </a:r>
          </a:p>
          <a:p>
            <a:pPr marL="1070610" lvl="1" indent="-342900" algn="just">
              <a:spcAft>
                <a:spcPts val="800"/>
              </a:spcAft>
              <a:buFont typeface="+mj-lt"/>
              <a:buAutoNum type="alphaLcPeriod"/>
            </a:pPr>
            <a:r>
              <a:rPr lang="sv-SE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Pertambangan dan penggalian </a:t>
            </a:r>
          </a:p>
          <a:p>
            <a:pPr marL="1070610" lvl="1" indent="-342900" algn="just">
              <a:spcAft>
                <a:spcPts val="800"/>
              </a:spcAft>
              <a:buFont typeface="+mj-lt"/>
              <a:buAutoNum type="alphaLcPeriod"/>
            </a:pPr>
            <a:r>
              <a:rPr lang="sv-SE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Industri pengolahan</a:t>
            </a:r>
          </a:p>
          <a:p>
            <a:pPr marL="1070610" lvl="1" indent="-342900" algn="just">
              <a:spcAft>
                <a:spcPts val="800"/>
              </a:spcAft>
              <a:buFont typeface="+mj-lt"/>
              <a:buAutoNum type="alphaLcPeriod"/>
            </a:pPr>
            <a:r>
              <a:rPr lang="sv-SE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Listrik, gas dan air bersih</a:t>
            </a:r>
          </a:p>
          <a:p>
            <a:pPr marL="1070610" lvl="1" indent="-342900" algn="just">
              <a:spcAft>
                <a:spcPts val="800"/>
              </a:spcAft>
              <a:buFont typeface="+mj-lt"/>
              <a:buAutoNum type="alphaLcPeriod"/>
            </a:pPr>
            <a:r>
              <a:rPr lang="sv-SE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Bangunan</a:t>
            </a:r>
          </a:p>
          <a:p>
            <a:pPr marL="1070610" lvl="1" indent="-342900" algn="just">
              <a:spcAft>
                <a:spcPts val="800"/>
              </a:spcAft>
              <a:buFont typeface="+mj-lt"/>
              <a:buAutoNum type="alphaLcPeriod"/>
            </a:pPr>
            <a:r>
              <a:rPr lang="sv-SE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Perdagangan, restoran dan hotel </a:t>
            </a:r>
          </a:p>
          <a:p>
            <a:pPr marL="1070610" lvl="1" indent="-342900" algn="just">
              <a:spcAft>
                <a:spcPts val="800"/>
              </a:spcAft>
              <a:buFont typeface="+mj-lt"/>
              <a:buAutoNum type="alphaLcPeriod"/>
            </a:pPr>
            <a:r>
              <a:rPr lang="sv-SE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Pengangkutan dan komunikasi  </a:t>
            </a:r>
          </a:p>
          <a:p>
            <a:pPr marL="1070610" lvl="1" indent="-342900" algn="just">
              <a:spcAft>
                <a:spcPts val="800"/>
              </a:spcAft>
              <a:buFont typeface="+mj-lt"/>
              <a:buAutoNum type="alphaLcPeriod"/>
            </a:pPr>
            <a:r>
              <a:rPr lang="sv-SE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Keuangan, persewaan dan jasa perusahaan  </a:t>
            </a:r>
          </a:p>
          <a:p>
            <a:pPr marL="1070610" lvl="1" indent="-342900" algn="just">
              <a:spcAft>
                <a:spcPts val="800"/>
              </a:spcAft>
              <a:buFont typeface="+mj-lt"/>
              <a:buAutoNum type="alphaLcPeriod"/>
            </a:pPr>
            <a:r>
              <a:rPr lang="sv-SE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Jasa-jasa</a:t>
            </a:r>
          </a:p>
          <a:p>
            <a:pPr marL="1070610" lvl="1" indent="-342900" algn="just">
              <a:spcAft>
                <a:spcPts val="800"/>
              </a:spcAft>
              <a:buFont typeface="+mj-lt"/>
              <a:buAutoNum type="alphaLcPeriod"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341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Proposal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yang di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relevan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76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B0D9FC-A3A0-4E36-A8F4-217C49852E10}"/>
              </a:ext>
            </a:extLst>
          </p:cNvPr>
          <p:cNvSpPr/>
          <p:nvPr/>
        </p:nvSpPr>
        <p:spPr>
          <a:xfrm>
            <a:off x="624840" y="1280160"/>
            <a:ext cx="5821680" cy="7757160"/>
          </a:xfrm>
          <a:prstGeom prst="roundRect">
            <a:avLst>
              <a:gd name="adj" fmla="val 8814"/>
            </a:avLst>
          </a:prstGeom>
          <a:solidFill>
            <a:schemeClr val="accent4">
              <a:lumMod val="20000"/>
              <a:lumOff val="80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3BDCB-2970-4167-8395-0BAFC5A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z="1100" smtClean="0"/>
              <a:t>5</a:t>
            </a:fld>
            <a:endParaRPr lang="en-ID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0DFEC9-455A-437C-B7CC-A4E08C5A28C1}"/>
              </a:ext>
            </a:extLst>
          </p:cNvPr>
          <p:cNvSpPr/>
          <p:nvPr/>
        </p:nvSpPr>
        <p:spPr>
          <a:xfrm>
            <a:off x="769370" y="1442904"/>
            <a:ext cx="3786614" cy="341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E.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Persyaratan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Peserta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Materi</a:t>
            </a:r>
            <a:endParaRPr lang="en-ID" sz="1400" dirty="0">
              <a:solidFill>
                <a:schemeClr val="accent6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E152D0-7FBF-47CE-B8DC-FA6980B6D8C7}"/>
              </a:ext>
            </a:extLst>
          </p:cNvPr>
          <p:cNvSpPr/>
          <p:nvPr/>
        </p:nvSpPr>
        <p:spPr>
          <a:xfrm>
            <a:off x="1386839" y="2256860"/>
            <a:ext cx="4999673" cy="3180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lphaLcPeriod"/>
            </a:pP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Warga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Negara Indonesia;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Pria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atau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Wanita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berusia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maks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. 60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tahun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;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Memiliki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Pengalaman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sebagai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Pendamping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UMKM minimal 2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tahun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;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Memiliki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motivasi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yang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kuat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untuk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pertumbuhan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UMKM di Indonesia;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Memiliki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semangat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dalam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meningkatkan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kapasitas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dan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kompetensi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diri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dalam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pendampingan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UMKM.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Peserta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hanya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diperkenankan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mengirim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satu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proposal ide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bisnis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Peserta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wajib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follow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akun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Instagram @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umkmlayak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dan tag 10 UMKM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teman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pada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kolom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komentar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flyer ide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bisnis</a:t>
            </a:r>
            <a:endParaRPr lang="en-ID" sz="1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70510" algn="just">
              <a:lnSpc>
                <a:spcPct val="150000"/>
              </a:lnSpc>
              <a:spcAft>
                <a:spcPts val="800"/>
              </a:spcAft>
            </a:pPr>
            <a:endParaRPr lang="en-ID" sz="1400" dirty="0">
              <a:solidFill>
                <a:schemeClr val="accent6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0DA569-876B-4824-A118-994176FBF3CA}"/>
              </a:ext>
            </a:extLst>
          </p:cNvPr>
          <p:cNvSpPr/>
          <p:nvPr/>
        </p:nvSpPr>
        <p:spPr>
          <a:xfrm>
            <a:off x="1170976" y="1831344"/>
            <a:ext cx="2425664" cy="341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1.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Persyaratan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endParaRPr lang="en-ID" sz="1400" dirty="0">
              <a:solidFill>
                <a:schemeClr val="accent6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DC4B0-53CA-40C5-B3DC-D5990CB8EEDD}"/>
              </a:ext>
            </a:extLst>
          </p:cNvPr>
          <p:cNvSpPr/>
          <p:nvPr/>
        </p:nvSpPr>
        <p:spPr>
          <a:xfrm>
            <a:off x="1386839" y="5505766"/>
            <a:ext cx="49996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Ide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bisnis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harus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original dan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belum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pernah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diikutsertakan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lomba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sejenis</a:t>
            </a:r>
            <a:endParaRPr lang="en-ID" sz="1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Ide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bisnis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harus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sesuai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dengan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tema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serta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ruang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lingkup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kegiatan</a:t>
            </a:r>
            <a:endParaRPr lang="en-ID" sz="1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Panitia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tidak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bertanggung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jawab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apabila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ada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klaim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dari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pihak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lain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atas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ketidakorisinilan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karya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peserta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(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plagiat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)</a:t>
            </a:r>
          </a:p>
          <a:p>
            <a:pPr marL="342900" indent="-342900">
              <a:buFont typeface="+mj-lt"/>
              <a:buAutoNum type="alphaLcPeriod"/>
            </a:pP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Peserta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setuju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untuk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memberikan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hak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kepada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panitia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kompetisi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untuk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menggunakan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karya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tersebut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untuk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kepentingan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Jamkrindo</a:t>
            </a:r>
            <a:endParaRPr lang="en-ID" sz="1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Penilaian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juri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bersifat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mutlak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dan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tidak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dapat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diganggu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gugat</a:t>
            </a:r>
            <a:endParaRPr lang="en-ID" sz="1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Seluruh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karya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yang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ikutsertakan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dalam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kompetisi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ini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menjadi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hak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milik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panitia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sehingga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panitia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berhak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mempublikasikan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ide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bisnis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dengan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tetap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mencantumkan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nama</a:t>
            </a:r>
            <a:r>
              <a:rPr lang="en-ID" sz="1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14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penulisnya</a:t>
            </a:r>
            <a:endParaRPr lang="en-ID" sz="1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925C1-D54D-4324-9B78-C51ED3534125}"/>
              </a:ext>
            </a:extLst>
          </p:cNvPr>
          <p:cNvSpPr/>
          <p:nvPr/>
        </p:nvSpPr>
        <p:spPr>
          <a:xfrm>
            <a:off x="1170976" y="5152204"/>
            <a:ext cx="2513830" cy="341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2.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Persyaratan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Materi</a:t>
            </a:r>
            <a:endParaRPr lang="en-ID" sz="1400" dirty="0">
              <a:solidFill>
                <a:schemeClr val="accent6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1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B0D9FC-A3A0-4E36-A8F4-217C49852E10}"/>
              </a:ext>
            </a:extLst>
          </p:cNvPr>
          <p:cNvSpPr/>
          <p:nvPr/>
        </p:nvSpPr>
        <p:spPr>
          <a:xfrm>
            <a:off x="624840" y="1280160"/>
            <a:ext cx="5821680" cy="7757160"/>
          </a:xfrm>
          <a:prstGeom prst="roundRect">
            <a:avLst>
              <a:gd name="adj" fmla="val 8814"/>
            </a:avLst>
          </a:prstGeom>
          <a:solidFill>
            <a:schemeClr val="accent4">
              <a:lumMod val="20000"/>
              <a:lumOff val="80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3BDCB-2970-4167-8395-0BAFC5A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z="1100" smtClean="0"/>
              <a:t>6</a:t>
            </a:fld>
            <a:endParaRPr lang="en-ID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0DFEC9-455A-437C-B7CC-A4E08C5A28C1}"/>
              </a:ext>
            </a:extLst>
          </p:cNvPr>
          <p:cNvSpPr/>
          <p:nvPr/>
        </p:nvSpPr>
        <p:spPr>
          <a:xfrm>
            <a:off x="769370" y="1854384"/>
            <a:ext cx="4352474" cy="341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F. Template / Format Proposal Ide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endParaRPr lang="en-ID" sz="1400" dirty="0">
              <a:solidFill>
                <a:schemeClr val="accent6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E152D0-7FBF-47CE-B8DC-FA6980B6D8C7}"/>
              </a:ext>
            </a:extLst>
          </p:cNvPr>
          <p:cNvSpPr/>
          <p:nvPr/>
        </p:nvSpPr>
        <p:spPr>
          <a:xfrm>
            <a:off x="882968" y="2212547"/>
            <a:ext cx="535019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Adapun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template yang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akan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digunakan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ID" sz="16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Latar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belakang</a:t>
            </a:r>
            <a:endParaRPr lang="en-ID" sz="16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Visi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dan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Misi</a:t>
            </a:r>
            <a:endParaRPr lang="en-ID" sz="16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Gambaran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Produk</a:t>
            </a:r>
            <a:endParaRPr lang="en-ID" sz="16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Rencana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Usaha</a:t>
            </a:r>
            <a:endParaRPr lang="en-ID" sz="16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Persiapan</a:t>
            </a:r>
            <a:endParaRPr lang="en-ID" sz="16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Strategi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Pemasaran</a:t>
            </a:r>
            <a:endParaRPr lang="en-ID" sz="16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Rencana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Anggaran</a:t>
            </a:r>
            <a:endParaRPr lang="en-ID" sz="16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Proyeksi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Pendapatan</a:t>
            </a:r>
            <a:endParaRPr lang="en-ID" sz="16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Rencana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Struktur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organisasi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ID" sz="16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Analisia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SWOT</a:t>
            </a:r>
            <a:endParaRPr lang="en-ID" sz="16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Penutup</a:t>
            </a:r>
            <a:endParaRPr lang="en-ID" sz="16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Lampiran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dokumen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pendukung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ID" sz="16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5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B0D9FC-A3A0-4E36-A8F4-217C49852E10}"/>
              </a:ext>
            </a:extLst>
          </p:cNvPr>
          <p:cNvSpPr/>
          <p:nvPr/>
        </p:nvSpPr>
        <p:spPr>
          <a:xfrm>
            <a:off x="624840" y="1280160"/>
            <a:ext cx="5821680" cy="7757160"/>
          </a:xfrm>
          <a:prstGeom prst="roundRect">
            <a:avLst>
              <a:gd name="adj" fmla="val 8814"/>
            </a:avLst>
          </a:prstGeom>
          <a:solidFill>
            <a:schemeClr val="accent4">
              <a:lumMod val="20000"/>
              <a:lumOff val="80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3BDCB-2970-4167-8395-0BAFC5A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z="1100" smtClean="0"/>
              <a:t>7</a:t>
            </a:fld>
            <a:endParaRPr lang="en-ID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8B582-7822-461D-899E-7E18728F0B05}"/>
              </a:ext>
            </a:extLst>
          </p:cNvPr>
          <p:cNvSpPr/>
          <p:nvPr/>
        </p:nvSpPr>
        <p:spPr>
          <a:xfrm>
            <a:off x="769370" y="1854384"/>
            <a:ext cx="2441694" cy="341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G.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Pemenang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Kompetisi</a:t>
            </a:r>
            <a:endParaRPr lang="en-ID" sz="1400" dirty="0">
              <a:solidFill>
                <a:schemeClr val="accent6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81780-A62A-42A3-A366-AADF7735F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29" y="5115354"/>
            <a:ext cx="1233540" cy="14614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72A8F1-2843-485B-9536-3CA153628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29" y="3266352"/>
            <a:ext cx="1233540" cy="1461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EF544F-A8A2-4B37-B901-A4F1CB2ED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06" y="6917181"/>
            <a:ext cx="1233540" cy="1461452"/>
          </a:xfrm>
          <a:prstGeom prst="rect">
            <a:avLst/>
          </a:prstGeom>
        </p:spPr>
      </p:pic>
      <p:sp>
        <p:nvSpPr>
          <p:cNvPr id="13" name="Scroll: Horizontal 12">
            <a:extLst>
              <a:ext uri="{FF2B5EF4-FFF2-40B4-BE49-F238E27FC236}">
                <a16:creationId xmlns:a16="http://schemas.microsoft.com/office/drawing/2014/main" id="{180F350E-ACFC-4FBA-9A6F-32DFA8A0B007}"/>
              </a:ext>
            </a:extLst>
          </p:cNvPr>
          <p:cNvSpPr/>
          <p:nvPr/>
        </p:nvSpPr>
        <p:spPr>
          <a:xfrm>
            <a:off x="2459911" y="3298380"/>
            <a:ext cx="3401060" cy="1025579"/>
          </a:xfrm>
          <a:prstGeom prst="horizontalScroll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Rp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. 20.000.000,-</a:t>
            </a:r>
            <a:endParaRPr lang="en-ID" sz="24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Scroll: Horizontal 13">
            <a:extLst>
              <a:ext uri="{FF2B5EF4-FFF2-40B4-BE49-F238E27FC236}">
                <a16:creationId xmlns:a16="http://schemas.microsoft.com/office/drawing/2014/main" id="{B7DBD765-34AF-43AD-84C1-5B22FC736B1F}"/>
              </a:ext>
            </a:extLst>
          </p:cNvPr>
          <p:cNvSpPr/>
          <p:nvPr/>
        </p:nvSpPr>
        <p:spPr>
          <a:xfrm>
            <a:off x="2459911" y="5132752"/>
            <a:ext cx="3401060" cy="1025579"/>
          </a:xfrm>
          <a:prstGeom prst="horizontalScroll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Rp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. 15.000.000,-</a:t>
            </a:r>
            <a:endParaRPr lang="en-ID" sz="24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Scroll: Horizontal 14">
            <a:extLst>
              <a:ext uri="{FF2B5EF4-FFF2-40B4-BE49-F238E27FC236}">
                <a16:creationId xmlns:a16="http://schemas.microsoft.com/office/drawing/2014/main" id="{07E4F8D6-2036-4E79-B554-D8FA5D1C7A2D}"/>
              </a:ext>
            </a:extLst>
          </p:cNvPr>
          <p:cNvSpPr/>
          <p:nvPr/>
        </p:nvSpPr>
        <p:spPr>
          <a:xfrm>
            <a:off x="2459911" y="7026037"/>
            <a:ext cx="3401060" cy="1025579"/>
          </a:xfrm>
          <a:prstGeom prst="horizontalScroll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Rp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. 10.000.000,-</a:t>
            </a:r>
            <a:endParaRPr lang="en-ID" sz="24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6D94EF-E737-4F82-BFDA-809C66DB4232}"/>
              </a:ext>
            </a:extLst>
          </p:cNvPr>
          <p:cNvSpPr/>
          <p:nvPr/>
        </p:nvSpPr>
        <p:spPr>
          <a:xfrm>
            <a:off x="1728470" y="2451374"/>
            <a:ext cx="3401060" cy="4746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mic Sans MS" panose="030F0702030302020204" pitchFamily="66" charset="0"/>
              </a:rPr>
              <a:t>Bantuan</a:t>
            </a:r>
            <a:r>
              <a:rPr lang="en-US" dirty="0">
                <a:latin typeface="Comic Sans MS" panose="030F0702030302020204" pitchFamily="66" charset="0"/>
              </a:rPr>
              <a:t> Modal Usaha</a:t>
            </a:r>
            <a:endParaRPr lang="en-ID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457249-D53A-480D-A009-78893C251C2C}"/>
              </a:ext>
            </a:extLst>
          </p:cNvPr>
          <p:cNvSpPr/>
          <p:nvPr/>
        </p:nvSpPr>
        <p:spPr>
          <a:xfrm>
            <a:off x="2254293" y="8611545"/>
            <a:ext cx="2589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*</a:t>
            </a:r>
            <a:r>
              <a:rPr lang="en-US" sz="1400" dirty="0" err="1">
                <a:latin typeface="Comic Sans MS" panose="030F0702030302020204" pitchFamily="66" charset="0"/>
              </a:rPr>
              <a:t>pajak</a:t>
            </a:r>
            <a:r>
              <a:rPr lang="en-US" sz="1400" dirty="0">
                <a:latin typeface="Comic Sans MS" panose="030F0702030302020204" pitchFamily="66" charset="0"/>
              </a:rPr>
              <a:t> di </a:t>
            </a:r>
            <a:r>
              <a:rPr lang="en-US" sz="1400" dirty="0" err="1">
                <a:latin typeface="Comic Sans MS" panose="030F0702030302020204" pitchFamily="66" charset="0"/>
              </a:rPr>
              <a:t>tanggung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pemenang</a:t>
            </a:r>
            <a:endParaRPr lang="en-ID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1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B0D9FC-A3A0-4E36-A8F4-217C49852E10}"/>
              </a:ext>
            </a:extLst>
          </p:cNvPr>
          <p:cNvSpPr/>
          <p:nvPr/>
        </p:nvSpPr>
        <p:spPr>
          <a:xfrm>
            <a:off x="624840" y="1280160"/>
            <a:ext cx="5821680" cy="7757160"/>
          </a:xfrm>
          <a:prstGeom prst="roundRect">
            <a:avLst>
              <a:gd name="adj" fmla="val 8814"/>
            </a:avLst>
          </a:prstGeom>
          <a:solidFill>
            <a:schemeClr val="accent4">
              <a:lumMod val="20000"/>
              <a:lumOff val="80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3BDCB-2970-4167-8395-0BAFC5A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B184-C8EB-421F-B5F5-482D4CDF635D}" type="slidenum">
              <a:rPr lang="en-ID" sz="1100" smtClean="0"/>
              <a:t>8</a:t>
            </a:fld>
            <a:endParaRPr lang="en-ID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1113C0-53EB-43A2-9574-2480A2CCDED0}"/>
              </a:ext>
            </a:extLst>
          </p:cNvPr>
          <p:cNvSpPr/>
          <p:nvPr/>
        </p:nvSpPr>
        <p:spPr>
          <a:xfrm>
            <a:off x="1599015" y="4768334"/>
            <a:ext cx="36599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Alba Super" panose="00000400000000000000" pitchFamily="2" charset="0"/>
              </a:rPr>
              <a:t>TERIMA KASIH</a:t>
            </a:r>
            <a:endParaRPr lang="en-ID" sz="4400" dirty="0">
              <a:solidFill>
                <a:schemeClr val="accent6">
                  <a:lumMod val="50000"/>
                </a:schemeClr>
              </a:solidFill>
              <a:latin typeface="Alba Sup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3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570</Words>
  <Application>Microsoft Office PowerPoint</Application>
  <PresentationFormat>A4 Paper (210x297 mm)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Alba Super</vt:lpstr>
      <vt:lpstr>Arial</vt:lpstr>
      <vt:lpstr>Calibri</vt:lpstr>
      <vt:lpstr>Calibri Light</vt:lpstr>
      <vt:lpstr>Comic Sans MS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2021-08-23T06:42:18Z</dcterms:created>
  <dcterms:modified xsi:type="dcterms:W3CDTF">2021-08-23T08:23:06Z</dcterms:modified>
</cp:coreProperties>
</file>