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7"/>
  </p:notesMasterIdLst>
  <p:handoutMasterIdLst>
    <p:handoutMasterId r:id="rId88"/>
  </p:handoutMasterIdLst>
  <p:sldIdLst>
    <p:sldId id="256" r:id="rId2"/>
    <p:sldId id="275" r:id="rId3"/>
    <p:sldId id="277" r:id="rId4"/>
    <p:sldId id="276" r:id="rId5"/>
    <p:sldId id="344" r:id="rId6"/>
    <p:sldId id="345" r:id="rId7"/>
    <p:sldId id="419" r:id="rId8"/>
    <p:sldId id="420" r:id="rId9"/>
    <p:sldId id="346" r:id="rId10"/>
    <p:sldId id="347" r:id="rId11"/>
    <p:sldId id="348" r:id="rId12"/>
    <p:sldId id="349" r:id="rId13"/>
    <p:sldId id="351" r:id="rId14"/>
    <p:sldId id="352" r:id="rId15"/>
    <p:sldId id="354"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1" r:id="rId31"/>
    <p:sldId id="293" r:id="rId32"/>
    <p:sldId id="294" r:id="rId33"/>
    <p:sldId id="295" r:id="rId34"/>
    <p:sldId id="296" r:id="rId35"/>
    <p:sldId id="372" r:id="rId36"/>
    <p:sldId id="373" r:id="rId37"/>
    <p:sldId id="374" r:id="rId38"/>
    <p:sldId id="375" r:id="rId39"/>
    <p:sldId id="376" r:id="rId40"/>
    <p:sldId id="377" r:id="rId41"/>
    <p:sldId id="421" r:id="rId42"/>
    <p:sldId id="378" r:id="rId43"/>
    <p:sldId id="379" r:id="rId44"/>
    <p:sldId id="382" r:id="rId45"/>
    <p:sldId id="381" r:id="rId46"/>
    <p:sldId id="380"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9" r:id="rId62"/>
    <p:sldId id="400" r:id="rId63"/>
    <p:sldId id="401" r:id="rId64"/>
    <p:sldId id="402" r:id="rId65"/>
    <p:sldId id="398" r:id="rId66"/>
    <p:sldId id="403" r:id="rId67"/>
    <p:sldId id="404"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7" r:id="rId81"/>
    <p:sldId id="328" r:id="rId82"/>
    <p:sldId id="424" r:id="rId83"/>
    <p:sldId id="423" r:id="rId84"/>
    <p:sldId id="418" r:id="rId85"/>
    <p:sldId id="422" r:id="rId8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886B9-F44E-A8B0-AFC2-E2C200BD1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FCCF3A69-8C4C-1F5A-F970-94F9BF5251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BE6334-853C-4D13-9279-1681BCB05121}" type="datetimeFigureOut">
              <a:rPr lang="pt-PT" smtClean="0"/>
              <a:t>09/04/2025</a:t>
            </a:fld>
            <a:endParaRPr lang="pt-PT"/>
          </a:p>
        </p:txBody>
      </p:sp>
      <p:sp>
        <p:nvSpPr>
          <p:cNvPr id="4" name="Footer Placeholder 3">
            <a:extLst>
              <a:ext uri="{FF2B5EF4-FFF2-40B4-BE49-F238E27FC236}">
                <a16:creationId xmlns:a16="http://schemas.microsoft.com/office/drawing/2014/main" id="{C83084A4-026C-02BE-C9DE-325A036FE7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D2AFC82E-1DA5-58CC-93E5-62C5A48D83B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821714-C919-4B98-A4B3-DD89F78F0209}" type="slidenum">
              <a:rPr lang="pt-PT" smtClean="0"/>
              <a:t>‹#›</a:t>
            </a:fld>
            <a:endParaRPr lang="pt-PT"/>
          </a:p>
        </p:txBody>
      </p:sp>
    </p:spTree>
    <p:extLst>
      <p:ext uri="{BB962C8B-B14F-4D97-AF65-F5344CB8AC3E}">
        <p14:creationId xmlns:p14="http://schemas.microsoft.com/office/powerpoint/2010/main" val="8598944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4EE71-2D3F-4144-AECB-09406F4734AB}" type="datetimeFigureOut">
              <a:rPr lang="pt-PT" smtClean="0"/>
              <a:t>09/04/2025</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E268D-9CA2-4915-B635-7F0C43AEA192}" type="slidenum">
              <a:rPr lang="pt-PT" smtClean="0"/>
              <a:t>‹#›</a:t>
            </a:fld>
            <a:endParaRPr lang="pt-PT"/>
          </a:p>
        </p:txBody>
      </p:sp>
    </p:spTree>
    <p:extLst>
      <p:ext uri="{BB962C8B-B14F-4D97-AF65-F5344CB8AC3E}">
        <p14:creationId xmlns:p14="http://schemas.microsoft.com/office/powerpoint/2010/main" val="2654732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E5C3-2DAE-C859-341B-654C86CFA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FBE43CF4-7300-2FDD-3832-4CEAB0E10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79EF3D16-16F6-294E-2007-06262EE07CCC}"/>
              </a:ext>
            </a:extLst>
          </p:cNvPr>
          <p:cNvSpPr>
            <a:spLocks noGrp="1"/>
          </p:cNvSpPr>
          <p:nvPr>
            <p:ph type="dt" sz="half" idx="10"/>
          </p:nvPr>
        </p:nvSpPr>
        <p:spPr/>
        <p:txBody>
          <a:bodyPr/>
          <a:lstStyle/>
          <a:p>
            <a:fld id="{5F9D60C7-5B9F-40FC-8A28-4A1F9C834929}" type="datetime1">
              <a:rPr lang="pt-PT" smtClean="0"/>
              <a:t>09/04/2025</a:t>
            </a:fld>
            <a:endParaRPr lang="pt-PT"/>
          </a:p>
        </p:txBody>
      </p:sp>
      <p:sp>
        <p:nvSpPr>
          <p:cNvPr id="5" name="Footer Placeholder 4">
            <a:extLst>
              <a:ext uri="{FF2B5EF4-FFF2-40B4-BE49-F238E27FC236}">
                <a16:creationId xmlns:a16="http://schemas.microsoft.com/office/drawing/2014/main" id="{496E5B9D-EFC5-1EC0-FC6F-869A612BA07F}"/>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40C6B549-C0A8-DCC7-6502-FAA6AA981D7A}"/>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378751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FD61-68CC-88CC-AAE1-FCA66AC429B7}"/>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C6521E67-3AA9-09D3-B4E2-840843AC4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714F0819-8A68-945F-5560-55CB3750F42F}"/>
              </a:ext>
            </a:extLst>
          </p:cNvPr>
          <p:cNvSpPr>
            <a:spLocks noGrp="1"/>
          </p:cNvSpPr>
          <p:nvPr>
            <p:ph type="dt" sz="half" idx="10"/>
          </p:nvPr>
        </p:nvSpPr>
        <p:spPr/>
        <p:txBody>
          <a:bodyPr/>
          <a:lstStyle/>
          <a:p>
            <a:fld id="{C98E8352-6047-4527-A914-BC6B74B03858}" type="datetime1">
              <a:rPr lang="pt-PT" smtClean="0"/>
              <a:t>09/04/2025</a:t>
            </a:fld>
            <a:endParaRPr lang="pt-PT"/>
          </a:p>
        </p:txBody>
      </p:sp>
      <p:sp>
        <p:nvSpPr>
          <p:cNvPr id="5" name="Footer Placeholder 4">
            <a:extLst>
              <a:ext uri="{FF2B5EF4-FFF2-40B4-BE49-F238E27FC236}">
                <a16:creationId xmlns:a16="http://schemas.microsoft.com/office/drawing/2014/main" id="{9B828DD5-A0BA-F612-C8BF-53D0FB413184}"/>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6E9EEB1-1A67-5080-6497-2494C470E7B5}"/>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388775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EAA38-BB0C-38BF-5E90-A61FA971D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D17C8178-CE66-8484-D0CD-7FD10D7C77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2C56A9E9-F31A-44A2-066B-391390F0AB63}"/>
              </a:ext>
            </a:extLst>
          </p:cNvPr>
          <p:cNvSpPr>
            <a:spLocks noGrp="1"/>
          </p:cNvSpPr>
          <p:nvPr>
            <p:ph type="dt" sz="half" idx="10"/>
          </p:nvPr>
        </p:nvSpPr>
        <p:spPr/>
        <p:txBody>
          <a:bodyPr/>
          <a:lstStyle/>
          <a:p>
            <a:fld id="{9655EC3E-DB9E-4D8B-9A34-7CCAC167FD7F}" type="datetime1">
              <a:rPr lang="pt-PT" smtClean="0"/>
              <a:t>09/04/2025</a:t>
            </a:fld>
            <a:endParaRPr lang="pt-PT"/>
          </a:p>
        </p:txBody>
      </p:sp>
      <p:sp>
        <p:nvSpPr>
          <p:cNvPr id="5" name="Footer Placeholder 4">
            <a:extLst>
              <a:ext uri="{FF2B5EF4-FFF2-40B4-BE49-F238E27FC236}">
                <a16:creationId xmlns:a16="http://schemas.microsoft.com/office/drawing/2014/main" id="{068E131D-C2AB-B962-DD13-33F51457D41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E3DCD85-843C-F91E-B9C5-94BA5C28EF2D}"/>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399215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448E-4161-9DD4-0B84-2F580B393A8D}"/>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73F8EDA3-4CBB-4BB7-2889-500FDA1377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F6F0BEB3-1783-6FD3-FCEA-9B9903059FBD}"/>
              </a:ext>
            </a:extLst>
          </p:cNvPr>
          <p:cNvSpPr>
            <a:spLocks noGrp="1"/>
          </p:cNvSpPr>
          <p:nvPr>
            <p:ph type="dt" sz="half" idx="10"/>
          </p:nvPr>
        </p:nvSpPr>
        <p:spPr/>
        <p:txBody>
          <a:bodyPr/>
          <a:lstStyle/>
          <a:p>
            <a:fld id="{A71CC300-6A43-4381-8654-194155A27BA1}" type="datetime1">
              <a:rPr lang="pt-PT" smtClean="0"/>
              <a:t>09/04/2025</a:t>
            </a:fld>
            <a:endParaRPr lang="pt-PT"/>
          </a:p>
        </p:txBody>
      </p:sp>
      <p:sp>
        <p:nvSpPr>
          <p:cNvPr id="5" name="Footer Placeholder 4">
            <a:extLst>
              <a:ext uri="{FF2B5EF4-FFF2-40B4-BE49-F238E27FC236}">
                <a16:creationId xmlns:a16="http://schemas.microsoft.com/office/drawing/2014/main" id="{BDE1F78F-C2F7-9BEE-DEBE-BCDEDF64BFC6}"/>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0E34B488-DE7B-96A6-EA5A-C8DA769C4BDE}"/>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288063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B367-849C-4799-308B-BB3EF29BC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78F82069-B1D2-7F61-8852-0297650571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D75CA-16F5-BE01-34E0-884620F4CD59}"/>
              </a:ext>
            </a:extLst>
          </p:cNvPr>
          <p:cNvSpPr>
            <a:spLocks noGrp="1"/>
          </p:cNvSpPr>
          <p:nvPr>
            <p:ph type="dt" sz="half" idx="10"/>
          </p:nvPr>
        </p:nvSpPr>
        <p:spPr/>
        <p:txBody>
          <a:bodyPr/>
          <a:lstStyle/>
          <a:p>
            <a:fld id="{FAE55A09-51A8-4BCB-9836-145B84EAE28B}" type="datetime1">
              <a:rPr lang="pt-PT" smtClean="0"/>
              <a:t>09/04/2025</a:t>
            </a:fld>
            <a:endParaRPr lang="pt-PT"/>
          </a:p>
        </p:txBody>
      </p:sp>
      <p:sp>
        <p:nvSpPr>
          <p:cNvPr id="5" name="Footer Placeholder 4">
            <a:extLst>
              <a:ext uri="{FF2B5EF4-FFF2-40B4-BE49-F238E27FC236}">
                <a16:creationId xmlns:a16="http://schemas.microsoft.com/office/drawing/2014/main" id="{ED99849D-38E6-99C6-80E5-0897694A5CA3}"/>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64214C1A-D1B2-FA22-CC71-7B48C747AFB8}"/>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121607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112E-30E6-BBD0-B598-7D600CB9A250}"/>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646BC949-C5C5-8C15-A8A9-3E76A3842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121230C5-5056-AB7A-0AE6-CB9264C5C9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5147B219-70E2-D851-828F-76A6347B5E1C}"/>
              </a:ext>
            </a:extLst>
          </p:cNvPr>
          <p:cNvSpPr>
            <a:spLocks noGrp="1"/>
          </p:cNvSpPr>
          <p:nvPr>
            <p:ph type="dt" sz="half" idx="10"/>
          </p:nvPr>
        </p:nvSpPr>
        <p:spPr/>
        <p:txBody>
          <a:bodyPr/>
          <a:lstStyle/>
          <a:p>
            <a:fld id="{8A4725BA-0C36-4A4F-A5FC-4125268EC8F6}" type="datetime1">
              <a:rPr lang="pt-PT" smtClean="0"/>
              <a:t>09/04/2025</a:t>
            </a:fld>
            <a:endParaRPr lang="pt-PT"/>
          </a:p>
        </p:txBody>
      </p:sp>
      <p:sp>
        <p:nvSpPr>
          <p:cNvPr id="6" name="Footer Placeholder 5">
            <a:extLst>
              <a:ext uri="{FF2B5EF4-FFF2-40B4-BE49-F238E27FC236}">
                <a16:creationId xmlns:a16="http://schemas.microsoft.com/office/drawing/2014/main" id="{898A028C-AAF9-8CAF-8D03-2BE9A7049033}"/>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AF229EB0-A35C-C8AD-F996-2B32671B2489}"/>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409149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2A6D-157F-EA2D-1FB7-91EB078EC615}"/>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1074345-EBD0-CF3E-E748-F88AAF90E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566F1-3041-1F26-2677-C8803A93A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1386D87A-8E63-9206-950B-5E99E8BB2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D1FC5-0D2B-7BAA-677E-273FF056B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2C51C605-1265-EDC9-95F8-4A52CB0107F2}"/>
              </a:ext>
            </a:extLst>
          </p:cNvPr>
          <p:cNvSpPr>
            <a:spLocks noGrp="1"/>
          </p:cNvSpPr>
          <p:nvPr>
            <p:ph type="dt" sz="half" idx="10"/>
          </p:nvPr>
        </p:nvSpPr>
        <p:spPr/>
        <p:txBody>
          <a:bodyPr/>
          <a:lstStyle/>
          <a:p>
            <a:fld id="{44ED4CE0-F0CB-4898-9C9C-F041D0FA92CE}" type="datetime1">
              <a:rPr lang="pt-PT" smtClean="0"/>
              <a:t>09/04/2025</a:t>
            </a:fld>
            <a:endParaRPr lang="pt-PT"/>
          </a:p>
        </p:txBody>
      </p:sp>
      <p:sp>
        <p:nvSpPr>
          <p:cNvPr id="8" name="Footer Placeholder 7">
            <a:extLst>
              <a:ext uri="{FF2B5EF4-FFF2-40B4-BE49-F238E27FC236}">
                <a16:creationId xmlns:a16="http://schemas.microsoft.com/office/drawing/2014/main" id="{A51E8B36-2681-67BE-FBB2-ACDD042FF42A}"/>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8F16148E-2717-2BCF-D8B6-995D37A7C7FD}"/>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149407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28D9-1C16-F254-E50D-C22BDEF256B2}"/>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F5C5A953-5148-A809-144F-37E156BD46DF}"/>
              </a:ext>
            </a:extLst>
          </p:cNvPr>
          <p:cNvSpPr>
            <a:spLocks noGrp="1"/>
          </p:cNvSpPr>
          <p:nvPr>
            <p:ph type="dt" sz="half" idx="10"/>
          </p:nvPr>
        </p:nvSpPr>
        <p:spPr/>
        <p:txBody>
          <a:bodyPr/>
          <a:lstStyle/>
          <a:p>
            <a:fld id="{AB2F9AB1-BAE8-4A89-BD9E-ED460DD71538}" type="datetime1">
              <a:rPr lang="pt-PT" smtClean="0"/>
              <a:t>09/04/2025</a:t>
            </a:fld>
            <a:endParaRPr lang="pt-PT"/>
          </a:p>
        </p:txBody>
      </p:sp>
      <p:sp>
        <p:nvSpPr>
          <p:cNvPr id="4" name="Footer Placeholder 3">
            <a:extLst>
              <a:ext uri="{FF2B5EF4-FFF2-40B4-BE49-F238E27FC236}">
                <a16:creationId xmlns:a16="http://schemas.microsoft.com/office/drawing/2014/main" id="{372B0DE7-C898-5AEE-17BE-B90E39C0BE54}"/>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CB54946E-47B0-7A90-B706-80CE70BA4206}"/>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413277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8C671-7215-88AA-30BD-E7D04100ADC3}"/>
              </a:ext>
            </a:extLst>
          </p:cNvPr>
          <p:cNvSpPr>
            <a:spLocks noGrp="1"/>
          </p:cNvSpPr>
          <p:nvPr>
            <p:ph type="dt" sz="half" idx="10"/>
          </p:nvPr>
        </p:nvSpPr>
        <p:spPr/>
        <p:txBody>
          <a:bodyPr/>
          <a:lstStyle/>
          <a:p>
            <a:fld id="{A86DC10C-AB17-43E9-921F-ECCEAAF66B2F}" type="datetime1">
              <a:rPr lang="pt-PT" smtClean="0"/>
              <a:t>09/04/2025</a:t>
            </a:fld>
            <a:endParaRPr lang="pt-PT"/>
          </a:p>
        </p:txBody>
      </p:sp>
      <p:sp>
        <p:nvSpPr>
          <p:cNvPr id="3" name="Footer Placeholder 2">
            <a:extLst>
              <a:ext uri="{FF2B5EF4-FFF2-40B4-BE49-F238E27FC236}">
                <a16:creationId xmlns:a16="http://schemas.microsoft.com/office/drawing/2014/main" id="{92E909A0-7EB7-28C1-FA9F-5A659D2D24F3}"/>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55DFCDF3-9BFC-093A-D8BA-07FC18D8E966}"/>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184323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1D9B-C072-1D58-D941-A96635F39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EC93240D-8DF4-02C5-2956-8E8CA3CB5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09BC0F19-2C12-4D0D-143E-62C3A2329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81FD2-43FF-3AC7-7748-2703C15D05F8}"/>
              </a:ext>
            </a:extLst>
          </p:cNvPr>
          <p:cNvSpPr>
            <a:spLocks noGrp="1"/>
          </p:cNvSpPr>
          <p:nvPr>
            <p:ph type="dt" sz="half" idx="10"/>
          </p:nvPr>
        </p:nvSpPr>
        <p:spPr/>
        <p:txBody>
          <a:bodyPr/>
          <a:lstStyle/>
          <a:p>
            <a:fld id="{C4390920-0D01-405B-9F3F-DE3B4B3665CF}" type="datetime1">
              <a:rPr lang="pt-PT" smtClean="0"/>
              <a:t>09/04/2025</a:t>
            </a:fld>
            <a:endParaRPr lang="pt-PT"/>
          </a:p>
        </p:txBody>
      </p:sp>
      <p:sp>
        <p:nvSpPr>
          <p:cNvPr id="6" name="Footer Placeholder 5">
            <a:extLst>
              <a:ext uri="{FF2B5EF4-FFF2-40B4-BE49-F238E27FC236}">
                <a16:creationId xmlns:a16="http://schemas.microsoft.com/office/drawing/2014/main" id="{2EECAED7-3F94-ED65-2C28-5A709BF4B368}"/>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A562903-26B6-6B3A-85AA-D207FA78439D}"/>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63013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6B7D-34C0-5724-3355-C6DD8A840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D41D8EF4-EE08-B974-E277-EE93AEB761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3345F842-2CCE-6F61-CE0F-6ABA20A93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9E263-8BB8-459E-BD01-A660BFC4F8D3}"/>
              </a:ext>
            </a:extLst>
          </p:cNvPr>
          <p:cNvSpPr>
            <a:spLocks noGrp="1"/>
          </p:cNvSpPr>
          <p:nvPr>
            <p:ph type="dt" sz="half" idx="10"/>
          </p:nvPr>
        </p:nvSpPr>
        <p:spPr/>
        <p:txBody>
          <a:bodyPr/>
          <a:lstStyle/>
          <a:p>
            <a:fld id="{A639CAD2-7440-4B69-998A-989B3F10AE71}" type="datetime1">
              <a:rPr lang="pt-PT" smtClean="0"/>
              <a:t>09/04/2025</a:t>
            </a:fld>
            <a:endParaRPr lang="pt-PT"/>
          </a:p>
        </p:txBody>
      </p:sp>
      <p:sp>
        <p:nvSpPr>
          <p:cNvPr id="6" name="Footer Placeholder 5">
            <a:extLst>
              <a:ext uri="{FF2B5EF4-FFF2-40B4-BE49-F238E27FC236}">
                <a16:creationId xmlns:a16="http://schemas.microsoft.com/office/drawing/2014/main" id="{22D82696-92BE-FA85-F332-2E125D43B080}"/>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26C88D1C-E6D1-1A09-71F9-BBC335F25A68}"/>
              </a:ext>
            </a:extLst>
          </p:cNvPr>
          <p:cNvSpPr>
            <a:spLocks noGrp="1"/>
          </p:cNvSpPr>
          <p:nvPr>
            <p:ph type="sldNum" sz="quarter" idx="12"/>
          </p:nvPr>
        </p:nvSpPr>
        <p:spPr/>
        <p:txBody>
          <a:bodyPr/>
          <a:lstStyle/>
          <a:p>
            <a:fld id="{1FE259F0-7AB4-4C15-AC29-14AE27507826}" type="slidenum">
              <a:rPr lang="pt-PT" smtClean="0"/>
              <a:t>‹#›</a:t>
            </a:fld>
            <a:endParaRPr lang="pt-PT"/>
          </a:p>
        </p:txBody>
      </p:sp>
    </p:spTree>
    <p:extLst>
      <p:ext uri="{BB962C8B-B14F-4D97-AF65-F5344CB8AC3E}">
        <p14:creationId xmlns:p14="http://schemas.microsoft.com/office/powerpoint/2010/main" val="55014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B340D-DB3B-017B-BF20-D54C563A8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2C138B60-E6CE-B27D-6D16-3BACBADAF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B6FD0BEB-2331-0739-5D90-1D41AEA36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939EE9-160E-4A21-BED2-AC251B1213C8}" type="datetime1">
              <a:rPr lang="pt-PT" smtClean="0"/>
              <a:t>09/04/2025</a:t>
            </a:fld>
            <a:endParaRPr lang="pt-PT"/>
          </a:p>
        </p:txBody>
      </p:sp>
      <p:sp>
        <p:nvSpPr>
          <p:cNvPr id="5" name="Footer Placeholder 4">
            <a:extLst>
              <a:ext uri="{FF2B5EF4-FFF2-40B4-BE49-F238E27FC236}">
                <a16:creationId xmlns:a16="http://schemas.microsoft.com/office/drawing/2014/main" id="{89F2A355-0846-3687-4DD3-02F04EC0D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Slide Number Placeholder 5">
            <a:extLst>
              <a:ext uri="{FF2B5EF4-FFF2-40B4-BE49-F238E27FC236}">
                <a16:creationId xmlns:a16="http://schemas.microsoft.com/office/drawing/2014/main" id="{32C81620-79A0-990D-B007-94B425BFA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E259F0-7AB4-4C15-AC29-14AE27507826}" type="slidenum">
              <a:rPr lang="pt-PT" smtClean="0"/>
              <a:t>‹#›</a:t>
            </a:fld>
            <a:endParaRPr lang="pt-PT"/>
          </a:p>
        </p:txBody>
      </p:sp>
    </p:spTree>
    <p:extLst>
      <p:ext uri="{BB962C8B-B14F-4D97-AF65-F5344CB8AC3E}">
        <p14:creationId xmlns:p14="http://schemas.microsoft.com/office/powerpoint/2010/main" val="61106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C6F19A-5292-89C0-5585-283211CEF50A}"/>
              </a:ext>
            </a:extLst>
          </p:cNvPr>
          <p:cNvSpPr txBox="1"/>
          <p:nvPr/>
        </p:nvSpPr>
        <p:spPr>
          <a:xfrm>
            <a:off x="762414" y="4505379"/>
            <a:ext cx="5490903" cy="1800493"/>
          </a:xfrm>
          <a:prstGeom prst="rect">
            <a:avLst/>
          </a:prstGeom>
          <a:noFill/>
        </p:spPr>
        <p:txBody>
          <a:bodyPr wrap="square" rtlCol="0">
            <a:spAutoFit/>
          </a:bodyPr>
          <a:lstStyle/>
          <a:p>
            <a:pPr lvl="0">
              <a:spcAft>
                <a:spcPts val="600"/>
              </a:spcAft>
              <a:buSzPts val="1000"/>
              <a:tabLst>
                <a:tab pos="457200" algn="l"/>
              </a:tabLst>
            </a:pPr>
            <a:r>
              <a:rPr lang="pt-PT" sz="24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Adriano Santos, </a:t>
            </a: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Data Scientist, </a:t>
            </a:r>
            <a:r>
              <a:rPr lang="en-US" sz="2400" b="0" i="1"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Worten</a:t>
            </a: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SA</a:t>
            </a:r>
          </a:p>
          <a:p>
            <a:pPr lvl="0">
              <a:spcAft>
                <a:spcPts val="600"/>
              </a:spcAft>
              <a:buSzPts val="1000"/>
              <a:tabLst>
                <a:tab pos="457200" algn="l"/>
              </a:tabLst>
            </a:pP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Customer Data &amp; Analytics</a:t>
            </a:r>
          </a:p>
          <a:p>
            <a:pPr algn="l">
              <a:spcAft>
                <a:spcPts val="600"/>
              </a:spcAft>
            </a:pP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Data, Analytics, Reporting &amp; Exploration</a:t>
            </a:r>
          </a:p>
          <a:p>
            <a:pPr algn="l">
              <a:spcAft>
                <a:spcPts val="600"/>
              </a:spcAft>
            </a:pPr>
            <a:r>
              <a:rPr lang="en-US" sz="2400" b="0" i="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Email: adpsantos@worten.pt</a:t>
            </a:r>
            <a:endParaRPr lang="pt-PT" i="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A78433F5-052D-A36C-242A-A2D49FD47105}"/>
              </a:ext>
            </a:extLst>
          </p:cNvPr>
          <p:cNvSpPr>
            <a:spLocks noGrp="1"/>
          </p:cNvSpPr>
          <p:nvPr>
            <p:ph type="ctrTitle"/>
          </p:nvPr>
        </p:nvSpPr>
        <p:spPr/>
        <p:txBody>
          <a:bodyPr>
            <a:normAutofit/>
          </a:bodyPr>
          <a:lstStyle/>
          <a:p>
            <a:r>
              <a:rPr lang="en-US" sz="50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Machine Learning for Prediction</a:t>
            </a:r>
            <a:br>
              <a:rPr lang="pt-PT" sz="6000" b="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br>
            <a:endParaRPr lang="pt-PT" dirty="0"/>
          </a:p>
        </p:txBody>
      </p:sp>
      <p:sp>
        <p:nvSpPr>
          <p:cNvPr id="8" name="Subtitle 7">
            <a:extLst>
              <a:ext uri="{FF2B5EF4-FFF2-40B4-BE49-F238E27FC236}">
                <a16:creationId xmlns:a16="http://schemas.microsoft.com/office/drawing/2014/main" id="{B5E21FC7-70F9-8FA1-AAFF-EBD3CC33AF5A}"/>
              </a:ext>
            </a:extLst>
          </p:cNvPr>
          <p:cNvSpPr>
            <a:spLocks noGrp="1"/>
          </p:cNvSpPr>
          <p:nvPr>
            <p:ph type="subTitle" idx="1"/>
          </p:nvPr>
        </p:nvSpPr>
        <p:spPr>
          <a:xfrm>
            <a:off x="1917291" y="2601119"/>
            <a:ext cx="9144000" cy="1655762"/>
          </a:xfrm>
        </p:spPr>
        <p:txBody>
          <a:bodyPr/>
          <a:lstStyle/>
          <a:p>
            <a:pPr lvl="0" algn="l">
              <a:lnSpc>
                <a:spcPct val="150000"/>
              </a:lnSpc>
              <a:spcBef>
                <a:spcPts val="0"/>
              </a:spcBef>
              <a:buSzPts val="1000"/>
              <a:tabLst>
                <a:tab pos="457200" algn="l"/>
              </a:tabLst>
            </a:pPr>
            <a:r>
              <a:rPr lang="en-US" sz="32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Use cases at </a:t>
            </a:r>
            <a:r>
              <a:rPr lang="en-US" sz="3200" i="1"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Worten</a:t>
            </a:r>
            <a:endParaRPr lang="en-US" sz="32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lvl="0" algn="l">
              <a:lnSpc>
                <a:spcPct val="150000"/>
              </a:lnSpc>
              <a:spcBef>
                <a:spcPts val="0"/>
              </a:spcBef>
              <a:buSzPts val="1000"/>
              <a:tabLst>
                <a:tab pos="457200" algn="l"/>
              </a:tabLst>
            </a:pPr>
            <a:r>
              <a:rPr lang="en-US" sz="2400" i="1" kern="100" dirty="0">
                <a:solidFill>
                  <a:schemeClr val="bg2"/>
                </a:solidFill>
                <a:latin typeface="Calibri" panose="020F0502020204030204" pitchFamily="34" charset="0"/>
                <a:ea typeface="Calibri" panose="020F0502020204030204" pitchFamily="34" charset="0"/>
                <a:cs typeface="Calibri" panose="020F0502020204030204" pitchFamily="34" charset="0"/>
              </a:rPr>
              <a:t>ISCTE Sintra, 9/4/2025</a:t>
            </a:r>
            <a:endParaRPr lang="pt-PT" sz="2400" i="1"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pt-PT" dirty="0"/>
          </a:p>
        </p:txBody>
      </p:sp>
    </p:spTree>
    <p:extLst>
      <p:ext uri="{BB962C8B-B14F-4D97-AF65-F5344CB8AC3E}">
        <p14:creationId xmlns:p14="http://schemas.microsoft.com/office/powerpoint/2010/main" val="179031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8" y="1218415"/>
            <a:ext cx="11019033" cy="4980018"/>
          </a:xfrm>
          <a:prstGeom prst="rect">
            <a:avLst/>
          </a:prstGeom>
          <a:noFill/>
        </p:spPr>
        <p:txBody>
          <a:bodyPr wrap="square">
            <a:spAutoFit/>
          </a:bodyPr>
          <a:lstStyle/>
          <a:p>
            <a:pPr marL="457200" indent="-457200">
              <a:lnSpc>
                <a:spcPct val="150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Descriptive Analysis: </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Summarizes historical data to identify trends and patterns.</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How did our sales grow last year? Who were out best customers?</a:t>
            </a:r>
          </a:p>
          <a:p>
            <a:pPr lvl="1" indent="-457200">
              <a:lnSpc>
                <a:spcPct val="150000"/>
              </a:lnSpc>
              <a:spcAft>
                <a:spcPts val="800"/>
              </a:spcAft>
              <a:buSzPct val="100000"/>
              <a:buFont typeface="+mj-lt"/>
              <a:buAutoNum type="arabicPeriod" startAt="2"/>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Predictive Analysis:</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Uses statistical models and machine learning to predict unseen outcomes (not necessarily in the future).</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Forecasting sales growth for the next semester; Predicting spam emails; Predicting fraudulent transactions. </a:t>
            </a:r>
          </a:p>
        </p:txBody>
      </p:sp>
      <p:sp>
        <p:nvSpPr>
          <p:cNvPr id="4" name="TextBox 3">
            <a:extLst>
              <a:ext uri="{FF2B5EF4-FFF2-40B4-BE49-F238E27FC236}">
                <a16:creationId xmlns:a16="http://schemas.microsoft.com/office/drawing/2014/main" id="{073F6E2F-9409-98EA-C16D-37E6AC809BFD}"/>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data science tasks</a:t>
            </a:r>
          </a:p>
        </p:txBody>
      </p:sp>
      <p:sp>
        <p:nvSpPr>
          <p:cNvPr id="2" name="Slide Number Placeholder 8">
            <a:extLst>
              <a:ext uri="{FF2B5EF4-FFF2-40B4-BE49-F238E27FC236}">
                <a16:creationId xmlns:a16="http://schemas.microsoft.com/office/drawing/2014/main" id="{2BC1CA7D-629B-B594-6D53-D6BC0BE7DE17}"/>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10</a:t>
            </a:fld>
            <a:endParaRPr lang="pt-PT" dirty="0"/>
          </a:p>
        </p:txBody>
      </p:sp>
    </p:spTree>
    <p:extLst>
      <p:ext uri="{BB962C8B-B14F-4D97-AF65-F5344CB8AC3E}">
        <p14:creationId xmlns:p14="http://schemas.microsoft.com/office/powerpoint/2010/main" val="206961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218415"/>
            <a:ext cx="10222620" cy="4980018"/>
          </a:xfrm>
          <a:prstGeom prst="rect">
            <a:avLst/>
          </a:prstGeom>
          <a:noFill/>
        </p:spPr>
        <p:txBody>
          <a:bodyPr wrap="square">
            <a:spAutoFit/>
          </a:bodyPr>
          <a:lstStyle/>
          <a:p>
            <a:pPr marL="457200" indent="-457200">
              <a:lnSpc>
                <a:spcPct val="150000"/>
              </a:lnSpc>
              <a:spcAft>
                <a:spcPts val="800"/>
              </a:spcAft>
              <a:buSzPct val="100000"/>
              <a:buFont typeface="+mj-lt"/>
              <a:buAutoNum type="arabicPeriod" startAt="3"/>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Causal inference: </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Estimates the effect of a given factor on some outcome of interest.</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Does increasing ad spend lead to more sales? Does the new checkout procedure increase sales from our website? </a:t>
            </a:r>
          </a:p>
          <a:p>
            <a:pPr lvl="1" indent="-457200">
              <a:lnSpc>
                <a:spcPct val="150000"/>
              </a:lnSpc>
              <a:spcAft>
                <a:spcPts val="800"/>
              </a:spcAft>
              <a:buSzPct val="100000"/>
              <a:buFont typeface="+mj-lt"/>
              <a:buAutoNum type="arabicPeriod" startAt="4"/>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Prescriptive Analysis:</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Maximizes some outcome of interest subject to a set of constraints.</a:t>
            </a:r>
          </a:p>
          <a:p>
            <a:pPr marL="742950" lvl="2"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Examples: Maximize sales subject to marketing budget for each channel (TV, social media, direct marketing).</a:t>
            </a:r>
          </a:p>
        </p:txBody>
      </p:sp>
      <p:sp>
        <p:nvSpPr>
          <p:cNvPr id="2" name="TextBox 1">
            <a:extLst>
              <a:ext uri="{FF2B5EF4-FFF2-40B4-BE49-F238E27FC236}">
                <a16:creationId xmlns:a16="http://schemas.microsoft.com/office/drawing/2014/main" id="{FAAD8479-F93E-51BD-5483-9A1E90A25175}"/>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data science tasks</a:t>
            </a:r>
          </a:p>
        </p:txBody>
      </p:sp>
      <p:sp>
        <p:nvSpPr>
          <p:cNvPr id="4" name="Slide Number Placeholder 8">
            <a:extLst>
              <a:ext uri="{FF2B5EF4-FFF2-40B4-BE49-F238E27FC236}">
                <a16:creationId xmlns:a16="http://schemas.microsoft.com/office/drawing/2014/main" id="{B9902066-8234-8457-62CD-3351126C1315}"/>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11</a:t>
            </a:fld>
            <a:endParaRPr lang="pt-PT" dirty="0"/>
          </a:p>
        </p:txBody>
      </p:sp>
    </p:spTree>
    <p:extLst>
      <p:ext uri="{BB962C8B-B14F-4D97-AF65-F5344CB8AC3E}">
        <p14:creationId xmlns:p14="http://schemas.microsoft.com/office/powerpoint/2010/main" val="170019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218415"/>
            <a:ext cx="10222620" cy="4426020"/>
          </a:xfrm>
          <a:prstGeom prst="rect">
            <a:avLst/>
          </a:prstGeom>
          <a:noFill/>
        </p:spPr>
        <p:txBody>
          <a:bodyPr wrap="square">
            <a:spAutoFit/>
          </a:bodyPr>
          <a:lstStyle/>
          <a:p>
            <a:pPr marL="457200" indent="-457200">
              <a:lnSpc>
                <a:spcPct val="150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Supervised Learning</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Uses labeled data (i.e., we know both X and y) to train models (i.e., to obtain some rule that maps X onto y).</a:t>
            </a:r>
          </a:p>
          <a:p>
            <a:pPr marL="457200" indent="-457200">
              <a:lnSpc>
                <a:spcPct val="150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Unsupervised Learning</a:t>
            </a:r>
          </a:p>
          <a:p>
            <a:pPr marL="742950" lvl="1"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Discovers hidden patterns without labeled data</a:t>
            </a:r>
          </a:p>
          <a:p>
            <a:pPr lvl="1" indent="-457200">
              <a:lnSpc>
                <a:spcPct val="150000"/>
              </a:lnSpc>
              <a:spcAft>
                <a:spcPts val="800"/>
              </a:spcAft>
              <a:buSzPct val="100000"/>
              <a:buFont typeface="+mj-lt"/>
              <a:buAutoNum type="arabicPeriod" startAt="3"/>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Reinforcement Learning</a:t>
            </a:r>
          </a:p>
          <a:p>
            <a:pPr marL="800100" lvl="1" indent="-34290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Learning through trial &amp; error using rewards.</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C55582B8-DFBF-80F3-952C-B642F462F9AC}"/>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12</a:t>
            </a:fld>
            <a:endParaRPr lang="pt-PT" dirty="0"/>
          </a:p>
        </p:txBody>
      </p:sp>
    </p:spTree>
    <p:extLst>
      <p:ext uri="{BB962C8B-B14F-4D97-AF65-F5344CB8AC3E}">
        <p14:creationId xmlns:p14="http://schemas.microsoft.com/office/powerpoint/2010/main" val="423811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031602"/>
            <a:ext cx="11137020" cy="5221942"/>
          </a:xfrm>
          <a:prstGeom prst="rect">
            <a:avLst/>
          </a:prstGeom>
          <a:noFill/>
        </p:spPr>
        <p:txBody>
          <a:bodyPr wrap="square">
            <a:spAutoFit/>
          </a:bodyPr>
          <a:lstStyle/>
          <a:p>
            <a:pPr>
              <a:lnSpc>
                <a:spcPct val="150000"/>
              </a:lnSpc>
              <a:spcAft>
                <a:spcPts val="800"/>
              </a:spcAft>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Supervised Learning tasks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Regression: when the variable we want to predict is both numeric and continuous or can be regarded as such (ex: customer value, sales volume, product demand).</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Classification: when we want to predict the category:</a:t>
            </a:r>
          </a:p>
          <a:p>
            <a:pPr marL="1200150" lvl="2" indent="-28575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Binary classification: only two possible classes. Example: customer churn.</a:t>
            </a:r>
          </a:p>
          <a:p>
            <a:pPr marL="1200150" lvl="2" indent="-28575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Multinomial classification: three or more possible classes, with no implicit ordering. Example: predict a single product category that a customer will purchase.</a:t>
            </a:r>
          </a:p>
          <a:p>
            <a:pPr marL="1200150" lvl="2" indent="-28575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Ordinal classification: three or more possible classes, with implicit ordering (although no meaningful numeric distance between classes). Example:  customer satisfaction surveys (Very Dissatisfied, Dissatisfied, Neutral, Satisfied, Very Satisfied); product ratings (from 1 to 5).</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79B085A1-62D6-B830-CFC7-D81DEEA29992}"/>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13</a:t>
            </a:fld>
            <a:endParaRPr lang="pt-PT" dirty="0"/>
          </a:p>
        </p:txBody>
      </p:sp>
    </p:spTree>
    <p:extLst>
      <p:ext uri="{BB962C8B-B14F-4D97-AF65-F5344CB8AC3E}">
        <p14:creationId xmlns:p14="http://schemas.microsoft.com/office/powerpoint/2010/main" val="414758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1218415"/>
            <a:ext cx="11137020" cy="2903359"/>
          </a:xfrm>
          <a:prstGeom prst="rect">
            <a:avLst/>
          </a:prstGeom>
          <a:noFill/>
        </p:spPr>
        <p:txBody>
          <a:bodyPr wrap="square">
            <a:spAutoFit/>
          </a:bodyPr>
          <a:lstStyle/>
          <a:p>
            <a:pPr>
              <a:lnSpc>
                <a:spcPct val="150000"/>
              </a:lnSpc>
              <a:spcAft>
                <a:spcPts val="800"/>
              </a:spcAft>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Supervised learning general steps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Obtain some labeled data (i.e., with Y(s) and X(s)).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Split the data into train and test sets.</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train set to learn some rule (model) that maps X to Y.</a:t>
            </a:r>
          </a:p>
          <a:p>
            <a:pPr marL="914400" lvl="1"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test set to estimate the prediction error and assess how well the learned rule (model) generalizes to new, unseen data.</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4DB6E6EE-CF3B-461A-35D6-2EDD54C8A70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14</a:t>
            </a:fld>
            <a:endParaRPr lang="pt-PT" dirty="0"/>
          </a:p>
        </p:txBody>
      </p:sp>
    </p:spTree>
    <p:extLst>
      <p:ext uri="{BB962C8B-B14F-4D97-AF65-F5344CB8AC3E}">
        <p14:creationId xmlns:p14="http://schemas.microsoft.com/office/powerpoint/2010/main" val="113549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392A6F93-6625-764B-A690-0F905B752D2D}"/>
              </a:ext>
            </a:extLst>
          </p:cNvPr>
          <p:cNvPicPr>
            <a:picLocks noChangeAspect="1"/>
          </p:cNvPicPr>
          <p:nvPr/>
        </p:nvPicPr>
        <p:blipFill>
          <a:blip r:embed="rId2"/>
          <a:stretch>
            <a:fillRect/>
          </a:stretch>
        </p:blipFill>
        <p:spPr>
          <a:xfrm>
            <a:off x="2087544" y="810706"/>
            <a:ext cx="3569916" cy="2968796"/>
          </a:xfrm>
          <a:prstGeom prst="rect">
            <a:avLst/>
          </a:prstGeom>
        </p:spPr>
      </p:pic>
      <p:pic>
        <p:nvPicPr>
          <p:cNvPr id="5" name="Picture 4">
            <a:extLst>
              <a:ext uri="{FF2B5EF4-FFF2-40B4-BE49-F238E27FC236}">
                <a16:creationId xmlns:a16="http://schemas.microsoft.com/office/drawing/2014/main" id="{E1184F17-5519-86F1-33F4-9604E0E1AA76}"/>
              </a:ext>
            </a:extLst>
          </p:cNvPr>
          <p:cNvPicPr>
            <a:picLocks noChangeAspect="1"/>
          </p:cNvPicPr>
          <p:nvPr/>
        </p:nvPicPr>
        <p:blipFill>
          <a:blip r:embed="rId3"/>
          <a:stretch>
            <a:fillRect/>
          </a:stretch>
        </p:blipFill>
        <p:spPr>
          <a:xfrm>
            <a:off x="5965023" y="810706"/>
            <a:ext cx="3490185" cy="2968797"/>
          </a:xfrm>
          <a:prstGeom prst="rect">
            <a:avLst/>
          </a:prstGeom>
        </p:spPr>
      </p:pic>
      <p:pic>
        <p:nvPicPr>
          <p:cNvPr id="6" name="Picture 5">
            <a:extLst>
              <a:ext uri="{FF2B5EF4-FFF2-40B4-BE49-F238E27FC236}">
                <a16:creationId xmlns:a16="http://schemas.microsoft.com/office/drawing/2014/main" id="{038032D6-8A76-5A01-7C29-70EE8128F33D}"/>
              </a:ext>
            </a:extLst>
          </p:cNvPr>
          <p:cNvPicPr>
            <a:picLocks noChangeAspect="1"/>
          </p:cNvPicPr>
          <p:nvPr/>
        </p:nvPicPr>
        <p:blipFill>
          <a:blip r:embed="rId4"/>
          <a:stretch>
            <a:fillRect/>
          </a:stretch>
        </p:blipFill>
        <p:spPr>
          <a:xfrm>
            <a:off x="2231481" y="3985980"/>
            <a:ext cx="3720582" cy="2872020"/>
          </a:xfrm>
          <a:prstGeom prst="rect">
            <a:avLst/>
          </a:prstGeom>
        </p:spPr>
      </p:pic>
      <p:pic>
        <p:nvPicPr>
          <p:cNvPr id="7" name="Picture 6">
            <a:extLst>
              <a:ext uri="{FF2B5EF4-FFF2-40B4-BE49-F238E27FC236}">
                <a16:creationId xmlns:a16="http://schemas.microsoft.com/office/drawing/2014/main" id="{C39FA85F-0EE3-1B89-F410-0CDF883AE435}"/>
              </a:ext>
            </a:extLst>
          </p:cNvPr>
          <p:cNvPicPr>
            <a:picLocks noChangeAspect="1"/>
          </p:cNvPicPr>
          <p:nvPr/>
        </p:nvPicPr>
        <p:blipFill>
          <a:blip r:embed="rId5"/>
          <a:stretch>
            <a:fillRect/>
          </a:stretch>
        </p:blipFill>
        <p:spPr>
          <a:xfrm>
            <a:off x="6096000" y="3779502"/>
            <a:ext cx="3400007" cy="3069626"/>
          </a:xfrm>
          <a:prstGeom prst="rect">
            <a:avLst/>
          </a:prstGeom>
        </p:spPr>
      </p:pic>
      <p:sp>
        <p:nvSpPr>
          <p:cNvPr id="9" name="TextBox 8">
            <a:extLst>
              <a:ext uri="{FF2B5EF4-FFF2-40B4-BE49-F238E27FC236}">
                <a16:creationId xmlns:a16="http://schemas.microsoft.com/office/drawing/2014/main" id="{A6FD0735-BAD8-24A4-98DC-4EEBAEB78160}"/>
              </a:ext>
            </a:extLst>
          </p:cNvPr>
          <p:cNvSpPr txBox="1"/>
          <p:nvPr/>
        </p:nvSpPr>
        <p:spPr>
          <a:xfrm>
            <a:off x="1830903" y="3996561"/>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3.</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677EC9A-F909-5299-1A9F-6E4AAA29D6AA}"/>
              </a:ext>
            </a:extLst>
          </p:cNvPr>
          <p:cNvSpPr txBox="1"/>
          <p:nvPr/>
        </p:nvSpPr>
        <p:spPr>
          <a:xfrm>
            <a:off x="1830903" y="913132"/>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1.</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578DB45-04EC-6681-C128-1288B9A94729}"/>
              </a:ext>
            </a:extLst>
          </p:cNvPr>
          <p:cNvSpPr txBox="1"/>
          <p:nvPr/>
        </p:nvSpPr>
        <p:spPr>
          <a:xfrm>
            <a:off x="5789123" y="913131"/>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2.</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4E59366-4D78-ACAF-7511-0C68BD3A2430}"/>
              </a:ext>
            </a:extLst>
          </p:cNvPr>
          <p:cNvSpPr txBox="1"/>
          <p:nvPr/>
        </p:nvSpPr>
        <p:spPr>
          <a:xfrm>
            <a:off x="5877321" y="3996560"/>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4.</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3" name="Slide Number Placeholder 8">
            <a:extLst>
              <a:ext uri="{FF2B5EF4-FFF2-40B4-BE49-F238E27FC236}">
                <a16:creationId xmlns:a16="http://schemas.microsoft.com/office/drawing/2014/main" id="{B3440557-948B-ECA0-9F5F-70288F31A10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15</a:t>
            </a:fld>
            <a:endParaRPr lang="pt-PT" dirty="0"/>
          </a:p>
        </p:txBody>
      </p:sp>
    </p:spTree>
    <p:extLst>
      <p:ext uri="{BB962C8B-B14F-4D97-AF65-F5344CB8AC3E}">
        <p14:creationId xmlns:p14="http://schemas.microsoft.com/office/powerpoint/2010/main" val="301456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01019" y="687484"/>
            <a:ext cx="11137020" cy="6155531"/>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Commonly used algorithms in Supervised Learning:</a:t>
            </a:r>
          </a:p>
          <a:p>
            <a:pPr marL="457200" indent="-457200">
              <a:lnSpc>
                <a:spcPct val="150000"/>
              </a:lnSpc>
              <a:spcBef>
                <a:spcPts val="600"/>
              </a:spcBef>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Regression (predicting continuous variables):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Linear Regression (including Ridge and Lasso penalized linear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Decision Trees (for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Random Forest Regressor</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Support Vector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Gradient Boosting Regressors (</a:t>
            </a:r>
            <a:r>
              <a:rPr lang="en-US" sz="2400" i="1" kern="100" dirty="0" err="1">
                <a:latin typeface="Calibri" panose="020F0502020204030204" pitchFamily="34" charset="0"/>
                <a:ea typeface="Calibri" panose="020F0502020204030204" pitchFamily="34" charset="0"/>
                <a:cs typeface="Calibri" panose="020F0502020204030204" pitchFamily="34" charset="0"/>
              </a:rPr>
              <a:t>XGBoost</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LightGBM</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CatBoost</a:t>
            </a:r>
            <a:r>
              <a:rPr lang="en-US" sz="2400" i="1" kern="100" dirty="0">
                <a:latin typeface="Calibri" panose="020F0502020204030204" pitchFamily="34" charset="0"/>
                <a:ea typeface="Calibri" panose="020F0502020204030204" pitchFamily="34" charset="0"/>
                <a:cs typeface="Calibri" panose="020F0502020204030204" pitchFamily="34" charset="0"/>
              </a:rPr>
              <a:t>) </a:t>
            </a:r>
          </a:p>
          <a:p>
            <a:pPr lvl="1" indent="-457200">
              <a:spcBef>
                <a:spcPts val="600"/>
              </a:spcBef>
              <a:buSzPct val="100000"/>
              <a:buFont typeface="+mj-lt"/>
              <a:buAutoNum type="arabicPeriod" startAt="2"/>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Classification (Predicting Categorical Values):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Logistic Regression (Binary, Multinomial, and Ordinal Logistic Regression)</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Decision Trees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Random Forest Classifier</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Support Vector Machines (SVM)</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K-Nearest Neighbors (KNN) </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Naive Bayes</a:t>
            </a:r>
          </a:p>
          <a:p>
            <a:pPr marL="1257300" lvl="2"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Gradient Boosting Classifiers (</a:t>
            </a:r>
            <a:r>
              <a:rPr lang="en-US" sz="2400" i="1" kern="100" dirty="0" err="1">
                <a:latin typeface="Calibri" panose="020F0502020204030204" pitchFamily="34" charset="0"/>
                <a:ea typeface="Calibri" panose="020F0502020204030204" pitchFamily="34" charset="0"/>
                <a:cs typeface="Calibri" panose="020F0502020204030204" pitchFamily="34" charset="0"/>
              </a:rPr>
              <a:t>XGBoost</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LightGBM</a:t>
            </a:r>
            <a:r>
              <a:rPr lang="en-US" sz="2400" i="1" kern="100" dirty="0">
                <a:latin typeface="Calibri" panose="020F0502020204030204" pitchFamily="34" charset="0"/>
                <a:ea typeface="Calibri" panose="020F0502020204030204" pitchFamily="34" charset="0"/>
                <a:cs typeface="Calibri" panose="020F0502020204030204" pitchFamily="34" charset="0"/>
              </a:rPr>
              <a:t>, </a:t>
            </a:r>
            <a:r>
              <a:rPr lang="en-US" sz="2400" i="1" kern="100" dirty="0" err="1">
                <a:latin typeface="Calibri" panose="020F0502020204030204" pitchFamily="34" charset="0"/>
                <a:ea typeface="Calibri" panose="020F0502020204030204" pitchFamily="34" charset="0"/>
                <a:cs typeface="Calibri" panose="020F0502020204030204" pitchFamily="34" charset="0"/>
              </a:rPr>
              <a:t>CatBoost</a:t>
            </a:r>
            <a:r>
              <a:rPr lang="en-US" sz="2400" i="1" kern="100" dirty="0">
                <a:latin typeface="Calibri" panose="020F0502020204030204" pitchFamily="34" charset="0"/>
                <a:ea typeface="Calibri" panose="020F0502020204030204" pitchFamily="34" charset="0"/>
                <a:cs typeface="Calibri" panose="020F0502020204030204" pitchFamily="34" charset="0"/>
              </a:rPr>
              <a:t>)</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6DB9BC03-1AD1-7495-5282-3A9CD5013221}"/>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16</a:t>
            </a:fld>
            <a:endParaRPr lang="pt-PT" dirty="0"/>
          </a:p>
        </p:txBody>
      </p:sp>
    </p:spTree>
    <p:extLst>
      <p:ext uri="{BB962C8B-B14F-4D97-AF65-F5344CB8AC3E}">
        <p14:creationId xmlns:p14="http://schemas.microsoft.com/office/powerpoint/2010/main" val="273891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Error metrics for regression</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ED89E48-00E5-7804-03EA-9CD7606C7CCC}"/>
                  </a:ext>
                </a:extLst>
              </p:cNvPr>
              <p:cNvGraphicFramePr>
                <a:graphicFrameLocks noGrp="1"/>
              </p:cNvGraphicFramePr>
              <p:nvPr>
                <p:extLst>
                  <p:ext uri="{D42A27DB-BD31-4B8C-83A1-F6EECF244321}">
                    <p14:modId xmlns:p14="http://schemas.microsoft.com/office/powerpoint/2010/main" val="1544789811"/>
                  </p:ext>
                </p:extLst>
              </p:nvPr>
            </p:nvGraphicFramePr>
            <p:xfrm>
              <a:off x="244151" y="1624662"/>
              <a:ext cx="11703698" cy="4241800"/>
            </p:xfrm>
            <a:graphic>
              <a:graphicData uri="http://schemas.openxmlformats.org/drawingml/2006/table">
                <a:tbl>
                  <a:tblPr firstRow="1" bandRow="1">
                    <a:tableStyleId>{5C22544A-7EE6-4342-B048-85BDC9FD1C3A}</a:tableStyleId>
                  </a:tblPr>
                  <a:tblGrid>
                    <a:gridCol w="3131289">
                      <a:extLst>
                        <a:ext uri="{9D8B030D-6E8A-4147-A177-3AD203B41FA5}">
                          <a16:colId xmlns:a16="http://schemas.microsoft.com/office/drawing/2014/main" val="2265617366"/>
                        </a:ext>
                      </a:extLst>
                    </a:gridCol>
                    <a:gridCol w="3282522">
                      <a:extLst>
                        <a:ext uri="{9D8B030D-6E8A-4147-A177-3AD203B41FA5}">
                          <a16:colId xmlns:a16="http://schemas.microsoft.com/office/drawing/2014/main" val="3935401253"/>
                        </a:ext>
                      </a:extLst>
                    </a:gridCol>
                    <a:gridCol w="2882589">
                      <a:extLst>
                        <a:ext uri="{9D8B030D-6E8A-4147-A177-3AD203B41FA5}">
                          <a16:colId xmlns:a16="http://schemas.microsoft.com/office/drawing/2014/main" val="1521923032"/>
                        </a:ext>
                      </a:extLst>
                    </a:gridCol>
                    <a:gridCol w="2407298">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Mean Absolute Error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Measures the average absolute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e>
                                </m:nary>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kern="100" dirty="0">
                              <a:latin typeface="Calibri" panose="020F0502020204030204" pitchFamily="34" charset="0"/>
                              <a:ea typeface="Calibri" panose="020F0502020204030204" pitchFamily="34" charset="0"/>
                              <a:cs typeface="Calibri" panose="020F0502020204030204" pitchFamily="34" charset="0"/>
                            </a:rPr>
                            <a:t>Lower MAE indicates better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Squared</a:t>
                          </a:r>
                          <a:r>
                            <a:rPr lang="pt-PT" sz="1600" dirty="0">
                              <a:latin typeface="Calibri" panose="020F0502020204030204" pitchFamily="34" charset="0"/>
                              <a:ea typeface="Calibri" panose="020F0502020204030204" pitchFamily="34" charset="0"/>
                              <a:cs typeface="Calibri" panose="020F0502020204030204" pitchFamily="34" charset="0"/>
                            </a:rPr>
                            <a:t> Error (MSE)</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squared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sSup>
                                      <m:sSupPr>
                                        <m:ctrlPr>
                                          <a:rPr lang="en-US" sz="1600" b="0" i="1" kern="100" smtClean="0">
                                            <a:latin typeface="Cambria Math" panose="02040503050406030204" pitchFamily="18" charset="0"/>
                                            <a:cs typeface="Times New Roman" panose="02020603050405020304" pitchFamily="18" charset="0"/>
                                          </a:rPr>
                                        </m:ctrlPr>
                                      </m:sSupPr>
                                      <m:e>
                                        <m:d>
                                          <m:dPr>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e>
                                      <m:sup>
                                        <m:r>
                                          <a:rPr lang="en-US" sz="1600" b="0" i="1" kern="100" smtClean="0">
                                            <a:latin typeface="Cambria Math" panose="02040503050406030204" pitchFamily="18" charset="0"/>
                                            <a:cs typeface="Times New Roman" panose="02020603050405020304" pitchFamily="18" charset="0"/>
                                          </a:rPr>
                                          <m:t>2</m:t>
                                        </m:r>
                                      </m:sup>
                                    </m:sSup>
                                  </m:e>
                                </m:nary>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Penalizes larger errors more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Root Mean Squared Error (RMSE)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Square root of MSE, giving error in the same unit as the target variable.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rad>
                                  <m:radPr>
                                    <m:degHide m:val="on"/>
                                    <m:ctrlPr>
                                      <a:rPr lang="pt-PT" sz="1600" i="1" smtClean="0">
                                        <a:latin typeface="Cambria Math" panose="02040503050406030204" pitchFamily="18" charset="0"/>
                                      </a:rPr>
                                    </m:ctrlPr>
                                  </m:radPr>
                                  <m:deg/>
                                  <m:e>
                                    <m:r>
                                      <a:rPr lang="en-US" sz="1600" b="0" i="1" smtClean="0">
                                        <a:latin typeface="Cambria Math" panose="02040503050406030204" pitchFamily="18" charset="0"/>
                                      </a:rPr>
                                      <m:t>𝑀𝑆𝐸</m:t>
                                    </m:r>
                                  </m:e>
                                </m:rad>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More sensitive to large errors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Absolute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Percentage</a:t>
                          </a:r>
                          <a:r>
                            <a:rPr lang="pt-PT" sz="1600" dirty="0">
                              <a:latin typeface="Calibri" panose="020F0502020204030204" pitchFamily="34" charset="0"/>
                              <a:ea typeface="Calibri" panose="020F0502020204030204" pitchFamily="34" charset="0"/>
                              <a:cs typeface="Calibri" panose="020F0502020204030204" pitchFamily="34" charset="0"/>
                            </a:rPr>
                            <a:t> Error (MAPE)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percentage error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d>
                                      <m:dPr>
                                        <m:begChr m:val="|"/>
                                        <m:endChr m:val="|"/>
                                        <m:ctrlPr>
                                          <a:rPr lang="en-US" sz="1600" b="0" i="1" kern="100" smtClean="0">
                                            <a:latin typeface="Cambria Math" panose="02040503050406030204" pitchFamily="18" charset="0"/>
                                            <a:cs typeface="Times New Roman" panose="02020603050405020304" pitchFamily="18" charset="0"/>
                                          </a:rPr>
                                        </m:ctrlPr>
                                      </m:dPr>
                                      <m:e>
                                        <m:f>
                                          <m:fPr>
                                            <m:ctrlPr>
                                              <a:rPr lang="en-US" sz="1600" b="0" i="1" kern="100" smtClean="0">
                                                <a:latin typeface="Cambria Math" panose="02040503050406030204" pitchFamily="18" charset="0"/>
                                                <a:cs typeface="Times New Roman" panose="02020603050405020304" pitchFamily="18" charset="0"/>
                                              </a:rPr>
                                            </m:ctrlPr>
                                          </m:fPr>
                                          <m:num>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num>
                                          <m:den>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den>
                                        </m:f>
                                      </m:e>
                                    </m:d>
                                  </m:e>
                                </m:nary>
                                <m:r>
                                  <a:rPr lang="en-US" sz="1600" b="0" i="1" kern="100" smtClean="0">
                                    <a:latin typeface="Cambria Math" panose="02040503050406030204" pitchFamily="18" charset="0"/>
                                    <a:ea typeface="Cambria Math" panose="02040503050406030204" pitchFamily="18" charset="0"/>
                                    <a:cs typeface="Times New Roman" panose="02020603050405020304" pitchFamily="18" charset="0"/>
                                  </a:rPr>
                                  <m:t>×100</m:t>
                                </m:r>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when errors need to be expressed as a percentage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Symmetric Mean Absolute Percentage Error (SMAPE)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variation of MAPE that prevents division issues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kern="100" smtClean="0">
                                        <a:latin typeface="Cambria Math" panose="02040503050406030204" pitchFamily="18" charset="0"/>
                                        <a:cs typeface="Times New Roman" panose="02020603050405020304" pitchFamily="18" charset="0"/>
                                      </a:rPr>
                                    </m:ctrlPr>
                                  </m:fPr>
                                  <m:num>
                                    <m:r>
                                      <a:rPr lang="en-US" sz="1600" b="0" i="1" kern="100" smtClean="0">
                                        <a:latin typeface="Cambria Math" panose="02040503050406030204" pitchFamily="18" charset="0"/>
                                        <a:cs typeface="Times New Roman" panose="02020603050405020304" pitchFamily="18" charset="0"/>
                                      </a:rPr>
                                      <m:t>1</m:t>
                                    </m:r>
                                  </m:num>
                                  <m:den>
                                    <m:r>
                                      <a:rPr lang="en-US" sz="1600" b="0" i="1" kern="100" smtClean="0">
                                        <a:latin typeface="Cambria Math" panose="02040503050406030204" pitchFamily="18" charset="0"/>
                                        <a:cs typeface="Times New Roman" panose="02020603050405020304" pitchFamily="18" charset="0"/>
                                      </a:rPr>
                                      <m:t>𝑛</m:t>
                                    </m:r>
                                  </m:den>
                                </m:f>
                                <m:nary>
                                  <m:naryPr>
                                    <m:chr m:val="∑"/>
                                    <m:ctrlPr>
                                      <a:rPr lang="en-US" sz="1600" b="0" i="1" kern="100" smtClean="0">
                                        <a:latin typeface="Cambria Math" panose="02040503050406030204" pitchFamily="18" charset="0"/>
                                        <a:cs typeface="Times New Roman" panose="02020603050405020304" pitchFamily="18" charset="0"/>
                                      </a:rPr>
                                    </m:ctrlPr>
                                  </m:naryPr>
                                  <m:sub>
                                    <m:r>
                                      <m:rPr>
                                        <m:brk m:alnAt="23"/>
                                      </m:rPr>
                                      <a:rPr lang="en-US" sz="1600" b="0" i="1" kern="100" smtClean="0">
                                        <a:latin typeface="Cambria Math" panose="02040503050406030204" pitchFamily="18" charset="0"/>
                                        <a:cs typeface="Times New Roman" panose="02020603050405020304" pitchFamily="18" charset="0"/>
                                      </a:rPr>
                                      <m:t>𝑖</m:t>
                                    </m:r>
                                    <m:r>
                                      <a:rPr lang="en-US" sz="1600" b="0" i="1" kern="100" smtClean="0">
                                        <a:latin typeface="Cambria Math" panose="02040503050406030204" pitchFamily="18" charset="0"/>
                                        <a:cs typeface="Times New Roman" panose="02020603050405020304" pitchFamily="18" charset="0"/>
                                      </a:rPr>
                                      <m:t>=1</m:t>
                                    </m:r>
                                  </m:sub>
                                  <m:sup>
                                    <m:r>
                                      <a:rPr lang="en-US" sz="1600" b="0" i="1" kern="100" smtClean="0">
                                        <a:latin typeface="Cambria Math" panose="02040503050406030204" pitchFamily="18" charset="0"/>
                                        <a:cs typeface="Times New Roman" panose="02020603050405020304" pitchFamily="18" charset="0"/>
                                      </a:rPr>
                                      <m:t>𝑛</m:t>
                                    </m:r>
                                  </m:sup>
                                  <m:e>
                                    <m:f>
                                      <m:fPr>
                                        <m:ctrlPr>
                                          <a:rPr lang="en-US" sz="1600" b="0" i="1" kern="100" smtClean="0">
                                            <a:latin typeface="Cambria Math" panose="02040503050406030204" pitchFamily="18" charset="0"/>
                                            <a:cs typeface="Times New Roman" panose="02020603050405020304" pitchFamily="18" charset="0"/>
                                          </a:rPr>
                                        </m:ctrlPr>
                                      </m:fPr>
                                      <m:num>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r>
                                              <a:rPr lang="en-US" sz="1600" b="0" i="1" kern="100" smtClean="0">
                                                <a:latin typeface="Cambria Math" panose="02040503050406030204" pitchFamily="18" charset="0"/>
                                                <a:cs typeface="Times New Roman" panose="02020603050405020304" pitchFamily="18" charset="0"/>
                                              </a:rPr>
                                              <m:t>−</m:t>
                                            </m:r>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num>
                                      <m:den>
                                        <m:f>
                                          <m:fPr>
                                            <m:type m:val="lin"/>
                                            <m:ctrlPr>
                                              <a:rPr lang="en-US" sz="1600" b="0" i="1" kern="100" smtClean="0">
                                                <a:latin typeface="Cambria Math" panose="02040503050406030204" pitchFamily="18" charset="0"/>
                                                <a:cs typeface="Times New Roman" panose="02020603050405020304" pitchFamily="18" charset="0"/>
                                              </a:rPr>
                                            </m:ctrlPr>
                                          </m:fPr>
                                          <m:num>
                                            <m:d>
                                              <m:dPr>
                                                <m:ctrlPr>
                                                  <a:rPr lang="en-US" sz="1600" b="0" i="1" kern="100" smtClean="0">
                                                    <a:latin typeface="Cambria Math" panose="02040503050406030204" pitchFamily="18" charset="0"/>
                                                    <a:cs typeface="Times New Roman" panose="02020603050405020304" pitchFamily="18" charset="0"/>
                                                  </a:rPr>
                                                </m:ctrlPr>
                                              </m:dPr>
                                              <m:e>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r>
                                                          <a:rPr lang="en-US" sz="1600" b="0" i="1" kern="100" smtClean="0">
                                                            <a:latin typeface="Cambria Math" panose="02040503050406030204" pitchFamily="18" charset="0"/>
                                                            <a:cs typeface="Times New Roman" panose="02020603050405020304" pitchFamily="18" charset="0"/>
                                                          </a:rPr>
                                                          <m:t>𝑦</m:t>
                                                        </m:r>
                                                      </m:e>
                                                      <m:sub>
                                                        <m:r>
                                                          <a:rPr lang="en-US" sz="1600" b="0" i="1" kern="100" smtClean="0">
                                                            <a:latin typeface="Cambria Math" panose="02040503050406030204" pitchFamily="18" charset="0"/>
                                                            <a:cs typeface="Times New Roman" panose="02020603050405020304" pitchFamily="18" charset="0"/>
                                                          </a:rPr>
                                                          <m:t>𝑖</m:t>
                                                        </m:r>
                                                      </m:sub>
                                                    </m:sSub>
                                                  </m:e>
                                                </m:d>
                                                <m:r>
                                                  <a:rPr lang="en-US" sz="1600" b="0" i="1" kern="100" smtClean="0">
                                                    <a:latin typeface="Cambria Math" panose="02040503050406030204" pitchFamily="18" charset="0"/>
                                                    <a:cs typeface="Times New Roman" panose="02020603050405020304" pitchFamily="18" charset="0"/>
                                                  </a:rPr>
                                                  <m:t>+</m:t>
                                                </m:r>
                                                <m:d>
                                                  <m:dPr>
                                                    <m:begChr m:val="|"/>
                                                    <m:endChr m:val="|"/>
                                                    <m:ctrlPr>
                                                      <a:rPr lang="en-US" sz="1600" b="0" i="1" kern="100" smtClean="0">
                                                        <a:latin typeface="Cambria Math" panose="02040503050406030204" pitchFamily="18" charset="0"/>
                                                        <a:cs typeface="Times New Roman" panose="02020603050405020304" pitchFamily="18" charset="0"/>
                                                      </a:rPr>
                                                    </m:ctrlPr>
                                                  </m:dPr>
                                                  <m:e>
                                                    <m:sSub>
                                                      <m:sSubPr>
                                                        <m:ctrlPr>
                                                          <a:rPr lang="en-US" sz="1600" b="0" i="1" kern="100" smtClean="0">
                                                            <a:latin typeface="Cambria Math" panose="02040503050406030204" pitchFamily="18" charset="0"/>
                                                            <a:cs typeface="Times New Roman" panose="02020603050405020304" pitchFamily="18" charset="0"/>
                                                          </a:rPr>
                                                        </m:ctrlPr>
                                                      </m:sSubPr>
                                                      <m:e>
                                                        <m:acc>
                                                          <m:accPr>
                                                            <m:chr m:val="̂"/>
                                                            <m:ctrlPr>
                                                              <a:rPr lang="en-US" sz="1600" b="0" i="1" kern="100" smtClean="0">
                                                                <a:latin typeface="Cambria Math" panose="02040503050406030204" pitchFamily="18" charset="0"/>
                                                                <a:cs typeface="Times New Roman" panose="02020603050405020304" pitchFamily="18" charset="0"/>
                                                              </a:rPr>
                                                            </m:ctrlPr>
                                                          </m:accPr>
                                                          <m:e>
                                                            <m:r>
                                                              <a:rPr lang="en-US" sz="1600" b="0" i="1" kern="100" smtClean="0">
                                                                <a:latin typeface="Cambria Math" panose="02040503050406030204" pitchFamily="18" charset="0"/>
                                                                <a:cs typeface="Times New Roman" panose="02020603050405020304" pitchFamily="18" charset="0"/>
                                                              </a:rPr>
                                                              <m:t>𝑦</m:t>
                                                            </m:r>
                                                          </m:e>
                                                        </m:acc>
                                                      </m:e>
                                                      <m:sub>
                                                        <m:r>
                                                          <a:rPr lang="en-US" sz="1600" b="0" i="1" kern="100" smtClean="0">
                                                            <a:latin typeface="Cambria Math" panose="02040503050406030204" pitchFamily="18" charset="0"/>
                                                            <a:cs typeface="Times New Roman" panose="02020603050405020304" pitchFamily="18" charset="0"/>
                                                          </a:rPr>
                                                          <m:t>𝑖</m:t>
                                                        </m:r>
                                                      </m:sub>
                                                    </m:sSub>
                                                  </m:e>
                                                </m:d>
                                              </m:e>
                                            </m:d>
                                          </m:num>
                                          <m:den>
                                            <m:r>
                                              <a:rPr lang="en-US" sz="1600" b="0" i="1" kern="100" smtClean="0">
                                                <a:latin typeface="Cambria Math" panose="02040503050406030204" pitchFamily="18" charset="0"/>
                                                <a:cs typeface="Times New Roman" panose="02020603050405020304" pitchFamily="18" charset="0"/>
                                              </a:rPr>
                                              <m:t>2</m:t>
                                            </m:r>
                                          </m:den>
                                        </m:f>
                                      </m:den>
                                    </m:f>
                                  </m:e>
                                </m:nary>
                                <m:r>
                                  <a:rPr lang="en-US" sz="1600" b="0" i="1" kern="100" smtClean="0">
                                    <a:latin typeface="Cambria Math" panose="02040503050406030204" pitchFamily="18" charset="0"/>
                                    <a:ea typeface="Cambria Math" panose="02040503050406030204" pitchFamily="18" charset="0"/>
                                    <a:cs typeface="Times New Roman" panose="02020603050405020304" pitchFamily="18" charset="0"/>
                                  </a:rPr>
                                  <m:t>×100</m:t>
                                </m:r>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Used when dealing with both positive and negative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bl>
              </a:graphicData>
            </a:graphic>
          </p:graphicFrame>
        </mc:Choice>
        <mc:Fallback xmlns="">
          <p:graphicFrame>
            <p:nvGraphicFramePr>
              <p:cNvPr id="4" name="Table 3">
                <a:extLst>
                  <a:ext uri="{FF2B5EF4-FFF2-40B4-BE49-F238E27FC236}">
                    <a16:creationId xmlns:a16="http://schemas.microsoft.com/office/drawing/2014/main" id="{0ED89E48-00E5-7804-03EA-9CD7606C7CCC}"/>
                  </a:ext>
                </a:extLst>
              </p:cNvPr>
              <p:cNvGraphicFramePr>
                <a:graphicFrameLocks noGrp="1"/>
              </p:cNvGraphicFramePr>
              <p:nvPr>
                <p:extLst>
                  <p:ext uri="{D42A27DB-BD31-4B8C-83A1-F6EECF244321}">
                    <p14:modId xmlns:p14="http://schemas.microsoft.com/office/powerpoint/2010/main" val="1544789811"/>
                  </p:ext>
                </p:extLst>
              </p:nvPr>
            </p:nvGraphicFramePr>
            <p:xfrm>
              <a:off x="244151" y="1624662"/>
              <a:ext cx="11703698" cy="4241800"/>
            </p:xfrm>
            <a:graphic>
              <a:graphicData uri="http://schemas.openxmlformats.org/drawingml/2006/table">
                <a:tbl>
                  <a:tblPr firstRow="1" bandRow="1">
                    <a:tableStyleId>{5C22544A-7EE6-4342-B048-85BDC9FD1C3A}</a:tableStyleId>
                  </a:tblPr>
                  <a:tblGrid>
                    <a:gridCol w="3131289">
                      <a:extLst>
                        <a:ext uri="{9D8B030D-6E8A-4147-A177-3AD203B41FA5}">
                          <a16:colId xmlns:a16="http://schemas.microsoft.com/office/drawing/2014/main" val="2265617366"/>
                        </a:ext>
                      </a:extLst>
                    </a:gridCol>
                    <a:gridCol w="3282522">
                      <a:extLst>
                        <a:ext uri="{9D8B030D-6E8A-4147-A177-3AD203B41FA5}">
                          <a16:colId xmlns:a16="http://schemas.microsoft.com/office/drawing/2014/main" val="3935401253"/>
                        </a:ext>
                      </a:extLst>
                    </a:gridCol>
                    <a:gridCol w="2882589">
                      <a:extLst>
                        <a:ext uri="{9D8B030D-6E8A-4147-A177-3AD203B41FA5}">
                          <a16:colId xmlns:a16="http://schemas.microsoft.com/office/drawing/2014/main" val="1521923032"/>
                        </a:ext>
                      </a:extLst>
                    </a:gridCol>
                    <a:gridCol w="2407298">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Mean Absolute Error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Measures the average absolute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22622" t="-48889" r="-84567" b="-380000"/>
                          </a:stretch>
                        </a:blipFill>
                      </a:tcPr>
                    </a:tc>
                    <a:tc>
                      <a:txBody>
                        <a:bodyPr/>
                        <a:lstStyle/>
                        <a:p>
                          <a:r>
                            <a:rPr lang="en-US" sz="1600" kern="100" dirty="0">
                              <a:latin typeface="Calibri" panose="020F0502020204030204" pitchFamily="34" charset="0"/>
                              <a:ea typeface="Calibri" panose="020F0502020204030204" pitchFamily="34" charset="0"/>
                              <a:cs typeface="Calibri" panose="020F0502020204030204" pitchFamily="34" charset="0"/>
                            </a:rPr>
                            <a:t>Lower MAE indicates better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82296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Squared</a:t>
                          </a:r>
                          <a:r>
                            <a:rPr lang="pt-PT" sz="1600" dirty="0">
                              <a:latin typeface="Calibri" panose="020F0502020204030204" pitchFamily="34" charset="0"/>
                              <a:ea typeface="Calibri" panose="020F0502020204030204" pitchFamily="34" charset="0"/>
                              <a:cs typeface="Calibri" panose="020F0502020204030204" pitchFamily="34" charset="0"/>
                            </a:rPr>
                            <a:t> Error (MSE)</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squared difference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22622" t="-148889" r="-84567" b="-280000"/>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Penalizes larger errors more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57912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Root Mean Squared Error (RMSE)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Square root of MSE, giving error in the same unit as the target variable.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22622" t="-350000" r="-84567" b="-293750"/>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More sensitive to large errors than MAE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82296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Mean</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Absolute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Percentage</a:t>
                          </a:r>
                          <a:r>
                            <a:rPr lang="pt-PT" sz="1600" dirty="0">
                              <a:latin typeface="Calibri" panose="020F0502020204030204" pitchFamily="34" charset="0"/>
                              <a:ea typeface="Calibri" panose="020F0502020204030204" pitchFamily="34" charset="0"/>
                              <a:cs typeface="Calibri" panose="020F0502020204030204" pitchFamily="34" charset="0"/>
                            </a:rPr>
                            <a:t> Error (MAPE)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average percentage error between actual and predicted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pt-PT"/>
                        </a:p>
                      </a:txBody>
                      <a:tcPr>
                        <a:blipFill>
                          <a:blip r:embed="rId2"/>
                          <a:stretch>
                            <a:fillRect l="-222622" t="-320000" r="-84567" b="-108889"/>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when errors need to be expressed as a percentage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82296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Symmetric Mean Absolute Percentage Error (SMAPE)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variation of MAPE that prevents division issues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pt-PT"/>
                        </a:p>
                      </a:txBody>
                      <a:tcPr>
                        <a:blipFill>
                          <a:blip r:embed="rId2"/>
                          <a:stretch>
                            <a:fillRect l="-222622" t="-420000" r="-84567" b="-8889"/>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Used when dealing with both positive and negative values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bl>
              </a:graphicData>
            </a:graphic>
          </p:graphicFrame>
        </mc:Fallback>
      </mc:AlternateContent>
      <p:sp>
        <p:nvSpPr>
          <p:cNvPr id="5" name="Slide Number Placeholder 8">
            <a:extLst>
              <a:ext uri="{FF2B5EF4-FFF2-40B4-BE49-F238E27FC236}">
                <a16:creationId xmlns:a16="http://schemas.microsoft.com/office/drawing/2014/main" id="{808A2481-E8D7-B3B1-824F-AC684EEC8308}"/>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17</a:t>
            </a:fld>
            <a:endParaRPr lang="pt-PT" dirty="0"/>
          </a:p>
        </p:txBody>
      </p:sp>
    </p:spTree>
    <p:extLst>
      <p:ext uri="{BB962C8B-B14F-4D97-AF65-F5344CB8AC3E}">
        <p14:creationId xmlns:p14="http://schemas.microsoft.com/office/powerpoint/2010/main" val="186795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Error metrics for classification</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779AB6B6-65FC-A63A-6251-B28BEB66BA2B}"/>
                  </a:ext>
                </a:extLst>
              </p:cNvPr>
              <p:cNvGraphicFramePr>
                <a:graphicFrameLocks noGrp="1"/>
              </p:cNvGraphicFramePr>
              <p:nvPr>
                <p:extLst>
                  <p:ext uri="{D42A27DB-BD31-4B8C-83A1-F6EECF244321}">
                    <p14:modId xmlns:p14="http://schemas.microsoft.com/office/powerpoint/2010/main" val="1623240186"/>
                  </p:ext>
                </p:extLst>
              </p:nvPr>
            </p:nvGraphicFramePr>
            <p:xfrm>
              <a:off x="190500" y="1467807"/>
              <a:ext cx="11811000" cy="4912360"/>
            </p:xfrm>
            <a:graphic>
              <a:graphicData uri="http://schemas.openxmlformats.org/drawingml/2006/table">
                <a:tbl>
                  <a:tblPr firstRow="1" bandRow="1">
                    <a:tableStyleId>{5C22544A-7EE6-4342-B048-85BDC9FD1C3A}</a:tableStyleId>
                  </a:tblPr>
                  <a:tblGrid>
                    <a:gridCol w="2160168">
                      <a:extLst>
                        <a:ext uri="{9D8B030D-6E8A-4147-A177-3AD203B41FA5}">
                          <a16:colId xmlns:a16="http://schemas.microsoft.com/office/drawing/2014/main" val="2265617366"/>
                        </a:ext>
                      </a:extLst>
                    </a:gridCol>
                    <a:gridCol w="3588774">
                      <a:extLst>
                        <a:ext uri="{9D8B030D-6E8A-4147-A177-3AD203B41FA5}">
                          <a16:colId xmlns:a16="http://schemas.microsoft.com/office/drawing/2014/main" val="3935401253"/>
                        </a:ext>
                      </a:extLst>
                    </a:gridCol>
                    <a:gridCol w="2487562">
                      <a:extLst>
                        <a:ext uri="{9D8B030D-6E8A-4147-A177-3AD203B41FA5}">
                          <a16:colId xmlns:a16="http://schemas.microsoft.com/office/drawing/2014/main" val="1521923032"/>
                        </a:ext>
                      </a:extLst>
                    </a:gridCol>
                    <a:gridCol w="3574496">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dirty="0">
                              <a:latin typeface="Calibri" panose="020F0502020204030204" pitchFamily="34" charset="0"/>
                              <a:ea typeface="Calibri" panose="020F0502020204030204" pitchFamily="34" charset="0"/>
                              <a:cs typeface="Calibri" panose="020F0502020204030204" pitchFamily="34" charset="0"/>
                            </a:rPr>
                            <a:t>Accuracy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Measures the proportion of correctly classified instances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pt-PT" sz="1600" i="1" smtClean="0">
                                        <a:latin typeface="Cambria Math" panose="02040503050406030204" pitchFamily="18" charset="0"/>
                                      </a:rPr>
                                    </m:ctrlPr>
                                  </m:fPr>
                                  <m:num>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r>
                                      <a:rPr lang="en-US" sz="1600" b="0" i="1" smtClean="0">
                                        <a:latin typeface="Cambria Math" panose="02040503050406030204" pitchFamily="18" charset="0"/>
                                      </a:rPr>
                                      <m:t>+</m:t>
                                    </m:r>
                                    <m:r>
                                      <a:rPr lang="en-US" sz="1600" b="0" i="1" smtClean="0">
                                        <a:latin typeface="Cambria Math" panose="02040503050406030204" pitchFamily="18" charset="0"/>
                                      </a:rPr>
                                      <m:t>𝐹𝑃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Works well for balanced datasets but can be misleading for imbalanced classes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a:t>
                          </a:r>
                          <a:r>
                            <a:rPr lang="pt-PT" sz="1600" dirty="0">
                              <a:latin typeface="Calibri" panose="020F0502020204030204" pitchFamily="34" charset="0"/>
                              <a:ea typeface="Calibri" panose="020F0502020204030204" pitchFamily="34" charset="0"/>
                              <a:cs typeface="Calibri" panose="020F0502020204030204" pitchFamily="34" charset="0"/>
                            </a:rPr>
                            <a:t> (Positive </a:t>
                          </a:r>
                          <a:r>
                            <a:rPr lang="pt-PT" sz="1600" dirty="0" err="1">
                              <a:latin typeface="Calibri" panose="020F0502020204030204" pitchFamily="34" charset="0"/>
                              <a:ea typeface="Calibri" panose="020F0502020204030204" pitchFamily="34" charset="0"/>
                              <a:cs typeface="Calibri" panose="020F0502020204030204" pitchFamily="34" charset="0"/>
                            </a:rPr>
                            <a:t>Predictive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Value</a:t>
                          </a:r>
                          <a:r>
                            <a:rPr lang="pt-PT" sz="1600" dirty="0">
                              <a:latin typeface="Calibri" panose="020F0502020204030204" pitchFamily="34" charset="0"/>
                              <a:ea typeface="Calibri" panose="020F0502020204030204" pitchFamily="34" charset="0"/>
                              <a:cs typeface="Calibri" panose="020F0502020204030204" pitchFamily="34" charset="0"/>
                            </a:rPr>
                            <a:t>, PPV)</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predicted positive instances are actually positive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pt-PT" sz="1600" i="1" smtClean="0">
                                        <a:latin typeface="Cambria Math" panose="02040503050406030204" pitchFamily="18" charset="0"/>
                                      </a:rPr>
                                    </m:ctrlPr>
                                  </m:fPr>
                                  <m:num>
                                    <m:r>
                                      <a:rPr lang="en-US" sz="1600" b="0" i="1" smtClean="0">
                                        <a:latin typeface="Cambria Math" panose="02040503050406030204" pitchFamily="18" charset="0"/>
                                      </a:rPr>
                                      <m:t>𝑇𝑃</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𝐹𝑃</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precision means fewer false positives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Recall (Sensitivity or True Positive Rate, TPR)</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actual positive instances were correctly classified</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ctrlPr>
                                      <a:rPr lang="pt-PT" sz="1600" i="1" smtClean="0">
                                        <a:latin typeface="Cambria Math" panose="02040503050406030204" pitchFamily="18" charset="0"/>
                                      </a:rPr>
                                    </m:ctrlPr>
                                  </m:fPr>
                                  <m:num>
                                    <m:r>
                                      <a:rPr lang="en-US" sz="1600" b="0" i="1" smtClean="0">
                                        <a:latin typeface="Cambria Math" panose="02040503050406030204" pitchFamily="18" charset="0"/>
                                      </a:rPr>
                                      <m:t>𝑇𝑃</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recall means fewer false negatives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370840">
                    <a:tc>
                      <a:txBody>
                        <a:bodyPr/>
                        <a:lstStyle/>
                        <a:p>
                          <a:r>
                            <a:rPr lang="pt-PT" sz="1600" dirty="0">
                              <a:latin typeface="Calibri" panose="020F0502020204030204" pitchFamily="34" charset="0"/>
                              <a:ea typeface="Calibri" panose="020F0502020204030204" pitchFamily="34" charset="0"/>
                              <a:cs typeface="Calibri" panose="020F0502020204030204" pitchFamily="34" charset="0"/>
                            </a:rPr>
                            <a:t>F1-Score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harmonic mean of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𝑃𝑟𝑒𝑐𝑖𝑠𝑖𝑜𝑛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𝑅𝑒𝑐𝑎𝑙𝑙</m:t>
                                    </m:r>
                                  </m:num>
                                  <m:den>
                                    <m:r>
                                      <a:rPr lang="en-US" sz="1600" b="0" i="1" smtClean="0">
                                        <a:latin typeface="Cambria Math" panose="02040503050406030204" pitchFamily="18" charset="0"/>
                                        <a:ea typeface="Cambria Math" panose="02040503050406030204" pitchFamily="18" charset="0"/>
                                      </a:rPr>
                                      <m:t>𝑃𝑟𝑒𝑐𝑖𝑠𝑖𝑜𝑛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𝑅𝑒𝑐𝑎𝑙𝑙</m:t>
                                    </m:r>
                                  </m:den>
                                </m:f>
                              </m:oMath>
                            </m:oMathPara>
                          </a14:m>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good balance between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ROC Curve (Receiver Operating Characteristic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the </a:t>
                          </a:r>
                          <a:r>
                            <a:rPr lang="en-US" sz="1600" b="1" dirty="0">
                              <a:latin typeface="Calibri" panose="020F0502020204030204" pitchFamily="34" charset="0"/>
                              <a:ea typeface="Calibri" panose="020F0502020204030204" pitchFamily="34" charset="0"/>
                              <a:cs typeface="Calibri" panose="020F0502020204030204" pitchFamily="34" charset="0"/>
                            </a:rPr>
                            <a:t>True Positive Rate (TPR) vs. False Positive Rate (FPR)</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higher the curve, the better the model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r h="37084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AUC (Area Under the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area under the ROC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Higher AUC (closer to 1) means better model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62524966"/>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Precision-Recall</a:t>
                          </a:r>
                          <a:r>
                            <a:rPr lang="pt-PT" sz="1600" dirty="0">
                              <a:latin typeface="Calibri" panose="020F0502020204030204" pitchFamily="34" charset="0"/>
                              <a:ea typeface="Calibri" panose="020F0502020204030204" pitchFamily="34" charset="0"/>
                              <a:cs typeface="Calibri" panose="020F0502020204030204" pitchFamily="34" charset="0"/>
                            </a:rPr>
                            <a:t> Curve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a:t>
                          </a:r>
                          <a:r>
                            <a:rPr lang="en-US" sz="1600" b="1" dirty="0">
                              <a:latin typeface="Calibri" panose="020F0502020204030204" pitchFamily="34" charset="0"/>
                              <a:ea typeface="Calibri" panose="020F0502020204030204" pitchFamily="34" charset="0"/>
                              <a:cs typeface="Calibri" panose="020F0502020204030204" pitchFamily="34" charset="0"/>
                            </a:rPr>
                            <a:t>Precision vs. Recall</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for imbalanced datasets where precision and recall matter more than accuracy</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90216555"/>
                      </a:ext>
                    </a:extLst>
                  </a:tr>
                </a:tbl>
              </a:graphicData>
            </a:graphic>
          </p:graphicFrame>
        </mc:Choice>
        <mc:Fallback>
          <p:graphicFrame>
            <p:nvGraphicFramePr>
              <p:cNvPr id="5" name="Table 4">
                <a:extLst>
                  <a:ext uri="{FF2B5EF4-FFF2-40B4-BE49-F238E27FC236}">
                    <a16:creationId xmlns:a16="http://schemas.microsoft.com/office/drawing/2014/main" id="{779AB6B6-65FC-A63A-6251-B28BEB66BA2B}"/>
                  </a:ext>
                </a:extLst>
              </p:cNvPr>
              <p:cNvGraphicFramePr>
                <a:graphicFrameLocks noGrp="1"/>
              </p:cNvGraphicFramePr>
              <p:nvPr>
                <p:extLst>
                  <p:ext uri="{D42A27DB-BD31-4B8C-83A1-F6EECF244321}">
                    <p14:modId xmlns:p14="http://schemas.microsoft.com/office/powerpoint/2010/main" val="1623240186"/>
                  </p:ext>
                </p:extLst>
              </p:nvPr>
            </p:nvGraphicFramePr>
            <p:xfrm>
              <a:off x="190500" y="1467807"/>
              <a:ext cx="11811000" cy="4912360"/>
            </p:xfrm>
            <a:graphic>
              <a:graphicData uri="http://schemas.openxmlformats.org/drawingml/2006/table">
                <a:tbl>
                  <a:tblPr firstRow="1" bandRow="1">
                    <a:tableStyleId>{5C22544A-7EE6-4342-B048-85BDC9FD1C3A}</a:tableStyleId>
                  </a:tblPr>
                  <a:tblGrid>
                    <a:gridCol w="2160168">
                      <a:extLst>
                        <a:ext uri="{9D8B030D-6E8A-4147-A177-3AD203B41FA5}">
                          <a16:colId xmlns:a16="http://schemas.microsoft.com/office/drawing/2014/main" val="2265617366"/>
                        </a:ext>
                      </a:extLst>
                    </a:gridCol>
                    <a:gridCol w="3588774">
                      <a:extLst>
                        <a:ext uri="{9D8B030D-6E8A-4147-A177-3AD203B41FA5}">
                          <a16:colId xmlns:a16="http://schemas.microsoft.com/office/drawing/2014/main" val="3935401253"/>
                        </a:ext>
                      </a:extLst>
                    </a:gridCol>
                    <a:gridCol w="2487562">
                      <a:extLst>
                        <a:ext uri="{9D8B030D-6E8A-4147-A177-3AD203B41FA5}">
                          <a16:colId xmlns:a16="http://schemas.microsoft.com/office/drawing/2014/main" val="1521923032"/>
                        </a:ext>
                      </a:extLst>
                    </a:gridCol>
                    <a:gridCol w="3574496">
                      <a:extLst>
                        <a:ext uri="{9D8B030D-6E8A-4147-A177-3AD203B41FA5}">
                          <a16:colId xmlns:a16="http://schemas.microsoft.com/office/drawing/2014/main" val="1539336404"/>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name</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meaning</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formula</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interpretation</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dirty="0">
                              <a:latin typeface="Calibri" panose="020F0502020204030204" pitchFamily="34" charset="0"/>
                              <a:ea typeface="Calibri" panose="020F0502020204030204" pitchFamily="34" charset="0"/>
                              <a:cs typeface="Calibri" panose="020F0502020204030204" pitchFamily="34" charset="0"/>
                            </a:rPr>
                            <a:t>Accuracy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ea typeface="Calibri" panose="020F0502020204030204" pitchFamily="34" charset="0"/>
                              <a:cs typeface="Calibri" panose="020F0502020204030204" pitchFamily="34" charset="0"/>
                            </a:rPr>
                            <a:t>Measures the proportion of correctly classified instances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31373" t="-68421" r="-144853" b="-6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Works well for balanced datasets but can be misleading for imbalanced classes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57912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a:t>
                          </a:r>
                          <a:r>
                            <a:rPr lang="pt-PT" sz="1600" dirty="0">
                              <a:latin typeface="Calibri" panose="020F0502020204030204" pitchFamily="34" charset="0"/>
                              <a:ea typeface="Calibri" panose="020F0502020204030204" pitchFamily="34" charset="0"/>
                              <a:cs typeface="Calibri" panose="020F0502020204030204" pitchFamily="34" charset="0"/>
                            </a:rPr>
                            <a:t> (Positive </a:t>
                          </a:r>
                          <a:r>
                            <a:rPr lang="pt-PT" sz="1600" dirty="0" err="1">
                              <a:latin typeface="Calibri" panose="020F0502020204030204" pitchFamily="34" charset="0"/>
                              <a:ea typeface="Calibri" panose="020F0502020204030204" pitchFamily="34" charset="0"/>
                              <a:cs typeface="Calibri" panose="020F0502020204030204" pitchFamily="34" charset="0"/>
                            </a:rPr>
                            <a:t>Predictive</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Value</a:t>
                          </a:r>
                          <a:r>
                            <a:rPr lang="pt-PT" sz="1600" dirty="0">
                              <a:latin typeface="Calibri" panose="020F0502020204030204" pitchFamily="34" charset="0"/>
                              <a:ea typeface="Calibri" panose="020F0502020204030204" pitchFamily="34" charset="0"/>
                              <a:cs typeface="Calibri" panose="020F0502020204030204" pitchFamily="34" charset="0"/>
                            </a:rPr>
                            <a:t>, PPV)</a:t>
                          </a: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predicted positive instances are actually positive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31373" t="-168421" r="-144853" b="-5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precision means fewer false positives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57912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Recall (Sensitivity or True Positive Rate, TPR)</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how many actual positive instances were correctly classified</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pt-PT"/>
                        </a:p>
                      </a:txBody>
                      <a:tcPr anchor="ctr">
                        <a:blipFill>
                          <a:blip r:embed="rId2"/>
                          <a:stretch>
                            <a:fillRect l="-231373" t="-268421" r="-144853" b="-4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 recall means fewer false negatives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579120">
                    <a:tc>
                      <a:txBody>
                        <a:bodyPr/>
                        <a:lstStyle/>
                        <a:p>
                          <a:r>
                            <a:rPr lang="pt-PT" sz="1600" dirty="0">
                              <a:latin typeface="Calibri" panose="020F0502020204030204" pitchFamily="34" charset="0"/>
                              <a:ea typeface="Calibri" panose="020F0502020204030204" pitchFamily="34" charset="0"/>
                              <a:cs typeface="Calibri" panose="020F0502020204030204" pitchFamily="34" charset="0"/>
                            </a:rPr>
                            <a:t>F1-Score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harmonic mean of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pt-PT"/>
                        </a:p>
                      </a:txBody>
                      <a:tcPr>
                        <a:blipFill>
                          <a:blip r:embed="rId2"/>
                          <a:stretch>
                            <a:fillRect l="-231373" t="-368421" r="-144853" b="-398947"/>
                          </a:stretch>
                        </a:blip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good balance between precision and recall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4496784"/>
                      </a:ext>
                    </a:extLst>
                  </a:tr>
                  <a:tr h="82296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ROC Curve (Receiver Operating Characteristic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the </a:t>
                          </a:r>
                          <a:r>
                            <a:rPr lang="en-US" sz="1600" b="1" dirty="0">
                              <a:latin typeface="Calibri" panose="020F0502020204030204" pitchFamily="34" charset="0"/>
                              <a:ea typeface="Calibri" panose="020F0502020204030204" pitchFamily="34" charset="0"/>
                              <a:cs typeface="Calibri" panose="020F0502020204030204" pitchFamily="34" charset="0"/>
                            </a:rPr>
                            <a:t>True Positive Rate (TPR) vs. False Positive Rate (FPR)</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higher the curve, the better the model</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6276537"/>
                      </a:ext>
                    </a:extLst>
                  </a:tr>
                  <a:tr h="579120">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AUC (Area Under the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Measures the area under the ROC curve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Higher AUC (closer to 1) means better model performance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62524966"/>
                      </a:ext>
                    </a:extLst>
                  </a:tr>
                  <a:tr h="82296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Precision-Recall</a:t>
                          </a:r>
                          <a:r>
                            <a:rPr lang="pt-PT" sz="1600" dirty="0">
                              <a:latin typeface="Calibri" panose="020F0502020204030204" pitchFamily="34" charset="0"/>
                              <a:ea typeface="Calibri" panose="020F0502020204030204" pitchFamily="34" charset="0"/>
                              <a:cs typeface="Calibri" panose="020F0502020204030204" pitchFamily="34" charset="0"/>
                            </a:rPr>
                            <a:t> Curve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Plots </a:t>
                          </a:r>
                          <a:r>
                            <a:rPr lang="en-US" sz="1600" b="1" dirty="0">
                              <a:latin typeface="Calibri" panose="020F0502020204030204" pitchFamily="34" charset="0"/>
                              <a:ea typeface="Calibri" panose="020F0502020204030204" pitchFamily="34" charset="0"/>
                              <a:cs typeface="Calibri" panose="020F0502020204030204" pitchFamily="34" charset="0"/>
                            </a:rPr>
                            <a:t>Precision vs. Recall</a:t>
                          </a:r>
                          <a:r>
                            <a:rPr lang="en-US" sz="1600" dirty="0">
                              <a:latin typeface="Calibri" panose="020F0502020204030204" pitchFamily="34" charset="0"/>
                              <a:ea typeface="Calibri" panose="020F0502020204030204" pitchFamily="34" charset="0"/>
                              <a:cs typeface="Calibri" panose="020F0502020204030204" pitchFamily="34" charset="0"/>
                            </a:rPr>
                            <a:t> at different thresholds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Useful for imbalanced datasets where precision and recall matter more than accuracy</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90216555"/>
                      </a:ext>
                    </a:extLst>
                  </a:tr>
                </a:tbl>
              </a:graphicData>
            </a:graphic>
          </p:graphicFrame>
        </mc:Fallback>
      </mc:AlternateContent>
      <p:sp>
        <p:nvSpPr>
          <p:cNvPr id="4" name="Slide Number Placeholder 8">
            <a:extLst>
              <a:ext uri="{FF2B5EF4-FFF2-40B4-BE49-F238E27FC236}">
                <a16:creationId xmlns:a16="http://schemas.microsoft.com/office/drawing/2014/main" id="{7F82DB25-5B1F-D132-5AF5-AF2E03C7D7C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18</a:t>
            </a:fld>
            <a:endParaRPr lang="pt-PT" dirty="0"/>
          </a:p>
        </p:txBody>
      </p:sp>
    </p:spTree>
    <p:extLst>
      <p:ext uri="{BB962C8B-B14F-4D97-AF65-F5344CB8AC3E}">
        <p14:creationId xmlns:p14="http://schemas.microsoft.com/office/powerpoint/2010/main" val="2536874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314000" cy="1697068"/>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Overfitting and underfitting in prediction (bias-variance tradeoff):</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Overfitting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complex and follows noise in the training data (variance).</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Underfitting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simple and fails to capture patterns (bias).</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EACA5516-799A-28E4-E59B-E4D992030A63}"/>
              </a:ext>
            </a:extLst>
          </p:cNvPr>
          <p:cNvPicPr>
            <a:picLocks noChangeAspect="1"/>
          </p:cNvPicPr>
          <p:nvPr/>
        </p:nvPicPr>
        <p:blipFill>
          <a:blip r:embed="rId2"/>
          <a:stretch>
            <a:fillRect/>
          </a:stretch>
        </p:blipFill>
        <p:spPr>
          <a:xfrm>
            <a:off x="5918718" y="2934566"/>
            <a:ext cx="4657725" cy="3829050"/>
          </a:xfrm>
          <a:prstGeom prst="rect">
            <a:avLst/>
          </a:prstGeom>
        </p:spPr>
      </p:pic>
      <p:pic>
        <p:nvPicPr>
          <p:cNvPr id="6" name="Picture 5">
            <a:extLst>
              <a:ext uri="{FF2B5EF4-FFF2-40B4-BE49-F238E27FC236}">
                <a16:creationId xmlns:a16="http://schemas.microsoft.com/office/drawing/2014/main" id="{FBE36267-B611-3959-D042-1F575E0F3024}"/>
              </a:ext>
            </a:extLst>
          </p:cNvPr>
          <p:cNvPicPr>
            <a:picLocks noChangeAspect="1"/>
          </p:cNvPicPr>
          <p:nvPr/>
        </p:nvPicPr>
        <p:blipFill>
          <a:blip r:embed="rId3"/>
          <a:stretch>
            <a:fillRect/>
          </a:stretch>
        </p:blipFill>
        <p:spPr>
          <a:xfrm>
            <a:off x="919649" y="2925235"/>
            <a:ext cx="4448175" cy="3829050"/>
          </a:xfrm>
          <a:prstGeom prst="rect">
            <a:avLst/>
          </a:prstGeom>
        </p:spPr>
      </p:pic>
      <p:sp>
        <p:nvSpPr>
          <p:cNvPr id="5" name="Slide Number Placeholder 8">
            <a:extLst>
              <a:ext uri="{FF2B5EF4-FFF2-40B4-BE49-F238E27FC236}">
                <a16:creationId xmlns:a16="http://schemas.microsoft.com/office/drawing/2014/main" id="{DA5C13EB-151A-3A34-96BD-DC06B6C6298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19</a:t>
            </a:fld>
            <a:endParaRPr lang="pt-PT" dirty="0"/>
          </a:p>
        </p:txBody>
      </p:sp>
    </p:spTree>
    <p:extLst>
      <p:ext uri="{BB962C8B-B14F-4D97-AF65-F5344CB8AC3E}">
        <p14:creationId xmlns:p14="http://schemas.microsoft.com/office/powerpoint/2010/main" val="360099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787419" y="247840"/>
            <a:ext cx="9220978" cy="6362319"/>
          </a:xfrm>
          <a:prstGeom prst="rect">
            <a:avLst/>
          </a:prstGeom>
          <a:noFill/>
        </p:spPr>
        <p:txBody>
          <a:bodyPr wrap="square">
            <a:spAutoFit/>
          </a:bodyPr>
          <a:lstStyle/>
          <a:p>
            <a:pPr marL="342900" lvl="0" indent="-342900">
              <a:lnSpc>
                <a:spcPct val="107000"/>
              </a:lnSpc>
              <a:spcAft>
                <a:spcPts val="800"/>
              </a:spcAft>
              <a:buSzPct val="60000"/>
              <a:buFont typeface="Symbol" panose="05050102010706020507" pitchFamily="18" charset="2"/>
              <a:buChar char=""/>
              <a:tabLst>
                <a:tab pos="457200" algn="l"/>
              </a:tabLst>
            </a:pPr>
            <a:r>
              <a:rPr lang="en-US" sz="3200" b="1" kern="100" dirty="0">
                <a:solidFill>
                  <a:srgbClr val="0F4761"/>
                </a:solidFill>
                <a:latin typeface="Calibri" panose="020F0502020204030204" pitchFamily="34" charset="0"/>
                <a:ea typeface="Calibri" panose="020F0502020204030204" pitchFamily="34" charset="0"/>
                <a:cs typeface="Calibri" panose="020F0502020204030204" pitchFamily="34" charset="0"/>
              </a:rPr>
              <a:t>Contents</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The types of Data Science tasks</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Data methodology stages</a:t>
            </a:r>
          </a:p>
          <a:p>
            <a:pPr marL="800100" lvl="1"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a:p>
            <a:pPr marL="1257300" lvl="2"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ML</a:t>
            </a:r>
          </a:p>
          <a:p>
            <a:pPr marL="1257300" lvl="2"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Supervised Learning</a:t>
            </a:r>
          </a:p>
          <a:p>
            <a:pPr marL="1714500" lvl="3"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Algorithms for ML</a:t>
            </a:r>
          </a:p>
          <a:p>
            <a:pPr marL="1714500" lvl="3" indent="-342900">
              <a:lnSpc>
                <a:spcPts val="3400"/>
              </a:lnSpc>
              <a:buSzPct val="60000"/>
              <a:buFont typeface="Symbol" panose="05050102010706020507" pitchFamily="18" charset="2"/>
              <a:buChar char=""/>
              <a:tabLst>
                <a:tab pos="457200" algn="l"/>
              </a:tabLst>
            </a:pPr>
            <a:r>
              <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Error metrics, Overfitting and Cross validation</a:t>
            </a:r>
          </a:p>
          <a:p>
            <a:pPr marL="1714500" lvl="3" indent="-342900">
              <a:lnSpc>
                <a:spcPts val="3400"/>
              </a:lnSpc>
              <a:buSzPct val="60000"/>
              <a:buFont typeface="Symbol" panose="05050102010706020507" pitchFamily="18" charset="2"/>
              <a:buChar char=""/>
              <a:tabLst>
                <a:tab pos="457200" algn="l"/>
              </a:tabLst>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Hyperparameter tuning</a:t>
            </a:r>
            <a:endParaRPr lang="pt-PT" sz="2400" i="1" kern="100" dirty="0">
              <a:solidFill>
                <a:srgbClr val="0F4761"/>
              </a:solidFill>
              <a:latin typeface="Aptos" panose="020B0004020202020204" pitchFamily="34" charset="0"/>
              <a:ea typeface="Calibri" panose="020F0502020204030204" pitchFamily="34" charset="0"/>
              <a:cs typeface="Times New Roman" panose="02020603050405020304" pitchFamily="18" charset="0"/>
            </a:endParaRPr>
          </a:p>
          <a:p>
            <a:pPr marL="800100" lvl="1" indent="-342900">
              <a:lnSpc>
                <a:spcPts val="3400"/>
              </a:lnSpc>
              <a:buSzPct val="60000"/>
              <a:buFont typeface="Symbol" panose="05050102010706020507" pitchFamily="18" charset="2"/>
              <a:buChar char=""/>
              <a:tabLst>
                <a:tab pos="457200" algn="l"/>
              </a:tabLst>
            </a:pP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Use cases:</a:t>
            </a:r>
          </a:p>
          <a:p>
            <a:pPr marL="1371600" lvl="2" indent="-457200">
              <a:lnSpc>
                <a:spcPts val="3400"/>
              </a:lnSpc>
              <a:buSzPct val="60000"/>
              <a:buFont typeface="+mj-lt"/>
              <a:buAutoNum type="arabicPeriod"/>
              <a:tabLst>
                <a:tab pos="457200" algn="l"/>
              </a:tabLst>
            </a:pP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Customer</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churn</a:t>
            </a:r>
            <a:endPar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a:p>
            <a:pPr marL="1371600" lvl="2" indent="-457200">
              <a:lnSpc>
                <a:spcPts val="3400"/>
              </a:lnSpc>
              <a:buSzPct val="60000"/>
              <a:buFont typeface="+mj-lt"/>
              <a:buAutoNum type="arabicPeriod"/>
              <a:tabLst>
                <a:tab pos="457200" algn="l"/>
              </a:tabLst>
            </a:pP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Customer</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complaints</a:t>
            </a:r>
            <a:endPar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a:p>
            <a:pPr marL="1371600" lvl="2" indent="-457200">
              <a:lnSpc>
                <a:spcPts val="3400"/>
              </a:lnSpc>
              <a:buSzPct val="60000"/>
              <a:buFont typeface="+mj-lt"/>
              <a:buAutoNum type="arabicPeriod"/>
              <a:tabLst>
                <a:tab pos="457200" algn="l"/>
              </a:tabLst>
            </a:pP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Customer</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value</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hands-on</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pt-PT" sz="2400"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exercise</a:t>
            </a:r>
            <a:r>
              <a:rPr lang="pt-PT"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a:t>
            </a:r>
            <a:endParaRPr lang="en-US" sz="24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8">
            <a:extLst>
              <a:ext uri="{FF2B5EF4-FFF2-40B4-BE49-F238E27FC236}">
                <a16:creationId xmlns:a16="http://schemas.microsoft.com/office/drawing/2014/main" id="{7CDBC75D-A53D-1DD3-7BEC-FCFF453370EA}"/>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a:t>
            </a:fld>
            <a:endParaRPr lang="pt-PT" dirty="0"/>
          </a:p>
        </p:txBody>
      </p:sp>
    </p:spTree>
    <p:extLst>
      <p:ext uri="{BB962C8B-B14F-4D97-AF65-F5344CB8AC3E}">
        <p14:creationId xmlns:p14="http://schemas.microsoft.com/office/powerpoint/2010/main" val="828857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314000" cy="1697068"/>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Overfitting and underfitting in prediction (bias-variance tradeoff):</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Overfitting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complex and follows noise in the training data (variance).</a:t>
            </a:r>
          </a:p>
          <a:p>
            <a:pPr marL="800100" lvl="1" indent="-342900">
              <a:lnSpc>
                <a:spcPct val="150000"/>
              </a:lnSpc>
              <a:buSzPct val="100000"/>
              <a:buFont typeface="Arial" panose="020B0604020202020204" pitchFamily="34" charset="0"/>
              <a:buChar char="•"/>
              <a:tabLst>
                <a:tab pos="457200" algn="l"/>
              </a:tabLst>
            </a:pPr>
            <a:r>
              <a:rPr lang="en-US" sz="2400" b="1" i="1" kern="100" dirty="0">
                <a:latin typeface="Calibri" panose="020F0502020204030204" pitchFamily="34" charset="0"/>
                <a:ea typeface="Calibri" panose="020F0502020204030204" pitchFamily="34" charset="0"/>
                <a:cs typeface="Calibri" panose="020F0502020204030204" pitchFamily="34" charset="0"/>
              </a:rPr>
              <a:t>Underfitting</a:t>
            </a:r>
            <a:r>
              <a:rPr lang="en-US" sz="2400" i="1" kern="100" dirty="0">
                <a:latin typeface="Calibri" panose="020F0502020204030204" pitchFamily="34" charset="0"/>
                <a:ea typeface="Calibri" panose="020F0502020204030204" pitchFamily="34" charset="0"/>
                <a:cs typeface="Calibri" panose="020F0502020204030204" pitchFamily="34" charset="0"/>
              </a:rPr>
              <a:t>: Model is too simple and fails to capture patterns (bias).</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5" name="Picture 4">
            <a:extLst>
              <a:ext uri="{FF2B5EF4-FFF2-40B4-BE49-F238E27FC236}">
                <a16:creationId xmlns:a16="http://schemas.microsoft.com/office/drawing/2014/main" id="{D9FADBC8-BF0F-2734-4D20-D93DDE2C863A}"/>
              </a:ext>
            </a:extLst>
          </p:cNvPr>
          <p:cNvPicPr>
            <a:picLocks noChangeAspect="1"/>
          </p:cNvPicPr>
          <p:nvPr/>
        </p:nvPicPr>
        <p:blipFill>
          <a:blip r:embed="rId2"/>
          <a:stretch>
            <a:fillRect/>
          </a:stretch>
        </p:blipFill>
        <p:spPr>
          <a:xfrm>
            <a:off x="5961101" y="2893758"/>
            <a:ext cx="4857750" cy="3829050"/>
          </a:xfrm>
          <a:prstGeom prst="rect">
            <a:avLst/>
          </a:prstGeom>
        </p:spPr>
      </p:pic>
      <p:pic>
        <p:nvPicPr>
          <p:cNvPr id="7" name="Picture 6">
            <a:extLst>
              <a:ext uri="{FF2B5EF4-FFF2-40B4-BE49-F238E27FC236}">
                <a16:creationId xmlns:a16="http://schemas.microsoft.com/office/drawing/2014/main" id="{F7F993F8-F315-7D4B-17F6-1382B9BF69B8}"/>
              </a:ext>
            </a:extLst>
          </p:cNvPr>
          <p:cNvPicPr>
            <a:picLocks noChangeAspect="1"/>
          </p:cNvPicPr>
          <p:nvPr/>
        </p:nvPicPr>
        <p:blipFill>
          <a:blip r:embed="rId3"/>
          <a:stretch>
            <a:fillRect/>
          </a:stretch>
        </p:blipFill>
        <p:spPr>
          <a:xfrm>
            <a:off x="884854" y="2893758"/>
            <a:ext cx="4667250" cy="3829050"/>
          </a:xfrm>
          <a:prstGeom prst="rect">
            <a:avLst/>
          </a:prstGeom>
        </p:spPr>
      </p:pic>
      <p:sp>
        <p:nvSpPr>
          <p:cNvPr id="4" name="Slide Number Placeholder 8">
            <a:extLst>
              <a:ext uri="{FF2B5EF4-FFF2-40B4-BE49-F238E27FC236}">
                <a16:creationId xmlns:a16="http://schemas.microsoft.com/office/drawing/2014/main" id="{B6E4ED20-E5C2-1011-BE53-E5F09317C96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20</a:t>
            </a:fld>
            <a:endParaRPr lang="pt-PT" dirty="0"/>
          </a:p>
        </p:txBody>
      </p:sp>
    </p:spTree>
    <p:extLst>
      <p:ext uri="{BB962C8B-B14F-4D97-AF65-F5344CB8AC3E}">
        <p14:creationId xmlns:p14="http://schemas.microsoft.com/office/powerpoint/2010/main" val="296070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3657411"/>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Cross Validation</a:t>
            </a:r>
          </a:p>
          <a:p>
            <a:pPr marL="1257300" lvl="6" indent="-342900">
              <a:spcBef>
                <a:spcPts val="1800"/>
              </a:spcBef>
              <a:spcAft>
                <a:spcPts val="4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More reliable model evaluation – Instead of relying on a single train-test split, cross-validation evaluates the model multiple times.</a:t>
            </a:r>
          </a:p>
          <a:p>
            <a:pPr marL="1257300" lvl="6" indent="-342900">
              <a:spcBef>
                <a:spcPts val="1800"/>
              </a:spcBef>
              <a:spcAft>
                <a:spcPts val="4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Reduces bias and variance – Ensures that the model isn’t overly dependent on one specific data split.</a:t>
            </a:r>
          </a:p>
          <a:p>
            <a:pPr marL="1257300" lvl="6" indent="-342900">
              <a:spcBef>
                <a:spcPts val="1800"/>
              </a:spcBef>
              <a:spcAft>
                <a:spcPts val="4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Maximizes data usage – Since multiple subsets of the data are used for both training and validation, more data contributes to model learning.</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8EFEAD5D-7B0A-A06E-0A77-31E689A3215A}"/>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21</a:t>
            </a:fld>
            <a:endParaRPr lang="pt-PT" dirty="0"/>
          </a:p>
        </p:txBody>
      </p:sp>
    </p:spTree>
    <p:extLst>
      <p:ext uri="{BB962C8B-B14F-4D97-AF65-F5344CB8AC3E}">
        <p14:creationId xmlns:p14="http://schemas.microsoft.com/office/powerpoint/2010/main" val="238092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1" y="902551"/>
            <a:ext cx="11137020" cy="2277547"/>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Cross Validation</a:t>
            </a:r>
          </a:p>
          <a:p>
            <a:pPr marL="1371600" lvl="6" indent="-457200">
              <a:spcBef>
                <a:spcPts val="600"/>
              </a:spcBef>
              <a:spcAft>
                <a:spcPts val="600"/>
              </a:spcAft>
              <a:buSzPct val="100000"/>
              <a:buFont typeface="+mj-lt"/>
              <a:buAutoNum type="arabicPeriod"/>
              <a:tabLst>
                <a:tab pos="457200" algn="l"/>
              </a:tabLst>
            </a:pPr>
            <a:r>
              <a:rPr lang="pt-PT" sz="2400" i="1" kern="100" dirty="0">
                <a:latin typeface="Calibri" panose="020F0502020204030204" pitchFamily="34" charset="0"/>
                <a:ea typeface="Calibri" panose="020F0502020204030204" pitchFamily="34" charset="0"/>
                <a:cs typeface="Calibri" panose="020F0502020204030204" pitchFamily="34" charset="0"/>
              </a:rPr>
              <a:t>K-</a:t>
            </a:r>
            <a:r>
              <a:rPr lang="pt-PT" sz="2400" i="1" kern="100" dirty="0" err="1">
                <a:latin typeface="Calibri" panose="020F0502020204030204" pitchFamily="34" charset="0"/>
                <a:ea typeface="Calibri" panose="020F0502020204030204" pitchFamily="34" charset="0"/>
                <a:cs typeface="Calibri" panose="020F0502020204030204" pitchFamily="34" charset="0"/>
              </a:rPr>
              <a:t>Fold</a:t>
            </a:r>
            <a:r>
              <a:rPr lang="pt-PT" sz="2400" i="1" kern="100" dirty="0">
                <a:latin typeface="Calibri" panose="020F0502020204030204" pitchFamily="34" charset="0"/>
                <a:ea typeface="Calibri" panose="020F0502020204030204" pitchFamily="34" charset="0"/>
                <a:cs typeface="Calibri" panose="020F0502020204030204" pitchFamily="34" charset="0"/>
              </a:rPr>
              <a: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r>
              <a:rPr lang="pt-PT" sz="2400" i="1" kern="100" dirty="0">
                <a:latin typeface="Calibri" panose="020F0502020204030204" pitchFamily="34" charset="0"/>
                <a:ea typeface="Calibri" panose="020F0502020204030204" pitchFamily="34" charset="0"/>
                <a:cs typeface="Calibri" panose="020F0502020204030204" pitchFamily="34" charset="0"/>
              </a:rPr>
              <a: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 final model performance is the average of all test results.</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Good balance between bias and variance.</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Common choice (e.g., K=5 or K=10).</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50B83907-836F-C466-BA2E-B478B315D1E5}"/>
              </a:ext>
            </a:extLst>
          </p:cNvPr>
          <p:cNvPicPr>
            <a:picLocks noChangeAspect="1"/>
          </p:cNvPicPr>
          <p:nvPr/>
        </p:nvPicPr>
        <p:blipFill>
          <a:blip r:embed="rId2"/>
          <a:stretch>
            <a:fillRect/>
          </a:stretch>
        </p:blipFill>
        <p:spPr>
          <a:xfrm>
            <a:off x="3171825" y="3603183"/>
            <a:ext cx="5848350" cy="2647950"/>
          </a:xfrm>
          <a:prstGeom prst="rect">
            <a:avLst/>
          </a:prstGeom>
        </p:spPr>
      </p:pic>
      <p:sp>
        <p:nvSpPr>
          <p:cNvPr id="5" name="Slide Number Placeholder 8">
            <a:extLst>
              <a:ext uri="{FF2B5EF4-FFF2-40B4-BE49-F238E27FC236}">
                <a16:creationId xmlns:a16="http://schemas.microsoft.com/office/drawing/2014/main" id="{E952AF7B-C27F-417B-FD06-532C57C0D48F}"/>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22</a:t>
            </a:fld>
            <a:endParaRPr lang="pt-PT" dirty="0"/>
          </a:p>
        </p:txBody>
      </p:sp>
    </p:spTree>
    <p:extLst>
      <p:ext uri="{BB962C8B-B14F-4D97-AF65-F5344CB8AC3E}">
        <p14:creationId xmlns:p14="http://schemas.microsoft.com/office/powerpoint/2010/main" val="424474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343497" cy="5537221"/>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Cross Validation</a:t>
            </a:r>
          </a:p>
          <a:p>
            <a:pPr marL="1371600" lvl="6" indent="-457200">
              <a:lnSpc>
                <a:spcPts val="3500"/>
              </a:lnSpc>
              <a:spcBef>
                <a:spcPts val="600"/>
              </a:spcBef>
              <a:spcAft>
                <a:spcPts val="600"/>
              </a:spcAft>
              <a:buSzPct val="100000"/>
              <a:buFont typeface="+mj-lt"/>
              <a:buAutoNum type="arabicPeriod" startAt="2"/>
              <a:tabLst>
                <a:tab pos="457200" algn="l"/>
              </a:tabLst>
            </a:pPr>
            <a:r>
              <a:rPr lang="pt-PT" sz="2400" i="1" kern="100" dirty="0" err="1">
                <a:latin typeface="Calibri" panose="020F0502020204030204" pitchFamily="34" charset="0"/>
                <a:ea typeface="Calibri" panose="020F0502020204030204" pitchFamily="34" charset="0"/>
                <a:cs typeface="Calibri" panose="020F0502020204030204" pitchFamily="34" charset="0"/>
              </a:rPr>
              <a:t>Stratified</a:t>
            </a:r>
            <a:r>
              <a:rPr lang="pt-PT" sz="2400" i="1" kern="100" dirty="0">
                <a:latin typeface="Calibri" panose="020F0502020204030204" pitchFamily="34" charset="0"/>
                <a:ea typeface="Calibri" panose="020F0502020204030204" pitchFamily="34" charset="0"/>
                <a:cs typeface="Calibri" panose="020F0502020204030204" pitchFamily="34" charset="0"/>
              </a:rPr>
              <a:t> K-</a:t>
            </a:r>
            <a:r>
              <a:rPr lang="pt-PT" sz="2400" i="1" kern="100" dirty="0" err="1">
                <a:latin typeface="Calibri" panose="020F0502020204030204" pitchFamily="34" charset="0"/>
                <a:ea typeface="Calibri" panose="020F0502020204030204" pitchFamily="34" charset="0"/>
                <a:cs typeface="Calibri" panose="020F0502020204030204" pitchFamily="34" charset="0"/>
              </a:rPr>
              <a:t>Fold</a:t>
            </a:r>
            <a:r>
              <a:rPr lang="pt-PT" sz="2400" i="1" kern="100" dirty="0">
                <a:latin typeface="Calibri" panose="020F0502020204030204" pitchFamily="34" charset="0"/>
                <a:ea typeface="Calibri" panose="020F0502020204030204" pitchFamily="34" charset="0"/>
                <a:cs typeface="Calibri" panose="020F0502020204030204" pitchFamily="34" charset="0"/>
              </a:rPr>
              <a: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r>
              <a:rPr lang="pt-PT" sz="2400" i="1" kern="100" dirty="0">
                <a:latin typeface="Calibri" panose="020F0502020204030204" pitchFamily="34" charset="0"/>
                <a:ea typeface="Calibri" panose="020F0502020204030204" pitchFamily="34" charset="0"/>
                <a:cs typeface="Calibri" panose="020F0502020204030204" pitchFamily="34" charset="0"/>
              </a:rPr>
              <a: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Similar to K-Fold but maintains class distribution across folds.</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Useful when dealing with imbalanced datasets.</a:t>
            </a:r>
          </a:p>
          <a:p>
            <a:pPr marL="1371600" lvl="6" indent="-457200">
              <a:lnSpc>
                <a:spcPts val="3500"/>
              </a:lnSpc>
              <a:spcBef>
                <a:spcPts val="600"/>
              </a:spcBef>
              <a:spcAft>
                <a:spcPts val="600"/>
              </a:spcAft>
              <a:buSzPct val="100000"/>
              <a:buFont typeface="+mj-lt"/>
              <a:buAutoNum type="arabicPeriod" startAt="2"/>
              <a:tabLst>
                <a:tab pos="457200" algn="l"/>
              </a:tabLst>
            </a:pPr>
            <a:r>
              <a:rPr lang="pt-PT" sz="2400" i="1" kern="100" dirty="0" err="1">
                <a:latin typeface="Calibri" panose="020F0502020204030204" pitchFamily="34" charset="0"/>
                <a:ea typeface="Calibri" panose="020F0502020204030204" pitchFamily="34" charset="0"/>
                <a:cs typeface="Calibri" panose="020F0502020204030204" pitchFamily="34" charset="0"/>
              </a:rPr>
              <a:t>Leave</a:t>
            </a:r>
            <a:r>
              <a:rPr lang="pt-PT" sz="2400" i="1" kern="100" dirty="0">
                <a:latin typeface="Calibri" panose="020F0502020204030204" pitchFamily="34" charset="0"/>
                <a:ea typeface="Calibri" panose="020F0502020204030204" pitchFamily="34" charset="0"/>
                <a:cs typeface="Calibri" panose="020F0502020204030204" pitchFamily="34" charset="0"/>
              </a:rPr>
              <a:t>-</a:t>
            </a:r>
            <a:r>
              <a:rPr lang="pt-PT" sz="2400" i="1" kern="100" dirty="0" err="1">
                <a:latin typeface="Calibri" panose="020F0502020204030204" pitchFamily="34" charset="0"/>
                <a:ea typeface="Calibri" panose="020F0502020204030204" pitchFamily="34" charset="0"/>
                <a:cs typeface="Calibri" panose="020F0502020204030204" pitchFamily="34" charset="0"/>
              </a:rPr>
              <a:t>One</a:t>
            </a:r>
            <a:r>
              <a:rPr lang="pt-PT" sz="2400" i="1" kern="100" dirty="0">
                <a:latin typeface="Calibri" panose="020F0502020204030204" pitchFamily="34" charset="0"/>
                <a:ea typeface="Calibri" panose="020F0502020204030204" pitchFamily="34" charset="0"/>
                <a:cs typeface="Calibri" panose="020F0502020204030204" pitchFamily="34" charset="0"/>
              </a:rPr>
              <a:t>-Out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r>
              <a:rPr lang="pt-PT" sz="2400" i="1" kern="100" dirty="0">
                <a:latin typeface="Calibri" panose="020F0502020204030204" pitchFamily="34" charset="0"/>
                <a:ea typeface="Calibri" panose="020F0502020204030204" pitchFamily="34" charset="0"/>
                <a:cs typeface="Calibri" panose="020F0502020204030204" pitchFamily="34" charset="0"/>
              </a:rPr>
              <a:t> (LOOCV)</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Each data point is used once as a test set, while the rest serve as the training set.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Repeats for every data point.</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More accurate, but computationally expensive for large datasets.</a:t>
            </a:r>
          </a:p>
          <a:p>
            <a:pPr marL="1371600" lvl="6" indent="-457200">
              <a:lnSpc>
                <a:spcPts val="3500"/>
              </a:lnSpc>
              <a:spcBef>
                <a:spcPts val="600"/>
              </a:spcBef>
              <a:spcAft>
                <a:spcPts val="600"/>
              </a:spcAft>
              <a:buSzPct val="100000"/>
              <a:buFont typeface="+mj-lt"/>
              <a:buAutoNum type="arabicPeriod" startAt="2"/>
              <a:tabLst>
                <a:tab pos="457200" algn="l"/>
              </a:tabLst>
            </a:pPr>
            <a:r>
              <a:rPr lang="pt-PT" sz="2400" i="1" kern="100" dirty="0" err="1">
                <a:latin typeface="Calibri" panose="020F0502020204030204" pitchFamily="34" charset="0"/>
                <a:ea typeface="Calibri" panose="020F0502020204030204" pitchFamily="34" charset="0"/>
                <a:cs typeface="Calibri" panose="020F0502020204030204" pitchFamily="34" charset="0"/>
              </a:rPr>
              <a:t>Leave</a:t>
            </a:r>
            <a:r>
              <a:rPr lang="pt-PT" sz="2400" i="1" kern="100" dirty="0">
                <a:latin typeface="Calibri" panose="020F0502020204030204" pitchFamily="34" charset="0"/>
                <a:ea typeface="Calibri" panose="020F0502020204030204" pitchFamily="34" charset="0"/>
                <a:cs typeface="Calibri" panose="020F0502020204030204" pitchFamily="34" charset="0"/>
              </a:rPr>
              <a:t>-P-Out Cross-</a:t>
            </a:r>
            <a:r>
              <a:rPr lang="pt-PT" sz="2400" i="1" kern="100" dirty="0" err="1">
                <a:latin typeface="Calibri" panose="020F0502020204030204" pitchFamily="34" charset="0"/>
                <a:ea typeface="Calibri" panose="020F0502020204030204" pitchFamily="34" charset="0"/>
                <a:cs typeface="Calibri" panose="020F0502020204030204" pitchFamily="34" charset="0"/>
              </a:rPr>
              <a:t>Validation</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1828800" lvl="7" indent="-457200">
              <a:lnSpc>
                <a:spcPts val="35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Instead of leaving out one sample, P samples are left out in each iteration.</a:t>
            </a:r>
          </a:p>
          <a:p>
            <a:pPr marL="1828800" lvl="7" indent="-457200">
              <a:lnSpc>
                <a:spcPts val="35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Similar to LOOCV but more flexible.</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C33CF879-6549-7401-3C41-2791F72E7FE6}"/>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23</a:t>
            </a:fld>
            <a:endParaRPr lang="pt-PT" dirty="0"/>
          </a:p>
        </p:txBody>
      </p:sp>
    </p:spTree>
    <p:extLst>
      <p:ext uri="{BB962C8B-B14F-4D97-AF65-F5344CB8AC3E}">
        <p14:creationId xmlns:p14="http://schemas.microsoft.com/office/powerpoint/2010/main" val="354103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343497" cy="2357056"/>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Cross Validation</a:t>
            </a:r>
          </a:p>
          <a:p>
            <a:pPr marL="1371600" lvl="6" indent="-457200">
              <a:lnSpc>
                <a:spcPts val="3500"/>
              </a:lnSpc>
              <a:spcBef>
                <a:spcPts val="600"/>
              </a:spcBef>
              <a:spcAft>
                <a:spcPts val="600"/>
              </a:spcAft>
              <a:buSzPct val="100000"/>
              <a:buFont typeface="+mj-lt"/>
              <a:buAutoNum type="arabicPeriod" startAt="5"/>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Time Series Cross-Validation (Rolling Window):</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Used for time-dependent data.</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Training is performed on past data, and testing is done on future data.</a:t>
            </a:r>
          </a:p>
          <a:p>
            <a:pPr marL="1828800" lvl="7"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Prevents data leakage from the future into the past.</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07504B42-6816-C302-2909-93EBBE1D9796}"/>
              </a:ext>
            </a:extLst>
          </p:cNvPr>
          <p:cNvPicPr>
            <a:picLocks noChangeAspect="1"/>
          </p:cNvPicPr>
          <p:nvPr/>
        </p:nvPicPr>
        <p:blipFill>
          <a:blip r:embed="rId2"/>
          <a:stretch>
            <a:fillRect/>
          </a:stretch>
        </p:blipFill>
        <p:spPr>
          <a:xfrm>
            <a:off x="6479331" y="3595486"/>
            <a:ext cx="4819650" cy="3048000"/>
          </a:xfrm>
          <a:prstGeom prst="rect">
            <a:avLst/>
          </a:prstGeom>
        </p:spPr>
      </p:pic>
      <p:pic>
        <p:nvPicPr>
          <p:cNvPr id="5" name="Picture 4">
            <a:extLst>
              <a:ext uri="{FF2B5EF4-FFF2-40B4-BE49-F238E27FC236}">
                <a16:creationId xmlns:a16="http://schemas.microsoft.com/office/drawing/2014/main" id="{0F3AFC43-903A-3440-405A-315CDA0617EA}"/>
              </a:ext>
            </a:extLst>
          </p:cNvPr>
          <p:cNvPicPr>
            <a:picLocks noChangeAspect="1"/>
          </p:cNvPicPr>
          <p:nvPr/>
        </p:nvPicPr>
        <p:blipFill>
          <a:blip r:embed="rId3"/>
          <a:stretch>
            <a:fillRect/>
          </a:stretch>
        </p:blipFill>
        <p:spPr>
          <a:xfrm>
            <a:off x="645269" y="3595486"/>
            <a:ext cx="5191125" cy="3048000"/>
          </a:xfrm>
          <a:prstGeom prst="rect">
            <a:avLst/>
          </a:prstGeom>
        </p:spPr>
      </p:pic>
      <p:sp>
        <p:nvSpPr>
          <p:cNvPr id="6" name="Slide Number Placeholder 8">
            <a:extLst>
              <a:ext uri="{FF2B5EF4-FFF2-40B4-BE49-F238E27FC236}">
                <a16:creationId xmlns:a16="http://schemas.microsoft.com/office/drawing/2014/main" id="{B43EBEEC-B764-49B4-ED09-3437A49F1CF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24</a:t>
            </a:fld>
            <a:endParaRPr lang="pt-PT" dirty="0"/>
          </a:p>
        </p:txBody>
      </p:sp>
    </p:spTree>
    <p:extLst>
      <p:ext uri="{BB962C8B-B14F-4D97-AF65-F5344CB8AC3E}">
        <p14:creationId xmlns:p14="http://schemas.microsoft.com/office/powerpoint/2010/main" val="1844850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2308324"/>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What are hyperparameters?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Hyperparameters are </a:t>
            </a:r>
            <a:r>
              <a:rPr lang="en-US" sz="2400" b="1" i="1" kern="100" dirty="0">
                <a:latin typeface="Calibri" panose="020F0502020204030204" pitchFamily="34" charset="0"/>
                <a:ea typeface="Calibri" panose="020F0502020204030204" pitchFamily="34" charset="0"/>
                <a:cs typeface="Calibri" panose="020F0502020204030204" pitchFamily="34" charset="0"/>
              </a:rPr>
              <a:t>configurable settings</a:t>
            </a:r>
            <a:r>
              <a:rPr lang="en-US" sz="2400" i="1" kern="100" dirty="0">
                <a:latin typeface="Calibri" panose="020F0502020204030204" pitchFamily="34" charset="0"/>
                <a:ea typeface="Calibri" panose="020F0502020204030204" pitchFamily="34" charset="0"/>
                <a:cs typeface="Calibri" panose="020F0502020204030204" pitchFamily="34" charset="0"/>
              </a:rPr>
              <a:t> in a machine learning model that are </a:t>
            </a:r>
            <a:r>
              <a:rPr lang="en-US" sz="2400" b="1" i="1" kern="100" dirty="0">
                <a:latin typeface="Calibri" panose="020F0502020204030204" pitchFamily="34" charset="0"/>
                <a:ea typeface="Calibri" panose="020F0502020204030204" pitchFamily="34" charset="0"/>
                <a:cs typeface="Calibri" panose="020F0502020204030204" pitchFamily="34" charset="0"/>
              </a:rPr>
              <a:t>not learned from the data</a:t>
            </a:r>
            <a:r>
              <a:rPr lang="en-US" sz="2400" i="1" kern="100" dirty="0">
                <a:latin typeface="Calibri" panose="020F0502020204030204" pitchFamily="34" charset="0"/>
                <a:ea typeface="Calibri" panose="020F0502020204030204" pitchFamily="34" charset="0"/>
                <a:cs typeface="Calibri" panose="020F0502020204030204" pitchFamily="34" charset="0"/>
              </a:rPr>
              <a:t> but are </a:t>
            </a:r>
            <a:r>
              <a:rPr lang="en-US" sz="2400" b="1" i="1" kern="100" dirty="0">
                <a:latin typeface="Calibri" panose="020F0502020204030204" pitchFamily="34" charset="0"/>
                <a:ea typeface="Calibri" panose="020F0502020204030204" pitchFamily="34" charset="0"/>
                <a:cs typeface="Calibri" panose="020F0502020204030204" pitchFamily="34" charset="0"/>
              </a:rPr>
              <a:t>set before training</a:t>
            </a:r>
            <a:r>
              <a:rPr lang="en-US" sz="2400" i="1" kern="100" dirty="0">
                <a:latin typeface="Calibri" panose="020F0502020204030204" pitchFamily="34" charset="0"/>
                <a:ea typeface="Calibri" panose="020F0502020204030204" pitchFamily="34" charset="0"/>
                <a:cs typeface="Calibri" panose="020F0502020204030204" pitchFamily="34" charset="0"/>
              </a:rPr>
              <a:t>. They control the training process and influence model performance.</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graphicFrame>
        <p:nvGraphicFramePr>
          <p:cNvPr id="6" name="Table 5">
            <a:extLst>
              <a:ext uri="{FF2B5EF4-FFF2-40B4-BE49-F238E27FC236}">
                <a16:creationId xmlns:a16="http://schemas.microsoft.com/office/drawing/2014/main" id="{8863879D-7B73-8434-EAD8-E9C60799A7E9}"/>
              </a:ext>
            </a:extLst>
          </p:cNvPr>
          <p:cNvGraphicFramePr>
            <a:graphicFrameLocks noGrp="1"/>
          </p:cNvGraphicFramePr>
          <p:nvPr>
            <p:extLst>
              <p:ext uri="{D42A27DB-BD31-4B8C-83A1-F6EECF244321}">
                <p14:modId xmlns:p14="http://schemas.microsoft.com/office/powerpoint/2010/main" val="408317732"/>
              </p:ext>
            </p:extLst>
          </p:nvPr>
        </p:nvGraphicFramePr>
        <p:xfrm>
          <a:off x="1447800" y="3647126"/>
          <a:ext cx="9296400" cy="1899920"/>
        </p:xfrm>
        <a:graphic>
          <a:graphicData uri="http://schemas.openxmlformats.org/drawingml/2006/table">
            <a:tbl>
              <a:tblPr firstRow="1" bandRow="1">
                <a:tableStyleId>{5C22544A-7EE6-4342-B048-85BDC9FD1C3A}</a:tableStyleId>
              </a:tblPr>
              <a:tblGrid>
                <a:gridCol w="3131289">
                  <a:extLst>
                    <a:ext uri="{9D8B030D-6E8A-4147-A177-3AD203B41FA5}">
                      <a16:colId xmlns:a16="http://schemas.microsoft.com/office/drawing/2014/main" val="2265617366"/>
                    </a:ext>
                  </a:extLst>
                </a:gridCol>
                <a:gridCol w="3282522">
                  <a:extLst>
                    <a:ext uri="{9D8B030D-6E8A-4147-A177-3AD203B41FA5}">
                      <a16:colId xmlns:a16="http://schemas.microsoft.com/office/drawing/2014/main" val="3935401253"/>
                    </a:ext>
                  </a:extLst>
                </a:gridCol>
                <a:gridCol w="2882589">
                  <a:extLst>
                    <a:ext uri="{9D8B030D-6E8A-4147-A177-3AD203B41FA5}">
                      <a16:colId xmlns:a16="http://schemas.microsoft.com/office/drawing/2014/main" val="1521923032"/>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Aspect</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dirty="0" err="1">
                          <a:latin typeface="Calibri" panose="020F0502020204030204" pitchFamily="34" charset="0"/>
                          <a:ea typeface="Calibri" panose="020F0502020204030204" pitchFamily="34" charset="0"/>
                          <a:cs typeface="Calibri" panose="020F0502020204030204" pitchFamily="34" charset="0"/>
                        </a:rPr>
                        <a:t>Hyperparameters</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dirty="0" err="1">
                          <a:latin typeface="Calibri" panose="020F0502020204030204" pitchFamily="34" charset="0"/>
                          <a:ea typeface="Calibri" panose="020F0502020204030204" pitchFamily="34" charset="0"/>
                          <a:cs typeface="Calibri" panose="020F0502020204030204" pitchFamily="34" charset="0"/>
                        </a:rPr>
                        <a:t>Parameters</a:t>
                      </a:r>
                      <a:endParaRPr lang="pt-PT"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00" dirty="0">
                          <a:latin typeface="Calibri" panose="020F0502020204030204" pitchFamily="34" charset="0"/>
                          <a:ea typeface="Calibri" panose="020F0502020204030204" pitchFamily="34" charset="0"/>
                          <a:cs typeface="Calibri" panose="020F0502020204030204" pitchFamily="34" charset="0"/>
                        </a:rPr>
                        <a:t>Definition</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dirty="0" err="1">
                          <a:latin typeface="Calibri" panose="020F0502020204030204" pitchFamily="34" charset="0"/>
                          <a:ea typeface="Calibri" panose="020F0502020204030204" pitchFamily="34" charset="0"/>
                          <a:cs typeface="Calibri" panose="020F0502020204030204" pitchFamily="34" charset="0"/>
                        </a:rPr>
                        <a:t>Settings</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defined</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b="1" dirty="0" err="1">
                          <a:latin typeface="Calibri" panose="020F0502020204030204" pitchFamily="34" charset="0"/>
                          <a:ea typeface="Calibri" panose="020F0502020204030204" pitchFamily="34" charset="0"/>
                          <a:cs typeface="Calibri" panose="020F0502020204030204" pitchFamily="34" charset="0"/>
                        </a:rPr>
                        <a:t>before</a:t>
                      </a:r>
                      <a:r>
                        <a:rPr lang="pt-PT" sz="1600" dirty="0">
                          <a:latin typeface="Calibri" panose="020F0502020204030204" pitchFamily="34" charset="0"/>
                          <a:ea typeface="Calibri" panose="020F0502020204030204" pitchFamily="34" charset="0"/>
                          <a:cs typeface="Calibri" panose="020F0502020204030204" pitchFamily="34" charset="0"/>
                        </a:rPr>
                        <a:t> training</a:t>
                      </a:r>
                    </a:p>
                  </a:txBody>
                  <a:tcPr anchor="ctr"/>
                </a:tc>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Values</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learned</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b="1" dirty="0" err="1">
                          <a:latin typeface="Calibri" panose="020F0502020204030204" pitchFamily="34" charset="0"/>
                          <a:ea typeface="Calibri" panose="020F0502020204030204" pitchFamily="34" charset="0"/>
                          <a:cs typeface="Calibri" panose="020F0502020204030204" pitchFamily="34" charset="0"/>
                        </a:rPr>
                        <a:t>during</a:t>
                      </a:r>
                      <a:r>
                        <a:rPr lang="pt-PT" sz="1600" dirty="0">
                          <a:latin typeface="Calibri" panose="020F0502020204030204" pitchFamily="34" charset="0"/>
                          <a:ea typeface="Calibri" panose="020F0502020204030204" pitchFamily="34" charset="0"/>
                          <a:cs typeface="Calibri" panose="020F0502020204030204" pitchFamily="34" charset="0"/>
                        </a:rPr>
                        <a:t> training</a:t>
                      </a:r>
                    </a:p>
                  </a:txBody>
                  <a:tcPr anchor="ctr"/>
                </a:tc>
                <a:extLst>
                  <a:ext uri="{0D108BD9-81ED-4DB2-BD59-A6C34878D82A}">
                    <a16:rowId xmlns:a16="http://schemas.microsoft.com/office/drawing/2014/main" val="2921398314"/>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Examples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Learning rate, number of layers, batch size</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Weights, biases in neural networks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83980171"/>
                  </a:ext>
                </a:extLst>
              </a:tr>
              <a:tr h="370840">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Optimization</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Tuned manually or via search methods</a:t>
                      </a:r>
                      <a:endParaRPr lang="pt-PT"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pt-PT" sz="1600" dirty="0" err="1">
                          <a:latin typeface="Calibri" panose="020F0502020204030204" pitchFamily="34" charset="0"/>
                          <a:ea typeface="Calibri" panose="020F0502020204030204" pitchFamily="34" charset="0"/>
                          <a:cs typeface="Calibri" panose="020F0502020204030204" pitchFamily="34" charset="0"/>
                        </a:rPr>
                        <a:t>Optimized</a:t>
                      </a:r>
                      <a:r>
                        <a:rPr lang="pt-PT" sz="1600" dirty="0">
                          <a:latin typeface="Calibri" panose="020F0502020204030204" pitchFamily="34" charset="0"/>
                          <a:ea typeface="Calibri" panose="020F0502020204030204" pitchFamily="34" charset="0"/>
                          <a:cs typeface="Calibri" panose="020F0502020204030204" pitchFamily="34" charset="0"/>
                        </a:rPr>
                        <a:t> via training (e.g., </a:t>
                      </a:r>
                      <a:r>
                        <a:rPr lang="pt-PT" sz="1600" dirty="0" err="1">
                          <a:latin typeface="Calibri" panose="020F0502020204030204" pitchFamily="34" charset="0"/>
                          <a:ea typeface="Calibri" panose="020F0502020204030204" pitchFamily="34" charset="0"/>
                          <a:cs typeface="Calibri" panose="020F0502020204030204" pitchFamily="34" charset="0"/>
                        </a:rPr>
                        <a:t>gradient</a:t>
                      </a:r>
                      <a:r>
                        <a:rPr lang="pt-PT" sz="1600" dirty="0">
                          <a:latin typeface="Calibri" panose="020F0502020204030204" pitchFamily="34" charset="0"/>
                          <a:ea typeface="Calibri" panose="020F0502020204030204" pitchFamily="34" charset="0"/>
                          <a:cs typeface="Calibri" panose="020F0502020204030204" pitchFamily="34" charset="0"/>
                        </a:rPr>
                        <a:t> </a:t>
                      </a:r>
                      <a:r>
                        <a:rPr lang="pt-PT" sz="1600" dirty="0" err="1">
                          <a:latin typeface="Calibri" panose="020F0502020204030204" pitchFamily="34" charset="0"/>
                          <a:ea typeface="Calibri" panose="020F0502020204030204" pitchFamily="34" charset="0"/>
                          <a:cs typeface="Calibri" panose="020F0502020204030204" pitchFamily="34" charset="0"/>
                        </a:rPr>
                        <a:t>descent</a:t>
                      </a:r>
                      <a:r>
                        <a:rPr lang="pt-PT" sz="1600" dirty="0">
                          <a:latin typeface="Calibri" panose="020F0502020204030204" pitchFamily="34" charset="0"/>
                          <a:ea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3421761106"/>
                  </a:ext>
                </a:extLst>
              </a:tr>
            </a:tbl>
          </a:graphicData>
        </a:graphic>
      </p:graphicFrame>
      <p:sp>
        <p:nvSpPr>
          <p:cNvPr id="4" name="Slide Number Placeholder 8">
            <a:extLst>
              <a:ext uri="{FF2B5EF4-FFF2-40B4-BE49-F238E27FC236}">
                <a16:creationId xmlns:a16="http://schemas.microsoft.com/office/drawing/2014/main" id="{2D564237-4B0B-A1AF-289B-E39D1EB8C50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25</a:t>
            </a:fld>
            <a:endParaRPr lang="pt-PT" dirty="0"/>
          </a:p>
        </p:txBody>
      </p:sp>
    </p:spTree>
    <p:extLst>
      <p:ext uri="{BB962C8B-B14F-4D97-AF65-F5344CB8AC3E}">
        <p14:creationId xmlns:p14="http://schemas.microsoft.com/office/powerpoint/2010/main" val="2458127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4832092"/>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hyperparameters</a:t>
            </a:r>
          </a:p>
          <a:p>
            <a:pPr marL="1828800" lvl="6" indent="-457200">
              <a:spcBef>
                <a:spcPts val="600"/>
              </a:spcBef>
              <a:spcAft>
                <a:spcPts val="600"/>
              </a:spcAft>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Model-Specific Hyperparameters (affect the architecture of the model):</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Number of hidden layers (in neural networks).</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Number of trees (in Random Forest).</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Number of clusters (in K-Means).</a:t>
            </a:r>
          </a:p>
          <a:p>
            <a:pPr marL="1828800" lvl="6" indent="-457200">
              <a:spcBef>
                <a:spcPts val="600"/>
              </a:spcBef>
              <a:spcAft>
                <a:spcPts val="600"/>
              </a:spcAft>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Optimization Hyperparameters (affect training efficiency):</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Learning rate (α) – Controls step size in optimization (e.g., gradient descent).</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Batch size – Number of training samples per batch.</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Epochs – Number of full passes through the dataset.</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8">
            <a:extLst>
              <a:ext uri="{FF2B5EF4-FFF2-40B4-BE49-F238E27FC236}">
                <a16:creationId xmlns:a16="http://schemas.microsoft.com/office/drawing/2014/main" id="{6E61E76D-60CC-8299-08BB-ED77DC2E8226}"/>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26</a:t>
            </a:fld>
            <a:endParaRPr lang="pt-PT" dirty="0"/>
          </a:p>
        </p:txBody>
      </p:sp>
    </p:spTree>
    <p:extLst>
      <p:ext uri="{BB962C8B-B14F-4D97-AF65-F5344CB8AC3E}">
        <p14:creationId xmlns:p14="http://schemas.microsoft.com/office/powerpoint/2010/main" val="1708501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3200876"/>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Types of hyperparameters</a:t>
            </a:r>
          </a:p>
          <a:p>
            <a:pPr marL="1828800" lvl="6" indent="-457200">
              <a:spcBef>
                <a:spcPts val="600"/>
              </a:spcBef>
              <a:spcAft>
                <a:spcPts val="600"/>
              </a:spcAft>
              <a:buSzPct val="100000"/>
              <a:buFont typeface="+mj-lt"/>
              <a:buAutoNum type="arabicPeriod" startAt="3"/>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Regularization Hyperparameters (help prevent overfitting):</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L1/L2 regularization – Adds penalties to weights. </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Dropout rate – Randomly drops neurons in neural networks</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Optimization Hyperparameters (affect training efficiency)</a:t>
            </a:r>
          </a:p>
          <a:p>
            <a:pPr marL="2171700" lvl="7" indent="-3429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Max depth (for decision trees) – Limits complexity.</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5" name="TextBox 4">
            <a:extLst>
              <a:ext uri="{FF2B5EF4-FFF2-40B4-BE49-F238E27FC236}">
                <a16:creationId xmlns:a16="http://schemas.microsoft.com/office/drawing/2014/main" id="{1BDCBC73-CE42-3ACA-0B29-E0C2BB9C8355}"/>
              </a:ext>
            </a:extLst>
          </p:cNvPr>
          <p:cNvSpPr txBox="1"/>
          <p:nvPr/>
        </p:nvSpPr>
        <p:spPr>
          <a:xfrm>
            <a:off x="1936955" y="4263778"/>
            <a:ext cx="8062452" cy="510204"/>
          </a:xfrm>
          <a:prstGeom prst="rect">
            <a:avLst/>
          </a:prstGeom>
          <a:noFill/>
        </p:spPr>
        <p:txBody>
          <a:bodyPr wrap="square">
            <a:spAutoFit/>
          </a:bodyPr>
          <a:lstStyle/>
          <a:p>
            <a:pPr marL="1371600" lvl="6">
              <a:lnSpc>
                <a:spcPts val="3500"/>
              </a:lnSpc>
              <a:buSzPct val="100000"/>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Example: Ridge Regression (L2 Regularization):</a:t>
            </a:r>
          </a:p>
        </p:txBody>
      </p:sp>
      <p:grpSp>
        <p:nvGrpSpPr>
          <p:cNvPr id="6" name="Group 5">
            <a:extLst>
              <a:ext uri="{FF2B5EF4-FFF2-40B4-BE49-F238E27FC236}">
                <a16:creationId xmlns:a16="http://schemas.microsoft.com/office/drawing/2014/main" id="{185406D0-BF71-014B-8C47-ED53408B2A50}"/>
              </a:ext>
            </a:extLst>
          </p:cNvPr>
          <p:cNvGrpSpPr/>
          <p:nvPr/>
        </p:nvGrpSpPr>
        <p:grpSpPr>
          <a:xfrm>
            <a:off x="3032628" y="4770347"/>
            <a:ext cx="6021516" cy="1600883"/>
            <a:chOff x="2230016" y="5086248"/>
            <a:chExt cx="6021516" cy="160088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E79405-6271-6895-635A-4115CCFF7F75}"/>
                    </a:ext>
                  </a:extLst>
                </p:cNvPr>
                <p:cNvSpPr txBox="1"/>
                <p:nvPr/>
              </p:nvSpPr>
              <p:spPr>
                <a:xfrm>
                  <a:off x="2230016" y="5279991"/>
                  <a:ext cx="6021516" cy="990015"/>
                </a:xfrm>
                <a:prstGeom prst="rect">
                  <a:avLst/>
                </a:prstGeom>
                <a:noFill/>
              </p:spPr>
              <p:txBody>
                <a:bodyPr wrap="square" rtlCol="0">
                  <a:spAutoFit/>
                </a:bodyPr>
                <a:lstStyle/>
                <a:p>
                  <a:pPr marL="0" lvl="6">
                    <a:lnSpc>
                      <a:spcPts val="3500"/>
                    </a:lnSpc>
                    <a:buSzPct val="100000"/>
                    <a:buFont typeface="Arial" panose="020B0604020202020204" pitchFamily="34" charset="0"/>
                    <a:buChar char="•"/>
                    <a:tabLst>
                      <a:tab pos="457200" algn="l"/>
                    </a:tabLst>
                  </a:pPr>
                  <a:endParaRPr lang="en-US" dirty="0"/>
                </a:p>
                <a:p>
                  <a:pPr marL="0" lvl="7">
                    <a:lnSpc>
                      <a:spcPts val="3500"/>
                    </a:lnSpc>
                    <a:buSzPct val="100000"/>
                    <a:tabLst>
                      <a:tab pos="457200" algn="l"/>
                    </a:tabLst>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func>
                              <m:funcPr>
                                <m:ctrlPr>
                                  <a:rPr lang="en-US" b="0" i="1" smtClean="0">
                                    <a:latin typeface="Cambria Math" panose="02040503050406030204" pitchFamily="18" charset="0"/>
                                  </a:rPr>
                                </m:ctrlPr>
                              </m:funcPr>
                              <m:fName>
                                <m:r>
                                  <m:rPr>
                                    <m:nor/>
                                  </m:rPr>
                                  <a:rPr lang="en-US" b="0" i="0" smtClean="0">
                                    <a:latin typeface="Cambria Math" panose="02040503050406030204" pitchFamily="18" charset="0"/>
                                  </a:rPr>
                                  <m:t>arg</m:t>
                                </m:r>
                              </m:fName>
                              <m:e>
                                <m:r>
                                  <m:rPr>
                                    <m:nor/>
                                  </m:rPr>
                                  <a:rPr lang="en-US" b="0" i="0" smtClean="0">
                                    <a:latin typeface="Cambria Math" panose="02040503050406030204" pitchFamily="18" charset="0"/>
                                  </a:rPr>
                                  <m:t>min</m:t>
                                </m:r>
                              </m:e>
                            </m:func>
                          </m:e>
                          <m:lim>
                            <m:r>
                              <a:rPr lang="en-US" b="0" i="1" smtClean="0">
                                <a:solidFill>
                                  <a:schemeClr val="accent1"/>
                                </a:solidFill>
                                <a:latin typeface="Cambria Math" panose="02040503050406030204" pitchFamily="18" charset="0"/>
                                <a:ea typeface="Cambria Math" panose="02040503050406030204" pitchFamily="18" charset="0"/>
                              </a:rPr>
                              <m:t>𝛽</m:t>
                            </m:r>
                          </m:lim>
                        </m:limLow>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smtClean="0">
                                            <a:solidFill>
                                              <a:schemeClr val="accent1"/>
                                            </a:solidFill>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𝜆</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solidFill>
                                              <a:schemeClr val="accent1"/>
                                            </a:solidFill>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2</m:t>
                                        </m:r>
                                      </m:sup>
                                    </m:sSubSup>
                                  </m:e>
                                </m:nary>
                              </m:e>
                            </m:nary>
                          </m:e>
                        </m:d>
                      </m:oMath>
                    </m:oMathPara>
                  </a14:m>
                  <a:endParaRPr lang="pt-PT" dirty="0"/>
                </a:p>
              </p:txBody>
            </p:sp>
          </mc:Choice>
          <mc:Fallback xmlns="">
            <p:sp>
              <p:nvSpPr>
                <p:cNvPr id="2" name="TextBox 1">
                  <a:extLst>
                    <a:ext uri="{FF2B5EF4-FFF2-40B4-BE49-F238E27FC236}">
                      <a16:creationId xmlns:a16="http://schemas.microsoft.com/office/drawing/2014/main" id="{1B669F42-D197-B7B0-CBC0-C9BEA0F62D74}"/>
                    </a:ext>
                  </a:extLst>
                </p:cNvPr>
                <p:cNvSpPr txBox="1">
                  <a:spLocks noRot="1" noChangeAspect="1" noMove="1" noResize="1" noEditPoints="1" noAdjustHandles="1" noChangeArrowheads="1" noChangeShapeType="1" noTextEdit="1"/>
                </p:cNvSpPr>
                <p:nvPr/>
              </p:nvSpPr>
              <p:spPr>
                <a:xfrm>
                  <a:off x="2230016" y="5279991"/>
                  <a:ext cx="6021516" cy="990015"/>
                </a:xfrm>
                <a:prstGeom prst="rect">
                  <a:avLst/>
                </a:prstGeom>
                <a:blipFill>
                  <a:blip r:embed="rId2"/>
                  <a:stretch>
                    <a:fillRect t="-70552" r="-4251" b="-139264"/>
                  </a:stretch>
                </a:blipFill>
              </p:spPr>
              <p:txBody>
                <a:bodyPr/>
                <a:lstStyle/>
                <a:p>
                  <a:r>
                    <a:rPr lang="pt-PT">
                      <a:noFill/>
                    </a:rPr>
                    <a:t> </a:t>
                  </a:r>
                </a:p>
              </p:txBody>
            </p:sp>
          </mc:Fallback>
        </mc:AlternateContent>
        <p:sp>
          <p:nvSpPr>
            <p:cNvPr id="8" name="TextBox 7">
              <a:extLst>
                <a:ext uri="{FF2B5EF4-FFF2-40B4-BE49-F238E27FC236}">
                  <a16:creationId xmlns:a16="http://schemas.microsoft.com/office/drawing/2014/main" id="{FCD29D42-6E30-0166-FF7C-1245F010CBFE}"/>
                </a:ext>
              </a:extLst>
            </p:cNvPr>
            <p:cNvSpPr txBox="1"/>
            <p:nvPr/>
          </p:nvSpPr>
          <p:spPr>
            <a:xfrm>
              <a:off x="4197090" y="5086248"/>
              <a:ext cx="1782860" cy="369332"/>
            </a:xfrm>
            <a:prstGeom prst="rect">
              <a:avLst/>
            </a:prstGeom>
            <a:noFill/>
          </p:spPr>
          <p:txBody>
            <a:bodyPr wrap="none" rtlCol="0">
              <a:spAutoFit/>
            </a:bodyPr>
            <a:lstStyle/>
            <a:p>
              <a:r>
                <a:rPr lang="en-US" dirty="0">
                  <a:solidFill>
                    <a:srgbClr val="C00000"/>
                  </a:solidFill>
                </a:rPr>
                <a:t>hyperparameter</a:t>
              </a:r>
              <a:endParaRPr lang="pt-PT" dirty="0">
                <a:solidFill>
                  <a:srgbClr val="C00000"/>
                </a:solidFill>
              </a:endParaRPr>
            </a:p>
          </p:txBody>
        </p:sp>
        <p:cxnSp>
          <p:nvCxnSpPr>
            <p:cNvPr id="9" name="Straight Arrow Connector 8">
              <a:extLst>
                <a:ext uri="{FF2B5EF4-FFF2-40B4-BE49-F238E27FC236}">
                  <a16:creationId xmlns:a16="http://schemas.microsoft.com/office/drawing/2014/main" id="{9CA5F93F-BC7A-2C78-F3F4-DA5A30B0F5D5}"/>
                </a:ext>
              </a:extLst>
            </p:cNvPr>
            <p:cNvCxnSpPr>
              <a:cxnSpLocks/>
            </p:cNvCxnSpPr>
            <p:nvPr/>
          </p:nvCxnSpPr>
          <p:spPr>
            <a:xfrm>
              <a:off x="5906278" y="5374433"/>
              <a:ext cx="399272" cy="40056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F2005DD-FFF9-F7C7-514D-6855B0EB7D9C}"/>
                </a:ext>
              </a:extLst>
            </p:cNvPr>
            <p:cNvSpPr txBox="1"/>
            <p:nvPr/>
          </p:nvSpPr>
          <p:spPr>
            <a:xfrm>
              <a:off x="4762622" y="6317799"/>
              <a:ext cx="1333378" cy="369332"/>
            </a:xfrm>
            <a:prstGeom prst="rect">
              <a:avLst/>
            </a:prstGeom>
            <a:noFill/>
          </p:spPr>
          <p:txBody>
            <a:bodyPr wrap="none" rtlCol="0">
              <a:spAutoFit/>
            </a:bodyPr>
            <a:lstStyle/>
            <a:p>
              <a:r>
                <a:rPr lang="en-US" dirty="0">
                  <a:solidFill>
                    <a:schemeClr val="accent1"/>
                  </a:solidFill>
                </a:rPr>
                <a:t>parameters</a:t>
              </a:r>
              <a:endParaRPr lang="pt-PT" dirty="0">
                <a:solidFill>
                  <a:schemeClr val="accent1"/>
                </a:solidFill>
              </a:endParaRPr>
            </a:p>
          </p:txBody>
        </p:sp>
        <p:cxnSp>
          <p:nvCxnSpPr>
            <p:cNvPr id="11" name="Straight Arrow Connector 18">
              <a:extLst>
                <a:ext uri="{FF2B5EF4-FFF2-40B4-BE49-F238E27FC236}">
                  <a16:creationId xmlns:a16="http://schemas.microsoft.com/office/drawing/2014/main" id="{A3F8506E-D206-F1C5-660D-2497BFA9275C}"/>
                </a:ext>
              </a:extLst>
            </p:cNvPr>
            <p:cNvCxnSpPr>
              <a:cxnSpLocks/>
            </p:cNvCxnSpPr>
            <p:nvPr/>
          </p:nvCxnSpPr>
          <p:spPr>
            <a:xfrm flipV="1">
              <a:off x="6096000" y="6075009"/>
              <a:ext cx="789992" cy="446118"/>
            </a:xfrm>
            <a:prstGeom prst="bentConnector3">
              <a:avLst>
                <a:gd name="adj1" fmla="val 99606"/>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8">
              <a:extLst>
                <a:ext uri="{FF2B5EF4-FFF2-40B4-BE49-F238E27FC236}">
                  <a16:creationId xmlns:a16="http://schemas.microsoft.com/office/drawing/2014/main" id="{62F05CB7-B90A-2941-4576-E4CA2547F5C0}"/>
                </a:ext>
              </a:extLst>
            </p:cNvPr>
            <p:cNvCxnSpPr>
              <a:cxnSpLocks/>
              <a:stCxn id="10" idx="1"/>
            </p:cNvCxnSpPr>
            <p:nvPr/>
          </p:nvCxnSpPr>
          <p:spPr>
            <a:xfrm rot="10800000">
              <a:off x="4058816" y="6270011"/>
              <a:ext cx="703806" cy="232455"/>
            </a:xfrm>
            <a:prstGeom prst="bentConnector3">
              <a:avLst>
                <a:gd name="adj1" fmla="val 99918"/>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AE48726-620F-11AD-7CFB-42BC4D15D491}"/>
                </a:ext>
              </a:extLst>
            </p:cNvPr>
            <p:cNvCxnSpPr>
              <a:cxnSpLocks/>
            </p:cNvCxnSpPr>
            <p:nvPr/>
          </p:nvCxnSpPr>
          <p:spPr>
            <a:xfrm flipV="1">
              <a:off x="5748528" y="6069726"/>
              <a:ext cx="0" cy="316513"/>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sp>
        <p:nvSpPr>
          <p:cNvPr id="4" name="Slide Number Placeholder 8">
            <a:extLst>
              <a:ext uri="{FF2B5EF4-FFF2-40B4-BE49-F238E27FC236}">
                <a16:creationId xmlns:a16="http://schemas.microsoft.com/office/drawing/2014/main" id="{32D7093F-0093-6862-728E-105D9CEF726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27</a:t>
            </a:fld>
            <a:endParaRPr lang="pt-PT" dirty="0"/>
          </a:p>
        </p:txBody>
      </p:sp>
    </p:spTree>
    <p:extLst>
      <p:ext uri="{BB962C8B-B14F-4D97-AF65-F5344CB8AC3E}">
        <p14:creationId xmlns:p14="http://schemas.microsoft.com/office/powerpoint/2010/main" val="930388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3123932"/>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a:t>
            </a:r>
          </a:p>
          <a:p>
            <a:pPr marL="1257300" lvl="2" indent="-342900">
              <a:lnSpc>
                <a:spcPct val="150000"/>
              </a:lnSpc>
              <a:spcAft>
                <a:spcPts val="6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Hyperparameter tuning methods: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Manual Tuning – Trial and error.</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Grid Search – Tries all possible combinations.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Random Search – Samples random values.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Bayesian Optimization – Uses probability models to find the best values.</a:t>
            </a:r>
          </a:p>
          <a:p>
            <a:pPr marL="1714500" lvl="3" indent="-3429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Genetic Algorithms – Evolution-based optimization.</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4" name="Slide Number Placeholder 3">
            <a:extLst>
              <a:ext uri="{FF2B5EF4-FFF2-40B4-BE49-F238E27FC236}">
                <a16:creationId xmlns:a16="http://schemas.microsoft.com/office/drawing/2014/main" id="{924EFFEF-CE26-41C1-0569-857E997DEBB9}"/>
              </a:ext>
            </a:extLst>
          </p:cNvPr>
          <p:cNvSpPr>
            <a:spLocks noGrp="1"/>
          </p:cNvSpPr>
          <p:nvPr>
            <p:ph type="sldNum" sz="quarter" idx="12"/>
          </p:nvPr>
        </p:nvSpPr>
        <p:spPr/>
        <p:txBody>
          <a:bodyPr/>
          <a:lstStyle/>
          <a:p>
            <a:fld id="{1FE259F0-7AB4-4C15-AC29-14AE27507826}" type="slidenum">
              <a:rPr lang="pt-PT" smtClean="0"/>
              <a:t>28</a:t>
            </a:fld>
            <a:endParaRPr lang="pt-PT"/>
          </a:p>
        </p:txBody>
      </p:sp>
    </p:spTree>
    <p:extLst>
      <p:ext uri="{BB962C8B-B14F-4D97-AF65-F5344CB8AC3E}">
        <p14:creationId xmlns:p14="http://schemas.microsoft.com/office/powerpoint/2010/main" val="3119948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17560" y="902551"/>
            <a:ext cx="11451653" cy="589072"/>
          </a:xfrm>
          <a:prstGeom prst="rect">
            <a:avLst/>
          </a:prstGeom>
          <a:noFill/>
        </p:spPr>
        <p:txBody>
          <a:bodyPr wrap="square">
            <a:spAutoFit/>
          </a:bodyPr>
          <a:lstStyle/>
          <a:p>
            <a:pPr marL="800100" lvl="1"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Unsupervised Learning</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pic>
        <p:nvPicPr>
          <p:cNvPr id="4" name="Picture 3">
            <a:extLst>
              <a:ext uri="{FF2B5EF4-FFF2-40B4-BE49-F238E27FC236}">
                <a16:creationId xmlns:a16="http://schemas.microsoft.com/office/drawing/2014/main" id="{9D2CF7C3-3364-D4D6-36B8-B81B069022B3}"/>
              </a:ext>
            </a:extLst>
          </p:cNvPr>
          <p:cNvPicPr>
            <a:picLocks noChangeAspect="1"/>
          </p:cNvPicPr>
          <p:nvPr/>
        </p:nvPicPr>
        <p:blipFill>
          <a:blip r:embed="rId2"/>
          <a:stretch>
            <a:fillRect/>
          </a:stretch>
        </p:blipFill>
        <p:spPr>
          <a:xfrm>
            <a:off x="6314124" y="1797894"/>
            <a:ext cx="5257800" cy="3810000"/>
          </a:xfrm>
          <a:prstGeom prst="rect">
            <a:avLst/>
          </a:prstGeom>
        </p:spPr>
      </p:pic>
      <p:pic>
        <p:nvPicPr>
          <p:cNvPr id="5" name="Picture 4">
            <a:extLst>
              <a:ext uri="{FF2B5EF4-FFF2-40B4-BE49-F238E27FC236}">
                <a16:creationId xmlns:a16="http://schemas.microsoft.com/office/drawing/2014/main" id="{B844F7AD-EA86-3728-2687-FEDD55FE9B30}"/>
              </a:ext>
            </a:extLst>
          </p:cNvPr>
          <p:cNvPicPr>
            <a:picLocks noChangeAspect="1"/>
          </p:cNvPicPr>
          <p:nvPr/>
        </p:nvPicPr>
        <p:blipFill>
          <a:blip r:embed="rId3"/>
          <a:stretch>
            <a:fillRect/>
          </a:stretch>
        </p:blipFill>
        <p:spPr>
          <a:xfrm>
            <a:off x="1225522" y="1796230"/>
            <a:ext cx="4552950" cy="3810000"/>
          </a:xfrm>
          <a:prstGeom prst="rect">
            <a:avLst/>
          </a:prstGeom>
        </p:spPr>
      </p:pic>
      <p:sp>
        <p:nvSpPr>
          <p:cNvPr id="6" name="TextBox 5">
            <a:extLst>
              <a:ext uri="{FF2B5EF4-FFF2-40B4-BE49-F238E27FC236}">
                <a16:creationId xmlns:a16="http://schemas.microsoft.com/office/drawing/2014/main" id="{38621079-C0A9-3EF2-5473-C2E7FCA27444}"/>
              </a:ext>
            </a:extLst>
          </p:cNvPr>
          <p:cNvSpPr txBox="1"/>
          <p:nvPr/>
        </p:nvSpPr>
        <p:spPr>
          <a:xfrm>
            <a:off x="1095331" y="1939433"/>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1.</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1733580-0FC6-A244-4B43-14F14E8C350B}"/>
              </a:ext>
            </a:extLst>
          </p:cNvPr>
          <p:cNvSpPr txBox="1"/>
          <p:nvPr/>
        </p:nvSpPr>
        <p:spPr>
          <a:xfrm>
            <a:off x="5937143" y="1939432"/>
            <a:ext cx="513282" cy="584775"/>
          </a:xfrm>
          <a:prstGeom prst="rect">
            <a:avLst/>
          </a:prstGeom>
          <a:noFill/>
        </p:spPr>
        <p:txBody>
          <a:bodyPr wrap="none" rtlCol="0">
            <a:spAutoFit/>
          </a:bodyPr>
          <a:lstStyle/>
          <a:p>
            <a:r>
              <a:rPr lang="en-US" sz="3200" b="1" kern="100" dirty="0">
                <a:solidFill>
                  <a:srgbClr val="0F4761"/>
                </a:solidFill>
                <a:latin typeface="Aptos Display" panose="020B0004020202020204" pitchFamily="34" charset="0"/>
                <a:cs typeface="Times New Roman" panose="02020603050405020304" pitchFamily="18" charset="0"/>
              </a:rPr>
              <a:t>2.</a:t>
            </a:r>
            <a:endParaRPr lang="pt-PT" sz="3200" b="1" kern="100" dirty="0">
              <a:solidFill>
                <a:srgbClr val="0F4761"/>
              </a:solidFill>
              <a:latin typeface="Aptos Display"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ADB9C86-4C2C-7B14-1520-66DDFB736393}"/>
              </a:ext>
            </a:extLst>
          </p:cNvPr>
          <p:cNvSpPr txBox="1"/>
          <p:nvPr/>
        </p:nvSpPr>
        <p:spPr>
          <a:xfrm>
            <a:off x="1607685" y="5770783"/>
            <a:ext cx="5540876" cy="461665"/>
          </a:xfrm>
          <a:prstGeom prst="rect">
            <a:avLst/>
          </a:prstGeom>
          <a:noFill/>
        </p:spPr>
        <p:txBody>
          <a:bodyPr wrap="non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i="1" dirty="0">
                <a:latin typeface="Calibri" panose="020F0502020204030204" pitchFamily="34" charset="0"/>
                <a:ea typeface="Calibri" panose="020F0502020204030204" pitchFamily="34" charset="0"/>
                <a:cs typeface="Calibri" panose="020F0502020204030204" pitchFamily="34" charset="0"/>
              </a:rPr>
              <a:t>notice the absence of Y in the plotted data</a:t>
            </a:r>
            <a:endParaRPr lang="pt-PT"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Slide Number Placeholder 8">
            <a:extLst>
              <a:ext uri="{FF2B5EF4-FFF2-40B4-BE49-F238E27FC236}">
                <a16:creationId xmlns:a16="http://schemas.microsoft.com/office/drawing/2014/main" id="{6237738D-8C29-8F7E-C59D-803075EAF6A4}"/>
              </a:ext>
            </a:extLst>
          </p:cNvPr>
          <p:cNvSpPr>
            <a:spLocks noGrp="1"/>
          </p:cNvSpPr>
          <p:nvPr>
            <p:ph type="sldNum" sz="quarter" idx="12"/>
          </p:nvPr>
        </p:nvSpPr>
        <p:spPr/>
        <p:txBody>
          <a:bodyPr/>
          <a:lstStyle/>
          <a:p>
            <a:fld id="{1FE259F0-7AB4-4C15-AC29-14AE27507826}" type="slidenum">
              <a:rPr lang="pt-PT" smtClean="0"/>
              <a:t>29</a:t>
            </a:fld>
            <a:endParaRPr lang="pt-PT" dirty="0"/>
          </a:p>
        </p:txBody>
      </p:sp>
    </p:spTree>
    <p:extLst>
      <p:ext uri="{BB962C8B-B14F-4D97-AF65-F5344CB8AC3E}">
        <p14:creationId xmlns:p14="http://schemas.microsoft.com/office/powerpoint/2010/main" val="283917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923147" y="2738811"/>
            <a:ext cx="10345705" cy="1380378"/>
          </a:xfrm>
          <a:prstGeom prst="rect">
            <a:avLst/>
          </a:prstGeom>
          <a:noFill/>
        </p:spPr>
        <p:txBody>
          <a:bodyPr wrap="square">
            <a:spAutoFit/>
          </a:bodyPr>
          <a:lstStyle/>
          <a:p>
            <a:pPr lvl="1">
              <a:lnSpc>
                <a:spcPct val="107000"/>
              </a:lnSpc>
              <a:spcAft>
                <a:spcPts val="800"/>
              </a:spcAft>
              <a:buSzPts val="1000"/>
              <a:tabLst>
                <a:tab pos="9144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Focus on understanding the general concepts and key principles, not on the technical details.</a:t>
            </a:r>
            <a:endParaRPr lang="pt-PT"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8">
            <a:extLst>
              <a:ext uri="{FF2B5EF4-FFF2-40B4-BE49-F238E27FC236}">
                <a16:creationId xmlns:a16="http://schemas.microsoft.com/office/drawing/2014/main" id="{B5299247-F98F-8B7F-A6EA-59C8D581090B}"/>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3</a:t>
            </a:fld>
            <a:endParaRPr lang="pt-PT" dirty="0"/>
          </a:p>
        </p:txBody>
      </p:sp>
    </p:spTree>
    <p:extLst>
      <p:ext uri="{BB962C8B-B14F-4D97-AF65-F5344CB8AC3E}">
        <p14:creationId xmlns:p14="http://schemas.microsoft.com/office/powerpoint/2010/main" val="1143814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419336" y="770312"/>
            <a:ext cx="11340046" cy="6206635"/>
          </a:xfrm>
          <a:prstGeom prst="rect">
            <a:avLst/>
          </a:prstGeom>
          <a:noFill/>
        </p:spPr>
        <p:txBody>
          <a:bodyPr wrap="square">
            <a:spAutoFit/>
          </a:bodyPr>
          <a:lstStyle/>
          <a:p>
            <a:pPr marL="342900" indent="-34290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Unsupervised Learning tasks</a:t>
            </a:r>
          </a:p>
          <a:p>
            <a:pPr marL="914400" lvl="1" indent="-457200">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Clustering (Grouping similar data points):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K-Means: Divides data into K clusters based on similarity.</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Hierarchical Clustering: Builds a tree-like structure of clusters</a:t>
            </a:r>
            <a:r>
              <a:rPr lang="pt-PT" sz="2400" i="1" kern="100" dirty="0">
                <a:latin typeface="Calibri" panose="020F0502020204030204" pitchFamily="34" charset="0"/>
                <a:ea typeface="Calibri" panose="020F0502020204030204" pitchFamily="34" charset="0"/>
                <a:cs typeface="Calibri" panose="020F0502020204030204" pitchFamily="34" charset="0"/>
              </a:rPr>
              <a:t>.</a:t>
            </a:r>
          </a:p>
          <a:p>
            <a:pPr marL="914400" lvl="1" indent="-457200">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Dimensionality Reduction (Reducing feature space):</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Principal Component Analysis (PCA): Converts correlated features into uncorrelated principal components.</a:t>
            </a:r>
          </a:p>
          <a:p>
            <a:pPr marL="914400" lvl="1" indent="-457200">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Association Rule Learning (Finding relationships between variables):</a:t>
            </a:r>
          </a:p>
          <a:p>
            <a:pPr marL="1371600" lvl="5" indent="-457200">
              <a:buSzPct val="100000"/>
              <a:buFont typeface="Arial" panose="020B0604020202020204" pitchFamily="34" charset="0"/>
              <a:buChar char="•"/>
              <a:tabLst>
                <a:tab pos="457200" algn="l"/>
              </a:tabLst>
            </a:pPr>
            <a:r>
              <a:rPr lang="en-US" sz="2400" i="1" kern="100" dirty="0" err="1">
                <a:latin typeface="Calibri" panose="020F0502020204030204" pitchFamily="34" charset="0"/>
                <a:ea typeface="Calibri" panose="020F0502020204030204" pitchFamily="34" charset="0"/>
                <a:cs typeface="Calibri" panose="020F0502020204030204" pitchFamily="34" charset="0"/>
              </a:rPr>
              <a:t>Apriori</a:t>
            </a:r>
            <a:r>
              <a:rPr lang="en-US" sz="2400" i="1" kern="100" dirty="0">
                <a:latin typeface="Calibri" panose="020F0502020204030204" pitchFamily="34" charset="0"/>
                <a:ea typeface="Calibri" panose="020F0502020204030204" pitchFamily="34" charset="0"/>
                <a:cs typeface="Calibri" panose="020F0502020204030204" pitchFamily="34" charset="0"/>
              </a:rPr>
              <a:t> Algorithm: Finds frequently co-occurring items (e.g., market basket analysis).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FP-Growth: Similar to </a:t>
            </a:r>
            <a:r>
              <a:rPr lang="en-US" sz="2400" i="1" kern="100" dirty="0" err="1">
                <a:latin typeface="Calibri" panose="020F0502020204030204" pitchFamily="34" charset="0"/>
                <a:ea typeface="Calibri" panose="020F0502020204030204" pitchFamily="34" charset="0"/>
                <a:cs typeface="Calibri" panose="020F0502020204030204" pitchFamily="34" charset="0"/>
              </a:rPr>
              <a:t>Apriori</a:t>
            </a:r>
            <a:r>
              <a:rPr lang="en-US" sz="2400" i="1" kern="100" dirty="0">
                <a:latin typeface="Calibri" panose="020F0502020204030204" pitchFamily="34" charset="0"/>
                <a:ea typeface="Calibri" panose="020F0502020204030204" pitchFamily="34" charset="0"/>
                <a:cs typeface="Calibri" panose="020F0502020204030204" pitchFamily="34" charset="0"/>
              </a:rPr>
              <a:t> but more efficient.</a:t>
            </a:r>
          </a:p>
          <a:p>
            <a:pPr marL="914400" lvl="4" indent="-457200">
              <a:lnSpc>
                <a:spcPts val="3500"/>
              </a:lnSpc>
              <a:buSzPct val="100000"/>
              <a:buFont typeface="+mj-lt"/>
              <a:buAutoNum type="arabicPeriod" startAt="4"/>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Anomaly Detection (Identifying rare or unusual patterns)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Isolation Forest: Identifies outliers by isolating data points.</a:t>
            </a:r>
          </a:p>
          <a:p>
            <a:pPr marL="1371600" lvl="5" indent="-457200">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Autoencoders: Uses neural networks to detect anomalies in high-dimensional data.</a:t>
            </a:r>
          </a:p>
        </p:txBody>
      </p:sp>
      <p:sp>
        <p:nvSpPr>
          <p:cNvPr id="2" name="TextBox 1">
            <a:extLst>
              <a:ext uri="{FF2B5EF4-FFF2-40B4-BE49-F238E27FC236}">
                <a16:creationId xmlns:a16="http://schemas.microsoft.com/office/drawing/2014/main" id="{611F06AC-0E86-88F2-2ED2-CF1B7AD20C8B}"/>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Machine learning</a:t>
            </a:r>
          </a:p>
        </p:txBody>
      </p:sp>
      <p:sp>
        <p:nvSpPr>
          <p:cNvPr id="5" name="Slide Number Placeholder 4">
            <a:extLst>
              <a:ext uri="{FF2B5EF4-FFF2-40B4-BE49-F238E27FC236}">
                <a16:creationId xmlns:a16="http://schemas.microsoft.com/office/drawing/2014/main" id="{49B66064-595F-BA66-9D72-B123BA6FB77A}"/>
              </a:ext>
            </a:extLst>
          </p:cNvPr>
          <p:cNvSpPr>
            <a:spLocks noGrp="1"/>
          </p:cNvSpPr>
          <p:nvPr>
            <p:ph type="sldNum" sz="quarter" idx="12"/>
          </p:nvPr>
        </p:nvSpPr>
        <p:spPr/>
        <p:txBody>
          <a:bodyPr/>
          <a:lstStyle/>
          <a:p>
            <a:fld id="{1FE259F0-7AB4-4C15-AC29-14AE27507826}" type="slidenum">
              <a:rPr lang="pt-PT" smtClean="0"/>
              <a:t>30</a:t>
            </a:fld>
            <a:endParaRPr lang="pt-PT"/>
          </a:p>
        </p:txBody>
      </p:sp>
    </p:spTree>
    <p:extLst>
      <p:ext uri="{BB962C8B-B14F-4D97-AF65-F5344CB8AC3E}">
        <p14:creationId xmlns:p14="http://schemas.microsoft.com/office/powerpoint/2010/main" val="2773442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12E26-E371-11D7-449F-33871030CA54}"/>
              </a:ext>
            </a:extLst>
          </p:cNvPr>
          <p:cNvSpPr txBox="1"/>
          <p:nvPr/>
        </p:nvSpPr>
        <p:spPr>
          <a:xfrm>
            <a:off x="3957320" y="2519997"/>
            <a:ext cx="4028440" cy="1387046"/>
          </a:xfrm>
          <a:prstGeom prst="rect">
            <a:avLst/>
          </a:prstGeom>
          <a:noFill/>
        </p:spPr>
        <p:txBody>
          <a:bodyPr wrap="square">
            <a:spAutoFit/>
          </a:bodyPr>
          <a:lstStyle/>
          <a:p>
            <a:pPr algn="ctr">
              <a:lnSpc>
                <a:spcPct val="107000"/>
              </a:lnSpc>
              <a:spcBef>
                <a:spcPts val="1800"/>
              </a:spcBef>
              <a:spcAft>
                <a:spcPts val="400"/>
              </a:spcAft>
            </a:pPr>
            <a:r>
              <a:rPr lang="en-US"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Case Study 1: Customer churn</a:t>
            </a:r>
            <a:endParaRPr lang="pt-PT"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30CC1919-8043-BD94-D691-1F7C9E6A4BB7}"/>
              </a:ext>
            </a:extLst>
          </p:cNvPr>
          <p:cNvSpPr>
            <a:spLocks noGrp="1"/>
          </p:cNvSpPr>
          <p:nvPr>
            <p:ph type="sldNum" sz="quarter" idx="12"/>
          </p:nvPr>
        </p:nvSpPr>
        <p:spPr/>
        <p:txBody>
          <a:bodyPr/>
          <a:lstStyle/>
          <a:p>
            <a:fld id="{1FE259F0-7AB4-4C15-AC29-14AE27507826}" type="slidenum">
              <a:rPr lang="pt-PT" smtClean="0"/>
              <a:t>31</a:t>
            </a:fld>
            <a:endParaRPr lang="pt-PT"/>
          </a:p>
        </p:txBody>
      </p:sp>
    </p:spTree>
    <p:extLst>
      <p:ext uri="{BB962C8B-B14F-4D97-AF65-F5344CB8AC3E}">
        <p14:creationId xmlns:p14="http://schemas.microsoft.com/office/powerpoint/2010/main" val="932121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8E85A6-3DD0-A5FA-CAE6-F0B97470F7A4}"/>
              </a:ext>
            </a:extLst>
          </p:cNvPr>
          <p:cNvSpPr txBox="1"/>
          <p:nvPr/>
        </p:nvSpPr>
        <p:spPr>
          <a:xfrm>
            <a:off x="419100" y="930013"/>
            <a:ext cx="8361784" cy="601255"/>
          </a:xfrm>
          <a:prstGeom prst="rect">
            <a:avLst/>
          </a:prstGeom>
          <a:noFill/>
        </p:spPr>
        <p:txBody>
          <a:bodyPr wrap="square">
            <a:spAutoFit/>
          </a:bodyPr>
          <a:lstStyle/>
          <a:p>
            <a:pPr>
              <a:lnSpc>
                <a:spcPct val="107000"/>
              </a:lnSpc>
              <a:spcBef>
                <a:spcPts val="1800"/>
              </a:spcBef>
              <a:spcAft>
                <a:spcPts val="400"/>
              </a:spcAft>
            </a:pPr>
            <a:r>
              <a:rPr lang="en-US" sz="32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What is churn?</a:t>
            </a:r>
          </a:p>
        </p:txBody>
      </p:sp>
      <p:sp>
        <p:nvSpPr>
          <p:cNvPr id="2" name="TextBox 1">
            <a:extLst>
              <a:ext uri="{FF2B5EF4-FFF2-40B4-BE49-F238E27FC236}">
                <a16:creationId xmlns:a16="http://schemas.microsoft.com/office/drawing/2014/main" id="{213480D9-7BA3-275D-C173-2F8172ACBA73}"/>
              </a:ext>
            </a:extLst>
          </p:cNvPr>
          <p:cNvSpPr txBox="1"/>
          <p:nvPr/>
        </p:nvSpPr>
        <p:spPr>
          <a:xfrm>
            <a:off x="209550" y="1738260"/>
            <a:ext cx="11834966" cy="3139321"/>
          </a:xfrm>
          <a:prstGeom prst="rect">
            <a:avLst/>
          </a:prstGeom>
          <a:noFill/>
        </p:spPr>
        <p:txBody>
          <a:bodyPr wrap="square">
            <a:spAutoFit/>
          </a:bodyPr>
          <a:lstStyle/>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 churn occurs when a customer stops using a company's product or service.</a:t>
            </a:r>
          </a:p>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It is a key metric for customer facing businesses.</a:t>
            </a:r>
          </a:p>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If a company knows which customers are more likely to churn in the near future, the company can take some action to prevent churn from actually occurring (e.g., personalized discounts, upgrading service, or </a:t>
            </a:r>
            <a:r>
              <a:rPr lang="pt-PT" sz="2400" i="1" dirty="0" err="1">
                <a:latin typeface="Calibri" panose="020F0502020204030204" pitchFamily="34" charset="0"/>
                <a:ea typeface="Calibri" panose="020F0502020204030204" pitchFamily="34" charset="0"/>
                <a:cs typeface="Calibri" panose="020F0502020204030204" pitchFamily="34" charset="0"/>
              </a:rPr>
              <a:t>enhancing</a:t>
            </a:r>
            <a:r>
              <a:rPr lang="pt-PT" sz="2400" i="1" dirty="0">
                <a:latin typeface="Calibri" panose="020F0502020204030204" pitchFamily="34" charset="0"/>
                <a:ea typeface="Calibri" panose="020F0502020204030204" pitchFamily="34" charset="0"/>
                <a:cs typeface="Calibri" panose="020F0502020204030204" pitchFamily="34" charset="0"/>
              </a:rPr>
              <a:t> </a:t>
            </a:r>
            <a:r>
              <a:rPr lang="pt-PT" sz="2400" i="1" dirty="0" err="1">
                <a:latin typeface="Calibri" panose="020F0502020204030204" pitchFamily="34" charset="0"/>
                <a:ea typeface="Calibri" panose="020F0502020204030204" pitchFamily="34" charset="0"/>
                <a:cs typeface="Calibri" panose="020F0502020204030204" pitchFamily="34" charset="0"/>
              </a:rPr>
              <a:t>support</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914400" lvl="4" indent="-4572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Therefore, a model to predict churn is of major strategic importance for most businesses.</a:t>
            </a:r>
          </a:p>
        </p:txBody>
      </p:sp>
      <p:sp>
        <p:nvSpPr>
          <p:cNvPr id="3" name="TextBox 2">
            <a:extLst>
              <a:ext uri="{FF2B5EF4-FFF2-40B4-BE49-F238E27FC236}">
                <a16:creationId xmlns:a16="http://schemas.microsoft.com/office/drawing/2014/main" id="{906F2087-2904-19F2-E7F2-C3E0ECB1137E}"/>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7E2F3488-E8A2-97DB-C1DD-D00F7F2A7748}"/>
              </a:ext>
            </a:extLst>
          </p:cNvPr>
          <p:cNvSpPr>
            <a:spLocks noGrp="1"/>
          </p:cNvSpPr>
          <p:nvPr>
            <p:ph type="sldNum" sz="quarter" idx="12"/>
          </p:nvPr>
        </p:nvSpPr>
        <p:spPr/>
        <p:txBody>
          <a:bodyPr/>
          <a:lstStyle/>
          <a:p>
            <a:fld id="{1FE259F0-7AB4-4C15-AC29-14AE27507826}" type="slidenum">
              <a:rPr lang="pt-PT" smtClean="0"/>
              <a:t>32</a:t>
            </a:fld>
            <a:endParaRPr lang="pt-PT"/>
          </a:p>
        </p:txBody>
      </p:sp>
    </p:spTree>
    <p:extLst>
      <p:ext uri="{BB962C8B-B14F-4D97-AF65-F5344CB8AC3E}">
        <p14:creationId xmlns:p14="http://schemas.microsoft.com/office/powerpoint/2010/main" val="63089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2436218" y="1153401"/>
            <a:ext cx="8361784" cy="5227778"/>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Q1. What sort of data analysis task is this?</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Description?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Causal inference?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Prescription?</a:t>
            </a:r>
          </a:p>
          <a:p>
            <a:pPr marL="914400" lvl="5">
              <a:lnSpc>
                <a:spcPts val="3500"/>
              </a:lnSpc>
              <a:buSzPct val="100000"/>
              <a:tabLst>
                <a:tab pos="457200" algn="l"/>
              </a:tabLst>
            </a:pPr>
            <a:endParaRPr lang="en-US" sz="2400" i="1" dirty="0">
              <a:latin typeface="Calibri" panose="020F0502020204030204" pitchFamily="34" charset="0"/>
              <a:ea typeface="Calibri" panose="020F0502020204030204" pitchFamily="34" charset="0"/>
              <a:cs typeface="Calibri" panose="020F0502020204030204" pitchFamily="34" charset="0"/>
            </a:endParaRPr>
          </a:p>
          <a:p>
            <a:pPr marL="0" lvl="5">
              <a:lnSpc>
                <a:spcPct val="107000"/>
              </a:lnSpc>
              <a:spcBef>
                <a:spcPts val="1800"/>
              </a:spcBef>
              <a:spcAft>
                <a:spcPts val="400"/>
              </a:spcAft>
              <a:buSzPct val="100000"/>
              <a:tabLst>
                <a:tab pos="457200" algn="l"/>
              </a:tabLst>
            </a:pP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Q2. What sort of machine learning is appropriate?</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regression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ordinal classification </a:t>
            </a:r>
          </a:p>
          <a:p>
            <a:pPr marL="1371600" lvl="5" indent="-457200">
              <a:lnSpc>
                <a:spcPts val="3500"/>
              </a:lnSpc>
              <a:buSzPct val="100000"/>
              <a:buFontTx/>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Unsupervised Learning</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binary classification</a:t>
            </a:r>
          </a:p>
        </p:txBody>
      </p:sp>
      <p:sp>
        <p:nvSpPr>
          <p:cNvPr id="5" name="TextBox 4">
            <a:extLst>
              <a:ext uri="{FF2B5EF4-FFF2-40B4-BE49-F238E27FC236}">
                <a16:creationId xmlns:a16="http://schemas.microsoft.com/office/drawing/2014/main" id="{5AB407D1-AC6B-9AE5-F9E1-64E9942BB8E9}"/>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Slide Number Placeholder 6">
            <a:extLst>
              <a:ext uri="{FF2B5EF4-FFF2-40B4-BE49-F238E27FC236}">
                <a16:creationId xmlns:a16="http://schemas.microsoft.com/office/drawing/2014/main" id="{EEC0DD25-8C12-0304-6DB8-A4079046116E}"/>
              </a:ext>
            </a:extLst>
          </p:cNvPr>
          <p:cNvSpPr>
            <a:spLocks noGrp="1"/>
          </p:cNvSpPr>
          <p:nvPr>
            <p:ph type="sldNum" sz="quarter" idx="12"/>
          </p:nvPr>
        </p:nvSpPr>
        <p:spPr/>
        <p:txBody>
          <a:bodyPr/>
          <a:lstStyle/>
          <a:p>
            <a:fld id="{1FE259F0-7AB4-4C15-AC29-14AE27507826}" type="slidenum">
              <a:rPr lang="pt-PT" smtClean="0"/>
              <a:t>33</a:t>
            </a:fld>
            <a:endParaRPr lang="pt-PT"/>
          </a:p>
        </p:txBody>
      </p:sp>
    </p:spTree>
    <p:extLst>
      <p:ext uri="{BB962C8B-B14F-4D97-AF65-F5344CB8AC3E}">
        <p14:creationId xmlns:p14="http://schemas.microsoft.com/office/powerpoint/2010/main" val="3809949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0" y="1656127"/>
            <a:ext cx="12192000" cy="5002588"/>
          </a:xfrm>
          <a:prstGeom prst="rect">
            <a:avLst/>
          </a:prstGeom>
          <a:noFill/>
        </p:spPr>
        <p:txBody>
          <a:bodyPr wrap="square">
            <a:spAutoFit/>
          </a:bodyPr>
          <a:lstStyle/>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Subscription-Based (Contractual) Churn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Definition: In a subscription model (e.g., Netflix, SaaS, gym memberships), churn occurs when a customer actively cancels their subscription.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Measurement: Typically calculated as the percentage of customers who cancel within a given period (e.g., monthly churn rate).</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Predictability: More predictable since customers have an ongoing agreement and their behavior is easier to track.</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 Engagement: Businesses focus on reducing churn through retention strategies, such as discounts, loyalty programs, or better customer service.</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Example: A SaaS company notices that 5% of its subscribers cancel each month, so its monthly churn rate is 5%.</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0A7F5267-D4BA-E18A-CB01-FA974BDAB101}"/>
              </a:ext>
            </a:extLst>
          </p:cNvPr>
          <p:cNvSpPr>
            <a:spLocks noGrp="1"/>
          </p:cNvSpPr>
          <p:nvPr>
            <p:ph type="sldNum" sz="quarter" idx="12"/>
          </p:nvPr>
        </p:nvSpPr>
        <p:spPr/>
        <p:txBody>
          <a:bodyPr/>
          <a:lstStyle/>
          <a:p>
            <a:fld id="{1FE259F0-7AB4-4C15-AC29-14AE27507826}" type="slidenum">
              <a:rPr lang="pt-PT" smtClean="0"/>
              <a:t>34</a:t>
            </a:fld>
            <a:endParaRPr lang="pt-PT"/>
          </a:p>
        </p:txBody>
      </p:sp>
    </p:spTree>
    <p:extLst>
      <p:ext uri="{BB962C8B-B14F-4D97-AF65-F5344CB8AC3E}">
        <p14:creationId xmlns:p14="http://schemas.microsoft.com/office/powerpoint/2010/main" val="3901854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0" y="1656127"/>
            <a:ext cx="12192000" cy="4998612"/>
          </a:xfrm>
          <a:prstGeom prst="rect">
            <a:avLst/>
          </a:prstGeom>
          <a:noFill/>
        </p:spPr>
        <p:txBody>
          <a:bodyPr wrap="square">
            <a:spAutoFit/>
          </a:bodyPr>
          <a:lstStyle/>
          <a:p>
            <a:pPr marL="914400" lvl="4" indent="-457200">
              <a:lnSpc>
                <a:spcPts val="3500"/>
              </a:lnSpc>
              <a:buSzPct val="100000"/>
              <a:buFont typeface="+mj-lt"/>
              <a:buAutoNum type="arabicPeriod" startAt="2"/>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Non-Contractual (Transactional) Churn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Definition: In businesses where customers are not bound by a subscription (e.g., retail, restaurants, e-commerce), churn is harder to define because customers are not required to “cancel” anything.</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Measurement: Typically estimated using purchase frequency and inactivity, such as customers who haven't made a purchase in a given time frame.</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Predictability: Less predictable because customers buy on an as-needed basis.</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 Engagement: </a:t>
            </a:r>
            <a:r>
              <a:rPr lang="en-US" sz="2400" dirty="0"/>
              <a:t>Businesses rely on re-engagement tactics, like personalized offers, and loyalty programs, to bring back inactive customers</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Example: A coffee shop notices that customers typically buy coffee once a week. If a customer hasn’t visited in two months, they may be considered “churned”.</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5A85BC5C-1B36-4A58-3201-659CF73150BA}"/>
              </a:ext>
            </a:extLst>
          </p:cNvPr>
          <p:cNvSpPr>
            <a:spLocks noGrp="1"/>
          </p:cNvSpPr>
          <p:nvPr>
            <p:ph type="sldNum" sz="quarter" idx="12"/>
          </p:nvPr>
        </p:nvSpPr>
        <p:spPr/>
        <p:txBody>
          <a:bodyPr/>
          <a:lstStyle/>
          <a:p>
            <a:fld id="{1FE259F0-7AB4-4C15-AC29-14AE27507826}" type="slidenum">
              <a:rPr lang="pt-PT" smtClean="0"/>
              <a:t>35</a:t>
            </a:fld>
            <a:endParaRPr lang="pt-PT"/>
          </a:p>
        </p:txBody>
      </p:sp>
    </p:spTree>
    <p:extLst>
      <p:ext uri="{BB962C8B-B14F-4D97-AF65-F5344CB8AC3E}">
        <p14:creationId xmlns:p14="http://schemas.microsoft.com/office/powerpoint/2010/main" val="1668582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0" y="2167404"/>
            <a:ext cx="11710219" cy="1856727"/>
          </a:xfrm>
          <a:prstGeom prst="rect">
            <a:avLst/>
          </a:prstGeom>
          <a:noFill/>
        </p:spPr>
        <p:txBody>
          <a:bodyPr wrap="square">
            <a:spAutoFit/>
          </a:bodyPr>
          <a:lstStyle/>
          <a:p>
            <a:pPr marL="914400" lvl="4"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Implications for building the analysis dataset: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Building a dataset for churn analysis in a subscription-based (contractual) business is significantly different from a non-contractual (transactional) business due to how churn is defined, tracked, and predicted.</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Slide Number Placeholder 7">
            <a:extLst>
              <a:ext uri="{FF2B5EF4-FFF2-40B4-BE49-F238E27FC236}">
                <a16:creationId xmlns:a16="http://schemas.microsoft.com/office/drawing/2014/main" id="{858F7848-9678-69CB-FBCA-56FEDA9E91EA}"/>
              </a:ext>
            </a:extLst>
          </p:cNvPr>
          <p:cNvSpPr>
            <a:spLocks noGrp="1"/>
          </p:cNvSpPr>
          <p:nvPr>
            <p:ph type="sldNum" sz="quarter" idx="12"/>
          </p:nvPr>
        </p:nvSpPr>
        <p:spPr/>
        <p:txBody>
          <a:bodyPr/>
          <a:lstStyle/>
          <a:p>
            <a:fld id="{1FE259F0-7AB4-4C15-AC29-14AE27507826}" type="slidenum">
              <a:rPr lang="pt-PT" smtClean="0"/>
              <a:t>36</a:t>
            </a:fld>
            <a:endParaRPr lang="pt-PT"/>
          </a:p>
        </p:txBody>
      </p:sp>
    </p:spTree>
    <p:extLst>
      <p:ext uri="{BB962C8B-B14F-4D97-AF65-F5344CB8AC3E}">
        <p14:creationId xmlns:p14="http://schemas.microsoft.com/office/powerpoint/2010/main" val="2521792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167148" y="1524871"/>
            <a:ext cx="11710219" cy="2754408"/>
          </a:xfrm>
          <a:prstGeom prst="rect">
            <a:avLst/>
          </a:prstGeom>
          <a:noFill/>
        </p:spPr>
        <p:txBody>
          <a:bodyPr wrap="square">
            <a:spAutoFit/>
          </a:bodyPr>
          <a:lstStyle/>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Subscription-Based churn dataset: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Choose a time instant that gives enough time to act before the end of each subscription period (e.g., 2 months), and compute features for all subscriptions (both historic and current), with reference to that instant.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Add a churn flag for each row in the dataset, depending on whether the subscription was cancelled or not at the end of the subscription period.</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graphicFrame>
        <p:nvGraphicFramePr>
          <p:cNvPr id="4" name="Table 3">
            <a:extLst>
              <a:ext uri="{FF2B5EF4-FFF2-40B4-BE49-F238E27FC236}">
                <a16:creationId xmlns:a16="http://schemas.microsoft.com/office/drawing/2014/main" id="{37E6A40B-592B-C973-A9E2-3532563D33C2}"/>
              </a:ext>
            </a:extLst>
          </p:cNvPr>
          <p:cNvGraphicFramePr>
            <a:graphicFrameLocks noGrp="1"/>
          </p:cNvGraphicFramePr>
          <p:nvPr>
            <p:extLst>
              <p:ext uri="{D42A27DB-BD31-4B8C-83A1-F6EECF244321}">
                <p14:modId xmlns:p14="http://schemas.microsoft.com/office/powerpoint/2010/main" val="389894617"/>
              </p:ext>
            </p:extLst>
          </p:nvPr>
        </p:nvGraphicFramePr>
        <p:xfrm>
          <a:off x="152401" y="4510550"/>
          <a:ext cx="5943599" cy="1854200"/>
        </p:xfrm>
        <a:graphic>
          <a:graphicData uri="http://schemas.openxmlformats.org/drawingml/2006/table">
            <a:tbl>
              <a:tblPr firstRow="1" bandRow="1">
                <a:tableStyleId>{5C22544A-7EE6-4342-B048-85BDC9FD1C3A}</a:tableStyleId>
              </a:tblPr>
              <a:tblGrid>
                <a:gridCol w="1717881">
                  <a:extLst>
                    <a:ext uri="{9D8B030D-6E8A-4147-A177-3AD203B41FA5}">
                      <a16:colId xmlns:a16="http://schemas.microsoft.com/office/drawing/2014/main" val="2265617366"/>
                    </a:ext>
                  </a:extLst>
                </a:gridCol>
                <a:gridCol w="1655437">
                  <a:extLst>
                    <a:ext uri="{9D8B030D-6E8A-4147-A177-3AD203B41FA5}">
                      <a16:colId xmlns:a16="http://schemas.microsoft.com/office/drawing/2014/main" val="3935401253"/>
                    </a:ext>
                  </a:extLst>
                </a:gridCol>
                <a:gridCol w="2570281">
                  <a:extLst>
                    <a:ext uri="{9D8B030D-6E8A-4147-A177-3AD203B41FA5}">
                      <a16:colId xmlns:a16="http://schemas.microsoft.com/office/drawing/2014/main" val="3918515470"/>
                    </a:ext>
                  </a:extLst>
                </a:gridCol>
              </a:tblGrid>
              <a:tr h="370840">
                <a:tc>
                  <a:txBody>
                    <a:bodyPr/>
                    <a:lstStyle/>
                    <a:p>
                      <a:pPr algn="ctr"/>
                      <a:r>
                        <a:rPr lang="en-US" dirty="0" err="1"/>
                        <a:t>customer_id</a:t>
                      </a:r>
                      <a:endParaRPr lang="pt-PT" dirty="0"/>
                    </a:p>
                  </a:txBody>
                  <a:tcPr anchor="ctr"/>
                </a:tc>
                <a:tc>
                  <a:txBody>
                    <a:bodyPr/>
                    <a:lstStyle/>
                    <a:p>
                      <a:pPr algn="ctr"/>
                      <a:r>
                        <a:rPr lang="pt-PT" dirty="0" err="1"/>
                        <a:t>signup_date</a:t>
                      </a:r>
                      <a:endParaRPr lang="pt-PT" dirty="0"/>
                    </a:p>
                  </a:txBody>
                  <a:tcPr anchor="ctr"/>
                </a:tc>
                <a:tc>
                  <a:txBody>
                    <a:bodyPr/>
                    <a:lstStyle/>
                    <a:p>
                      <a:pPr algn="ctr"/>
                      <a:r>
                        <a:rPr lang="en-US" dirty="0" err="1"/>
                        <a:t>next_possible_renewal</a:t>
                      </a:r>
                      <a:endParaRPr lang="pt-PT" dirty="0"/>
                    </a:p>
                  </a:txBody>
                  <a:tcPr anchor="ctr"/>
                </a:tc>
                <a:extLst>
                  <a:ext uri="{0D108BD9-81ED-4DB2-BD59-A6C34878D82A}">
                    <a16:rowId xmlns:a16="http://schemas.microsoft.com/office/drawing/2014/main" val="919114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00" dirty="0">
                          <a:latin typeface="Aptos" panose="020B0004020202020204" pitchFamily="34" charset="0"/>
                          <a:cs typeface="Times New Roman" panose="02020603050405020304" pitchFamily="18" charset="0"/>
                        </a:rPr>
                        <a:t>1</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0/03/2021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0/03/2022</a:t>
                      </a:r>
                    </a:p>
                  </a:txBody>
                  <a:tcPr anchor="ctr"/>
                </a:tc>
                <a:extLst>
                  <a:ext uri="{0D108BD9-81ED-4DB2-BD59-A6C34878D82A}">
                    <a16:rowId xmlns:a16="http://schemas.microsoft.com/office/drawing/2014/main" val="2921398314"/>
                  </a:ext>
                </a:extLst>
              </a:tr>
              <a:tr h="370840">
                <a:tc>
                  <a:txBody>
                    <a:bodyPr/>
                    <a:lstStyle/>
                    <a:p>
                      <a:pPr algn="ctr"/>
                      <a:r>
                        <a:rPr lang="pt-PT" sz="1600" dirty="0"/>
                        <a:t>1</a:t>
                      </a:r>
                    </a:p>
                  </a:txBody>
                  <a:tcPr anchor="ctr"/>
                </a:tc>
                <a:tc>
                  <a:txBody>
                    <a:bodyPr/>
                    <a:lstStyle/>
                    <a:p>
                      <a:pPr algn="ctr"/>
                      <a:r>
                        <a:rPr lang="en-US" sz="1600" dirty="0"/>
                        <a:t>10/05/2022</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10/05/2023</a:t>
                      </a:r>
                      <a:endParaRPr lang="pt-PT" sz="1600" dirty="0"/>
                    </a:p>
                  </a:txBody>
                  <a:tcPr anchor="ctr"/>
                </a:tc>
                <a:extLst>
                  <a:ext uri="{0D108BD9-81ED-4DB2-BD59-A6C34878D82A}">
                    <a16:rowId xmlns:a16="http://schemas.microsoft.com/office/drawing/2014/main" val="483980171"/>
                  </a:ext>
                </a:extLst>
              </a:tr>
              <a:tr h="370840">
                <a:tc>
                  <a:txBody>
                    <a:bodyPr/>
                    <a:lstStyle/>
                    <a:p>
                      <a:pPr algn="ctr"/>
                      <a:r>
                        <a:rPr lang="en-US" sz="1600" dirty="0"/>
                        <a:t>2</a:t>
                      </a:r>
                      <a:endParaRPr lang="pt-PT" sz="1600" dirty="0"/>
                    </a:p>
                  </a:txBody>
                  <a:tcPr anchor="ctr"/>
                </a:tc>
                <a:tc>
                  <a:txBody>
                    <a:bodyPr/>
                    <a:lstStyle/>
                    <a:p>
                      <a:pPr algn="ctr"/>
                      <a:r>
                        <a:rPr lang="en-US" sz="1600" dirty="0"/>
                        <a:t>05/02/2020</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05/02/2021</a:t>
                      </a:r>
                      <a:endParaRPr lang="pt-PT" sz="1600" dirty="0"/>
                    </a:p>
                  </a:txBody>
                  <a:tcPr anchor="ctr"/>
                </a:tc>
                <a:extLst>
                  <a:ext uri="{0D108BD9-81ED-4DB2-BD59-A6C34878D82A}">
                    <a16:rowId xmlns:a16="http://schemas.microsoft.com/office/drawing/2014/main" val="2956009144"/>
                  </a:ext>
                </a:extLst>
              </a:tr>
              <a:tr h="370840">
                <a:tc>
                  <a:txBody>
                    <a:bodyPr/>
                    <a:lstStyle/>
                    <a:p>
                      <a:pPr algn="ctr"/>
                      <a:r>
                        <a:rPr lang="en-US" sz="1600" dirty="0"/>
                        <a:t>2</a:t>
                      </a:r>
                      <a:endParaRPr lang="pt-PT" sz="1600" dirty="0"/>
                    </a:p>
                  </a:txBody>
                  <a:tcPr anchor="ctr"/>
                </a:tc>
                <a:tc>
                  <a:txBody>
                    <a:bodyPr/>
                    <a:lstStyle/>
                    <a:p>
                      <a:pPr algn="ctr"/>
                      <a:r>
                        <a:rPr lang="en-US" sz="1600" dirty="0"/>
                        <a:t>-</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05/02/2022</a:t>
                      </a:r>
                      <a:endParaRPr lang="pt-PT" sz="1600" dirty="0"/>
                    </a:p>
                  </a:txBody>
                  <a:tcPr anchor="ctr"/>
                </a:tc>
                <a:extLst>
                  <a:ext uri="{0D108BD9-81ED-4DB2-BD59-A6C34878D82A}">
                    <a16:rowId xmlns:a16="http://schemas.microsoft.com/office/drawing/2014/main" val="2795144216"/>
                  </a:ext>
                </a:extLst>
              </a:tr>
            </a:tbl>
          </a:graphicData>
        </a:graphic>
      </p:graphicFrame>
      <p:graphicFrame>
        <p:nvGraphicFramePr>
          <p:cNvPr id="5" name="Table 4">
            <a:extLst>
              <a:ext uri="{FF2B5EF4-FFF2-40B4-BE49-F238E27FC236}">
                <a16:creationId xmlns:a16="http://schemas.microsoft.com/office/drawing/2014/main" id="{C9EC35F1-71EE-ED9B-8E0D-2AB8022761CC}"/>
              </a:ext>
            </a:extLst>
          </p:cNvPr>
          <p:cNvGraphicFramePr>
            <a:graphicFrameLocks noGrp="1"/>
          </p:cNvGraphicFramePr>
          <p:nvPr>
            <p:extLst>
              <p:ext uri="{D42A27DB-BD31-4B8C-83A1-F6EECF244321}">
                <p14:modId xmlns:p14="http://schemas.microsoft.com/office/powerpoint/2010/main" val="3343428583"/>
              </p:ext>
            </p:extLst>
          </p:nvPr>
        </p:nvGraphicFramePr>
        <p:xfrm>
          <a:off x="6699379" y="4514938"/>
          <a:ext cx="5340220" cy="1854200"/>
        </p:xfrm>
        <a:graphic>
          <a:graphicData uri="http://schemas.openxmlformats.org/drawingml/2006/table">
            <a:tbl>
              <a:tblPr firstRow="1" bandRow="1">
                <a:tableStyleId>{5C22544A-7EE6-4342-B048-85BDC9FD1C3A}</a:tableStyleId>
              </a:tblPr>
              <a:tblGrid>
                <a:gridCol w="2670110">
                  <a:extLst>
                    <a:ext uri="{9D8B030D-6E8A-4147-A177-3AD203B41FA5}">
                      <a16:colId xmlns:a16="http://schemas.microsoft.com/office/drawing/2014/main" val="3935401253"/>
                    </a:ext>
                  </a:extLst>
                </a:gridCol>
                <a:gridCol w="2670110">
                  <a:extLst>
                    <a:ext uri="{9D8B030D-6E8A-4147-A177-3AD203B41FA5}">
                      <a16:colId xmlns:a16="http://schemas.microsoft.com/office/drawing/2014/main" val="1322423153"/>
                    </a:ext>
                  </a:extLst>
                </a:gridCol>
              </a:tblGrid>
              <a:tr h="370840">
                <a:tc>
                  <a:txBody>
                    <a:bodyPr/>
                    <a:lstStyle/>
                    <a:p>
                      <a:pPr algn="ctr"/>
                      <a:r>
                        <a:rPr lang="pt-PT" dirty="0"/>
                        <a:t>compute </a:t>
                      </a:r>
                      <a:r>
                        <a:rPr lang="pt-PT" dirty="0" err="1"/>
                        <a:t>features</a:t>
                      </a:r>
                      <a:r>
                        <a:rPr lang="pt-PT" dirty="0"/>
                        <a:t> for</a:t>
                      </a:r>
                    </a:p>
                  </a:txBody>
                  <a:tcPr anchor="ctr"/>
                </a:tc>
                <a:tc>
                  <a:txBody>
                    <a:bodyPr/>
                    <a:lstStyle/>
                    <a:p>
                      <a:pPr algn="ctr"/>
                      <a:r>
                        <a:rPr lang="en-US" dirty="0"/>
                        <a:t>add churn label (0/1) for</a:t>
                      </a:r>
                      <a:endParaRPr lang="pt-PT" dirty="0"/>
                    </a:p>
                  </a:txBody>
                  <a:tcPr anchor="ctr"/>
                </a:tc>
                <a:extLst>
                  <a:ext uri="{0D108BD9-81ED-4DB2-BD59-A6C34878D82A}">
                    <a16:rowId xmlns:a16="http://schemas.microsoft.com/office/drawing/2014/main" val="919114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0/01/2022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a:t>
                      </a:r>
                      <a:r>
                        <a:rPr lang="pt-PT" sz="1600" dirty="0"/>
                        <a:t>0/03/2022</a:t>
                      </a:r>
                    </a:p>
                  </a:txBody>
                  <a:tcPr anchor="ctr"/>
                </a:tc>
                <a:extLst>
                  <a:ext uri="{0D108BD9-81ED-4DB2-BD59-A6C34878D82A}">
                    <a16:rowId xmlns:a16="http://schemas.microsoft.com/office/drawing/2014/main" val="2921398314"/>
                  </a:ext>
                </a:extLst>
              </a:tr>
              <a:tr h="370840">
                <a:tc>
                  <a:txBody>
                    <a:bodyPr/>
                    <a:lstStyle/>
                    <a:p>
                      <a:pPr algn="ctr"/>
                      <a:r>
                        <a:rPr lang="en-US" sz="1600" dirty="0"/>
                        <a:t>10/03/2023</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10/05/2023</a:t>
                      </a:r>
                      <a:endParaRPr lang="pt-PT" sz="1600" dirty="0"/>
                    </a:p>
                  </a:txBody>
                  <a:tcPr anchor="ctr"/>
                </a:tc>
                <a:extLst>
                  <a:ext uri="{0D108BD9-81ED-4DB2-BD59-A6C34878D82A}">
                    <a16:rowId xmlns:a16="http://schemas.microsoft.com/office/drawing/2014/main" val="483980171"/>
                  </a:ext>
                </a:extLst>
              </a:tr>
              <a:tr h="370840">
                <a:tc>
                  <a:txBody>
                    <a:bodyPr/>
                    <a:lstStyle/>
                    <a:p>
                      <a:pPr algn="ctr"/>
                      <a:r>
                        <a:rPr lang="en-US" sz="1600" dirty="0"/>
                        <a:t>05/12/2020</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05/02/2021</a:t>
                      </a:r>
                      <a:endParaRPr lang="pt-PT" sz="1600" dirty="0"/>
                    </a:p>
                  </a:txBody>
                  <a:tcPr anchor="ctr"/>
                </a:tc>
                <a:extLst>
                  <a:ext uri="{0D108BD9-81ED-4DB2-BD59-A6C34878D82A}">
                    <a16:rowId xmlns:a16="http://schemas.microsoft.com/office/drawing/2014/main" val="29560091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05/12/2021</a:t>
                      </a:r>
                      <a:endParaRPr lang="pt-PT"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05/02/2022</a:t>
                      </a:r>
                      <a:endParaRPr lang="pt-PT" sz="1600" dirty="0"/>
                    </a:p>
                  </a:txBody>
                  <a:tcPr anchor="ctr"/>
                </a:tc>
                <a:extLst>
                  <a:ext uri="{0D108BD9-81ED-4DB2-BD59-A6C34878D82A}">
                    <a16:rowId xmlns:a16="http://schemas.microsoft.com/office/drawing/2014/main" val="74396236"/>
                  </a:ext>
                </a:extLst>
              </a:tr>
            </a:tbl>
          </a:graphicData>
        </a:graphic>
      </p:graphicFrame>
      <p:cxnSp>
        <p:nvCxnSpPr>
          <p:cNvPr id="7" name="Straight Arrow Connector 6">
            <a:extLst>
              <a:ext uri="{FF2B5EF4-FFF2-40B4-BE49-F238E27FC236}">
                <a16:creationId xmlns:a16="http://schemas.microsoft.com/office/drawing/2014/main" id="{B0E502C3-0512-7002-91E7-9FAF21F52E66}"/>
              </a:ext>
            </a:extLst>
          </p:cNvPr>
          <p:cNvCxnSpPr/>
          <p:nvPr/>
        </p:nvCxnSpPr>
        <p:spPr>
          <a:xfrm>
            <a:off x="6096000" y="5013849"/>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30A61F63-4702-66F2-502A-258916D81E55}"/>
              </a:ext>
            </a:extLst>
          </p:cNvPr>
          <p:cNvCxnSpPr/>
          <p:nvPr/>
        </p:nvCxnSpPr>
        <p:spPr>
          <a:xfrm>
            <a:off x="6096000" y="5440760"/>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7EA404E-A323-B3CC-226E-C1F84CE77C6D}"/>
              </a:ext>
            </a:extLst>
          </p:cNvPr>
          <p:cNvCxnSpPr/>
          <p:nvPr/>
        </p:nvCxnSpPr>
        <p:spPr>
          <a:xfrm>
            <a:off x="6096000" y="5821016"/>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0AA13A9-A8BE-FA07-037C-584953C46381}"/>
              </a:ext>
            </a:extLst>
          </p:cNvPr>
          <p:cNvCxnSpPr/>
          <p:nvPr/>
        </p:nvCxnSpPr>
        <p:spPr>
          <a:xfrm>
            <a:off x="6096000" y="6191941"/>
            <a:ext cx="6033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4" name="Slide Number Placeholder 13">
            <a:extLst>
              <a:ext uri="{FF2B5EF4-FFF2-40B4-BE49-F238E27FC236}">
                <a16:creationId xmlns:a16="http://schemas.microsoft.com/office/drawing/2014/main" id="{5CA10A40-85D5-FD4F-E2C1-2C9B5090F1A6}"/>
              </a:ext>
            </a:extLst>
          </p:cNvPr>
          <p:cNvSpPr>
            <a:spLocks noGrp="1"/>
          </p:cNvSpPr>
          <p:nvPr>
            <p:ph type="sldNum" sz="quarter" idx="12"/>
          </p:nvPr>
        </p:nvSpPr>
        <p:spPr/>
        <p:txBody>
          <a:bodyPr/>
          <a:lstStyle/>
          <a:p>
            <a:fld id="{1FE259F0-7AB4-4C15-AC29-14AE27507826}" type="slidenum">
              <a:rPr lang="pt-PT" smtClean="0"/>
              <a:t>37</a:t>
            </a:fld>
            <a:endParaRPr lang="pt-PT"/>
          </a:p>
        </p:txBody>
      </p:sp>
    </p:spTree>
    <p:extLst>
      <p:ext uri="{BB962C8B-B14F-4D97-AF65-F5344CB8AC3E}">
        <p14:creationId xmlns:p14="http://schemas.microsoft.com/office/powerpoint/2010/main" val="1308356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E858A-A9C7-3CF6-846F-9989187F6B0C}"/>
              </a:ext>
            </a:extLst>
          </p:cNvPr>
          <p:cNvSpPr txBox="1"/>
          <p:nvPr/>
        </p:nvSpPr>
        <p:spPr>
          <a:xfrm>
            <a:off x="240890" y="1878832"/>
            <a:ext cx="11710219" cy="2305568"/>
          </a:xfrm>
          <a:prstGeom prst="rect">
            <a:avLst/>
          </a:prstGeom>
          <a:noFill/>
        </p:spPr>
        <p:txBody>
          <a:bodyPr wrap="square">
            <a:spAutoFit/>
          </a:bodyPr>
          <a:lstStyle/>
          <a:p>
            <a:pPr marL="914400" lvl="4" indent="-457200">
              <a:lnSpc>
                <a:spcPts val="3500"/>
              </a:lnSpc>
              <a:buSzPct val="100000"/>
              <a:buFont typeface="+mj-lt"/>
              <a:buAutoNum type="arabicPeriod" startAt="2"/>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Non-Contractual (Transactional) churn dataset: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Decide a meaningful time interval for churn definition (this depends on the type of business, e.g., 1 month for a supermarket, 1 year for consumer electronics, </a:t>
            </a:r>
            <a:r>
              <a:rPr lang="en-US" sz="2400" i="1" dirty="0" err="1">
                <a:latin typeface="Calibri" panose="020F0502020204030204" pitchFamily="34" charset="0"/>
                <a:ea typeface="Calibri" panose="020F0502020204030204" pitchFamily="34" charset="0"/>
                <a:cs typeface="Calibri" panose="020F0502020204030204" pitchFamily="34" charset="0"/>
              </a:rPr>
              <a:t>etc</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Features are computed for the same instants for all active customers (e.g., for the first day of every month).</a:t>
            </a:r>
          </a:p>
        </p:txBody>
      </p:sp>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11" name="TextBox 10">
            <a:extLst>
              <a:ext uri="{FF2B5EF4-FFF2-40B4-BE49-F238E27FC236}">
                <a16:creationId xmlns:a16="http://schemas.microsoft.com/office/drawing/2014/main" id="{5AA4F07B-1A19-A166-1196-7393FE15B2DC}"/>
              </a:ext>
            </a:extLst>
          </p:cNvPr>
          <p:cNvSpPr txBox="1"/>
          <p:nvPr/>
        </p:nvSpPr>
        <p:spPr>
          <a:xfrm>
            <a:off x="1612490" y="5083277"/>
            <a:ext cx="9242323" cy="1015663"/>
          </a:xfrm>
          <a:prstGeom prst="rect">
            <a:avLst/>
          </a:prstGeom>
          <a:noFill/>
        </p:spPr>
        <p:txBody>
          <a:bodyPr wrap="square" rtlCol="0">
            <a:spAutoFit/>
          </a:bodyPr>
          <a:lstStyle/>
          <a:p>
            <a:r>
              <a:rPr lang="en-US" sz="2000" i="1" dirty="0">
                <a:latin typeface="Calibri" panose="020F0502020204030204" pitchFamily="34" charset="0"/>
                <a:ea typeface="Calibri" panose="020F0502020204030204" pitchFamily="34" charset="0"/>
                <a:cs typeface="Calibri" panose="020F0502020204030204" pitchFamily="34" charset="0"/>
              </a:rPr>
              <a:t>*See the notebook </a:t>
            </a:r>
            <a:r>
              <a:rPr lang="en-US" sz="1600" b="1" dirty="0" err="1">
                <a:latin typeface="JetBrains Mono" panose="02000009000000000000" pitchFamily="49" charset="0"/>
                <a:ea typeface="JetBrains Mono" panose="02000009000000000000" pitchFamily="49" charset="0"/>
                <a:cs typeface="JetBrains Mono" panose="02000009000000000000" pitchFamily="49" charset="0"/>
              </a:rPr>
              <a:t>build_dataset.ipynb</a:t>
            </a:r>
            <a:r>
              <a:rPr lang="en-US" sz="1600" i="1" dirty="0">
                <a:latin typeface="JetBrains Mono" panose="02000009000000000000" pitchFamily="49" charset="0"/>
                <a:ea typeface="JetBrains Mono" panose="02000009000000000000" pitchFamily="49" charset="0"/>
                <a:cs typeface="JetBrains Mono" panose="02000009000000000000" pitchFamily="49" charset="0"/>
              </a:rPr>
              <a:t> </a:t>
            </a:r>
            <a:r>
              <a:rPr lang="en-US" sz="2000" i="1" dirty="0">
                <a:latin typeface="Calibri" panose="020F0502020204030204" pitchFamily="34" charset="0"/>
                <a:ea typeface="Calibri" panose="020F0502020204030204" pitchFamily="34" charset="0"/>
                <a:cs typeface="Calibri" panose="020F0502020204030204" pitchFamily="34" charset="0"/>
              </a:rPr>
              <a:t>in the </a:t>
            </a:r>
            <a:r>
              <a:rPr lang="en-US" sz="2000" i="1" dirty="0" err="1">
                <a:latin typeface="Calibri" panose="020F0502020204030204" pitchFamily="34" charset="0"/>
                <a:ea typeface="Calibri" panose="020F0502020204030204" pitchFamily="34" charset="0"/>
                <a:cs typeface="Calibri" panose="020F0502020204030204" pitchFamily="34" charset="0"/>
              </a:rPr>
              <a:t>churn_prediction</a:t>
            </a:r>
            <a:r>
              <a:rPr lang="en-US" sz="2000" i="1" dirty="0">
                <a:latin typeface="Calibri" panose="020F0502020204030204" pitchFamily="34" charset="0"/>
                <a:ea typeface="Calibri" panose="020F0502020204030204" pitchFamily="34" charset="0"/>
                <a:cs typeface="Calibri" panose="020F0502020204030204" pitchFamily="34" charset="0"/>
              </a:rPr>
              <a:t> folder for an example of how to build a dataset for non-contractual (transactional) churn, where a customer is considered to have churned if he stays more than 1 year without repurchasing.</a:t>
            </a:r>
            <a:endParaRPr lang="pt-PT" sz="2000" i="1"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36412499-FB6F-D7F1-7926-9EFE54C5679B}"/>
              </a:ext>
            </a:extLst>
          </p:cNvPr>
          <p:cNvSpPr>
            <a:spLocks noGrp="1"/>
          </p:cNvSpPr>
          <p:nvPr>
            <p:ph type="sldNum" sz="quarter" idx="12"/>
          </p:nvPr>
        </p:nvSpPr>
        <p:spPr/>
        <p:txBody>
          <a:bodyPr/>
          <a:lstStyle/>
          <a:p>
            <a:fld id="{1FE259F0-7AB4-4C15-AC29-14AE27507826}" type="slidenum">
              <a:rPr lang="pt-PT" smtClean="0"/>
              <a:t>38</a:t>
            </a:fld>
            <a:endParaRPr lang="pt-PT"/>
          </a:p>
        </p:txBody>
      </p:sp>
    </p:spTree>
    <p:extLst>
      <p:ext uri="{BB962C8B-B14F-4D97-AF65-F5344CB8AC3E}">
        <p14:creationId xmlns:p14="http://schemas.microsoft.com/office/powerpoint/2010/main" val="3292110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Churn definitions: Subscription-Based vs Non-Contractual </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graphicFrame>
        <p:nvGraphicFramePr>
          <p:cNvPr id="4" name="Table 3">
            <a:extLst>
              <a:ext uri="{FF2B5EF4-FFF2-40B4-BE49-F238E27FC236}">
                <a16:creationId xmlns:a16="http://schemas.microsoft.com/office/drawing/2014/main" id="{322DF291-C169-846B-68F1-55B2B32C7C86}"/>
              </a:ext>
            </a:extLst>
          </p:cNvPr>
          <p:cNvGraphicFramePr>
            <a:graphicFrameLocks noGrp="1"/>
          </p:cNvGraphicFramePr>
          <p:nvPr>
            <p:extLst>
              <p:ext uri="{D42A27DB-BD31-4B8C-83A1-F6EECF244321}">
                <p14:modId xmlns:p14="http://schemas.microsoft.com/office/powerpoint/2010/main" val="3139605195"/>
              </p:ext>
            </p:extLst>
          </p:nvPr>
        </p:nvGraphicFramePr>
        <p:xfrm>
          <a:off x="1128226" y="2135329"/>
          <a:ext cx="9935547" cy="3743960"/>
        </p:xfrm>
        <a:graphic>
          <a:graphicData uri="http://schemas.openxmlformats.org/drawingml/2006/table">
            <a:tbl>
              <a:tblPr firstRow="1" bandRow="1">
                <a:tableStyleId>{5C22544A-7EE6-4342-B048-85BDC9FD1C3A}</a:tableStyleId>
              </a:tblPr>
              <a:tblGrid>
                <a:gridCol w="3311849">
                  <a:extLst>
                    <a:ext uri="{9D8B030D-6E8A-4147-A177-3AD203B41FA5}">
                      <a16:colId xmlns:a16="http://schemas.microsoft.com/office/drawing/2014/main" val="2265617366"/>
                    </a:ext>
                  </a:extLst>
                </a:gridCol>
                <a:gridCol w="3311849">
                  <a:extLst>
                    <a:ext uri="{9D8B030D-6E8A-4147-A177-3AD203B41FA5}">
                      <a16:colId xmlns:a16="http://schemas.microsoft.com/office/drawing/2014/main" val="3935401253"/>
                    </a:ext>
                  </a:extLst>
                </a:gridCol>
                <a:gridCol w="3311849">
                  <a:extLst>
                    <a:ext uri="{9D8B030D-6E8A-4147-A177-3AD203B41FA5}">
                      <a16:colId xmlns:a16="http://schemas.microsoft.com/office/drawing/2014/main" val="1521923032"/>
                    </a:ext>
                  </a:extLst>
                </a:gridCol>
              </a:tblGrid>
              <a:tr h="370840">
                <a:tc>
                  <a:txBody>
                    <a:bodyPr/>
                    <a:lstStyle/>
                    <a:p>
                      <a:pPr algn="ctr"/>
                      <a:r>
                        <a:rPr lang="en-US" i="1" dirty="0">
                          <a:latin typeface="Calibri" panose="020F0502020204030204" pitchFamily="34" charset="0"/>
                          <a:ea typeface="Calibri" panose="020F0502020204030204" pitchFamily="34" charset="0"/>
                          <a:cs typeface="Calibri" panose="020F0502020204030204" pitchFamily="34" charset="0"/>
                        </a:rPr>
                        <a:t>Aspect</a:t>
                      </a:r>
                      <a:endParaRPr lang="pt-PT"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i="1" dirty="0" err="1">
                          <a:latin typeface="Calibri" panose="020F0502020204030204" pitchFamily="34" charset="0"/>
                          <a:ea typeface="Calibri" panose="020F0502020204030204" pitchFamily="34" charset="0"/>
                          <a:cs typeface="Calibri" panose="020F0502020204030204" pitchFamily="34" charset="0"/>
                        </a:rPr>
                        <a:t>Subscription</a:t>
                      </a:r>
                      <a:r>
                        <a:rPr lang="pt-PT" i="1" dirty="0">
                          <a:latin typeface="Calibri" panose="020F0502020204030204" pitchFamily="34" charset="0"/>
                          <a:ea typeface="Calibri" panose="020F0502020204030204" pitchFamily="34" charset="0"/>
                          <a:cs typeface="Calibri" panose="020F0502020204030204" pitchFamily="34" charset="0"/>
                        </a:rPr>
                        <a:t> </a:t>
                      </a:r>
                      <a:r>
                        <a:rPr lang="pt-PT" i="1" dirty="0" err="1">
                          <a:latin typeface="Calibri" panose="020F0502020204030204" pitchFamily="34" charset="0"/>
                          <a:ea typeface="Calibri" panose="020F0502020204030204" pitchFamily="34" charset="0"/>
                          <a:cs typeface="Calibri" panose="020F0502020204030204" pitchFamily="34" charset="0"/>
                        </a:rPr>
                        <a:t>Churn</a:t>
                      </a:r>
                      <a:endParaRPr lang="pt-PT"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pt-PT" i="1" dirty="0">
                          <a:latin typeface="Calibri" panose="020F0502020204030204" pitchFamily="34" charset="0"/>
                          <a:ea typeface="Calibri" panose="020F0502020204030204" pitchFamily="34" charset="0"/>
                          <a:cs typeface="Calibri" panose="020F0502020204030204" pitchFamily="34" charset="0"/>
                        </a:rPr>
                        <a:t>Non-Contractual </a:t>
                      </a:r>
                      <a:r>
                        <a:rPr lang="pt-PT" i="1" dirty="0" err="1">
                          <a:latin typeface="Calibri" panose="020F0502020204030204" pitchFamily="34" charset="0"/>
                          <a:ea typeface="Calibri" panose="020F0502020204030204" pitchFamily="34" charset="0"/>
                          <a:cs typeface="Calibri" panose="020F0502020204030204" pitchFamily="34" charset="0"/>
                        </a:rPr>
                        <a:t>Churn</a:t>
                      </a:r>
                      <a:endParaRPr lang="pt-PT"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19114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00" dirty="0">
                          <a:latin typeface="Calibri" panose="020F0502020204030204" pitchFamily="34" charset="0"/>
                          <a:ea typeface="Calibri" panose="020F0502020204030204" pitchFamily="34" charset="0"/>
                          <a:cs typeface="Calibri" panose="020F0502020204030204" pitchFamily="34" charset="0"/>
                        </a:rPr>
                        <a:t>Definition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600" i="1" dirty="0" err="1">
                          <a:latin typeface="Calibri" panose="020F0502020204030204" pitchFamily="34" charset="0"/>
                          <a:ea typeface="Calibri" panose="020F0502020204030204" pitchFamily="34" charset="0"/>
                          <a:cs typeface="Calibri" panose="020F0502020204030204" pitchFamily="34" charset="0"/>
                        </a:rPr>
                        <a:t>Customer</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cancels</a:t>
                      </a:r>
                      <a:r>
                        <a:rPr lang="pt-PT" sz="1600" i="1" dirty="0">
                          <a:latin typeface="Calibri" panose="020F0502020204030204" pitchFamily="34" charset="0"/>
                          <a:ea typeface="Calibri" panose="020F0502020204030204" pitchFamily="34" charset="0"/>
                          <a:cs typeface="Calibri" panose="020F0502020204030204" pitchFamily="34" charset="0"/>
                        </a:rPr>
                        <a:t> a </a:t>
                      </a:r>
                      <a:r>
                        <a:rPr lang="pt-PT" sz="1600" i="1" dirty="0" err="1">
                          <a:latin typeface="Calibri" panose="020F0502020204030204" pitchFamily="34" charset="0"/>
                          <a:ea typeface="Calibri" panose="020F0502020204030204" pitchFamily="34" charset="0"/>
                          <a:cs typeface="Calibri" panose="020F0502020204030204" pitchFamily="34" charset="0"/>
                        </a:rPr>
                        <a:t>subscription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Customer stops buying but no formal cancellation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21398314"/>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Measurement</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Cancellation</a:t>
                      </a:r>
                      <a:r>
                        <a:rPr lang="pt-PT" sz="1600" i="1" dirty="0">
                          <a:latin typeface="Calibri" panose="020F0502020204030204" pitchFamily="34" charset="0"/>
                          <a:ea typeface="Calibri" panose="020F0502020204030204" pitchFamily="34" charset="0"/>
                          <a:cs typeface="Calibri" panose="020F0502020204030204" pitchFamily="34" charset="0"/>
                        </a:rPr>
                        <a:t> rate per </a:t>
                      </a:r>
                      <a:r>
                        <a:rPr lang="pt-PT" sz="1600" i="1" dirty="0" err="1">
                          <a:latin typeface="Calibri" panose="020F0502020204030204" pitchFamily="34" charset="0"/>
                          <a:ea typeface="Calibri" panose="020F0502020204030204" pitchFamily="34" charset="0"/>
                          <a:cs typeface="Calibri" panose="020F0502020204030204" pitchFamily="34" charset="0"/>
                        </a:rPr>
                        <a:t>period</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Inactivity</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over</a:t>
                      </a:r>
                      <a:r>
                        <a:rPr lang="pt-PT" sz="1600" i="1" dirty="0">
                          <a:latin typeface="Calibri" panose="020F0502020204030204" pitchFamily="34" charset="0"/>
                          <a:ea typeface="Calibri" panose="020F0502020204030204" pitchFamily="34" charset="0"/>
                          <a:cs typeface="Calibri" panose="020F0502020204030204" pitchFamily="34" charset="0"/>
                        </a:rPr>
                        <a:t> time</a:t>
                      </a:r>
                    </a:p>
                  </a:txBody>
                  <a:tcPr anchor="ctr"/>
                </a:tc>
                <a:extLst>
                  <a:ext uri="{0D108BD9-81ED-4DB2-BD59-A6C34878D82A}">
                    <a16:rowId xmlns:a16="http://schemas.microsoft.com/office/drawing/2014/main" val="483980171"/>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Predictability</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a:latin typeface="Calibri" panose="020F0502020204030204" pitchFamily="34" charset="0"/>
                          <a:ea typeface="Calibri" panose="020F0502020204030204" pitchFamily="34" charset="0"/>
                          <a:cs typeface="Calibri" panose="020F0502020204030204" pitchFamily="34" charset="0"/>
                        </a:rPr>
                        <a:t>More </a:t>
                      </a:r>
                      <a:r>
                        <a:rPr lang="pt-PT" sz="1600" i="1" dirty="0" err="1">
                          <a:latin typeface="Calibri" panose="020F0502020204030204" pitchFamily="34" charset="0"/>
                          <a:ea typeface="Calibri" panose="020F0502020204030204" pitchFamily="34" charset="0"/>
                          <a:cs typeface="Calibri" panose="020F0502020204030204" pitchFamily="34" charset="0"/>
                        </a:rPr>
                        <a:t>predictable</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a:latin typeface="Calibri" panose="020F0502020204030204" pitchFamily="34" charset="0"/>
                          <a:ea typeface="Calibri" panose="020F0502020204030204" pitchFamily="34" charset="0"/>
                          <a:cs typeface="Calibri" panose="020F0502020204030204" pitchFamily="34" charset="0"/>
                        </a:rPr>
                        <a:t>Less </a:t>
                      </a:r>
                      <a:r>
                        <a:rPr lang="pt-PT" sz="1600" i="1" dirty="0" err="1">
                          <a:latin typeface="Calibri" panose="020F0502020204030204" pitchFamily="34" charset="0"/>
                          <a:ea typeface="Calibri" panose="020F0502020204030204" pitchFamily="34" charset="0"/>
                          <a:cs typeface="Calibri" panose="020F0502020204030204" pitchFamily="34" charset="0"/>
                        </a:rPr>
                        <a:t>predictable</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1761106"/>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Retention</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Strategy</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Reduce</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cancellations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Encourage</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repeat</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purchases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6009144"/>
                  </a:ext>
                </a:extLst>
              </a:tr>
              <a:tr h="370840">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Dataset</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Features and labels are computed for different moments for each customer, since, at any given moment, customers may be on different stages in their subscription.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600" i="1" dirty="0">
                          <a:latin typeface="Calibri" panose="020F0502020204030204" pitchFamily="34" charset="0"/>
                          <a:ea typeface="Calibri" panose="020F0502020204030204" pitchFamily="34" charset="0"/>
                          <a:cs typeface="Calibri" panose="020F0502020204030204" pitchFamily="34" charset="0"/>
                        </a:rPr>
                        <a:t>Features and labels are computed for the same instants for all customers.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51394808"/>
                  </a:ext>
                </a:extLst>
              </a:tr>
              <a:tr h="370840">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Example</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a:latin typeface="Calibri" panose="020F0502020204030204" pitchFamily="34" charset="0"/>
                          <a:ea typeface="Calibri" panose="020F0502020204030204" pitchFamily="34" charset="0"/>
                          <a:cs typeface="Calibri" panose="020F0502020204030204" pitchFamily="34" charset="0"/>
                        </a:rPr>
                        <a:t>SaaS </a:t>
                      </a:r>
                      <a:r>
                        <a:rPr lang="pt-PT" sz="1600" i="1" dirty="0" err="1">
                          <a:latin typeface="Calibri" panose="020F0502020204030204" pitchFamily="34" charset="0"/>
                          <a:ea typeface="Calibri" panose="020F0502020204030204" pitchFamily="34" charset="0"/>
                          <a:cs typeface="Calibri" panose="020F0502020204030204" pitchFamily="34" charset="0"/>
                        </a:rPr>
                        <a:t>cancellation</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pt-PT" sz="1600" i="1" dirty="0" err="1">
                          <a:latin typeface="Calibri" panose="020F0502020204030204" pitchFamily="34" charset="0"/>
                          <a:ea typeface="Calibri" panose="020F0502020204030204" pitchFamily="34" charset="0"/>
                          <a:cs typeface="Calibri" panose="020F0502020204030204" pitchFamily="34" charset="0"/>
                        </a:rPr>
                        <a:t>Lapsed</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coffee</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shop</a:t>
                      </a:r>
                      <a:r>
                        <a:rPr lang="pt-PT" sz="1600" i="1" dirty="0">
                          <a:latin typeface="Calibri" panose="020F0502020204030204" pitchFamily="34" charset="0"/>
                          <a:ea typeface="Calibri" panose="020F0502020204030204" pitchFamily="34" charset="0"/>
                          <a:cs typeface="Calibri" panose="020F0502020204030204" pitchFamily="34" charset="0"/>
                        </a:rPr>
                        <a:t> </a:t>
                      </a:r>
                      <a:r>
                        <a:rPr lang="pt-PT" sz="1600" i="1" dirty="0" err="1">
                          <a:latin typeface="Calibri" panose="020F0502020204030204" pitchFamily="34" charset="0"/>
                          <a:ea typeface="Calibri" panose="020F0502020204030204" pitchFamily="34" charset="0"/>
                          <a:cs typeface="Calibri" panose="020F0502020204030204" pitchFamily="34" charset="0"/>
                        </a:rPr>
                        <a:t>customers</a:t>
                      </a:r>
                      <a:endParaRPr lang="pt-PT" sz="1600" i="1"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21242339"/>
                  </a:ext>
                </a:extLst>
              </a:tr>
            </a:tbl>
          </a:graphicData>
        </a:graphic>
      </p:graphicFrame>
      <p:sp>
        <p:nvSpPr>
          <p:cNvPr id="8" name="Slide Number Placeholder 7">
            <a:extLst>
              <a:ext uri="{FF2B5EF4-FFF2-40B4-BE49-F238E27FC236}">
                <a16:creationId xmlns:a16="http://schemas.microsoft.com/office/drawing/2014/main" id="{0019977A-2AD3-7839-E961-86C14730DA87}"/>
              </a:ext>
            </a:extLst>
          </p:cNvPr>
          <p:cNvSpPr>
            <a:spLocks noGrp="1"/>
          </p:cNvSpPr>
          <p:nvPr>
            <p:ph type="sldNum" sz="quarter" idx="12"/>
          </p:nvPr>
        </p:nvSpPr>
        <p:spPr/>
        <p:txBody>
          <a:bodyPr/>
          <a:lstStyle/>
          <a:p>
            <a:fld id="{1FE259F0-7AB4-4C15-AC29-14AE27507826}" type="slidenum">
              <a:rPr lang="pt-PT" smtClean="0"/>
              <a:t>39</a:t>
            </a:fld>
            <a:endParaRPr lang="pt-PT"/>
          </a:p>
        </p:txBody>
      </p:sp>
    </p:spTree>
    <p:extLst>
      <p:ext uri="{BB962C8B-B14F-4D97-AF65-F5344CB8AC3E}">
        <p14:creationId xmlns:p14="http://schemas.microsoft.com/office/powerpoint/2010/main" val="362349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1054981" y="1483887"/>
            <a:ext cx="10345705" cy="3251403"/>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Science combines statistics, technology, and domain expertise to extract insights from vast data.</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Challenges:</a:t>
            </a:r>
          </a:p>
          <a:p>
            <a:pPr marL="742950" lvl="1"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Resolve the problems of misunderstanding of the business questions.</a:t>
            </a:r>
          </a:p>
          <a:p>
            <a:pPr marL="742950" lvl="1"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Not knowing how to apply the data to resolve the business problem correctly.</a:t>
            </a:r>
            <a:endParaRPr lang="pt-PT" sz="2400" i="1"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5D317AE-8E9E-0322-1677-65E1CD1DC37A}"/>
              </a:ext>
            </a:extLst>
          </p:cNvPr>
          <p:cNvSpPr txBox="1"/>
          <p:nvPr/>
        </p:nvSpPr>
        <p:spPr>
          <a:xfrm>
            <a:off x="0" y="8872"/>
            <a:ext cx="5328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p:txBody>
      </p:sp>
      <p:sp>
        <p:nvSpPr>
          <p:cNvPr id="4" name="Slide Number Placeholder 8">
            <a:extLst>
              <a:ext uri="{FF2B5EF4-FFF2-40B4-BE49-F238E27FC236}">
                <a16:creationId xmlns:a16="http://schemas.microsoft.com/office/drawing/2014/main" id="{CC3188F7-7BA1-A867-DDB2-40EEC66D0DA1}"/>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4</a:t>
            </a:fld>
            <a:endParaRPr lang="pt-PT" dirty="0"/>
          </a:p>
        </p:txBody>
      </p:sp>
    </p:spTree>
    <p:extLst>
      <p:ext uri="{BB962C8B-B14F-4D97-AF65-F5344CB8AC3E}">
        <p14:creationId xmlns:p14="http://schemas.microsoft.com/office/powerpoint/2010/main" val="1677957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Useful basic features</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3FFC6261-14E3-ED2A-C391-284FB499E1EB}"/>
              </a:ext>
            </a:extLst>
          </p:cNvPr>
          <p:cNvSpPr txBox="1"/>
          <p:nvPr/>
        </p:nvSpPr>
        <p:spPr>
          <a:xfrm>
            <a:off x="231057" y="1524871"/>
            <a:ext cx="11882284" cy="5129418"/>
          </a:xfrm>
          <a:prstGeom prst="rect">
            <a:avLst/>
          </a:prstGeom>
          <a:noFill/>
        </p:spPr>
        <p:txBody>
          <a:bodyPr wrap="square">
            <a:spAutoFit/>
          </a:bodyPr>
          <a:lstStyle/>
          <a:p>
            <a:pPr marL="800100" lvl="4"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In all analysis where we want to study customer behavior, almost regardless of the industry of application, the so-called RFM metrics are universally useful.</a:t>
            </a:r>
          </a:p>
          <a:p>
            <a:pPr marL="800100" lvl="4"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RFM stands for Recency, Frequency, and Monetary.</a:t>
            </a:r>
          </a:p>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Recency:</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 recently a customer made a purchase (usually measured in days).</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Customers who purchased more recently are more likely to repurchase again.</a:t>
            </a:r>
          </a:p>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Frequency:</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 often a customer makes a purchase.</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Frequent buyers are typically more loyal and valuable.</a:t>
            </a:r>
          </a:p>
          <a:p>
            <a:pPr marL="914400" lvl="4" indent="-457200">
              <a:lnSpc>
                <a:spcPts val="3500"/>
              </a:lnSpc>
              <a:buSzPct val="100000"/>
              <a:buFont typeface="+mj-lt"/>
              <a:buAutoNum type="arabicPeriod"/>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Monetary:</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 much money the customer spends.</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High spenders are more profitable and more engaged.</a:t>
            </a:r>
          </a:p>
        </p:txBody>
      </p:sp>
      <p:sp>
        <p:nvSpPr>
          <p:cNvPr id="8" name="Slide Number Placeholder 7">
            <a:extLst>
              <a:ext uri="{FF2B5EF4-FFF2-40B4-BE49-F238E27FC236}">
                <a16:creationId xmlns:a16="http://schemas.microsoft.com/office/drawing/2014/main" id="{F074F833-1B6F-A6DB-85DA-3D0E1CEBEBA1}"/>
              </a:ext>
            </a:extLst>
          </p:cNvPr>
          <p:cNvSpPr>
            <a:spLocks noGrp="1"/>
          </p:cNvSpPr>
          <p:nvPr>
            <p:ph type="sldNum" sz="quarter" idx="12"/>
          </p:nvPr>
        </p:nvSpPr>
        <p:spPr/>
        <p:txBody>
          <a:bodyPr/>
          <a:lstStyle/>
          <a:p>
            <a:fld id="{1FE259F0-7AB4-4C15-AC29-14AE27507826}" type="slidenum">
              <a:rPr lang="pt-PT" smtClean="0"/>
              <a:t>40</a:t>
            </a:fld>
            <a:endParaRPr lang="pt-PT"/>
          </a:p>
        </p:txBody>
      </p:sp>
    </p:spTree>
    <p:extLst>
      <p:ext uri="{BB962C8B-B14F-4D97-AF65-F5344CB8AC3E}">
        <p14:creationId xmlns:p14="http://schemas.microsoft.com/office/powerpoint/2010/main" val="723962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395748" y="978711"/>
            <a:ext cx="10535816"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Dataset features and label</a:t>
            </a:r>
          </a:p>
        </p:txBody>
      </p:sp>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3FFC6261-14E3-ED2A-C391-284FB499E1EB}"/>
              </a:ext>
            </a:extLst>
          </p:cNvPr>
          <p:cNvSpPr txBox="1"/>
          <p:nvPr/>
        </p:nvSpPr>
        <p:spPr>
          <a:xfrm>
            <a:off x="231057" y="1288897"/>
            <a:ext cx="11882284" cy="5509200"/>
          </a:xfrm>
          <a:prstGeom prst="rect">
            <a:avLst/>
          </a:prstGeom>
          <a:noFill/>
        </p:spPr>
        <p:txBody>
          <a:bodyPr wrap="square">
            <a:spAutoFit/>
          </a:bodyPr>
          <a:lstStyle/>
          <a:p>
            <a:pPr marL="800100" lvl="4" indent="-342900">
              <a:buSzPct val="100000"/>
              <a:buFont typeface="Arial" panose="020B0604020202020204" pitchFamily="34" charset="0"/>
              <a:buChar char="•"/>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data set has the following columns</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customer_id</a:t>
            </a:r>
            <a:r>
              <a:rPr lang="en-US" sz="2200" i="1" dirty="0">
                <a:latin typeface="Calibri" panose="020F0502020204030204" pitchFamily="34" charset="0"/>
                <a:ea typeface="Calibri" panose="020F0502020204030204" pitchFamily="34" charset="0"/>
                <a:cs typeface="Calibri" panose="020F0502020204030204" pitchFamily="34" charset="0"/>
              </a:rPr>
              <a:t>: the id of the customer.</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analysis_date</a:t>
            </a:r>
            <a:r>
              <a:rPr lang="en-US" sz="2200" i="1" dirty="0">
                <a:latin typeface="Calibri" panose="020F0502020204030204" pitchFamily="34" charset="0"/>
                <a:ea typeface="Calibri" panose="020F0502020204030204" pitchFamily="34" charset="0"/>
                <a:cs typeface="Calibri" panose="020F0502020204030204" pitchFamily="34" charset="0"/>
              </a:rPr>
              <a:t>: the date for which the features and label are calculated.</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recency</a:t>
            </a:r>
            <a:r>
              <a:rPr lang="en-US" sz="2200" i="1" dirty="0">
                <a:latin typeface="Calibri" panose="020F0502020204030204" pitchFamily="34" charset="0"/>
                <a:ea typeface="Calibri" panose="020F0502020204030204" pitchFamily="34" charset="0"/>
                <a:cs typeface="Calibri" panose="020F0502020204030204" pitchFamily="34" charset="0"/>
              </a:rPr>
              <a:t>: how many days since the last purchase.</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purchase_frequency_1_yr</a:t>
            </a:r>
            <a:r>
              <a:rPr lang="en-US" sz="2200" i="1" dirty="0">
                <a:latin typeface="Calibri" panose="020F0502020204030204" pitchFamily="34" charset="0"/>
                <a:ea typeface="Calibri" panose="020F0502020204030204" pitchFamily="34" charset="0"/>
                <a:cs typeface="Calibri" panose="020F0502020204030204" pitchFamily="34" charset="0"/>
              </a:rPr>
              <a:t>: the number of unique days where the customer has made at least one purchase in the last 365 days.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purchase_amount_1_yr</a:t>
            </a:r>
            <a:r>
              <a:rPr lang="en-US" sz="2200" i="1" dirty="0">
                <a:latin typeface="Calibri" panose="020F0502020204030204" pitchFamily="34" charset="0"/>
                <a:ea typeface="Calibri" panose="020F0502020204030204" pitchFamily="34" charset="0"/>
                <a:cs typeface="Calibri" panose="020F0502020204030204" pitchFamily="34" charset="0"/>
              </a:rPr>
              <a:t>: the amount of purchases made by the customer in the last 365 days, in euros.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tenure</a:t>
            </a:r>
            <a:r>
              <a:rPr lang="en-US" sz="2200" i="1" dirty="0">
                <a:latin typeface="Calibri" panose="020F0502020204030204" pitchFamily="34" charset="0"/>
                <a:ea typeface="Calibri" panose="020F0502020204030204" pitchFamily="34" charset="0"/>
                <a:cs typeface="Calibri" panose="020F0502020204030204" pitchFamily="34" charset="0"/>
              </a:rPr>
              <a:t>: how many days since the first purchase made by the customer.</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total_purchase_amount</a:t>
            </a:r>
            <a:r>
              <a:rPr lang="en-US" sz="2200" i="1" dirty="0">
                <a:latin typeface="Calibri" panose="020F0502020204030204" pitchFamily="34" charset="0"/>
                <a:ea typeface="Calibri" panose="020F0502020204030204" pitchFamily="34" charset="0"/>
                <a:cs typeface="Calibri" panose="020F0502020204030204" pitchFamily="34" charset="0"/>
              </a:rPr>
              <a:t>: the total amount spent by the customer, in euros.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returns_frequency_1_yr</a:t>
            </a:r>
            <a:r>
              <a:rPr lang="en-US" sz="2200" i="1" dirty="0">
                <a:latin typeface="Calibri" panose="020F0502020204030204" pitchFamily="34" charset="0"/>
                <a:ea typeface="Calibri" panose="020F0502020204030204" pitchFamily="34" charset="0"/>
                <a:cs typeface="Calibri" panose="020F0502020204030204" pitchFamily="34" charset="0"/>
              </a:rPr>
              <a:t>: the number of unique days with returns made by the customer in the last 365 days.</a:t>
            </a:r>
          </a:p>
          <a:p>
            <a:pPr marL="1371600" lvl="5" indent="-457200">
              <a:buSzPct val="100000"/>
              <a:buFont typeface="+mj-lt"/>
              <a:buAutoNum type="arabicPeriod"/>
              <a:tabLst>
                <a:tab pos="457200" algn="l"/>
              </a:tabLst>
            </a:pPr>
            <a:r>
              <a:rPr lang="en-US" sz="2200" b="1" i="1" dirty="0">
                <a:latin typeface="Calibri" panose="020F0502020204030204" pitchFamily="34" charset="0"/>
                <a:ea typeface="Calibri" panose="020F0502020204030204" pitchFamily="34" charset="0"/>
                <a:cs typeface="Calibri" panose="020F0502020204030204" pitchFamily="34" charset="0"/>
              </a:rPr>
              <a:t>returned_amount_1_yr</a:t>
            </a:r>
            <a:r>
              <a:rPr lang="en-US" sz="2200" i="1" dirty="0">
                <a:latin typeface="Calibri" panose="020F0502020204030204" pitchFamily="34" charset="0"/>
                <a:ea typeface="Calibri" panose="020F0502020204030204" pitchFamily="34" charset="0"/>
                <a:cs typeface="Calibri" panose="020F0502020204030204" pitchFamily="34" charset="0"/>
              </a:rPr>
              <a:t>: the amount of purchases returned by the customer in the last 365 days, in euros.</a:t>
            </a:r>
          </a:p>
          <a:p>
            <a:pPr marL="1371600" lvl="5" indent="-457200">
              <a:buSzPct val="100000"/>
              <a:buFont typeface="+mj-lt"/>
              <a:buAutoNum type="arabicPeriod"/>
              <a:tabLst>
                <a:tab pos="457200" algn="l"/>
              </a:tabLst>
            </a:pPr>
            <a:r>
              <a:rPr lang="en-US" sz="2200" b="1" i="1" dirty="0" err="1">
                <a:latin typeface="Calibri" panose="020F0502020204030204" pitchFamily="34" charset="0"/>
                <a:ea typeface="Calibri" panose="020F0502020204030204" pitchFamily="34" charset="0"/>
                <a:cs typeface="Calibri" panose="020F0502020204030204" pitchFamily="34" charset="0"/>
              </a:rPr>
              <a:t>is_churn</a:t>
            </a:r>
            <a:r>
              <a:rPr lang="en-US" sz="2200" i="1" dirty="0">
                <a:latin typeface="Calibri" panose="020F0502020204030204" pitchFamily="34" charset="0"/>
                <a:ea typeface="Calibri" panose="020F0502020204030204" pitchFamily="34" charset="0"/>
                <a:cs typeface="Calibri" panose="020F0502020204030204" pitchFamily="34" charset="0"/>
              </a:rPr>
              <a:t>: This is the label (what we want to predict). Takes the value 1 if the customer will complete 365 days without a purchase, and 0 otherwise.</a:t>
            </a:r>
          </a:p>
        </p:txBody>
      </p:sp>
      <p:sp>
        <p:nvSpPr>
          <p:cNvPr id="8" name="Slide Number Placeholder 7">
            <a:extLst>
              <a:ext uri="{FF2B5EF4-FFF2-40B4-BE49-F238E27FC236}">
                <a16:creationId xmlns:a16="http://schemas.microsoft.com/office/drawing/2014/main" id="{31844443-A257-389D-3C04-7B25D1D4BE63}"/>
              </a:ext>
            </a:extLst>
          </p:cNvPr>
          <p:cNvSpPr>
            <a:spLocks noGrp="1"/>
          </p:cNvSpPr>
          <p:nvPr>
            <p:ph type="sldNum" sz="quarter" idx="12"/>
          </p:nvPr>
        </p:nvSpPr>
        <p:spPr/>
        <p:txBody>
          <a:bodyPr/>
          <a:lstStyle/>
          <a:p>
            <a:fld id="{1FE259F0-7AB4-4C15-AC29-14AE27507826}" type="slidenum">
              <a:rPr lang="pt-PT" smtClean="0"/>
              <a:t>41</a:t>
            </a:fld>
            <a:endParaRPr lang="pt-PT"/>
          </a:p>
        </p:txBody>
      </p:sp>
    </p:spTree>
    <p:extLst>
      <p:ext uri="{BB962C8B-B14F-4D97-AF65-F5344CB8AC3E}">
        <p14:creationId xmlns:p14="http://schemas.microsoft.com/office/powerpoint/2010/main" val="3511541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5E570C60-53C8-400E-51BC-D58878569F5F}"/>
              </a:ext>
            </a:extLst>
          </p:cNvPr>
          <p:cNvSpPr txBox="1"/>
          <p:nvPr/>
        </p:nvSpPr>
        <p:spPr>
          <a:xfrm>
            <a:off x="2888502" y="2480756"/>
            <a:ext cx="8361784" cy="1405513"/>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Q3. What is the typical churn setting at </a:t>
            </a:r>
            <a:r>
              <a:rPr lang="en-US" sz="2400" b="1" i="1" kern="100" dirty="0" err="1">
                <a:solidFill>
                  <a:srgbClr val="0F4761"/>
                </a:solidFill>
                <a:effectLst/>
                <a:latin typeface="Calibri" panose="020F0502020204030204" pitchFamily="34" charset="0"/>
                <a:ea typeface="Calibri" panose="020F0502020204030204" pitchFamily="34" charset="0"/>
                <a:cs typeface="Calibri" panose="020F0502020204030204" pitchFamily="34" charset="0"/>
              </a:rPr>
              <a:t>Worten</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Subscription-Based?</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Non-Contractual (Transactional)? </a:t>
            </a:r>
          </a:p>
        </p:txBody>
      </p:sp>
      <p:sp>
        <p:nvSpPr>
          <p:cNvPr id="7" name="Slide Number Placeholder 6">
            <a:extLst>
              <a:ext uri="{FF2B5EF4-FFF2-40B4-BE49-F238E27FC236}">
                <a16:creationId xmlns:a16="http://schemas.microsoft.com/office/drawing/2014/main" id="{34D275A4-5E94-5E52-CAA0-3BCE485659C2}"/>
              </a:ext>
            </a:extLst>
          </p:cNvPr>
          <p:cNvSpPr>
            <a:spLocks noGrp="1"/>
          </p:cNvSpPr>
          <p:nvPr>
            <p:ph type="sldNum" sz="quarter" idx="12"/>
          </p:nvPr>
        </p:nvSpPr>
        <p:spPr/>
        <p:txBody>
          <a:bodyPr/>
          <a:lstStyle/>
          <a:p>
            <a:fld id="{1FE259F0-7AB4-4C15-AC29-14AE27507826}" type="slidenum">
              <a:rPr lang="pt-PT" smtClean="0"/>
              <a:t>42</a:t>
            </a:fld>
            <a:endParaRPr lang="pt-PT"/>
          </a:p>
        </p:txBody>
      </p:sp>
    </p:spTree>
    <p:extLst>
      <p:ext uri="{BB962C8B-B14F-4D97-AF65-F5344CB8AC3E}">
        <p14:creationId xmlns:p14="http://schemas.microsoft.com/office/powerpoint/2010/main" val="906498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3" name="TextBox 2">
            <a:extLst>
              <a:ext uri="{FF2B5EF4-FFF2-40B4-BE49-F238E27FC236}">
                <a16:creationId xmlns:a16="http://schemas.microsoft.com/office/drawing/2014/main" id="{E46FEF13-3A8C-11CA-AC00-B8E8C67D9F4D}"/>
              </a:ext>
            </a:extLst>
          </p:cNvPr>
          <p:cNvSpPr txBox="1"/>
          <p:nvPr/>
        </p:nvSpPr>
        <p:spPr>
          <a:xfrm>
            <a:off x="395748" y="978711"/>
            <a:ext cx="10535816" cy="2016129"/>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Source data</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To build the dataset for churn prediction, we will be using sales data.</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will consider a customer to have churned if he stays at least 1 year without purchases.</a:t>
            </a:r>
          </a:p>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The source sales data has the following format:</a:t>
            </a:r>
          </a:p>
        </p:txBody>
      </p:sp>
      <p:graphicFrame>
        <p:nvGraphicFramePr>
          <p:cNvPr id="7" name="Table 6">
            <a:extLst>
              <a:ext uri="{FF2B5EF4-FFF2-40B4-BE49-F238E27FC236}">
                <a16:creationId xmlns:a16="http://schemas.microsoft.com/office/drawing/2014/main" id="{C01A37FD-95F5-6A84-62DA-B3C57B85587F}"/>
              </a:ext>
            </a:extLst>
          </p:cNvPr>
          <p:cNvGraphicFramePr>
            <a:graphicFrameLocks noGrp="1"/>
          </p:cNvGraphicFramePr>
          <p:nvPr>
            <p:extLst>
              <p:ext uri="{D42A27DB-BD31-4B8C-83A1-F6EECF244321}">
                <p14:modId xmlns:p14="http://schemas.microsoft.com/office/powerpoint/2010/main" val="379555714"/>
              </p:ext>
            </p:extLst>
          </p:nvPr>
        </p:nvGraphicFramePr>
        <p:xfrm>
          <a:off x="1813248" y="3279821"/>
          <a:ext cx="8565504" cy="2225040"/>
        </p:xfrm>
        <a:graphic>
          <a:graphicData uri="http://schemas.openxmlformats.org/drawingml/2006/table">
            <a:tbl>
              <a:tblPr firstRow="1" bandRow="1">
                <a:tableStyleId>{5C22544A-7EE6-4342-B048-85BDC9FD1C3A}</a:tableStyleId>
              </a:tblPr>
              <a:tblGrid>
                <a:gridCol w="2141376">
                  <a:extLst>
                    <a:ext uri="{9D8B030D-6E8A-4147-A177-3AD203B41FA5}">
                      <a16:colId xmlns:a16="http://schemas.microsoft.com/office/drawing/2014/main" val="2265617366"/>
                    </a:ext>
                  </a:extLst>
                </a:gridCol>
                <a:gridCol w="2141376">
                  <a:extLst>
                    <a:ext uri="{9D8B030D-6E8A-4147-A177-3AD203B41FA5}">
                      <a16:colId xmlns:a16="http://schemas.microsoft.com/office/drawing/2014/main" val="3935401253"/>
                    </a:ext>
                  </a:extLst>
                </a:gridCol>
                <a:gridCol w="2141376">
                  <a:extLst>
                    <a:ext uri="{9D8B030D-6E8A-4147-A177-3AD203B41FA5}">
                      <a16:colId xmlns:a16="http://schemas.microsoft.com/office/drawing/2014/main" val="1521923032"/>
                    </a:ext>
                  </a:extLst>
                </a:gridCol>
                <a:gridCol w="2141376">
                  <a:extLst>
                    <a:ext uri="{9D8B030D-6E8A-4147-A177-3AD203B41FA5}">
                      <a16:colId xmlns:a16="http://schemas.microsoft.com/office/drawing/2014/main" val="3154018460"/>
                    </a:ext>
                  </a:extLst>
                </a:gridCol>
              </a:tblGrid>
              <a:tr h="370840">
                <a:tc>
                  <a:txBody>
                    <a:bodyPr/>
                    <a:lstStyle/>
                    <a:p>
                      <a:pPr algn="ctr" fontAlgn="ctr"/>
                      <a:r>
                        <a:rPr lang="pt-PT" sz="1600" b="1" i="1" u="none" strike="noStrik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customer_id</a:t>
                      </a:r>
                      <a:endParaRPr lang="pt-PT" sz="1600" b="1" i="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transaction_date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amount_euros</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transaction_type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919114133"/>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33829301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10/06/2016</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99.99</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2921398314"/>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26742901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17/01/2015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14.28</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483980171"/>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25929501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06/04/2015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88.45</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3421761106"/>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30332201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22/07/2015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-29.99</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return</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2956009144"/>
                  </a:ext>
                </a:extLst>
              </a:tr>
              <a:tr h="370840">
                <a:tc>
                  <a:txBody>
                    <a:bodyPr/>
                    <a:lstStyle/>
                    <a:p>
                      <a:pPr algn="l" fontAlgn="ctr"/>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26197601</a:t>
                      </a:r>
                    </a:p>
                  </a:txBody>
                  <a:tcPr marL="612000" anchor="ctr"/>
                </a:tc>
                <a:tc>
                  <a:txBody>
                    <a:bodyPr/>
                    <a:lstStyle/>
                    <a:p>
                      <a:pPr algn="ct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23/07/2015</a:t>
                      </a:r>
                    </a:p>
                  </a:txBody>
                  <a:tcPr anchor="b"/>
                </a:tc>
                <a:tc>
                  <a:txBody>
                    <a:bodyPr/>
                    <a:lstStyle/>
                    <a:p>
                      <a:pPr algn="r" fontAlgn="b"/>
                      <a:r>
                        <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19.99</a:t>
                      </a:r>
                    </a:p>
                  </a:txBody>
                  <a:tcPr marR="720000" anchor="b"/>
                </a:tc>
                <a:tc>
                  <a:txBody>
                    <a:bodyPr/>
                    <a:lstStyle/>
                    <a:p>
                      <a:pPr algn="l" fontAlgn="b"/>
                      <a:r>
                        <a:rPr lang="pt-PT" sz="16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purchase</a:t>
                      </a:r>
                      <a:endParaRPr lang="pt-PT" sz="16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48000" anchor="b"/>
                </a:tc>
                <a:extLst>
                  <a:ext uri="{0D108BD9-81ED-4DB2-BD59-A6C34878D82A}">
                    <a16:rowId xmlns:a16="http://schemas.microsoft.com/office/drawing/2014/main" val="1051394808"/>
                  </a:ext>
                </a:extLst>
              </a:tr>
            </a:tbl>
          </a:graphicData>
        </a:graphic>
      </p:graphicFrame>
      <p:sp>
        <p:nvSpPr>
          <p:cNvPr id="8" name="Slide Number Placeholder 7">
            <a:extLst>
              <a:ext uri="{FF2B5EF4-FFF2-40B4-BE49-F238E27FC236}">
                <a16:creationId xmlns:a16="http://schemas.microsoft.com/office/drawing/2014/main" id="{1287F1C8-EB79-21A7-35F2-29AC3433C967}"/>
              </a:ext>
            </a:extLst>
          </p:cNvPr>
          <p:cNvSpPr>
            <a:spLocks noGrp="1"/>
          </p:cNvSpPr>
          <p:nvPr>
            <p:ph type="sldNum" sz="quarter" idx="12"/>
          </p:nvPr>
        </p:nvSpPr>
        <p:spPr/>
        <p:txBody>
          <a:bodyPr/>
          <a:lstStyle/>
          <a:p>
            <a:fld id="{1FE259F0-7AB4-4C15-AC29-14AE27507826}" type="slidenum">
              <a:rPr lang="pt-PT" smtClean="0"/>
              <a:t>43</a:t>
            </a:fld>
            <a:endParaRPr lang="pt-PT"/>
          </a:p>
        </p:txBody>
      </p:sp>
    </p:spTree>
    <p:extLst>
      <p:ext uri="{BB962C8B-B14F-4D97-AF65-F5344CB8AC3E}">
        <p14:creationId xmlns:p14="http://schemas.microsoft.com/office/powerpoint/2010/main" val="2896280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4" name="TextBox 3">
            <a:extLst>
              <a:ext uri="{FF2B5EF4-FFF2-40B4-BE49-F238E27FC236}">
                <a16:creationId xmlns:a16="http://schemas.microsoft.com/office/drawing/2014/main" id="{08EC84C0-9077-3894-5157-EC43DCD3B0D5}"/>
              </a:ext>
            </a:extLst>
          </p:cNvPr>
          <p:cNvSpPr txBox="1"/>
          <p:nvPr/>
        </p:nvSpPr>
        <p:spPr>
          <a:xfrm>
            <a:off x="568089" y="1222226"/>
            <a:ext cx="11338776" cy="3726661"/>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4</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 Spot the bias (very hard question)</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Data are generated through a process of abstraction, so any data are the result of human decisions and choices. The implication is that data are never an objective description of the world. They are instead always</a:t>
            </a:r>
            <a:r>
              <a:rPr lang="en-US" sz="2400" b="1" i="1" dirty="0">
                <a:latin typeface="Calibri" panose="020F0502020204030204" pitchFamily="34" charset="0"/>
                <a:ea typeface="Calibri" panose="020F0502020204030204" pitchFamily="34" charset="0"/>
                <a:cs typeface="Calibri" panose="020F0502020204030204" pitchFamily="34" charset="0"/>
              </a:rPr>
              <a:t> partial </a:t>
            </a:r>
            <a:r>
              <a:rPr lang="en-US" sz="2400" i="1" dirty="0">
                <a:latin typeface="Calibri" panose="020F0502020204030204" pitchFamily="34" charset="0"/>
                <a:ea typeface="Calibri" panose="020F0502020204030204" pitchFamily="34" charset="0"/>
                <a:cs typeface="Calibri" panose="020F0502020204030204" pitchFamily="34" charset="0"/>
              </a:rPr>
              <a:t>and</a:t>
            </a:r>
            <a:r>
              <a:rPr lang="en-US" sz="2400" b="1" i="1" dirty="0">
                <a:latin typeface="Calibri" panose="020F0502020204030204" pitchFamily="34" charset="0"/>
                <a:ea typeface="Calibri" panose="020F0502020204030204" pitchFamily="34" charset="0"/>
                <a:cs typeface="Calibri" panose="020F0502020204030204" pitchFamily="34" charset="0"/>
              </a:rPr>
              <a:t> biased</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371600" lvl="5" indent="-457200">
              <a:lnSpc>
                <a:spcPts val="3500"/>
              </a:lnSpc>
              <a:spcBef>
                <a:spcPts val="600"/>
              </a:spcBef>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The sales data we are using is obtained in the following general way: everyday, when a customer makes a purchase, the following data is written to the database: an id of customer, the transaction date, and the value of the purchased items, at whatever the price of the items was on that day.</a:t>
            </a:r>
          </a:p>
        </p:txBody>
      </p:sp>
      <p:sp>
        <p:nvSpPr>
          <p:cNvPr id="6" name="TextBox 5">
            <a:extLst>
              <a:ext uri="{FF2B5EF4-FFF2-40B4-BE49-F238E27FC236}">
                <a16:creationId xmlns:a16="http://schemas.microsoft.com/office/drawing/2014/main" id="{4F4458B8-EEB2-524B-1331-6C35FAA530A4}"/>
              </a:ext>
            </a:extLst>
          </p:cNvPr>
          <p:cNvSpPr txBox="1"/>
          <p:nvPr/>
        </p:nvSpPr>
        <p:spPr>
          <a:xfrm>
            <a:off x="2428567" y="5268562"/>
            <a:ext cx="7855974" cy="470000"/>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Can you spot a bias that is introduced with this procedure?</a:t>
            </a:r>
          </a:p>
        </p:txBody>
      </p:sp>
      <p:sp>
        <p:nvSpPr>
          <p:cNvPr id="8" name="Slide Number Placeholder 7">
            <a:extLst>
              <a:ext uri="{FF2B5EF4-FFF2-40B4-BE49-F238E27FC236}">
                <a16:creationId xmlns:a16="http://schemas.microsoft.com/office/drawing/2014/main" id="{16E36BF2-EA48-DCF9-B13A-C50F9B66434E}"/>
              </a:ext>
            </a:extLst>
          </p:cNvPr>
          <p:cNvSpPr>
            <a:spLocks noGrp="1"/>
          </p:cNvSpPr>
          <p:nvPr>
            <p:ph type="sldNum" sz="quarter" idx="12"/>
          </p:nvPr>
        </p:nvSpPr>
        <p:spPr/>
        <p:txBody>
          <a:bodyPr/>
          <a:lstStyle/>
          <a:p>
            <a:fld id="{1FE259F0-7AB4-4C15-AC29-14AE27507826}" type="slidenum">
              <a:rPr lang="pt-PT" smtClean="0"/>
              <a:t>44</a:t>
            </a:fld>
            <a:endParaRPr lang="pt-PT"/>
          </a:p>
        </p:txBody>
      </p:sp>
    </p:spTree>
    <p:extLst>
      <p:ext uri="{BB962C8B-B14F-4D97-AF65-F5344CB8AC3E}">
        <p14:creationId xmlns:p14="http://schemas.microsoft.com/office/powerpoint/2010/main" val="2792805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5" name="TextBox 4">
            <a:extLst>
              <a:ext uri="{FF2B5EF4-FFF2-40B4-BE49-F238E27FC236}">
                <a16:creationId xmlns:a16="http://schemas.microsoft.com/office/drawing/2014/main" id="{E7ED37C5-7966-A8D5-6F1E-EB6AC9FD49E0}"/>
              </a:ext>
            </a:extLst>
          </p:cNvPr>
          <p:cNvSpPr txBox="1"/>
          <p:nvPr/>
        </p:nvSpPr>
        <p:spPr>
          <a:xfrm>
            <a:off x="521109" y="1098045"/>
            <a:ext cx="11405420" cy="470000"/>
          </a:xfrm>
          <a:prstGeom prst="rect">
            <a:avLst/>
          </a:prstGeom>
          <a:noFill/>
        </p:spPr>
        <p:txBody>
          <a:bodyPr wrap="square">
            <a:spAutoFit/>
          </a:bodyPr>
          <a:lstStyle/>
          <a:p>
            <a:pPr marL="342900" indent="-342900">
              <a:lnSpc>
                <a:spcPct val="107000"/>
              </a:lnSpc>
              <a:spcBef>
                <a:spcPts val="1800"/>
              </a:spcBef>
              <a:spcAft>
                <a:spcPts val="400"/>
              </a:spcAft>
              <a:buFont typeface="Arial" panose="020B0604020202020204" pitchFamily="34" charset="0"/>
              <a:buChar char="•"/>
            </a:pPr>
            <a:r>
              <a:rPr lang="en-US" sz="2400" i="1" dirty="0">
                <a:latin typeface="Calibri" panose="020F0502020204030204" pitchFamily="34" charset="0"/>
                <a:ea typeface="Calibri" panose="020F0502020204030204" pitchFamily="34" charset="0"/>
                <a:cs typeface="Calibri" panose="020F0502020204030204" pitchFamily="34" charset="0"/>
              </a:rPr>
              <a:t>Data that are affected by the time value of money are best adjusted before modelling.</a:t>
            </a:r>
          </a:p>
        </p:txBody>
      </p:sp>
      <p:pic>
        <p:nvPicPr>
          <p:cNvPr id="7" name="Picture 6">
            <a:extLst>
              <a:ext uri="{FF2B5EF4-FFF2-40B4-BE49-F238E27FC236}">
                <a16:creationId xmlns:a16="http://schemas.microsoft.com/office/drawing/2014/main" id="{4CD0404B-D5D4-B91C-F824-241460E1475C}"/>
              </a:ext>
            </a:extLst>
          </p:cNvPr>
          <p:cNvPicPr>
            <a:picLocks noChangeAspect="1"/>
          </p:cNvPicPr>
          <p:nvPr/>
        </p:nvPicPr>
        <p:blipFill>
          <a:blip r:embed="rId2"/>
          <a:stretch>
            <a:fillRect/>
          </a:stretch>
        </p:blipFill>
        <p:spPr>
          <a:xfrm>
            <a:off x="2543175" y="1892805"/>
            <a:ext cx="7105650" cy="3867150"/>
          </a:xfrm>
          <a:prstGeom prst="rect">
            <a:avLst/>
          </a:prstGeom>
        </p:spPr>
      </p:pic>
      <p:sp>
        <p:nvSpPr>
          <p:cNvPr id="8" name="TextBox 7">
            <a:extLst>
              <a:ext uri="{FF2B5EF4-FFF2-40B4-BE49-F238E27FC236}">
                <a16:creationId xmlns:a16="http://schemas.microsoft.com/office/drawing/2014/main" id="{A51FEC9F-BF76-D82E-14B8-304C4111A300}"/>
              </a:ext>
            </a:extLst>
          </p:cNvPr>
          <p:cNvSpPr txBox="1"/>
          <p:nvPr/>
        </p:nvSpPr>
        <p:spPr>
          <a:xfrm>
            <a:off x="1668323" y="6084715"/>
            <a:ext cx="9897573" cy="407035"/>
          </a:xfrm>
          <a:prstGeom prst="rect">
            <a:avLst/>
          </a:prstGeom>
          <a:noFill/>
        </p:spPr>
        <p:txBody>
          <a:bodyPr wrap="square">
            <a:spAutoFit/>
          </a:bodyPr>
          <a:lstStyle/>
          <a:p>
            <a:pPr>
              <a:lnSpc>
                <a:spcPct val="107000"/>
              </a:lnSpc>
              <a:spcBef>
                <a:spcPts val="1800"/>
              </a:spcBef>
              <a:spcAft>
                <a:spcPts val="400"/>
              </a:spcAft>
            </a:pPr>
            <a:r>
              <a:rPr lang="en-US" sz="2000" i="1" dirty="0">
                <a:latin typeface="Calibri" panose="020F0502020204030204" pitchFamily="34" charset="0"/>
                <a:ea typeface="Calibri" panose="020F0502020204030204" pitchFamily="34" charset="0"/>
                <a:cs typeface="Calibri" panose="020F0502020204030204" pitchFamily="34" charset="0"/>
              </a:rPr>
              <a:t>*Notice how the drop in sales at the end of 2021 is much more noticeable at constant prices.</a:t>
            </a:r>
          </a:p>
        </p:txBody>
      </p:sp>
      <p:sp>
        <p:nvSpPr>
          <p:cNvPr id="9" name="Slide Number Placeholder 8">
            <a:extLst>
              <a:ext uri="{FF2B5EF4-FFF2-40B4-BE49-F238E27FC236}">
                <a16:creationId xmlns:a16="http://schemas.microsoft.com/office/drawing/2014/main" id="{5A23FB7E-5A6D-28C0-34DF-E122EDEEE30C}"/>
              </a:ext>
            </a:extLst>
          </p:cNvPr>
          <p:cNvSpPr>
            <a:spLocks noGrp="1"/>
          </p:cNvSpPr>
          <p:nvPr>
            <p:ph type="sldNum" sz="quarter" idx="12"/>
          </p:nvPr>
        </p:nvSpPr>
        <p:spPr/>
        <p:txBody>
          <a:bodyPr/>
          <a:lstStyle/>
          <a:p>
            <a:fld id="{1FE259F0-7AB4-4C15-AC29-14AE27507826}" type="slidenum">
              <a:rPr lang="pt-PT" smtClean="0"/>
              <a:t>45</a:t>
            </a:fld>
            <a:endParaRPr lang="pt-PT"/>
          </a:p>
        </p:txBody>
      </p:sp>
    </p:spTree>
    <p:extLst>
      <p:ext uri="{BB962C8B-B14F-4D97-AF65-F5344CB8AC3E}">
        <p14:creationId xmlns:p14="http://schemas.microsoft.com/office/powerpoint/2010/main" val="930510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4" name="TextBox 3">
            <a:extLst>
              <a:ext uri="{FF2B5EF4-FFF2-40B4-BE49-F238E27FC236}">
                <a16:creationId xmlns:a16="http://schemas.microsoft.com/office/drawing/2014/main" id="{08EC84C0-9077-3894-5157-EC43DCD3B0D5}"/>
              </a:ext>
            </a:extLst>
          </p:cNvPr>
          <p:cNvSpPr txBox="1"/>
          <p:nvPr/>
        </p:nvSpPr>
        <p:spPr>
          <a:xfrm>
            <a:off x="568089" y="1222226"/>
            <a:ext cx="11338776" cy="2752035"/>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5</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 How do we use models fitted with adjusted values?</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Suppose that we work with adjusted sales (as we should, particularly given the large time frame considered). </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are the implications from an </a:t>
            </a:r>
            <a:r>
              <a:rPr lang="en-US" sz="2400" b="1"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MLops</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/Engineering perspective? </a:t>
            </a:r>
          </a:p>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Hint: If we cannot retrain the model and we get new data, for instance, in June 2025, should we feed that data directly into the model? </a:t>
            </a:r>
          </a:p>
        </p:txBody>
      </p:sp>
      <p:sp>
        <p:nvSpPr>
          <p:cNvPr id="7" name="Slide Number Placeholder 6">
            <a:extLst>
              <a:ext uri="{FF2B5EF4-FFF2-40B4-BE49-F238E27FC236}">
                <a16:creationId xmlns:a16="http://schemas.microsoft.com/office/drawing/2014/main" id="{D77A8E15-8370-DE79-2CF1-F6AAF1323005}"/>
              </a:ext>
            </a:extLst>
          </p:cNvPr>
          <p:cNvSpPr>
            <a:spLocks noGrp="1"/>
          </p:cNvSpPr>
          <p:nvPr>
            <p:ph type="sldNum" sz="quarter" idx="12"/>
          </p:nvPr>
        </p:nvSpPr>
        <p:spPr/>
        <p:txBody>
          <a:bodyPr/>
          <a:lstStyle/>
          <a:p>
            <a:fld id="{1FE259F0-7AB4-4C15-AC29-14AE27507826}" type="slidenum">
              <a:rPr lang="pt-PT" smtClean="0"/>
              <a:t>46</a:t>
            </a:fld>
            <a:endParaRPr lang="pt-PT"/>
          </a:p>
        </p:txBody>
      </p:sp>
    </p:spTree>
    <p:extLst>
      <p:ext uri="{BB962C8B-B14F-4D97-AF65-F5344CB8AC3E}">
        <p14:creationId xmlns:p14="http://schemas.microsoft.com/office/powerpoint/2010/main" val="396455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pic>
        <p:nvPicPr>
          <p:cNvPr id="5" name="Picture 4">
            <a:extLst>
              <a:ext uri="{FF2B5EF4-FFF2-40B4-BE49-F238E27FC236}">
                <a16:creationId xmlns:a16="http://schemas.microsoft.com/office/drawing/2014/main" id="{4DCE2826-08D4-E056-D0D5-DB8B3ABB967F}"/>
              </a:ext>
            </a:extLst>
          </p:cNvPr>
          <p:cNvPicPr>
            <a:picLocks noChangeAspect="1"/>
          </p:cNvPicPr>
          <p:nvPr/>
        </p:nvPicPr>
        <p:blipFill>
          <a:blip r:embed="rId2"/>
          <a:stretch>
            <a:fillRect/>
          </a:stretch>
        </p:blipFill>
        <p:spPr>
          <a:xfrm>
            <a:off x="838200" y="1684217"/>
            <a:ext cx="5448300" cy="4400550"/>
          </a:xfrm>
          <a:prstGeom prst="rect">
            <a:avLst/>
          </a:prstGeom>
        </p:spPr>
      </p:pic>
      <p:pic>
        <p:nvPicPr>
          <p:cNvPr id="6" name="Picture 5">
            <a:extLst>
              <a:ext uri="{FF2B5EF4-FFF2-40B4-BE49-F238E27FC236}">
                <a16:creationId xmlns:a16="http://schemas.microsoft.com/office/drawing/2014/main" id="{C8D3FE53-46D0-F79C-A3CB-BCB44A0ABE19}"/>
              </a:ext>
            </a:extLst>
          </p:cNvPr>
          <p:cNvPicPr>
            <a:picLocks noChangeAspect="1"/>
          </p:cNvPicPr>
          <p:nvPr/>
        </p:nvPicPr>
        <p:blipFill>
          <a:blip r:embed="rId3"/>
          <a:stretch>
            <a:fillRect/>
          </a:stretch>
        </p:blipFill>
        <p:spPr>
          <a:xfrm>
            <a:off x="6432971" y="1684217"/>
            <a:ext cx="5534025" cy="3838575"/>
          </a:xfrm>
          <a:prstGeom prst="rect">
            <a:avLst/>
          </a:prstGeom>
        </p:spPr>
      </p:pic>
      <p:sp>
        <p:nvSpPr>
          <p:cNvPr id="7" name="TextBox 6">
            <a:extLst>
              <a:ext uri="{FF2B5EF4-FFF2-40B4-BE49-F238E27FC236}">
                <a16:creationId xmlns:a16="http://schemas.microsoft.com/office/drawing/2014/main" id="{8FA09168-14EC-7C5E-53F2-C9BE616ABD3B}"/>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9" name="Slide Number Placeholder 8">
            <a:extLst>
              <a:ext uri="{FF2B5EF4-FFF2-40B4-BE49-F238E27FC236}">
                <a16:creationId xmlns:a16="http://schemas.microsoft.com/office/drawing/2014/main" id="{BC475171-6B07-CD20-3374-DD70A17E18BE}"/>
              </a:ext>
            </a:extLst>
          </p:cNvPr>
          <p:cNvSpPr>
            <a:spLocks noGrp="1"/>
          </p:cNvSpPr>
          <p:nvPr>
            <p:ph type="sldNum" sz="quarter" idx="12"/>
          </p:nvPr>
        </p:nvSpPr>
        <p:spPr/>
        <p:txBody>
          <a:bodyPr/>
          <a:lstStyle/>
          <a:p>
            <a:fld id="{1FE259F0-7AB4-4C15-AC29-14AE27507826}" type="slidenum">
              <a:rPr lang="pt-PT" smtClean="0"/>
              <a:t>47</a:t>
            </a:fld>
            <a:endParaRPr lang="pt-PT"/>
          </a:p>
        </p:txBody>
      </p:sp>
    </p:spTree>
    <p:extLst>
      <p:ext uri="{BB962C8B-B14F-4D97-AF65-F5344CB8AC3E}">
        <p14:creationId xmlns:p14="http://schemas.microsoft.com/office/powerpoint/2010/main" val="145670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4B76BD-0BC1-CC18-81F1-5866A718158E}"/>
              </a:ext>
            </a:extLst>
          </p:cNvPr>
          <p:cNvPicPr>
            <a:picLocks noChangeAspect="1"/>
          </p:cNvPicPr>
          <p:nvPr/>
        </p:nvPicPr>
        <p:blipFill>
          <a:blip r:embed="rId2"/>
          <a:stretch>
            <a:fillRect/>
          </a:stretch>
        </p:blipFill>
        <p:spPr>
          <a:xfrm>
            <a:off x="838200" y="1671927"/>
            <a:ext cx="5534025" cy="4572000"/>
          </a:xfrm>
          <a:prstGeom prst="rect">
            <a:avLst/>
          </a:prstGeom>
        </p:spPr>
      </p:pic>
      <p:pic>
        <p:nvPicPr>
          <p:cNvPr id="7" name="Picture 6">
            <a:extLst>
              <a:ext uri="{FF2B5EF4-FFF2-40B4-BE49-F238E27FC236}">
                <a16:creationId xmlns:a16="http://schemas.microsoft.com/office/drawing/2014/main" id="{6BA29EBA-7D6D-A750-C9FB-70544F912576}"/>
              </a:ext>
            </a:extLst>
          </p:cNvPr>
          <p:cNvPicPr>
            <a:picLocks noChangeAspect="1"/>
          </p:cNvPicPr>
          <p:nvPr/>
        </p:nvPicPr>
        <p:blipFill>
          <a:blip r:embed="rId3"/>
          <a:stretch>
            <a:fillRect/>
          </a:stretch>
        </p:blipFill>
        <p:spPr>
          <a:xfrm>
            <a:off x="6576552" y="1671927"/>
            <a:ext cx="5448300" cy="4572000"/>
          </a:xfrm>
          <a:prstGeom prst="rect">
            <a:avLst/>
          </a:prstGeom>
        </p:spPr>
      </p:pic>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TextBox 7">
            <a:extLst>
              <a:ext uri="{FF2B5EF4-FFF2-40B4-BE49-F238E27FC236}">
                <a16:creationId xmlns:a16="http://schemas.microsoft.com/office/drawing/2014/main" id="{72FF9C2A-2C82-8703-AA68-795465172F87}"/>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9" name="Slide Number Placeholder 8">
            <a:extLst>
              <a:ext uri="{FF2B5EF4-FFF2-40B4-BE49-F238E27FC236}">
                <a16:creationId xmlns:a16="http://schemas.microsoft.com/office/drawing/2014/main" id="{BC9C880E-BD8F-9FB3-8D8A-8D72496E1A68}"/>
              </a:ext>
            </a:extLst>
          </p:cNvPr>
          <p:cNvSpPr>
            <a:spLocks noGrp="1"/>
          </p:cNvSpPr>
          <p:nvPr>
            <p:ph type="sldNum" sz="quarter" idx="12"/>
          </p:nvPr>
        </p:nvSpPr>
        <p:spPr/>
        <p:txBody>
          <a:bodyPr/>
          <a:lstStyle/>
          <a:p>
            <a:fld id="{1FE259F0-7AB4-4C15-AC29-14AE27507826}" type="slidenum">
              <a:rPr lang="pt-PT" smtClean="0"/>
              <a:t>48</a:t>
            </a:fld>
            <a:endParaRPr lang="pt-PT"/>
          </a:p>
        </p:txBody>
      </p:sp>
    </p:spTree>
    <p:extLst>
      <p:ext uri="{BB962C8B-B14F-4D97-AF65-F5344CB8AC3E}">
        <p14:creationId xmlns:p14="http://schemas.microsoft.com/office/powerpoint/2010/main" val="2656467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AB58C9-A9C3-57E7-3719-92000E604821}"/>
              </a:ext>
            </a:extLst>
          </p:cNvPr>
          <p:cNvPicPr>
            <a:picLocks noChangeAspect="1"/>
          </p:cNvPicPr>
          <p:nvPr/>
        </p:nvPicPr>
        <p:blipFill>
          <a:blip r:embed="rId2"/>
          <a:stretch>
            <a:fillRect/>
          </a:stretch>
        </p:blipFill>
        <p:spPr>
          <a:xfrm>
            <a:off x="6576552" y="1671927"/>
            <a:ext cx="5534025" cy="3838575"/>
          </a:xfrm>
          <a:prstGeom prst="rect">
            <a:avLst/>
          </a:prstGeom>
        </p:spPr>
      </p:pic>
      <p:pic>
        <p:nvPicPr>
          <p:cNvPr id="6" name="Picture 5">
            <a:extLst>
              <a:ext uri="{FF2B5EF4-FFF2-40B4-BE49-F238E27FC236}">
                <a16:creationId xmlns:a16="http://schemas.microsoft.com/office/drawing/2014/main" id="{63621755-D0FF-36EE-E696-CCE073885C5A}"/>
              </a:ext>
            </a:extLst>
          </p:cNvPr>
          <p:cNvPicPr>
            <a:picLocks noChangeAspect="1"/>
          </p:cNvPicPr>
          <p:nvPr/>
        </p:nvPicPr>
        <p:blipFill>
          <a:blip r:embed="rId3"/>
          <a:stretch>
            <a:fillRect/>
          </a:stretch>
        </p:blipFill>
        <p:spPr>
          <a:xfrm>
            <a:off x="838200" y="1671927"/>
            <a:ext cx="5448300" cy="4572000"/>
          </a:xfrm>
          <a:prstGeom prst="rect">
            <a:avLst/>
          </a:prstGeom>
        </p:spPr>
      </p:pic>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8" name="TextBox 7">
            <a:extLst>
              <a:ext uri="{FF2B5EF4-FFF2-40B4-BE49-F238E27FC236}">
                <a16:creationId xmlns:a16="http://schemas.microsoft.com/office/drawing/2014/main" id="{DA0BE7D8-FB24-126F-1B14-712C9D191B4A}"/>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9" name="Slide Number Placeholder 8">
            <a:extLst>
              <a:ext uri="{FF2B5EF4-FFF2-40B4-BE49-F238E27FC236}">
                <a16:creationId xmlns:a16="http://schemas.microsoft.com/office/drawing/2014/main" id="{CD264A19-B2B9-C621-1C2F-7007BA661A3D}"/>
              </a:ext>
            </a:extLst>
          </p:cNvPr>
          <p:cNvSpPr>
            <a:spLocks noGrp="1"/>
          </p:cNvSpPr>
          <p:nvPr>
            <p:ph type="sldNum" sz="quarter" idx="12"/>
          </p:nvPr>
        </p:nvSpPr>
        <p:spPr/>
        <p:txBody>
          <a:bodyPr/>
          <a:lstStyle/>
          <a:p>
            <a:fld id="{1FE259F0-7AB4-4C15-AC29-14AE27507826}" type="slidenum">
              <a:rPr lang="pt-PT" smtClean="0"/>
              <a:t>49</a:t>
            </a:fld>
            <a:endParaRPr lang="pt-PT"/>
          </a:p>
        </p:txBody>
      </p:sp>
    </p:spTree>
    <p:extLst>
      <p:ext uri="{BB962C8B-B14F-4D97-AF65-F5344CB8AC3E}">
        <p14:creationId xmlns:p14="http://schemas.microsoft.com/office/powerpoint/2010/main" val="130382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1054981" y="1483887"/>
            <a:ext cx="10345705" cy="4439998"/>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Science becomes useful when we have a large number of data examples and when the patterns are too complex for humans to discover and extract manually.</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 patterns that we extract using data science are useful only if they give us insight into the problem that enables us to do something to help solve the problem.</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effectLst/>
                <a:latin typeface="Aptos" panose="020B0004020202020204" pitchFamily="34" charset="0"/>
                <a:ea typeface="Aptos" panose="020B0004020202020204" pitchFamily="34" charset="0"/>
                <a:cs typeface="Times New Roman" panose="02020603050405020304" pitchFamily="18" charset="0"/>
              </a:rPr>
              <a:t>The term insight highlights that the pattern should give us relevant information about the problem that isn’t obvious.</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BCD1704-C760-6035-3CCE-DC8D8C994890}"/>
              </a:ext>
            </a:extLst>
          </p:cNvPr>
          <p:cNvSpPr txBox="1"/>
          <p:nvPr/>
        </p:nvSpPr>
        <p:spPr>
          <a:xfrm>
            <a:off x="0" y="8872"/>
            <a:ext cx="5328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p:txBody>
      </p:sp>
      <p:sp>
        <p:nvSpPr>
          <p:cNvPr id="2" name="Slide Number Placeholder 8">
            <a:extLst>
              <a:ext uri="{FF2B5EF4-FFF2-40B4-BE49-F238E27FC236}">
                <a16:creationId xmlns:a16="http://schemas.microsoft.com/office/drawing/2014/main" id="{18B30780-91F9-61EE-4F9A-6A564087427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5</a:t>
            </a:fld>
            <a:endParaRPr lang="pt-PT" dirty="0"/>
          </a:p>
        </p:txBody>
      </p:sp>
    </p:spTree>
    <p:extLst>
      <p:ext uri="{BB962C8B-B14F-4D97-AF65-F5344CB8AC3E}">
        <p14:creationId xmlns:p14="http://schemas.microsoft.com/office/powerpoint/2010/main" val="1290623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pic>
        <p:nvPicPr>
          <p:cNvPr id="4" name="Picture 3">
            <a:extLst>
              <a:ext uri="{FF2B5EF4-FFF2-40B4-BE49-F238E27FC236}">
                <a16:creationId xmlns:a16="http://schemas.microsoft.com/office/drawing/2014/main" id="{45CDAFA4-DCD3-358A-7D58-9420D400E064}"/>
              </a:ext>
            </a:extLst>
          </p:cNvPr>
          <p:cNvPicPr>
            <a:picLocks noChangeAspect="1"/>
          </p:cNvPicPr>
          <p:nvPr/>
        </p:nvPicPr>
        <p:blipFill>
          <a:blip r:embed="rId2"/>
          <a:stretch>
            <a:fillRect/>
          </a:stretch>
        </p:blipFill>
        <p:spPr>
          <a:xfrm>
            <a:off x="3371850" y="1671927"/>
            <a:ext cx="5448300" cy="4667250"/>
          </a:xfrm>
          <a:prstGeom prst="rect">
            <a:avLst/>
          </a:prstGeom>
        </p:spPr>
      </p:pic>
      <p:sp>
        <p:nvSpPr>
          <p:cNvPr id="7" name="TextBox 6">
            <a:extLst>
              <a:ext uri="{FF2B5EF4-FFF2-40B4-BE49-F238E27FC236}">
                <a16:creationId xmlns:a16="http://schemas.microsoft.com/office/drawing/2014/main" id="{F0E93EEF-1949-DE29-E05D-FD90DA219393}"/>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8" name="Slide Number Placeholder 7">
            <a:extLst>
              <a:ext uri="{FF2B5EF4-FFF2-40B4-BE49-F238E27FC236}">
                <a16:creationId xmlns:a16="http://schemas.microsoft.com/office/drawing/2014/main" id="{FCA85F10-521D-ED3E-CCCD-5BB335C54D5D}"/>
              </a:ext>
            </a:extLst>
          </p:cNvPr>
          <p:cNvSpPr>
            <a:spLocks noGrp="1"/>
          </p:cNvSpPr>
          <p:nvPr>
            <p:ph type="sldNum" sz="quarter" idx="12"/>
          </p:nvPr>
        </p:nvSpPr>
        <p:spPr/>
        <p:txBody>
          <a:bodyPr/>
          <a:lstStyle/>
          <a:p>
            <a:fld id="{1FE259F0-7AB4-4C15-AC29-14AE27507826}" type="slidenum">
              <a:rPr lang="pt-PT" smtClean="0"/>
              <a:t>50</a:t>
            </a:fld>
            <a:endParaRPr lang="pt-PT"/>
          </a:p>
        </p:txBody>
      </p:sp>
    </p:spTree>
    <p:extLst>
      <p:ext uri="{BB962C8B-B14F-4D97-AF65-F5344CB8AC3E}">
        <p14:creationId xmlns:p14="http://schemas.microsoft.com/office/powerpoint/2010/main" val="834681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pic>
        <p:nvPicPr>
          <p:cNvPr id="5" name="Picture 4">
            <a:extLst>
              <a:ext uri="{FF2B5EF4-FFF2-40B4-BE49-F238E27FC236}">
                <a16:creationId xmlns:a16="http://schemas.microsoft.com/office/drawing/2014/main" id="{39676CB4-5097-B1B8-002D-79143F972C77}"/>
              </a:ext>
            </a:extLst>
          </p:cNvPr>
          <p:cNvPicPr>
            <a:picLocks noChangeAspect="1"/>
          </p:cNvPicPr>
          <p:nvPr/>
        </p:nvPicPr>
        <p:blipFill>
          <a:blip r:embed="rId2"/>
          <a:stretch>
            <a:fillRect/>
          </a:stretch>
        </p:blipFill>
        <p:spPr>
          <a:xfrm>
            <a:off x="3309476" y="990000"/>
            <a:ext cx="6491379" cy="5868000"/>
          </a:xfrm>
          <a:prstGeom prst="rect">
            <a:avLst/>
          </a:prstGeom>
        </p:spPr>
      </p:pic>
      <p:sp>
        <p:nvSpPr>
          <p:cNvPr id="6" name="TextBox 5">
            <a:extLst>
              <a:ext uri="{FF2B5EF4-FFF2-40B4-BE49-F238E27FC236}">
                <a16:creationId xmlns:a16="http://schemas.microsoft.com/office/drawing/2014/main" id="{14889E01-EDA0-1A72-8771-766EB93A2359}"/>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8" name="Slide Number Placeholder 7">
            <a:extLst>
              <a:ext uri="{FF2B5EF4-FFF2-40B4-BE49-F238E27FC236}">
                <a16:creationId xmlns:a16="http://schemas.microsoft.com/office/drawing/2014/main" id="{CC301F20-B842-FA51-09D7-881B072B1435}"/>
              </a:ext>
            </a:extLst>
          </p:cNvPr>
          <p:cNvSpPr>
            <a:spLocks noGrp="1"/>
          </p:cNvSpPr>
          <p:nvPr>
            <p:ph type="sldNum" sz="quarter" idx="12"/>
          </p:nvPr>
        </p:nvSpPr>
        <p:spPr/>
        <p:txBody>
          <a:bodyPr/>
          <a:lstStyle/>
          <a:p>
            <a:fld id="{1FE259F0-7AB4-4C15-AC29-14AE27507826}" type="slidenum">
              <a:rPr lang="pt-PT" smtClean="0"/>
              <a:t>51</a:t>
            </a:fld>
            <a:endParaRPr lang="pt-PT"/>
          </a:p>
        </p:txBody>
      </p:sp>
    </p:spTree>
    <p:extLst>
      <p:ext uri="{BB962C8B-B14F-4D97-AF65-F5344CB8AC3E}">
        <p14:creationId xmlns:p14="http://schemas.microsoft.com/office/powerpoint/2010/main" val="2843897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3" name="TextBox 2">
            <a:extLst>
              <a:ext uri="{FF2B5EF4-FFF2-40B4-BE49-F238E27FC236}">
                <a16:creationId xmlns:a16="http://schemas.microsoft.com/office/drawing/2014/main" id="{D982069F-40EB-5DB7-84C4-9DE22D3845D7}"/>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pic>
        <p:nvPicPr>
          <p:cNvPr id="4" name="Picture 3">
            <a:extLst>
              <a:ext uri="{FF2B5EF4-FFF2-40B4-BE49-F238E27FC236}">
                <a16:creationId xmlns:a16="http://schemas.microsoft.com/office/drawing/2014/main" id="{FC0A01D5-513A-ED5F-4004-911F546465D4}"/>
              </a:ext>
            </a:extLst>
          </p:cNvPr>
          <p:cNvPicPr>
            <a:picLocks noChangeAspect="1"/>
          </p:cNvPicPr>
          <p:nvPr/>
        </p:nvPicPr>
        <p:blipFill>
          <a:blip r:embed="rId2"/>
          <a:stretch>
            <a:fillRect/>
          </a:stretch>
        </p:blipFill>
        <p:spPr>
          <a:xfrm>
            <a:off x="1799411" y="1269128"/>
            <a:ext cx="8409293" cy="5580000"/>
          </a:xfrm>
          <a:prstGeom prst="rect">
            <a:avLst/>
          </a:prstGeom>
        </p:spPr>
      </p:pic>
      <p:sp>
        <p:nvSpPr>
          <p:cNvPr id="8" name="Slide Number Placeholder 7">
            <a:extLst>
              <a:ext uri="{FF2B5EF4-FFF2-40B4-BE49-F238E27FC236}">
                <a16:creationId xmlns:a16="http://schemas.microsoft.com/office/drawing/2014/main" id="{F6EB55D8-974A-7322-F40C-A24A08805807}"/>
              </a:ext>
            </a:extLst>
          </p:cNvPr>
          <p:cNvSpPr>
            <a:spLocks noGrp="1"/>
          </p:cNvSpPr>
          <p:nvPr>
            <p:ph type="sldNum" sz="quarter" idx="12"/>
          </p:nvPr>
        </p:nvSpPr>
        <p:spPr/>
        <p:txBody>
          <a:bodyPr/>
          <a:lstStyle/>
          <a:p>
            <a:fld id="{1FE259F0-7AB4-4C15-AC29-14AE27507826}" type="slidenum">
              <a:rPr lang="pt-PT" smtClean="0"/>
              <a:t>52</a:t>
            </a:fld>
            <a:endParaRPr lang="pt-PT"/>
          </a:p>
        </p:txBody>
      </p:sp>
    </p:spTree>
    <p:extLst>
      <p:ext uri="{BB962C8B-B14F-4D97-AF65-F5344CB8AC3E}">
        <p14:creationId xmlns:p14="http://schemas.microsoft.com/office/powerpoint/2010/main" val="45066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3" name="TextBox 2">
            <a:extLst>
              <a:ext uri="{FF2B5EF4-FFF2-40B4-BE49-F238E27FC236}">
                <a16:creationId xmlns:a16="http://schemas.microsoft.com/office/drawing/2014/main" id="{D982069F-40EB-5DB7-84C4-9DE22D3845D7}"/>
              </a:ext>
            </a:extLst>
          </p:cNvPr>
          <p:cNvSpPr txBox="1"/>
          <p:nvPr/>
        </p:nvSpPr>
        <p:spPr>
          <a:xfrm>
            <a:off x="435547" y="680056"/>
            <a:ext cx="11137020"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a:t>
            </a:r>
          </a:p>
        </p:txBody>
      </p:sp>
      <p:pic>
        <p:nvPicPr>
          <p:cNvPr id="8" name="Picture 7">
            <a:extLst>
              <a:ext uri="{FF2B5EF4-FFF2-40B4-BE49-F238E27FC236}">
                <a16:creationId xmlns:a16="http://schemas.microsoft.com/office/drawing/2014/main" id="{76BE5DCB-7E49-A413-62E6-B04C6BEDB810}"/>
              </a:ext>
            </a:extLst>
          </p:cNvPr>
          <p:cNvPicPr>
            <a:picLocks noChangeAspect="1"/>
          </p:cNvPicPr>
          <p:nvPr/>
        </p:nvPicPr>
        <p:blipFill>
          <a:blip r:embed="rId2"/>
          <a:stretch>
            <a:fillRect/>
          </a:stretch>
        </p:blipFill>
        <p:spPr>
          <a:xfrm>
            <a:off x="1274467" y="3005174"/>
            <a:ext cx="9871584" cy="1340684"/>
          </a:xfrm>
          <a:prstGeom prst="rect">
            <a:avLst/>
          </a:prstGeom>
        </p:spPr>
      </p:pic>
      <p:sp>
        <p:nvSpPr>
          <p:cNvPr id="9" name="Rectangle 8">
            <a:extLst>
              <a:ext uri="{FF2B5EF4-FFF2-40B4-BE49-F238E27FC236}">
                <a16:creationId xmlns:a16="http://schemas.microsoft.com/office/drawing/2014/main" id="{BBCCE8CB-8F87-5843-294C-80DD59D8460D}"/>
              </a:ext>
            </a:extLst>
          </p:cNvPr>
          <p:cNvSpPr/>
          <p:nvPr/>
        </p:nvSpPr>
        <p:spPr>
          <a:xfrm>
            <a:off x="1274467" y="3005174"/>
            <a:ext cx="1960346" cy="13406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TextBox 9">
            <a:extLst>
              <a:ext uri="{FF2B5EF4-FFF2-40B4-BE49-F238E27FC236}">
                <a16:creationId xmlns:a16="http://schemas.microsoft.com/office/drawing/2014/main" id="{14D0A459-8519-26F6-6CCE-90EE1D107298}"/>
              </a:ext>
            </a:extLst>
          </p:cNvPr>
          <p:cNvSpPr txBox="1"/>
          <p:nvPr/>
        </p:nvSpPr>
        <p:spPr>
          <a:xfrm>
            <a:off x="1128528" y="1599660"/>
            <a:ext cx="10227730" cy="865173"/>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Q6. If we take a look at the first few rows in the churn dataset, we see that the same customer shows up </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in multiple lines, having features for different dates.</a:t>
            </a:r>
            <a:endParaRPr lang="en-US" sz="2400" i="1"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B51F64D-9D0F-27BA-2D51-F024314D521F}"/>
              </a:ext>
            </a:extLst>
          </p:cNvPr>
          <p:cNvSpPr txBox="1"/>
          <p:nvPr/>
        </p:nvSpPr>
        <p:spPr>
          <a:xfrm>
            <a:off x="1274467" y="4691906"/>
            <a:ext cx="10227730" cy="865173"/>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Why is using a method like</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en-US" sz="2400" b="1" i="1" kern="100" dirty="0" err="1">
                <a:solidFill>
                  <a:srgbClr val="0F4761"/>
                </a:solidFill>
                <a:latin typeface="Calibri" panose="020F0502020204030204" pitchFamily="34" charset="0"/>
                <a:ea typeface="Calibri" panose="020F0502020204030204" pitchFamily="34" charset="0"/>
                <a:cs typeface="Calibri" panose="020F0502020204030204" pitchFamily="34" charset="0"/>
              </a:rPr>
              <a:t>scklearn’s</a:t>
            </a: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 </a:t>
            </a:r>
            <a:r>
              <a:rPr lang="en-US" sz="1600" b="1" dirty="0" err="1">
                <a:latin typeface="JetBrains Mono" panose="02000009000000000000" pitchFamily="49" charset="0"/>
                <a:ea typeface="JetBrains Mono" panose="02000009000000000000" pitchFamily="49" charset="0"/>
                <a:cs typeface="JetBrains Mono" panose="02000009000000000000" pitchFamily="49" charset="0"/>
              </a:rPr>
              <a:t>train_test_split</a:t>
            </a:r>
            <a:r>
              <a:rPr lang="en-US" sz="1600" b="1" dirty="0">
                <a:latin typeface="JetBrains Mono" panose="02000009000000000000" pitchFamily="49" charset="0"/>
                <a:ea typeface="JetBrains Mono" panose="02000009000000000000" pitchFamily="49" charset="0"/>
                <a:cs typeface="JetBrains Mono" panose="02000009000000000000" pitchFamily="49" charset="0"/>
              </a:rPr>
              <a:t>(</a:t>
            </a:r>
            <a:r>
              <a:rPr lang="en-US" sz="1600" b="1" dirty="0" err="1">
                <a:latin typeface="JetBrains Mono" panose="02000009000000000000" pitchFamily="49" charset="0"/>
                <a:ea typeface="JetBrains Mono" panose="02000009000000000000" pitchFamily="49" charset="0"/>
                <a:cs typeface="JetBrains Mono" panose="02000009000000000000" pitchFamily="49" charset="0"/>
              </a:rPr>
              <a:t>data,test_size</a:t>
            </a:r>
            <a:r>
              <a:rPr lang="en-US" sz="1600" b="1" dirty="0">
                <a:latin typeface="JetBrains Mono" panose="02000009000000000000" pitchFamily="49" charset="0"/>
                <a:ea typeface="JetBrains Mono" panose="02000009000000000000" pitchFamily="49" charset="0"/>
                <a:cs typeface="JetBrains Mono" panose="02000009000000000000" pitchFamily="49" charset="0"/>
              </a:rPr>
              <a:t>) </a:t>
            </a: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on this dataset not a very good idea?</a:t>
            </a:r>
          </a:p>
        </p:txBody>
      </p:sp>
      <p:sp>
        <p:nvSpPr>
          <p:cNvPr id="7" name="Slide Number Placeholder 6">
            <a:extLst>
              <a:ext uri="{FF2B5EF4-FFF2-40B4-BE49-F238E27FC236}">
                <a16:creationId xmlns:a16="http://schemas.microsoft.com/office/drawing/2014/main" id="{14F91D13-EF63-1508-8AD3-8B38AF7671A1}"/>
              </a:ext>
            </a:extLst>
          </p:cNvPr>
          <p:cNvSpPr>
            <a:spLocks noGrp="1"/>
          </p:cNvSpPr>
          <p:nvPr>
            <p:ph type="sldNum" sz="quarter" idx="12"/>
          </p:nvPr>
        </p:nvSpPr>
        <p:spPr/>
        <p:txBody>
          <a:bodyPr/>
          <a:lstStyle/>
          <a:p>
            <a:fld id="{1FE259F0-7AB4-4C15-AC29-14AE27507826}" type="slidenum">
              <a:rPr lang="pt-PT" smtClean="0"/>
              <a:t>53</a:t>
            </a:fld>
            <a:endParaRPr lang="pt-PT"/>
          </a:p>
        </p:txBody>
      </p:sp>
    </p:spTree>
    <p:extLst>
      <p:ext uri="{BB962C8B-B14F-4D97-AF65-F5344CB8AC3E}">
        <p14:creationId xmlns:p14="http://schemas.microsoft.com/office/powerpoint/2010/main" val="1340645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4" name="TextBox 3">
            <a:extLst>
              <a:ext uri="{FF2B5EF4-FFF2-40B4-BE49-F238E27FC236}">
                <a16:creationId xmlns:a16="http://schemas.microsoft.com/office/drawing/2014/main" id="{3EF97C7E-33CB-81A1-3968-E83403BBE314}"/>
              </a:ext>
            </a:extLst>
          </p:cNvPr>
          <p:cNvSpPr txBox="1"/>
          <p:nvPr/>
        </p:nvSpPr>
        <p:spPr>
          <a:xfrm>
            <a:off x="874427" y="1223112"/>
            <a:ext cx="10777442" cy="2462213"/>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train_data</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'2021-01-01'</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copy</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test_data</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df_churn_dataset</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'2022-01-01'</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copy</a:t>
            </a:r>
            <a:r>
              <a:rPr lang="pt-PT" sz="1400" b="0" dirty="0">
                <a:solidFill>
                  <a:srgbClr val="000000"/>
                </a:solidFill>
                <a:effectLst/>
                <a:latin typeface="JetBrains Mono" panose="02000009000000000000" pitchFamily="49" charset="0"/>
              </a:rPr>
              <a:t>()</a:t>
            </a:r>
            <a:br>
              <a:rPr lang="pt-PT" sz="1400" b="0" dirty="0">
                <a:solidFill>
                  <a:srgbClr val="000000"/>
                </a:solidFill>
                <a:effectLst/>
                <a:latin typeface="JetBrains Mono" panose="02000009000000000000" pitchFamily="49" charset="0"/>
              </a:rPr>
            </a:b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train_data.drop</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columns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customer_id</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train_data</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br>
              <a:rPr lang="pt-PT" sz="1400" b="0" dirty="0">
                <a:solidFill>
                  <a:srgbClr val="000000"/>
                </a:solidFill>
                <a:effectLst/>
                <a:latin typeface="JetBrains Mono" panose="02000009000000000000" pitchFamily="49" charset="0"/>
              </a:rPr>
            </a:b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test_data.drop</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columns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customer_id</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analysis_date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test_data</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is_churn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p:txBody>
      </p:sp>
      <p:sp>
        <p:nvSpPr>
          <p:cNvPr id="5" name="TextBox 4">
            <a:extLst>
              <a:ext uri="{FF2B5EF4-FFF2-40B4-BE49-F238E27FC236}">
                <a16:creationId xmlns:a16="http://schemas.microsoft.com/office/drawing/2014/main" id="{88E1952D-310E-8F1D-BBF7-A9A6CF90E9D5}"/>
              </a:ext>
            </a:extLst>
          </p:cNvPr>
          <p:cNvSpPr txBox="1"/>
          <p:nvPr/>
        </p:nvSpPr>
        <p:spPr>
          <a:xfrm>
            <a:off x="874427" y="4087779"/>
            <a:ext cx="10777442" cy="2677656"/>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log_reg</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LogisticRegression</a:t>
            </a:r>
            <a:r>
              <a:rPr lang="pt-PT" sz="1400" b="0" dirty="0">
                <a:solidFill>
                  <a:srgbClr val="000000"/>
                </a:solidFill>
                <a:effectLst/>
                <a:latin typeface="JetBrains Mono" panose="02000009000000000000" pitchFamily="49" charset="0"/>
              </a:rPr>
              <a:t>(penalty=</a:t>
            </a:r>
            <a:r>
              <a:rPr lang="pt-PT" sz="1400" b="0" dirty="0">
                <a:solidFill>
                  <a:srgbClr val="0000CD"/>
                </a:solidFill>
                <a:effectLst/>
                <a:latin typeface="JetBrains Mono" panose="02000009000000000000" pitchFamily="49" charset="0"/>
              </a:rPr>
              <a:t>'l2'</a:t>
            </a:r>
            <a:r>
              <a:rPr lang="pt-PT" sz="1400" b="0" dirty="0">
                <a:solidFill>
                  <a:srgbClr val="000000"/>
                </a:solidFill>
                <a:effectLst/>
                <a:latin typeface="JetBrains Mono" panose="02000009000000000000" pitchFamily="49" charset="0"/>
              </a:rPr>
              <a:t>, solver=</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liblinear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xgb_clf</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GradientBoostingClassifier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rf_clf</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RandomForestClassifier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knn_clf</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KNeighborsClassifier</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models</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Logistic</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Regression</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log_reg</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Gradient</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Boosting</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Classifier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xgb_clf</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Random</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Forest</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Classifier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rf_clf</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name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'K </a:t>
            </a:r>
            <a:r>
              <a:rPr lang="pt-PT" sz="1400" b="0" dirty="0" err="1">
                <a:solidFill>
                  <a:srgbClr val="0000CD"/>
                </a:solidFill>
                <a:effectLst/>
                <a:latin typeface="JetBrains Mono" panose="02000009000000000000" pitchFamily="49" charset="0"/>
              </a:rPr>
              <a:t>Nearest</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Neighbors</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Classifier</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knn_clf</a:t>
            </a:r>
            <a:r>
              <a:rPr lang="pt-PT" sz="1400" b="0" dirty="0">
                <a:solidFill>
                  <a:srgbClr val="000000"/>
                </a:solidFill>
                <a:effectLst/>
                <a:latin typeface="JetBrains Mono" panose="02000009000000000000" pitchFamily="49" charset="0"/>
              </a:rPr>
              <a:t>}]</a:t>
            </a:r>
          </a:p>
        </p:txBody>
      </p:sp>
      <p:sp>
        <p:nvSpPr>
          <p:cNvPr id="6" name="TextBox 5">
            <a:extLst>
              <a:ext uri="{FF2B5EF4-FFF2-40B4-BE49-F238E27FC236}">
                <a16:creationId xmlns:a16="http://schemas.microsoft.com/office/drawing/2014/main" id="{961517F4-B14C-A16B-0F0F-D9012C99E466}"/>
              </a:ext>
            </a:extLst>
          </p:cNvPr>
          <p:cNvSpPr txBox="1"/>
          <p:nvPr/>
        </p:nvSpPr>
        <p:spPr>
          <a:xfrm>
            <a:off x="874427" y="668594"/>
            <a:ext cx="2399715"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1. Train-test split</a:t>
            </a:r>
          </a:p>
        </p:txBody>
      </p:sp>
      <p:sp>
        <p:nvSpPr>
          <p:cNvPr id="7" name="TextBox 6">
            <a:extLst>
              <a:ext uri="{FF2B5EF4-FFF2-40B4-BE49-F238E27FC236}">
                <a16:creationId xmlns:a16="http://schemas.microsoft.com/office/drawing/2014/main" id="{E640288C-EF77-84EB-7AC2-6287ACB823E2}"/>
              </a:ext>
            </a:extLst>
          </p:cNvPr>
          <p:cNvSpPr txBox="1"/>
          <p:nvPr/>
        </p:nvSpPr>
        <p:spPr>
          <a:xfrm>
            <a:off x="874426" y="3528203"/>
            <a:ext cx="5742684"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2. Choose a number of competing models </a:t>
            </a:r>
          </a:p>
        </p:txBody>
      </p:sp>
      <p:sp>
        <p:nvSpPr>
          <p:cNvPr id="10" name="Slide Number Placeholder 9">
            <a:extLst>
              <a:ext uri="{FF2B5EF4-FFF2-40B4-BE49-F238E27FC236}">
                <a16:creationId xmlns:a16="http://schemas.microsoft.com/office/drawing/2014/main" id="{33B37E12-6E65-EE06-2C37-91C157C876A3}"/>
              </a:ext>
            </a:extLst>
          </p:cNvPr>
          <p:cNvSpPr>
            <a:spLocks noGrp="1"/>
          </p:cNvSpPr>
          <p:nvPr>
            <p:ph type="sldNum" sz="quarter" idx="12"/>
          </p:nvPr>
        </p:nvSpPr>
        <p:spPr/>
        <p:txBody>
          <a:bodyPr/>
          <a:lstStyle/>
          <a:p>
            <a:fld id="{1FE259F0-7AB4-4C15-AC29-14AE27507826}" type="slidenum">
              <a:rPr lang="pt-PT" smtClean="0"/>
              <a:t>54</a:t>
            </a:fld>
            <a:endParaRPr lang="pt-PT"/>
          </a:p>
        </p:txBody>
      </p:sp>
    </p:spTree>
    <p:extLst>
      <p:ext uri="{BB962C8B-B14F-4D97-AF65-F5344CB8AC3E}">
        <p14:creationId xmlns:p14="http://schemas.microsoft.com/office/powerpoint/2010/main" val="2293894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6" name="TextBox 5">
            <a:extLst>
              <a:ext uri="{FF2B5EF4-FFF2-40B4-BE49-F238E27FC236}">
                <a16:creationId xmlns:a16="http://schemas.microsoft.com/office/drawing/2014/main" id="{961517F4-B14C-A16B-0F0F-D9012C99E466}"/>
              </a:ext>
            </a:extLst>
          </p:cNvPr>
          <p:cNvSpPr txBox="1"/>
          <p:nvPr/>
        </p:nvSpPr>
        <p:spPr>
          <a:xfrm>
            <a:off x="838200" y="1222210"/>
            <a:ext cx="6290187"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3. Train the models, and compute test metrics</a:t>
            </a:r>
          </a:p>
        </p:txBody>
      </p:sp>
      <p:sp>
        <p:nvSpPr>
          <p:cNvPr id="3" name="TextBox 2">
            <a:extLst>
              <a:ext uri="{FF2B5EF4-FFF2-40B4-BE49-F238E27FC236}">
                <a16:creationId xmlns:a16="http://schemas.microsoft.com/office/drawing/2014/main" id="{C14779D2-3655-64F5-0C37-94465B52E4AE}"/>
              </a:ext>
            </a:extLst>
          </p:cNvPr>
          <p:cNvSpPr txBox="1"/>
          <p:nvPr/>
        </p:nvSpPr>
        <p:spPr>
          <a:xfrm>
            <a:off x="838200" y="1811282"/>
            <a:ext cx="10937033" cy="3754874"/>
          </a:xfrm>
          <a:prstGeom prst="rect">
            <a:avLst/>
          </a:prstGeom>
          <a:solidFill>
            <a:schemeClr val="bg2"/>
          </a:solidFill>
        </p:spPr>
        <p:txBody>
          <a:bodyPr wrap="square">
            <a:spAutoFit/>
          </a:bodyPr>
          <a:lstStyle/>
          <a:p>
            <a:r>
              <a:rPr lang="fr-FR" sz="1400" b="0" dirty="0">
                <a:solidFill>
                  <a:srgbClr val="000000"/>
                </a:solidFill>
                <a:effectLst/>
                <a:latin typeface="JetBrains Mono" panose="02000009000000000000" pitchFamily="49" charset="0"/>
              </a:rPr>
              <a:t>model[</a:t>
            </a:r>
            <a:r>
              <a:rPr lang="fr-FR" sz="1400" b="0" dirty="0">
                <a:solidFill>
                  <a:srgbClr val="0000CD"/>
                </a:solidFill>
                <a:effectLst/>
                <a:latin typeface="JetBrains Mono" panose="02000009000000000000" pitchFamily="49" charset="0"/>
              </a:rPr>
              <a:t>'model'</a:t>
            </a:r>
            <a:r>
              <a:rPr lang="fr-FR" sz="1400" b="0" dirty="0">
                <a:solidFill>
                  <a:srgbClr val="000000"/>
                </a:solidFill>
                <a:effectLst/>
                <a:latin typeface="JetBrains Mono" panose="02000009000000000000" pitchFamily="49" charset="0"/>
              </a:rPr>
              <a:t>].fit(</a:t>
            </a:r>
            <a:r>
              <a:rPr lang="fr-FR" sz="1400" b="0" dirty="0" err="1">
                <a:solidFill>
                  <a:srgbClr val="000000"/>
                </a:solidFill>
                <a:effectLst/>
                <a:latin typeface="JetBrains Mono" panose="02000009000000000000" pitchFamily="49" charset="0"/>
              </a:rPr>
              <a:t>X_train</a:t>
            </a:r>
            <a:r>
              <a:rPr lang="fr-FR" sz="1400" b="0" dirty="0">
                <a:solidFill>
                  <a:srgbClr val="000000"/>
                </a:solidFill>
                <a:effectLst/>
                <a:latin typeface="JetBrains Mono" panose="02000009000000000000" pitchFamily="49" charset="0"/>
              </a:rPr>
              <a:t>, </a:t>
            </a:r>
            <a:r>
              <a:rPr lang="fr-FR" sz="1400" b="0" dirty="0" err="1">
                <a:solidFill>
                  <a:srgbClr val="000000"/>
                </a:solidFill>
                <a:effectLst/>
                <a:latin typeface="JetBrains Mono" panose="02000009000000000000" pitchFamily="49" charset="0"/>
              </a:rPr>
              <a:t>y_train</a:t>
            </a:r>
            <a:r>
              <a:rPr lang="fr-FR" sz="1400" b="0" dirty="0">
                <a:solidFill>
                  <a:srgbClr val="000000"/>
                </a:solidFill>
                <a:effectLst/>
                <a:latin typeface="JetBrains Mono" panose="02000009000000000000" pitchFamily="49" charset="0"/>
              </a:rPr>
              <a:t>)</a:t>
            </a:r>
          </a:p>
          <a:p>
            <a:endParaRPr lang="pt-PT" sz="1400" dirty="0">
              <a:solidFill>
                <a:srgbClr val="000000"/>
              </a:solidFill>
              <a:latin typeface="JetBrains Mono" panose="02000009000000000000" pitchFamily="49" charset="0"/>
            </a:endParaRPr>
          </a:p>
          <a:p>
            <a:r>
              <a:rPr lang="pt-PT" sz="1400" b="0" dirty="0" err="1">
                <a:solidFill>
                  <a:srgbClr val="000000"/>
                </a:solidFill>
                <a:effectLst/>
                <a:latin typeface="JetBrains Mono" panose="02000009000000000000" pitchFamily="49" charset="0"/>
              </a:rPr>
              <a:t>y_prob</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model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predict_proba</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model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auc</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roc_auc_score</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y_prob</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3</a:t>
            </a:r>
            <a:r>
              <a:rPr lang="pt-PT" sz="1400" b="0" dirty="0">
                <a:solidFill>
                  <a:srgbClr val="000000"/>
                </a:solidFill>
                <a:effectLst/>
                <a:latin typeface="JetBrains Mono" panose="02000009000000000000" pitchFamily="49" charset="0"/>
              </a:rPr>
              <a:t>)</a:t>
            </a:r>
          </a:p>
          <a:p>
            <a:r>
              <a:rPr lang="pt-PT" sz="1400" b="0" dirty="0">
                <a:solidFill>
                  <a:srgbClr val="000000"/>
                </a:solidFill>
                <a:effectLst/>
                <a:latin typeface="JetBrains Mono" panose="02000009000000000000" pitchFamily="49" charset="0"/>
              </a:rPr>
              <a:t>    </a:t>
            </a:r>
          </a:p>
          <a:p>
            <a:r>
              <a:rPr lang="pt-PT" sz="1400" b="0" dirty="0" err="1">
                <a:solidFill>
                  <a:srgbClr val="000000"/>
                </a:solidFill>
                <a:effectLst/>
                <a:latin typeface="JetBrains Mono" panose="02000009000000000000" pitchFamily="49" charset="0"/>
              </a:rPr>
              <a:t>accuracy</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accuracy_score</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3</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conf_matrix</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confusion_matrix</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tn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fp</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fn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tp</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conf_matrix.ravel</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false_positive_rate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fp</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fp</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tn</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false_negative_rate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fn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tp</a:t>
            </a:r>
            <a:r>
              <a:rPr lang="pt-PT" sz="1400" b="0" dirty="0">
                <a:solidFill>
                  <a:srgbClr val="000000"/>
                </a:solidFill>
                <a:effectLst/>
                <a:latin typeface="JetBrains Mono" panose="02000009000000000000" pitchFamily="49" charset="0"/>
              </a:rPr>
              <a:t>)</a:t>
            </a:r>
          </a:p>
        </p:txBody>
      </p:sp>
      <p:sp>
        <p:nvSpPr>
          <p:cNvPr id="8" name="Slide Number Placeholder 7">
            <a:extLst>
              <a:ext uri="{FF2B5EF4-FFF2-40B4-BE49-F238E27FC236}">
                <a16:creationId xmlns:a16="http://schemas.microsoft.com/office/drawing/2014/main" id="{BB59226C-CAE2-F5AF-5F67-DFD38E8DC877}"/>
              </a:ext>
            </a:extLst>
          </p:cNvPr>
          <p:cNvSpPr>
            <a:spLocks noGrp="1"/>
          </p:cNvSpPr>
          <p:nvPr>
            <p:ph type="sldNum" sz="quarter" idx="12"/>
          </p:nvPr>
        </p:nvSpPr>
        <p:spPr/>
        <p:txBody>
          <a:bodyPr/>
          <a:lstStyle/>
          <a:p>
            <a:fld id="{1FE259F0-7AB4-4C15-AC29-14AE27507826}" type="slidenum">
              <a:rPr lang="pt-PT" smtClean="0"/>
              <a:t>55</a:t>
            </a:fld>
            <a:endParaRPr lang="pt-PT"/>
          </a:p>
        </p:txBody>
      </p:sp>
    </p:spTree>
    <p:extLst>
      <p:ext uri="{BB962C8B-B14F-4D97-AF65-F5344CB8AC3E}">
        <p14:creationId xmlns:p14="http://schemas.microsoft.com/office/powerpoint/2010/main" val="14973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graphicFrame>
        <p:nvGraphicFramePr>
          <p:cNvPr id="4" name="Table 3">
            <a:extLst>
              <a:ext uri="{FF2B5EF4-FFF2-40B4-BE49-F238E27FC236}">
                <a16:creationId xmlns:a16="http://schemas.microsoft.com/office/drawing/2014/main" id="{87C0DBF5-B30B-2D01-8A2D-2DF28970CBA4}"/>
              </a:ext>
            </a:extLst>
          </p:cNvPr>
          <p:cNvGraphicFramePr>
            <a:graphicFrameLocks noGrp="1"/>
          </p:cNvGraphicFramePr>
          <p:nvPr>
            <p:extLst>
              <p:ext uri="{D42A27DB-BD31-4B8C-83A1-F6EECF244321}">
                <p14:modId xmlns:p14="http://schemas.microsoft.com/office/powerpoint/2010/main" val="758801386"/>
              </p:ext>
            </p:extLst>
          </p:nvPr>
        </p:nvGraphicFramePr>
        <p:xfrm>
          <a:off x="589259" y="2411108"/>
          <a:ext cx="11238270" cy="1726872"/>
        </p:xfrm>
        <a:graphic>
          <a:graphicData uri="http://schemas.openxmlformats.org/drawingml/2006/table">
            <a:tbl>
              <a:tblPr>
                <a:tableStyleId>{5C22544A-7EE6-4342-B048-85BDC9FD1C3A}</a:tableStyleId>
              </a:tblPr>
              <a:tblGrid>
                <a:gridCol w="3028336">
                  <a:extLst>
                    <a:ext uri="{9D8B030D-6E8A-4147-A177-3AD203B41FA5}">
                      <a16:colId xmlns:a16="http://schemas.microsoft.com/office/drawing/2014/main" val="3768755746"/>
                    </a:ext>
                  </a:extLst>
                </a:gridCol>
                <a:gridCol w="1466972">
                  <a:extLst>
                    <a:ext uri="{9D8B030D-6E8A-4147-A177-3AD203B41FA5}">
                      <a16:colId xmlns:a16="http://schemas.microsoft.com/office/drawing/2014/main" val="1870172456"/>
                    </a:ext>
                  </a:extLst>
                </a:gridCol>
                <a:gridCol w="2247654">
                  <a:extLst>
                    <a:ext uri="{9D8B030D-6E8A-4147-A177-3AD203B41FA5}">
                      <a16:colId xmlns:a16="http://schemas.microsoft.com/office/drawing/2014/main" val="3584274827"/>
                    </a:ext>
                  </a:extLst>
                </a:gridCol>
                <a:gridCol w="2247654">
                  <a:extLst>
                    <a:ext uri="{9D8B030D-6E8A-4147-A177-3AD203B41FA5}">
                      <a16:colId xmlns:a16="http://schemas.microsoft.com/office/drawing/2014/main" val="2552158585"/>
                    </a:ext>
                  </a:extLst>
                </a:gridCol>
                <a:gridCol w="2247654">
                  <a:extLst>
                    <a:ext uri="{9D8B030D-6E8A-4147-A177-3AD203B41FA5}">
                      <a16:colId xmlns:a16="http://schemas.microsoft.com/office/drawing/2014/main" val="1600241374"/>
                    </a:ext>
                  </a:extLst>
                </a:gridCol>
              </a:tblGrid>
              <a:tr h="570356">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Model</a:t>
                      </a:r>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name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Accuracy</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AUC</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Positive Rate</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Negative Rate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Gradient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Boosting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Classifier</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0.737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0.31</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0.809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6795026"/>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Random Forest Classifier</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0.708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0.785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952143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Nearest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Neighbors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Classifier</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0.690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0.742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bl>
          </a:graphicData>
        </a:graphic>
      </p:graphicFrame>
      <p:sp>
        <p:nvSpPr>
          <p:cNvPr id="7" name="TextBox 6">
            <a:extLst>
              <a:ext uri="{FF2B5EF4-FFF2-40B4-BE49-F238E27FC236}">
                <a16:creationId xmlns:a16="http://schemas.microsoft.com/office/drawing/2014/main" id="{DECD9C03-7BC5-EB7D-EDE4-660CE6B28728}"/>
              </a:ext>
            </a:extLst>
          </p:cNvPr>
          <p:cNvSpPr txBox="1"/>
          <p:nvPr/>
        </p:nvSpPr>
        <p:spPr>
          <a:xfrm>
            <a:off x="875071" y="1742456"/>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4. Select the most promising model based on some metric(s)</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1FB20BF5-07C4-546B-0D58-B43D195E59DF}"/>
              </a:ext>
            </a:extLst>
          </p:cNvPr>
          <p:cNvSpPr>
            <a:spLocks noGrp="1"/>
          </p:cNvSpPr>
          <p:nvPr>
            <p:ph type="sldNum" sz="quarter" idx="12"/>
          </p:nvPr>
        </p:nvSpPr>
        <p:spPr/>
        <p:txBody>
          <a:bodyPr/>
          <a:lstStyle/>
          <a:p>
            <a:fld id="{1FE259F0-7AB4-4C15-AC29-14AE27507826}" type="slidenum">
              <a:rPr lang="pt-PT" smtClean="0"/>
              <a:t>56</a:t>
            </a:fld>
            <a:endParaRPr lang="pt-PT"/>
          </a:p>
        </p:txBody>
      </p:sp>
    </p:spTree>
    <p:extLst>
      <p:ext uri="{BB962C8B-B14F-4D97-AF65-F5344CB8AC3E}">
        <p14:creationId xmlns:p14="http://schemas.microsoft.com/office/powerpoint/2010/main" val="23453935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1064028"/>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5. Perform hyperparameter tuning on the best model</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40F50B3-BBE4-3F65-E009-BAD6618CC349}"/>
              </a:ext>
            </a:extLst>
          </p:cNvPr>
          <p:cNvSpPr txBox="1"/>
          <p:nvPr/>
        </p:nvSpPr>
        <p:spPr>
          <a:xfrm>
            <a:off x="749709" y="1776942"/>
            <a:ext cx="10937033" cy="4185761"/>
          </a:xfrm>
          <a:prstGeom prst="rect">
            <a:avLst/>
          </a:prstGeom>
          <a:solidFill>
            <a:schemeClr val="bg2"/>
          </a:solidFill>
        </p:spPr>
        <p:txBody>
          <a:bodyPr wrap="square">
            <a:spAutoFit/>
          </a:bodyPr>
          <a:lstStyle/>
          <a:p>
            <a:r>
              <a:rPr lang="en-US" sz="1400" b="0" dirty="0">
                <a:solidFill>
                  <a:srgbClr val="AAAAAA"/>
                </a:solidFill>
                <a:effectLst/>
                <a:latin typeface="JetBrains Mono" panose="02000009000000000000" pitchFamily="49" charset="0"/>
              </a:rPr>
              <a:t># The best model is the one with the highest AUC score, however, since the logistic regression </a:t>
            </a:r>
            <a:endParaRPr lang="en-US" sz="1400" b="0" dirty="0">
              <a:solidFill>
                <a:srgbClr val="000000"/>
              </a:solidFill>
              <a:effectLst/>
              <a:latin typeface="JetBrains Mono" panose="02000009000000000000" pitchFamily="49" charset="0"/>
            </a:endParaRPr>
          </a:p>
          <a:p>
            <a:r>
              <a:rPr lang="en-US" sz="1400" b="0" dirty="0">
                <a:solidFill>
                  <a:srgbClr val="AAAAAA"/>
                </a:solidFill>
                <a:effectLst/>
                <a:latin typeface="JetBrains Mono" panose="02000009000000000000" pitchFamily="49" charset="0"/>
              </a:rPr>
              <a:t># is much less demanding from a computational viewpoint, and has an AUC that is close to the best model (Gradient Boosting Classifier)</a:t>
            </a:r>
            <a:endParaRPr lang="en-US" sz="1400" b="0" dirty="0">
              <a:solidFill>
                <a:srgbClr val="000000"/>
              </a:solidFill>
              <a:effectLst/>
              <a:latin typeface="JetBrains Mono" panose="02000009000000000000" pitchFamily="49" charset="0"/>
            </a:endParaRPr>
          </a:p>
          <a:p>
            <a:r>
              <a:rPr lang="en-US" sz="1400" b="0" dirty="0">
                <a:solidFill>
                  <a:srgbClr val="AAAAAA"/>
                </a:solidFill>
                <a:effectLst/>
                <a:latin typeface="JetBrains Mono" panose="02000009000000000000" pitchFamily="49" charset="0"/>
              </a:rPr>
              <a:t># I chose the logistic regression over the Gradient Boosting Classifier, because it is much faster to train and predict.</a:t>
            </a:r>
            <a:endParaRPr lang="en-US" sz="1400" b="0" dirty="0">
              <a:solidFill>
                <a:srgbClr val="000000"/>
              </a:solidFill>
              <a:effectLst/>
              <a:latin typeface="JetBrains Mono" panose="02000009000000000000" pitchFamily="49" charset="0"/>
            </a:endParaRPr>
          </a:p>
          <a:p>
            <a:br>
              <a:rPr lang="en-US" sz="1400" b="0" dirty="0">
                <a:solidFill>
                  <a:srgbClr val="000000"/>
                </a:solidFill>
                <a:effectLst/>
                <a:latin typeface="JetBrains Mono" panose="02000009000000000000" pitchFamily="49" charset="0"/>
              </a:rPr>
            </a:br>
            <a:r>
              <a:rPr lang="en-US" sz="1400" b="0" dirty="0" err="1">
                <a:solidFill>
                  <a:srgbClr val="000000"/>
                </a:solidFill>
                <a:effectLst/>
                <a:latin typeface="JetBrains Mono" panose="02000009000000000000" pitchFamily="49" charset="0"/>
              </a:rPr>
              <a:t>c_params</a:t>
            </a:r>
            <a:r>
              <a:rPr lang="en-US" sz="1400" b="0" dirty="0">
                <a:solidFill>
                  <a:srgbClr val="000000"/>
                </a:solidFill>
                <a:effectLst/>
                <a:latin typeface="JetBrains Mono" panose="02000009000000000000" pitchFamily="49" charset="0"/>
              </a:rPr>
              <a:t> = [</a:t>
            </a:r>
            <a:r>
              <a:rPr lang="en-US" sz="1400" b="0" dirty="0">
                <a:solidFill>
                  <a:srgbClr val="0000CD"/>
                </a:solidFill>
                <a:effectLst/>
                <a:latin typeface="JetBrains Mono" panose="02000009000000000000" pitchFamily="49" charset="0"/>
              </a:rPr>
              <a:t>0.01</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0.05</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0.1</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0.5</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1</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5</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10</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50</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100</a:t>
            </a:r>
            <a:r>
              <a:rPr lang="en-US" sz="1400" b="0" dirty="0">
                <a:solidFill>
                  <a:srgbClr val="000000"/>
                </a:solidFill>
                <a:effectLst/>
                <a:latin typeface="JetBrains Mono" panose="02000009000000000000" pitchFamily="49" charset="0"/>
              </a:rPr>
              <a:t>]</a:t>
            </a:r>
          </a:p>
          <a:p>
            <a:br>
              <a:rPr lang="en-US" sz="1400" b="0" dirty="0">
                <a:solidFill>
                  <a:srgbClr val="000000"/>
                </a:solidFill>
                <a:effectLst/>
                <a:latin typeface="JetBrains Mono" panose="02000009000000000000" pitchFamily="49" charset="0"/>
              </a:rPr>
            </a:br>
            <a:r>
              <a:rPr lang="en-US" sz="1400" b="0" dirty="0" err="1">
                <a:solidFill>
                  <a:srgbClr val="000000"/>
                </a:solidFill>
                <a:effectLst/>
                <a:latin typeface="JetBrains Mono" panose="02000009000000000000" pitchFamily="49" charset="0"/>
              </a:rPr>
              <a:t>hyperparameters_tuning_metrics</a:t>
            </a:r>
            <a:r>
              <a:rPr lang="en-US" sz="1400" b="0" dirty="0">
                <a:solidFill>
                  <a:srgbClr val="000000"/>
                </a:solidFill>
                <a:effectLst/>
                <a:latin typeface="JetBrains Mono" panose="02000009000000000000" pitchFamily="49" charset="0"/>
              </a:rPr>
              <a:t> = []</a:t>
            </a:r>
          </a:p>
          <a:p>
            <a:br>
              <a:rPr lang="en-US" sz="1400" b="0" dirty="0">
                <a:solidFill>
                  <a:srgbClr val="000000"/>
                </a:solidFill>
                <a:effectLst/>
                <a:latin typeface="JetBrains Mono" panose="02000009000000000000" pitchFamily="49" charset="0"/>
              </a:rPr>
            </a:br>
            <a:r>
              <a:rPr lang="en-US" sz="1400" b="0" dirty="0">
                <a:solidFill>
                  <a:srgbClr val="0000CD"/>
                </a:solidFill>
                <a:effectLst/>
                <a:latin typeface="JetBrains Mono" panose="02000009000000000000" pitchFamily="49" charset="0"/>
              </a:rPr>
              <a:t>for</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c_param</a:t>
            </a:r>
            <a:r>
              <a:rPr lang="en-US" sz="1400" b="0" dirty="0">
                <a:solidFill>
                  <a:srgbClr val="000000"/>
                </a:solidFill>
                <a:effectLst/>
                <a:latin typeface="JetBrains Mono" panose="02000009000000000000" pitchFamily="49" charset="0"/>
              </a:rPr>
              <a:t> </a:t>
            </a:r>
            <a:r>
              <a:rPr lang="en-US" sz="1400" b="0" dirty="0">
                <a:solidFill>
                  <a:srgbClr val="0000CD"/>
                </a:solidFill>
                <a:effectLst/>
                <a:latin typeface="JetBrains Mono" panose="02000009000000000000" pitchFamily="49" charset="0"/>
              </a:rPr>
              <a:t>in</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c_params</a:t>
            </a:r>
            <a:r>
              <a:rPr lang="en-US" sz="1400" b="0" dirty="0">
                <a:solidFill>
                  <a:srgbClr val="000000"/>
                </a:solidFill>
                <a:effectLst/>
                <a:latin typeface="JetBrains Mono" panose="02000009000000000000" pitchFamily="49" charset="0"/>
              </a:rPr>
              <a:t>:</a:t>
            </a:r>
          </a:p>
          <a:p>
            <a:r>
              <a:rPr lang="en-US" sz="1400" b="0" dirty="0">
                <a:solidFill>
                  <a:srgbClr val="000000"/>
                </a:solidFill>
                <a:effectLst/>
                <a:latin typeface="JetBrains Mono" panose="02000009000000000000" pitchFamily="49" charset="0"/>
              </a:rPr>
              <a:t>    </a:t>
            </a:r>
          </a:p>
          <a:p>
            <a:r>
              <a:rPr lang="en-US" sz="1400" b="0" dirty="0">
                <a:solidFill>
                  <a:srgbClr val="000000"/>
                </a:solidFill>
                <a:effectLst/>
                <a:latin typeface="JetBrains Mono" panose="02000009000000000000" pitchFamily="49" charset="0"/>
              </a:rPr>
              <a:t>    </a:t>
            </a:r>
            <a:r>
              <a:rPr lang="en-US" sz="1400" b="0" dirty="0">
                <a:solidFill>
                  <a:srgbClr val="A52A2A"/>
                </a:solidFill>
                <a:effectLst/>
                <a:latin typeface="JetBrains Mono" panose="02000009000000000000" pitchFamily="49" charset="0"/>
              </a:rPr>
              <a:t>print</a:t>
            </a:r>
            <a:r>
              <a:rPr lang="en-US" sz="1400" b="0" dirty="0">
                <a:solidFill>
                  <a:srgbClr val="000000"/>
                </a:solidFill>
                <a:effectLst/>
                <a:latin typeface="JetBrains Mono" panose="02000009000000000000" pitchFamily="49" charset="0"/>
              </a:rPr>
              <a:t>(</a:t>
            </a:r>
            <a:r>
              <a:rPr lang="en-US" sz="1400" b="0" dirty="0" err="1">
                <a:solidFill>
                  <a:srgbClr val="0000CD"/>
                </a:solidFill>
                <a:effectLst/>
                <a:latin typeface="JetBrains Mono" panose="02000009000000000000" pitchFamily="49" charset="0"/>
              </a:rPr>
              <a:t>f'Fitting</a:t>
            </a:r>
            <a:r>
              <a:rPr lang="en-US" sz="1400" b="0" dirty="0">
                <a:solidFill>
                  <a:srgbClr val="0000CD"/>
                </a:solidFill>
                <a:effectLst/>
                <a:latin typeface="JetBrains Mono" panose="02000009000000000000" pitchFamily="49" charset="0"/>
              </a:rPr>
              <a:t> Logistic Regression With l2 penalty C={</a:t>
            </a:r>
            <a:r>
              <a:rPr lang="en-US" sz="1400" b="0" dirty="0" err="1">
                <a:solidFill>
                  <a:srgbClr val="000000"/>
                </a:solidFill>
                <a:effectLst/>
                <a:latin typeface="JetBrains Mono" panose="02000009000000000000" pitchFamily="49" charset="0"/>
              </a:rPr>
              <a:t>c_param</a:t>
            </a:r>
            <a:r>
              <a:rPr lang="en-US" sz="1400" b="0" dirty="0">
                <a:solidFill>
                  <a:srgbClr val="0000CD"/>
                </a:solidFill>
                <a:effectLst/>
                <a:latin typeface="JetBrains Mono" panose="02000009000000000000" pitchFamily="49" charset="0"/>
              </a:rPr>
              <a:t>}'</a:t>
            </a:r>
            <a:r>
              <a:rPr lang="en-US" sz="1400" b="0" dirty="0">
                <a:solidFill>
                  <a:srgbClr val="000000"/>
                </a:solidFill>
                <a:effectLst/>
                <a:latin typeface="JetBrains Mono" panose="02000009000000000000" pitchFamily="49" charset="0"/>
              </a:rPr>
              <a:t>)</a:t>
            </a:r>
          </a:p>
          <a:p>
            <a:r>
              <a:rPr lang="en-US" sz="1400" b="0" dirty="0">
                <a:solidFill>
                  <a:srgbClr val="000000"/>
                </a:solidFill>
                <a:effectLst/>
                <a:latin typeface="JetBrains Mono" panose="02000009000000000000" pitchFamily="49" charset="0"/>
              </a:rPr>
              <a:t>           </a:t>
            </a:r>
          </a:p>
          <a:p>
            <a:r>
              <a:rPr lang="en-US" sz="1400" b="0" dirty="0">
                <a:solidFill>
                  <a:srgbClr val="000000"/>
                </a:solidFill>
                <a:effectLst/>
                <a:latin typeface="JetBrains Mono" panose="02000009000000000000" pitchFamily="49" charset="0"/>
              </a:rPr>
              <a:t>    model = </a:t>
            </a:r>
            <a:r>
              <a:rPr lang="en-US" sz="1400" b="0" dirty="0" err="1">
                <a:solidFill>
                  <a:srgbClr val="000000"/>
                </a:solidFill>
                <a:effectLst/>
                <a:latin typeface="JetBrains Mono" panose="02000009000000000000" pitchFamily="49" charset="0"/>
              </a:rPr>
              <a:t>LogisticRegression</a:t>
            </a:r>
            <a:r>
              <a:rPr lang="en-US" sz="1400" b="0" dirty="0">
                <a:solidFill>
                  <a:srgbClr val="000000"/>
                </a:solidFill>
                <a:effectLst/>
                <a:latin typeface="JetBrains Mono" panose="02000009000000000000" pitchFamily="49" charset="0"/>
              </a:rPr>
              <a:t>(penalty=</a:t>
            </a:r>
            <a:r>
              <a:rPr lang="en-US" sz="1400" b="0" dirty="0">
                <a:solidFill>
                  <a:srgbClr val="0000CD"/>
                </a:solidFill>
                <a:effectLst/>
                <a:latin typeface="JetBrains Mono" panose="02000009000000000000" pitchFamily="49" charset="0"/>
              </a:rPr>
              <a:t>'l2'</a:t>
            </a:r>
            <a:r>
              <a:rPr lang="en-US" sz="1400" b="0" dirty="0">
                <a:solidFill>
                  <a:srgbClr val="000000"/>
                </a:solidFill>
                <a:effectLst/>
                <a:latin typeface="JetBrains Mono" panose="02000009000000000000" pitchFamily="49" charset="0"/>
              </a:rPr>
              <a:t>, C=</a:t>
            </a:r>
            <a:r>
              <a:rPr lang="en-US" sz="1400" b="0" dirty="0" err="1">
                <a:solidFill>
                  <a:srgbClr val="000000"/>
                </a:solidFill>
                <a:effectLst/>
                <a:latin typeface="JetBrains Mono" panose="02000009000000000000" pitchFamily="49" charset="0"/>
              </a:rPr>
              <a:t>c_param</a:t>
            </a:r>
            <a:r>
              <a:rPr lang="en-US" sz="1400" b="0" dirty="0">
                <a:solidFill>
                  <a:srgbClr val="000000"/>
                </a:solidFill>
                <a:effectLst/>
                <a:latin typeface="JetBrains Mono" panose="02000009000000000000" pitchFamily="49" charset="0"/>
              </a:rPr>
              <a:t>, solver=</a:t>
            </a:r>
            <a:r>
              <a:rPr lang="en-US" sz="1400" b="0" dirty="0">
                <a:solidFill>
                  <a:srgbClr val="0000CD"/>
                </a:solidFill>
                <a:effectLst/>
                <a:latin typeface="JetBrains Mono" panose="02000009000000000000" pitchFamily="49" charset="0"/>
              </a:rPr>
              <a:t>'</a:t>
            </a:r>
            <a:r>
              <a:rPr lang="en-US" sz="1400" b="0" dirty="0" err="1">
                <a:solidFill>
                  <a:srgbClr val="0000CD"/>
                </a:solidFill>
                <a:effectLst/>
                <a:latin typeface="JetBrains Mono" panose="02000009000000000000" pitchFamily="49" charset="0"/>
              </a:rPr>
              <a:t>liblinear</a:t>
            </a:r>
            <a:r>
              <a:rPr lang="en-US" sz="1400" b="0" dirty="0">
                <a:solidFill>
                  <a:srgbClr val="0000CD"/>
                </a:solidFill>
                <a:effectLst/>
                <a:latin typeface="JetBrains Mono" panose="02000009000000000000" pitchFamily="49" charset="0"/>
              </a:rPr>
              <a:t>'</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random_state</a:t>
            </a:r>
            <a:r>
              <a:rPr lang="en-US" sz="1400" b="0" dirty="0">
                <a:solidFill>
                  <a:srgbClr val="000000"/>
                </a:solidFill>
                <a:effectLst/>
                <a:latin typeface="JetBrains Mono" panose="02000009000000000000" pitchFamily="49" charset="0"/>
              </a:rPr>
              <a:t>=</a:t>
            </a:r>
            <a:r>
              <a:rPr lang="en-US" sz="1400" b="0" dirty="0">
                <a:solidFill>
                  <a:srgbClr val="0000CD"/>
                </a:solidFill>
                <a:effectLst/>
                <a:latin typeface="JetBrains Mono" panose="02000009000000000000" pitchFamily="49" charset="0"/>
              </a:rPr>
              <a:t>42</a:t>
            </a:r>
            <a:r>
              <a:rPr lang="en-US" sz="1400" b="0" dirty="0">
                <a:solidFill>
                  <a:srgbClr val="000000"/>
                </a:solidFill>
                <a:effectLst/>
                <a:latin typeface="JetBrains Mono" panose="02000009000000000000" pitchFamily="49" charset="0"/>
              </a:rPr>
              <a:t>)</a:t>
            </a:r>
          </a:p>
          <a:p>
            <a:br>
              <a:rPr lang="en-US" sz="1400" b="0" dirty="0">
                <a:solidFill>
                  <a:srgbClr val="000000"/>
                </a:solidFill>
                <a:effectLst/>
                <a:latin typeface="JetBrains Mono" panose="02000009000000000000" pitchFamily="49" charset="0"/>
              </a:rPr>
            </a:b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model.fit</a:t>
            </a:r>
            <a:r>
              <a:rPr lang="en-US" sz="1400" b="0" dirty="0">
                <a:solidFill>
                  <a:srgbClr val="000000"/>
                </a:solidFill>
                <a:effectLst/>
                <a:latin typeface="JetBrains Mono" panose="02000009000000000000" pitchFamily="49" charset="0"/>
              </a:rPr>
              <a:t>(</a:t>
            </a:r>
            <a:r>
              <a:rPr lang="en-US" sz="1400" b="0" dirty="0" err="1">
                <a:solidFill>
                  <a:srgbClr val="000000"/>
                </a:solidFill>
                <a:effectLst/>
                <a:latin typeface="JetBrains Mono" panose="02000009000000000000" pitchFamily="49" charset="0"/>
              </a:rPr>
              <a:t>X_train</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y_train</a:t>
            </a:r>
            <a:r>
              <a:rPr lang="en-US" sz="1400" b="0" dirty="0">
                <a:solidFill>
                  <a:srgbClr val="000000"/>
                </a:solidFill>
                <a:effectLst/>
                <a:latin typeface="JetBrains Mono" panose="02000009000000000000" pitchFamily="49" charset="0"/>
              </a:rPr>
              <a:t>)</a:t>
            </a:r>
          </a:p>
          <a:p>
            <a:endParaRPr lang="en-US" sz="1400" dirty="0">
              <a:solidFill>
                <a:srgbClr val="000000"/>
              </a:solidFill>
              <a:latin typeface="JetBrains Mono" panose="02000009000000000000" pitchFamily="49" charset="0"/>
            </a:endParaRPr>
          </a:p>
          <a:p>
            <a:r>
              <a:rPr lang="en-US" sz="1400" b="0" dirty="0">
                <a:solidFill>
                  <a:srgbClr val="000000"/>
                </a:solidFill>
                <a:effectLst/>
                <a:latin typeface="JetBrains Mono" panose="02000009000000000000" pitchFamily="49" charset="0"/>
              </a:rPr>
              <a:t>	…</a:t>
            </a:r>
            <a:r>
              <a:rPr lang="en-US" sz="1400" dirty="0">
                <a:solidFill>
                  <a:srgbClr val="000000"/>
                </a:solidFill>
                <a:latin typeface="JetBrains Mono" panose="02000009000000000000" pitchFamily="49" charset="0"/>
              </a:rPr>
              <a:t> compute metrics for each value of the C parameter …</a:t>
            </a:r>
            <a:endParaRPr lang="en-US" sz="1400" b="0" dirty="0">
              <a:solidFill>
                <a:srgbClr val="000000"/>
              </a:solidFill>
              <a:effectLst/>
              <a:latin typeface="JetBrains Mono" panose="02000009000000000000" pitchFamily="49" charset="0"/>
            </a:endParaRPr>
          </a:p>
        </p:txBody>
      </p:sp>
      <p:sp>
        <p:nvSpPr>
          <p:cNvPr id="8" name="Slide Number Placeholder 7">
            <a:extLst>
              <a:ext uri="{FF2B5EF4-FFF2-40B4-BE49-F238E27FC236}">
                <a16:creationId xmlns:a16="http://schemas.microsoft.com/office/drawing/2014/main" id="{90026278-3E69-6168-D05E-176AB2532F0B}"/>
              </a:ext>
            </a:extLst>
          </p:cNvPr>
          <p:cNvSpPr>
            <a:spLocks noGrp="1"/>
          </p:cNvSpPr>
          <p:nvPr>
            <p:ph type="sldNum" sz="quarter" idx="12"/>
          </p:nvPr>
        </p:nvSpPr>
        <p:spPr/>
        <p:txBody>
          <a:bodyPr/>
          <a:lstStyle/>
          <a:p>
            <a:fld id="{1FE259F0-7AB4-4C15-AC29-14AE27507826}" type="slidenum">
              <a:rPr lang="pt-PT" smtClean="0"/>
              <a:t>57</a:t>
            </a:fld>
            <a:endParaRPr lang="pt-PT"/>
          </a:p>
        </p:txBody>
      </p:sp>
    </p:spTree>
    <p:extLst>
      <p:ext uri="{BB962C8B-B14F-4D97-AF65-F5344CB8AC3E}">
        <p14:creationId xmlns:p14="http://schemas.microsoft.com/office/powerpoint/2010/main" val="2549935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1064028"/>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5. Perform hyperparameter tuning on the best model (cont.)</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090B4E3-A95B-3EE2-8DD2-4C831563465D}"/>
              </a:ext>
            </a:extLst>
          </p:cNvPr>
          <p:cNvSpPr txBox="1"/>
          <p:nvPr/>
        </p:nvSpPr>
        <p:spPr>
          <a:xfrm>
            <a:off x="749709" y="1648428"/>
            <a:ext cx="10937033" cy="738664"/>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df_hyperparameter_tuning_metrics</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pd.DataFrame</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hyperparameters_tuning_metrics</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df_hyperparameter_tuning_metrics.sort_values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by</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auc</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accuracy</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ascending</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False</a:t>
            </a:r>
            <a:r>
              <a:rPr lang="pt-PT" sz="1400" b="0" dirty="0">
                <a:solidFill>
                  <a:srgbClr val="000000"/>
                </a:solidFill>
                <a:effectLst/>
                <a:latin typeface="JetBrains Mono" panose="02000009000000000000" pitchFamily="49" charset="0"/>
              </a:rPr>
              <a:t>)</a:t>
            </a:r>
          </a:p>
        </p:txBody>
      </p:sp>
      <p:graphicFrame>
        <p:nvGraphicFramePr>
          <p:cNvPr id="5" name="Table 4">
            <a:extLst>
              <a:ext uri="{FF2B5EF4-FFF2-40B4-BE49-F238E27FC236}">
                <a16:creationId xmlns:a16="http://schemas.microsoft.com/office/drawing/2014/main" id="{BF78A7B5-C3C1-48CD-90B2-67F0B94E301E}"/>
              </a:ext>
            </a:extLst>
          </p:cNvPr>
          <p:cNvGraphicFramePr>
            <a:graphicFrameLocks noGrp="1"/>
          </p:cNvGraphicFramePr>
          <p:nvPr>
            <p:extLst>
              <p:ext uri="{D42A27DB-BD31-4B8C-83A1-F6EECF244321}">
                <p14:modId xmlns:p14="http://schemas.microsoft.com/office/powerpoint/2010/main" val="4218119624"/>
              </p:ext>
            </p:extLst>
          </p:nvPr>
        </p:nvGraphicFramePr>
        <p:xfrm>
          <a:off x="608923" y="2833895"/>
          <a:ext cx="11238270" cy="3172517"/>
        </p:xfrm>
        <a:graphic>
          <a:graphicData uri="http://schemas.openxmlformats.org/drawingml/2006/table">
            <a:tbl>
              <a:tblPr>
                <a:tableStyleId>{5C22544A-7EE6-4342-B048-85BDC9FD1C3A}</a:tableStyleId>
              </a:tblPr>
              <a:tblGrid>
                <a:gridCol w="3028336">
                  <a:extLst>
                    <a:ext uri="{9D8B030D-6E8A-4147-A177-3AD203B41FA5}">
                      <a16:colId xmlns:a16="http://schemas.microsoft.com/office/drawing/2014/main" val="3768755746"/>
                    </a:ext>
                  </a:extLst>
                </a:gridCol>
                <a:gridCol w="1466972">
                  <a:extLst>
                    <a:ext uri="{9D8B030D-6E8A-4147-A177-3AD203B41FA5}">
                      <a16:colId xmlns:a16="http://schemas.microsoft.com/office/drawing/2014/main" val="1870172456"/>
                    </a:ext>
                  </a:extLst>
                </a:gridCol>
                <a:gridCol w="2247654">
                  <a:extLst>
                    <a:ext uri="{9D8B030D-6E8A-4147-A177-3AD203B41FA5}">
                      <a16:colId xmlns:a16="http://schemas.microsoft.com/office/drawing/2014/main" val="3584274827"/>
                    </a:ext>
                  </a:extLst>
                </a:gridCol>
                <a:gridCol w="2247654">
                  <a:extLst>
                    <a:ext uri="{9D8B030D-6E8A-4147-A177-3AD203B41FA5}">
                      <a16:colId xmlns:a16="http://schemas.microsoft.com/office/drawing/2014/main" val="2552158585"/>
                    </a:ext>
                  </a:extLst>
                </a:gridCol>
                <a:gridCol w="2247654">
                  <a:extLst>
                    <a:ext uri="{9D8B030D-6E8A-4147-A177-3AD203B41FA5}">
                      <a16:colId xmlns:a16="http://schemas.microsoft.com/office/drawing/2014/main" val="1600241374"/>
                    </a:ext>
                  </a:extLst>
                </a:gridCol>
              </a:tblGrid>
              <a:tr h="570356">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Model</a:t>
                      </a:r>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name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Accuracy</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AUC</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Positive Rate</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False Negative Rate</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(L2) c=0.05</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(L2) c=0.1</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6795026"/>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c=0.5</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9521432"/>
                  </a:ext>
                </a:extLst>
              </a:tr>
              <a:tr h="289129">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(L2) c=1</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c=5</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7051218"/>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c=10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471494"/>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c=50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6629825"/>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c=100</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0.811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820541"/>
                  </a:ext>
                </a:extLst>
              </a:tr>
              <a:tr h="289129">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 (L2) c=0.01</a:t>
                      </a: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0.732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0.804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0.30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0.23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3438641"/>
                  </a:ext>
                </a:extLst>
              </a:tr>
            </a:tbl>
          </a:graphicData>
        </a:graphic>
      </p:graphicFrame>
      <p:sp>
        <p:nvSpPr>
          <p:cNvPr id="9" name="Slide Number Placeholder 8">
            <a:extLst>
              <a:ext uri="{FF2B5EF4-FFF2-40B4-BE49-F238E27FC236}">
                <a16:creationId xmlns:a16="http://schemas.microsoft.com/office/drawing/2014/main" id="{4E50F4F8-8596-C1AF-5542-A17E731F689D}"/>
              </a:ext>
            </a:extLst>
          </p:cNvPr>
          <p:cNvSpPr>
            <a:spLocks noGrp="1"/>
          </p:cNvSpPr>
          <p:nvPr>
            <p:ph type="sldNum" sz="quarter" idx="12"/>
          </p:nvPr>
        </p:nvSpPr>
        <p:spPr/>
        <p:txBody>
          <a:bodyPr/>
          <a:lstStyle/>
          <a:p>
            <a:fld id="{1FE259F0-7AB4-4C15-AC29-14AE27507826}" type="slidenum">
              <a:rPr lang="pt-PT" smtClean="0"/>
              <a:t>58</a:t>
            </a:fld>
            <a:endParaRPr lang="pt-PT"/>
          </a:p>
        </p:txBody>
      </p:sp>
    </p:spTree>
    <p:extLst>
      <p:ext uri="{BB962C8B-B14F-4D97-AF65-F5344CB8AC3E}">
        <p14:creationId xmlns:p14="http://schemas.microsoft.com/office/powerpoint/2010/main" val="1383258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847720"/>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6. Initialize the best model with the optimal hyperparameter settings</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7BC1A20-E5D2-879F-D09B-EFFEA21F7E7D}"/>
              </a:ext>
            </a:extLst>
          </p:cNvPr>
          <p:cNvSpPr txBox="1"/>
          <p:nvPr/>
        </p:nvSpPr>
        <p:spPr>
          <a:xfrm>
            <a:off x="739877" y="1328479"/>
            <a:ext cx="10937033" cy="1169551"/>
          </a:xfrm>
          <a:prstGeom prst="rect">
            <a:avLst/>
          </a:prstGeom>
          <a:solidFill>
            <a:schemeClr val="bg2"/>
          </a:solidFill>
        </p:spPr>
        <p:txBody>
          <a:bodyPr wrap="square">
            <a:spAutoFit/>
          </a:bodyPr>
          <a:lstStyle/>
          <a:p>
            <a:r>
              <a:rPr lang="en-US" sz="1400" b="0" dirty="0">
                <a:solidFill>
                  <a:srgbClr val="AAAAAA"/>
                </a:solidFill>
                <a:effectLst/>
                <a:latin typeface="JetBrains Mono" panose="02000009000000000000" pitchFamily="49" charset="0"/>
              </a:rPr>
              <a:t># Initialize the </a:t>
            </a:r>
            <a:r>
              <a:rPr lang="en-US" sz="1400" b="0" dirty="0" err="1">
                <a:solidFill>
                  <a:srgbClr val="AAAAAA"/>
                </a:solidFill>
                <a:effectLst/>
                <a:latin typeface="JetBrains Mono" panose="02000009000000000000" pitchFamily="49" charset="0"/>
              </a:rPr>
              <a:t>XGBoost</a:t>
            </a:r>
            <a:r>
              <a:rPr lang="en-US" sz="1400" b="0" dirty="0">
                <a:solidFill>
                  <a:srgbClr val="AAAAAA"/>
                </a:solidFill>
                <a:effectLst/>
                <a:latin typeface="JetBrains Mono" panose="02000009000000000000" pitchFamily="49" charset="0"/>
              </a:rPr>
              <a:t> classifier with the best hyperparameters</a:t>
            </a:r>
            <a:endParaRPr lang="en-US" sz="1400" b="0" dirty="0">
              <a:solidFill>
                <a:srgbClr val="000000"/>
              </a:solidFill>
              <a:effectLst/>
              <a:latin typeface="JetBrains Mono" panose="02000009000000000000" pitchFamily="49" charset="0"/>
            </a:endParaRPr>
          </a:p>
          <a:p>
            <a:r>
              <a:rPr lang="en-US" sz="1400" b="0" dirty="0" err="1">
                <a:solidFill>
                  <a:srgbClr val="000000"/>
                </a:solidFill>
                <a:effectLst/>
                <a:latin typeface="JetBrains Mono" panose="02000009000000000000" pitchFamily="49" charset="0"/>
              </a:rPr>
              <a:t>best_model</a:t>
            </a:r>
            <a:r>
              <a:rPr lang="en-US" sz="1400" b="0" dirty="0">
                <a:solidFill>
                  <a:srgbClr val="000000"/>
                </a:solidFill>
                <a:effectLst/>
                <a:latin typeface="JetBrains Mono" panose="02000009000000000000" pitchFamily="49" charset="0"/>
              </a:rPr>
              <a:t> = </a:t>
            </a:r>
            <a:r>
              <a:rPr lang="en-US" sz="1400" b="0" dirty="0" err="1">
                <a:solidFill>
                  <a:srgbClr val="000000"/>
                </a:solidFill>
                <a:effectLst/>
                <a:latin typeface="JetBrains Mono" panose="02000009000000000000" pitchFamily="49" charset="0"/>
              </a:rPr>
              <a:t>LogisticRegression</a:t>
            </a:r>
            <a:r>
              <a:rPr lang="en-US" sz="1400" b="0" dirty="0">
                <a:solidFill>
                  <a:srgbClr val="000000"/>
                </a:solidFill>
                <a:effectLst/>
                <a:latin typeface="JetBrains Mono" panose="02000009000000000000" pitchFamily="49" charset="0"/>
              </a:rPr>
              <a:t>(penalty=</a:t>
            </a:r>
            <a:r>
              <a:rPr lang="en-US" sz="1400" b="0" dirty="0">
                <a:solidFill>
                  <a:srgbClr val="0000CD"/>
                </a:solidFill>
                <a:effectLst/>
                <a:latin typeface="JetBrains Mono" panose="02000009000000000000" pitchFamily="49" charset="0"/>
              </a:rPr>
              <a:t>'l2'</a:t>
            </a:r>
            <a:r>
              <a:rPr lang="en-US" sz="1400" b="0" dirty="0">
                <a:solidFill>
                  <a:srgbClr val="000000"/>
                </a:solidFill>
                <a:effectLst/>
                <a:latin typeface="JetBrains Mono" panose="02000009000000000000" pitchFamily="49" charset="0"/>
              </a:rPr>
              <a:t>, C=</a:t>
            </a:r>
            <a:r>
              <a:rPr lang="en-US" sz="1400" b="0" dirty="0">
                <a:solidFill>
                  <a:srgbClr val="0000CD"/>
                </a:solidFill>
                <a:effectLst/>
                <a:latin typeface="JetBrains Mono" panose="02000009000000000000" pitchFamily="49" charset="0"/>
              </a:rPr>
              <a:t>0.05</a:t>
            </a:r>
            <a:r>
              <a:rPr lang="en-US" sz="1400" b="0" dirty="0">
                <a:solidFill>
                  <a:srgbClr val="000000"/>
                </a:solidFill>
                <a:effectLst/>
                <a:latin typeface="JetBrains Mono" panose="02000009000000000000" pitchFamily="49" charset="0"/>
              </a:rPr>
              <a:t>, solver=</a:t>
            </a:r>
            <a:r>
              <a:rPr lang="en-US" sz="1400" b="0" dirty="0">
                <a:solidFill>
                  <a:srgbClr val="0000CD"/>
                </a:solidFill>
                <a:effectLst/>
                <a:latin typeface="JetBrains Mono" panose="02000009000000000000" pitchFamily="49" charset="0"/>
              </a:rPr>
              <a:t>'</a:t>
            </a:r>
            <a:r>
              <a:rPr lang="en-US" sz="1400" b="0" dirty="0" err="1">
                <a:solidFill>
                  <a:srgbClr val="0000CD"/>
                </a:solidFill>
                <a:effectLst/>
                <a:latin typeface="JetBrains Mono" panose="02000009000000000000" pitchFamily="49" charset="0"/>
              </a:rPr>
              <a:t>liblinear</a:t>
            </a:r>
            <a:r>
              <a:rPr lang="en-US" sz="1400" b="0" dirty="0">
                <a:solidFill>
                  <a:srgbClr val="0000CD"/>
                </a:solidFill>
                <a:effectLst/>
                <a:latin typeface="JetBrains Mono" panose="02000009000000000000" pitchFamily="49" charset="0"/>
              </a:rPr>
              <a:t>'</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random_state</a:t>
            </a:r>
            <a:r>
              <a:rPr lang="en-US" sz="1400" b="0" dirty="0">
                <a:solidFill>
                  <a:srgbClr val="000000"/>
                </a:solidFill>
                <a:effectLst/>
                <a:latin typeface="JetBrains Mono" panose="02000009000000000000" pitchFamily="49" charset="0"/>
              </a:rPr>
              <a:t>=</a:t>
            </a:r>
            <a:r>
              <a:rPr lang="en-US" sz="1400" b="0" dirty="0">
                <a:solidFill>
                  <a:srgbClr val="0000CD"/>
                </a:solidFill>
                <a:effectLst/>
                <a:latin typeface="JetBrains Mono" panose="02000009000000000000" pitchFamily="49" charset="0"/>
              </a:rPr>
              <a:t>42</a:t>
            </a:r>
            <a:r>
              <a:rPr lang="en-US" sz="1400" b="0" dirty="0">
                <a:solidFill>
                  <a:srgbClr val="000000"/>
                </a:solidFill>
                <a:effectLst/>
                <a:latin typeface="JetBrains Mono" panose="02000009000000000000" pitchFamily="49" charset="0"/>
              </a:rPr>
              <a:t>)</a:t>
            </a:r>
          </a:p>
          <a:p>
            <a:endParaRPr lang="en-US" sz="1400" dirty="0">
              <a:solidFill>
                <a:srgbClr val="000000"/>
              </a:solidFill>
              <a:latin typeface="JetBrains Mono" panose="02000009000000000000" pitchFamily="49" charset="0"/>
            </a:endParaRPr>
          </a:p>
          <a:p>
            <a:r>
              <a:rPr lang="en-US" sz="1400" b="0" dirty="0">
                <a:solidFill>
                  <a:srgbClr val="AAAAAA"/>
                </a:solidFill>
                <a:effectLst/>
                <a:latin typeface="JetBrains Mono" panose="02000009000000000000" pitchFamily="49" charset="0"/>
              </a:rPr>
              <a:t># fit the model to the train data</a:t>
            </a:r>
            <a:endParaRPr lang="en-US" sz="1400" b="0" dirty="0">
              <a:solidFill>
                <a:srgbClr val="000000"/>
              </a:solidFill>
              <a:effectLst/>
              <a:latin typeface="JetBrains Mono" panose="02000009000000000000" pitchFamily="49" charset="0"/>
            </a:endParaRPr>
          </a:p>
          <a:p>
            <a:r>
              <a:rPr lang="en-US" sz="1400" b="0" dirty="0" err="1">
                <a:solidFill>
                  <a:srgbClr val="000000"/>
                </a:solidFill>
                <a:effectLst/>
                <a:latin typeface="JetBrains Mono" panose="02000009000000000000" pitchFamily="49" charset="0"/>
              </a:rPr>
              <a:t>best_model.fit</a:t>
            </a:r>
            <a:r>
              <a:rPr lang="en-US" sz="1400" b="0" dirty="0">
                <a:solidFill>
                  <a:srgbClr val="000000"/>
                </a:solidFill>
                <a:effectLst/>
                <a:latin typeface="JetBrains Mono" panose="02000009000000000000" pitchFamily="49" charset="0"/>
              </a:rPr>
              <a:t>(</a:t>
            </a:r>
            <a:r>
              <a:rPr lang="en-US" sz="1400" b="0" dirty="0" err="1">
                <a:solidFill>
                  <a:srgbClr val="000000"/>
                </a:solidFill>
                <a:effectLst/>
                <a:latin typeface="JetBrains Mono" panose="02000009000000000000" pitchFamily="49" charset="0"/>
              </a:rPr>
              <a:t>X_train</a:t>
            </a:r>
            <a:r>
              <a:rPr lang="en-US" sz="1400" b="0" dirty="0">
                <a:solidFill>
                  <a:srgbClr val="000000"/>
                </a:solidFill>
                <a:effectLst/>
                <a:latin typeface="JetBrains Mono" panose="02000009000000000000" pitchFamily="49" charset="0"/>
              </a:rPr>
              <a:t>, </a:t>
            </a:r>
            <a:r>
              <a:rPr lang="en-US" sz="1400" b="0" dirty="0" err="1">
                <a:solidFill>
                  <a:srgbClr val="000000"/>
                </a:solidFill>
                <a:effectLst/>
                <a:latin typeface="JetBrains Mono" panose="02000009000000000000" pitchFamily="49" charset="0"/>
              </a:rPr>
              <a:t>y_train</a:t>
            </a:r>
            <a:r>
              <a:rPr lang="en-US" sz="1400" b="0" dirty="0">
                <a:solidFill>
                  <a:srgbClr val="000000"/>
                </a:solidFill>
                <a:effectLst/>
                <a:latin typeface="JetBrains Mono" panose="02000009000000000000" pitchFamily="49" charset="0"/>
              </a:rPr>
              <a:t>)</a:t>
            </a:r>
          </a:p>
        </p:txBody>
      </p:sp>
      <p:sp>
        <p:nvSpPr>
          <p:cNvPr id="8" name="TextBox 7">
            <a:extLst>
              <a:ext uri="{FF2B5EF4-FFF2-40B4-BE49-F238E27FC236}">
                <a16:creationId xmlns:a16="http://schemas.microsoft.com/office/drawing/2014/main" id="{E1D8C039-F670-A735-A9B2-934B7316B532}"/>
              </a:ext>
            </a:extLst>
          </p:cNvPr>
          <p:cNvSpPr txBox="1"/>
          <p:nvPr/>
        </p:nvSpPr>
        <p:spPr>
          <a:xfrm>
            <a:off x="875071" y="2602778"/>
            <a:ext cx="10304206"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7. Obtain performance metrics</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314B0AF-73E6-0255-AB01-4073FF231126}"/>
              </a:ext>
            </a:extLst>
          </p:cNvPr>
          <p:cNvPicPr>
            <a:picLocks noChangeAspect="1"/>
          </p:cNvPicPr>
          <p:nvPr/>
        </p:nvPicPr>
        <p:blipFill>
          <a:blip r:embed="rId2"/>
          <a:stretch>
            <a:fillRect/>
          </a:stretch>
        </p:blipFill>
        <p:spPr>
          <a:xfrm>
            <a:off x="390412" y="3230853"/>
            <a:ext cx="4010025" cy="3486150"/>
          </a:xfrm>
          <a:prstGeom prst="rect">
            <a:avLst/>
          </a:prstGeom>
        </p:spPr>
      </p:pic>
      <p:grpSp>
        <p:nvGrpSpPr>
          <p:cNvPr id="11" name="Group 10">
            <a:extLst>
              <a:ext uri="{FF2B5EF4-FFF2-40B4-BE49-F238E27FC236}">
                <a16:creationId xmlns:a16="http://schemas.microsoft.com/office/drawing/2014/main" id="{743C7636-EA71-7337-4F28-D27AFEE465BB}"/>
              </a:ext>
            </a:extLst>
          </p:cNvPr>
          <p:cNvGrpSpPr/>
          <p:nvPr/>
        </p:nvGrpSpPr>
        <p:grpSpPr>
          <a:xfrm>
            <a:off x="4545101" y="3230853"/>
            <a:ext cx="3326584" cy="3348000"/>
            <a:chOff x="7021362" y="3299928"/>
            <a:chExt cx="3326584" cy="3348000"/>
          </a:xfrm>
        </p:grpSpPr>
        <p:pic>
          <p:nvPicPr>
            <p:cNvPr id="12" name="Picture 11">
              <a:extLst>
                <a:ext uri="{FF2B5EF4-FFF2-40B4-BE49-F238E27FC236}">
                  <a16:creationId xmlns:a16="http://schemas.microsoft.com/office/drawing/2014/main" id="{1D180D9D-4A77-9835-8F54-1E4D5896E6DB}"/>
                </a:ext>
              </a:extLst>
            </p:cNvPr>
            <p:cNvPicPr>
              <a:picLocks noChangeAspect="1"/>
            </p:cNvPicPr>
            <p:nvPr/>
          </p:nvPicPr>
          <p:blipFill>
            <a:blip r:embed="rId3"/>
            <a:stretch>
              <a:fillRect/>
            </a:stretch>
          </p:blipFill>
          <p:spPr>
            <a:xfrm>
              <a:off x="7021362" y="3299928"/>
              <a:ext cx="3326584" cy="3348000"/>
            </a:xfrm>
            <a:prstGeom prst="rect">
              <a:avLst/>
            </a:prstGeom>
          </p:spPr>
        </p:pic>
        <p:sp>
          <p:nvSpPr>
            <p:cNvPr id="13" name="TextBox 12">
              <a:extLst>
                <a:ext uri="{FF2B5EF4-FFF2-40B4-BE49-F238E27FC236}">
                  <a16:creationId xmlns:a16="http://schemas.microsoft.com/office/drawing/2014/main" id="{6CC6E7AE-DB70-52F5-9F4A-82B5B71908F9}"/>
                </a:ext>
              </a:extLst>
            </p:cNvPr>
            <p:cNvSpPr txBox="1"/>
            <p:nvPr/>
          </p:nvSpPr>
          <p:spPr>
            <a:xfrm>
              <a:off x="8541630" y="5487837"/>
              <a:ext cx="1661652" cy="369332"/>
            </a:xfrm>
            <a:prstGeom prst="rect">
              <a:avLst/>
            </a:prstGeom>
            <a:noFill/>
          </p:spPr>
          <p:txBody>
            <a:bodyPr wrap="square">
              <a:spAutoFit/>
            </a:bodyPr>
            <a:lstStyle/>
            <a:p>
              <a:r>
                <a:rPr lang="pt-PT" sz="1800" b="0" i="0" dirty="0">
                  <a:solidFill>
                    <a:srgbClr val="000000"/>
                  </a:solidFill>
                  <a:effectLst/>
                  <a:latin typeface="JetBrains Mono" panose="02000009000000000000" pitchFamily="49" charset="0"/>
                </a:rPr>
                <a:t>AUC: 0.811</a:t>
              </a:r>
            </a:p>
          </p:txBody>
        </p:sp>
      </p:grpSp>
      <p:graphicFrame>
        <p:nvGraphicFramePr>
          <p:cNvPr id="14" name="Table 13">
            <a:extLst>
              <a:ext uri="{FF2B5EF4-FFF2-40B4-BE49-F238E27FC236}">
                <a16:creationId xmlns:a16="http://schemas.microsoft.com/office/drawing/2014/main" id="{724788A5-E2C9-9E72-3937-9D2782A39CD8}"/>
              </a:ext>
            </a:extLst>
          </p:cNvPr>
          <p:cNvGraphicFramePr>
            <a:graphicFrameLocks noGrp="1"/>
          </p:cNvGraphicFramePr>
          <p:nvPr>
            <p:extLst>
              <p:ext uri="{D42A27DB-BD31-4B8C-83A1-F6EECF244321}">
                <p14:modId xmlns:p14="http://schemas.microsoft.com/office/powerpoint/2010/main" val="1886582084"/>
              </p:ext>
            </p:extLst>
          </p:nvPr>
        </p:nvGraphicFramePr>
        <p:xfrm>
          <a:off x="8559265" y="3350127"/>
          <a:ext cx="3117645" cy="2971800"/>
        </p:xfrm>
        <a:graphic>
          <a:graphicData uri="http://schemas.openxmlformats.org/drawingml/2006/table">
            <a:tbl>
              <a:tblPr>
                <a:tableStyleId>{3B4B98B0-60AC-42C2-AFA5-B58CD77FA1E5}</a:tableStyleId>
              </a:tblPr>
              <a:tblGrid>
                <a:gridCol w="1691391">
                  <a:extLst>
                    <a:ext uri="{9D8B030D-6E8A-4147-A177-3AD203B41FA5}">
                      <a16:colId xmlns:a16="http://schemas.microsoft.com/office/drawing/2014/main" val="1391650029"/>
                    </a:ext>
                  </a:extLst>
                </a:gridCol>
                <a:gridCol w="1426254">
                  <a:extLst>
                    <a:ext uri="{9D8B030D-6E8A-4147-A177-3AD203B41FA5}">
                      <a16:colId xmlns:a16="http://schemas.microsoft.com/office/drawing/2014/main" val="3664999290"/>
                    </a:ext>
                  </a:extLst>
                </a:gridCol>
              </a:tblGrid>
              <a:tr h="297180">
                <a:tc>
                  <a:txBody>
                    <a:bodyPr/>
                    <a:lstStyle/>
                    <a:p>
                      <a:pPr marL="0" algn="ctr" defTabSz="914400" rtl="0" eaLnBrk="1" fontAlgn="ctr" latinLnBrk="0" hangingPunct="1"/>
                      <a:r>
                        <a:rPr lang="en-US"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Metric name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Metric Value</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764034741"/>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AUC</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0.811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3282864"/>
                  </a:ext>
                </a:extLst>
              </a:tr>
              <a:tr h="297180">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Accuracy</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 0.73</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2526530"/>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 Positive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a:solidFill>
                            <a:schemeClr val="tx1"/>
                          </a:solidFill>
                          <a:effectLst/>
                          <a:latin typeface="Calibri" panose="020F0502020204030204" pitchFamily="34" charset="0"/>
                          <a:ea typeface="Calibri" panose="020F0502020204030204" pitchFamily="34" charset="0"/>
                          <a:cs typeface="Calibri" panose="020F0502020204030204" pitchFamily="34" charset="0"/>
                        </a:rPr>
                        <a:t> 0.32</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900796"/>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False Negative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0.22</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94564634"/>
                  </a:ext>
                </a:extLst>
              </a:tr>
              <a:tr h="297180">
                <a:tc>
                  <a:txBody>
                    <a:bodyPr/>
                    <a:lstStyle/>
                    <a:p>
                      <a:pPr marL="0" algn="ctr"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 Positive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0.78</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8327687"/>
                  </a:ext>
                </a:extLst>
              </a:tr>
              <a:tr h="297180">
                <a:tc>
                  <a:txBody>
                    <a:bodyPr/>
                    <a:lstStyle/>
                    <a:p>
                      <a:pPr marL="0" algn="ctr"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True Negative Rate</a:t>
                      </a: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0.68</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3575206"/>
                  </a:ext>
                </a:extLst>
              </a:tr>
              <a:tr h="297180">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Precision</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0.71</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4458964"/>
                  </a:ext>
                </a:extLst>
              </a:tr>
              <a:tr h="297180">
                <a:tc>
                  <a:txBody>
                    <a:bodyPr/>
                    <a:lstStyle/>
                    <a:p>
                      <a:pPr marL="0" algn="ctr"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Recall</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0.78</a:t>
                      </a:r>
                    </a:p>
                  </a:txBody>
                  <a:tcPr marL="7620" marR="7620" marT="762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943902"/>
                  </a:ext>
                </a:extLst>
              </a:tr>
              <a:tr h="297180">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F1 Score</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0.74</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41825"/>
                  </a:ext>
                </a:extLst>
              </a:tr>
            </a:tbl>
          </a:graphicData>
        </a:graphic>
      </p:graphicFrame>
      <p:sp>
        <p:nvSpPr>
          <p:cNvPr id="9" name="Slide Number Placeholder 8">
            <a:extLst>
              <a:ext uri="{FF2B5EF4-FFF2-40B4-BE49-F238E27FC236}">
                <a16:creationId xmlns:a16="http://schemas.microsoft.com/office/drawing/2014/main" id="{AF971CFA-A3ED-AC24-8262-D7DAB345998C}"/>
              </a:ext>
            </a:extLst>
          </p:cNvPr>
          <p:cNvSpPr>
            <a:spLocks noGrp="1"/>
          </p:cNvSpPr>
          <p:nvPr>
            <p:ph type="sldNum" sz="quarter" idx="12"/>
          </p:nvPr>
        </p:nvSpPr>
        <p:spPr/>
        <p:txBody>
          <a:bodyPr/>
          <a:lstStyle/>
          <a:p>
            <a:fld id="{1FE259F0-7AB4-4C15-AC29-14AE27507826}" type="slidenum">
              <a:rPr lang="pt-PT" smtClean="0"/>
              <a:t>59</a:t>
            </a:fld>
            <a:endParaRPr lang="pt-PT"/>
          </a:p>
        </p:txBody>
      </p:sp>
    </p:spTree>
    <p:extLst>
      <p:ext uri="{BB962C8B-B14F-4D97-AF65-F5344CB8AC3E}">
        <p14:creationId xmlns:p14="http://schemas.microsoft.com/office/powerpoint/2010/main" val="45515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1054981" y="2152481"/>
            <a:ext cx="10345705" cy="2255874"/>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One of the most common use cases of Data Science is prediction, for which Machine Learning algorithms are often used.</a:t>
            </a:r>
          </a:p>
          <a:p>
            <a:pPr marL="285750" indent="-285750">
              <a:lnSpc>
                <a:spcPct val="107000"/>
              </a:lnSpc>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It’s best to think of prediction patterns as predicting a missing value rather than as predicting the future.</a:t>
            </a:r>
          </a:p>
        </p:txBody>
      </p:sp>
      <p:sp>
        <p:nvSpPr>
          <p:cNvPr id="2" name="TextBox 1">
            <a:extLst>
              <a:ext uri="{FF2B5EF4-FFF2-40B4-BE49-F238E27FC236}">
                <a16:creationId xmlns:a16="http://schemas.microsoft.com/office/drawing/2014/main" id="{369FAE36-B82B-2F89-C314-C87BE9DCDED7}"/>
              </a:ext>
            </a:extLst>
          </p:cNvPr>
          <p:cNvSpPr txBox="1"/>
          <p:nvPr/>
        </p:nvSpPr>
        <p:spPr>
          <a:xfrm>
            <a:off x="0" y="8872"/>
            <a:ext cx="5328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What is data science?</a:t>
            </a:r>
          </a:p>
        </p:txBody>
      </p:sp>
      <p:sp>
        <p:nvSpPr>
          <p:cNvPr id="4" name="Slide Number Placeholder 8">
            <a:extLst>
              <a:ext uri="{FF2B5EF4-FFF2-40B4-BE49-F238E27FC236}">
                <a16:creationId xmlns:a16="http://schemas.microsoft.com/office/drawing/2014/main" id="{A21C985E-935D-E298-883D-8599FB327694}"/>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6</a:t>
            </a:fld>
            <a:endParaRPr lang="pt-PT" dirty="0"/>
          </a:p>
        </p:txBody>
      </p:sp>
    </p:spTree>
    <p:extLst>
      <p:ext uri="{BB962C8B-B14F-4D97-AF65-F5344CB8AC3E}">
        <p14:creationId xmlns:p14="http://schemas.microsoft.com/office/powerpoint/2010/main" val="4149553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875071" y="847720"/>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8. Check stability of the metrics over time with time series cross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D9B6CE3-05F0-5F12-8FBA-DE5DCC6C6C82}"/>
              </a:ext>
            </a:extLst>
          </p:cNvPr>
          <p:cNvPicPr>
            <a:picLocks noChangeAspect="1"/>
          </p:cNvPicPr>
          <p:nvPr/>
        </p:nvPicPr>
        <p:blipFill>
          <a:blip r:embed="rId2"/>
          <a:stretch>
            <a:fillRect/>
          </a:stretch>
        </p:blipFill>
        <p:spPr>
          <a:xfrm>
            <a:off x="2602475" y="1508642"/>
            <a:ext cx="8343900" cy="5057775"/>
          </a:xfrm>
          <a:prstGeom prst="rect">
            <a:avLst/>
          </a:prstGeom>
        </p:spPr>
      </p:pic>
      <p:sp>
        <p:nvSpPr>
          <p:cNvPr id="8" name="Slide Number Placeholder 7">
            <a:extLst>
              <a:ext uri="{FF2B5EF4-FFF2-40B4-BE49-F238E27FC236}">
                <a16:creationId xmlns:a16="http://schemas.microsoft.com/office/drawing/2014/main" id="{D4ACEE36-CB9C-1342-7D2C-CE1D350FD740}"/>
              </a:ext>
            </a:extLst>
          </p:cNvPr>
          <p:cNvSpPr>
            <a:spLocks noGrp="1"/>
          </p:cNvSpPr>
          <p:nvPr>
            <p:ph type="sldNum" sz="quarter" idx="12"/>
          </p:nvPr>
        </p:nvSpPr>
        <p:spPr/>
        <p:txBody>
          <a:bodyPr/>
          <a:lstStyle/>
          <a:p>
            <a:fld id="{1FE259F0-7AB4-4C15-AC29-14AE27507826}" type="slidenum">
              <a:rPr lang="pt-PT" smtClean="0"/>
              <a:t>60</a:t>
            </a:fld>
            <a:endParaRPr lang="pt-PT"/>
          </a:p>
        </p:txBody>
      </p:sp>
    </p:spTree>
    <p:extLst>
      <p:ext uri="{BB962C8B-B14F-4D97-AF65-F5344CB8AC3E}">
        <p14:creationId xmlns:p14="http://schemas.microsoft.com/office/powerpoint/2010/main" val="4087985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D4F002F-541B-5898-6CF1-C93754A7CCDF}"/>
              </a:ext>
            </a:extLst>
          </p:cNvPr>
          <p:cNvPicPr>
            <a:picLocks noChangeAspect="1"/>
          </p:cNvPicPr>
          <p:nvPr/>
        </p:nvPicPr>
        <p:blipFill>
          <a:blip r:embed="rId2"/>
          <a:stretch>
            <a:fillRect/>
          </a:stretch>
        </p:blipFill>
        <p:spPr>
          <a:xfrm>
            <a:off x="6324293" y="1581150"/>
            <a:ext cx="5248275" cy="4133850"/>
          </a:xfrm>
          <a:prstGeom prst="rect">
            <a:avLst/>
          </a:prstGeom>
        </p:spPr>
      </p:pic>
      <p:pic>
        <p:nvPicPr>
          <p:cNvPr id="5" name="Picture 4">
            <a:extLst>
              <a:ext uri="{FF2B5EF4-FFF2-40B4-BE49-F238E27FC236}">
                <a16:creationId xmlns:a16="http://schemas.microsoft.com/office/drawing/2014/main" id="{AFE42F43-7335-F5CF-5554-36260E1927F3}"/>
              </a:ext>
            </a:extLst>
          </p:cNvPr>
          <p:cNvPicPr>
            <a:picLocks noChangeAspect="1"/>
          </p:cNvPicPr>
          <p:nvPr/>
        </p:nvPicPr>
        <p:blipFill>
          <a:blip r:embed="rId3"/>
          <a:stretch>
            <a:fillRect/>
          </a:stretch>
        </p:blipFill>
        <p:spPr>
          <a:xfrm>
            <a:off x="576109" y="1581150"/>
            <a:ext cx="5238750" cy="4914900"/>
          </a:xfrm>
          <a:prstGeom prst="rect">
            <a:avLst/>
          </a:prstGeom>
        </p:spPr>
      </p:pic>
      <p:sp>
        <p:nvSpPr>
          <p:cNvPr id="9" name="Slide Number Placeholder 8">
            <a:extLst>
              <a:ext uri="{FF2B5EF4-FFF2-40B4-BE49-F238E27FC236}">
                <a16:creationId xmlns:a16="http://schemas.microsoft.com/office/drawing/2014/main" id="{30F0223B-E5AC-1905-7DF2-E8C1D0A39726}"/>
              </a:ext>
            </a:extLst>
          </p:cNvPr>
          <p:cNvSpPr>
            <a:spLocks noGrp="1"/>
          </p:cNvSpPr>
          <p:nvPr>
            <p:ph type="sldNum" sz="quarter" idx="12"/>
          </p:nvPr>
        </p:nvSpPr>
        <p:spPr/>
        <p:txBody>
          <a:bodyPr/>
          <a:lstStyle/>
          <a:p>
            <a:fld id="{1FE259F0-7AB4-4C15-AC29-14AE27507826}" type="slidenum">
              <a:rPr lang="pt-PT" smtClean="0"/>
              <a:t>61</a:t>
            </a:fld>
            <a:endParaRPr lang="pt-PT"/>
          </a:p>
        </p:txBody>
      </p:sp>
    </p:spTree>
    <p:extLst>
      <p:ext uri="{BB962C8B-B14F-4D97-AF65-F5344CB8AC3E}">
        <p14:creationId xmlns:p14="http://schemas.microsoft.com/office/powerpoint/2010/main" val="2684981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5FDC568-33CC-F27C-C656-96C46CACD8E6}"/>
              </a:ext>
            </a:extLst>
          </p:cNvPr>
          <p:cNvPicPr>
            <a:picLocks noChangeAspect="1"/>
          </p:cNvPicPr>
          <p:nvPr/>
        </p:nvPicPr>
        <p:blipFill>
          <a:blip r:embed="rId2"/>
          <a:stretch>
            <a:fillRect/>
          </a:stretch>
        </p:blipFill>
        <p:spPr>
          <a:xfrm>
            <a:off x="6324293" y="1581150"/>
            <a:ext cx="5286375" cy="5200650"/>
          </a:xfrm>
          <a:prstGeom prst="rect">
            <a:avLst/>
          </a:prstGeom>
        </p:spPr>
      </p:pic>
      <p:pic>
        <p:nvPicPr>
          <p:cNvPr id="6" name="Picture 5">
            <a:extLst>
              <a:ext uri="{FF2B5EF4-FFF2-40B4-BE49-F238E27FC236}">
                <a16:creationId xmlns:a16="http://schemas.microsoft.com/office/drawing/2014/main" id="{FF5EEE54-3A88-E754-1499-1C2B435979D1}"/>
              </a:ext>
            </a:extLst>
          </p:cNvPr>
          <p:cNvPicPr>
            <a:picLocks noChangeAspect="1"/>
          </p:cNvPicPr>
          <p:nvPr/>
        </p:nvPicPr>
        <p:blipFill>
          <a:blip r:embed="rId3"/>
          <a:stretch>
            <a:fillRect/>
          </a:stretch>
        </p:blipFill>
        <p:spPr>
          <a:xfrm>
            <a:off x="457200" y="1581150"/>
            <a:ext cx="5638800" cy="5200650"/>
          </a:xfrm>
          <a:prstGeom prst="rect">
            <a:avLst/>
          </a:prstGeom>
        </p:spPr>
      </p:pic>
      <p:sp>
        <p:nvSpPr>
          <p:cNvPr id="9" name="Slide Number Placeholder 8">
            <a:extLst>
              <a:ext uri="{FF2B5EF4-FFF2-40B4-BE49-F238E27FC236}">
                <a16:creationId xmlns:a16="http://schemas.microsoft.com/office/drawing/2014/main" id="{1474CC74-CC9F-4456-DD80-FFFEC806F307}"/>
              </a:ext>
            </a:extLst>
          </p:cNvPr>
          <p:cNvSpPr>
            <a:spLocks noGrp="1"/>
          </p:cNvSpPr>
          <p:nvPr>
            <p:ph type="sldNum" sz="quarter" idx="12"/>
          </p:nvPr>
        </p:nvSpPr>
        <p:spPr/>
        <p:txBody>
          <a:bodyPr/>
          <a:lstStyle/>
          <a:p>
            <a:fld id="{1FE259F0-7AB4-4C15-AC29-14AE27507826}" type="slidenum">
              <a:rPr lang="pt-PT" smtClean="0"/>
              <a:t>62</a:t>
            </a:fld>
            <a:endParaRPr lang="pt-PT"/>
          </a:p>
        </p:txBody>
      </p:sp>
    </p:spTree>
    <p:extLst>
      <p:ext uri="{BB962C8B-B14F-4D97-AF65-F5344CB8AC3E}">
        <p14:creationId xmlns:p14="http://schemas.microsoft.com/office/powerpoint/2010/main" val="1248191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ECFA0907-52B0-B7EE-FA4D-FA1981F26A01}"/>
              </a:ext>
            </a:extLst>
          </p:cNvPr>
          <p:cNvPicPr>
            <a:picLocks noChangeAspect="1"/>
          </p:cNvPicPr>
          <p:nvPr/>
        </p:nvPicPr>
        <p:blipFill>
          <a:blip r:embed="rId2"/>
          <a:stretch>
            <a:fillRect/>
          </a:stretch>
        </p:blipFill>
        <p:spPr>
          <a:xfrm>
            <a:off x="6324293" y="1581150"/>
            <a:ext cx="5286375" cy="4181475"/>
          </a:xfrm>
          <a:prstGeom prst="rect">
            <a:avLst/>
          </a:prstGeom>
        </p:spPr>
      </p:pic>
      <p:pic>
        <p:nvPicPr>
          <p:cNvPr id="5" name="Picture 4">
            <a:extLst>
              <a:ext uri="{FF2B5EF4-FFF2-40B4-BE49-F238E27FC236}">
                <a16:creationId xmlns:a16="http://schemas.microsoft.com/office/drawing/2014/main" id="{69F4BDDE-8289-6DCF-6D35-B973B758A7C0}"/>
              </a:ext>
            </a:extLst>
          </p:cNvPr>
          <p:cNvPicPr>
            <a:picLocks noChangeAspect="1"/>
          </p:cNvPicPr>
          <p:nvPr/>
        </p:nvPicPr>
        <p:blipFill>
          <a:blip r:embed="rId3"/>
          <a:stretch>
            <a:fillRect/>
          </a:stretch>
        </p:blipFill>
        <p:spPr>
          <a:xfrm>
            <a:off x="390218" y="1581150"/>
            <a:ext cx="5934075" cy="5200650"/>
          </a:xfrm>
          <a:prstGeom prst="rect">
            <a:avLst/>
          </a:prstGeom>
        </p:spPr>
      </p:pic>
      <p:sp>
        <p:nvSpPr>
          <p:cNvPr id="8" name="Slide Number Placeholder 7">
            <a:extLst>
              <a:ext uri="{FF2B5EF4-FFF2-40B4-BE49-F238E27FC236}">
                <a16:creationId xmlns:a16="http://schemas.microsoft.com/office/drawing/2014/main" id="{057EDC94-667A-5D43-F86C-45EE1A4AE693}"/>
              </a:ext>
            </a:extLst>
          </p:cNvPr>
          <p:cNvSpPr>
            <a:spLocks noGrp="1"/>
          </p:cNvSpPr>
          <p:nvPr>
            <p:ph type="sldNum" sz="quarter" idx="12"/>
          </p:nvPr>
        </p:nvSpPr>
        <p:spPr/>
        <p:txBody>
          <a:bodyPr/>
          <a:lstStyle/>
          <a:p>
            <a:fld id="{1FE259F0-7AB4-4C15-AC29-14AE27507826}" type="slidenum">
              <a:rPr lang="pt-PT" smtClean="0"/>
              <a:t>63</a:t>
            </a:fld>
            <a:endParaRPr lang="pt-PT"/>
          </a:p>
        </p:txBody>
      </p:sp>
    </p:spTree>
    <p:extLst>
      <p:ext uri="{BB962C8B-B14F-4D97-AF65-F5344CB8AC3E}">
        <p14:creationId xmlns:p14="http://schemas.microsoft.com/office/powerpoint/2010/main" val="4284777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12955" y="818223"/>
            <a:ext cx="9773264" cy="461665"/>
          </a:xfrm>
          <a:prstGeom prst="rect">
            <a:avLst/>
          </a:prstGeom>
          <a:noFill/>
        </p:spPr>
        <p:txBody>
          <a:bodyPr wrap="square">
            <a:spAutoFit/>
          </a:bodyPr>
          <a:lstStyle/>
          <a:p>
            <a:r>
              <a:rPr lang="en-US" sz="2400" i="1" kern="100" dirty="0">
                <a:latin typeface="Calibri" panose="020F0502020204030204" pitchFamily="34" charset="0"/>
                <a:ea typeface="Calibri" panose="020F0502020204030204" pitchFamily="34" charset="0"/>
                <a:cs typeface="Calibri" panose="020F0502020204030204" pitchFamily="34" charset="0"/>
              </a:rPr>
              <a:t>Visual validation</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89C1A41-B88B-204B-CEF6-E034C76C4E05}"/>
              </a:ext>
            </a:extLst>
          </p:cNvPr>
          <p:cNvPicPr>
            <a:picLocks noChangeAspect="1"/>
          </p:cNvPicPr>
          <p:nvPr/>
        </p:nvPicPr>
        <p:blipFill>
          <a:blip r:embed="rId2"/>
          <a:stretch>
            <a:fillRect/>
          </a:stretch>
        </p:blipFill>
        <p:spPr>
          <a:xfrm>
            <a:off x="3276600" y="1381492"/>
            <a:ext cx="5638800" cy="5334000"/>
          </a:xfrm>
          <a:prstGeom prst="rect">
            <a:avLst/>
          </a:prstGeom>
        </p:spPr>
      </p:pic>
      <p:sp>
        <p:nvSpPr>
          <p:cNvPr id="6" name="Slide Number Placeholder 5">
            <a:extLst>
              <a:ext uri="{FF2B5EF4-FFF2-40B4-BE49-F238E27FC236}">
                <a16:creationId xmlns:a16="http://schemas.microsoft.com/office/drawing/2014/main" id="{4D015459-0684-5BF5-152F-0B556EC8F0DC}"/>
              </a:ext>
            </a:extLst>
          </p:cNvPr>
          <p:cNvSpPr>
            <a:spLocks noGrp="1"/>
          </p:cNvSpPr>
          <p:nvPr>
            <p:ph type="sldNum" sz="quarter" idx="12"/>
          </p:nvPr>
        </p:nvSpPr>
        <p:spPr/>
        <p:txBody>
          <a:bodyPr/>
          <a:lstStyle/>
          <a:p>
            <a:fld id="{1FE259F0-7AB4-4C15-AC29-14AE27507826}" type="slidenum">
              <a:rPr lang="pt-PT" smtClean="0"/>
              <a:t>64</a:t>
            </a:fld>
            <a:endParaRPr lang="pt-PT"/>
          </a:p>
        </p:txBody>
      </p:sp>
    </p:spTree>
    <p:extLst>
      <p:ext uri="{BB962C8B-B14F-4D97-AF65-F5344CB8AC3E}">
        <p14:creationId xmlns:p14="http://schemas.microsoft.com/office/powerpoint/2010/main" val="712163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51C07-71A3-3069-E076-41142B443114}"/>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1: customer churn</a:t>
            </a:r>
          </a:p>
        </p:txBody>
      </p:sp>
      <p:sp>
        <p:nvSpPr>
          <p:cNvPr id="7" name="TextBox 6">
            <a:extLst>
              <a:ext uri="{FF2B5EF4-FFF2-40B4-BE49-F238E27FC236}">
                <a16:creationId xmlns:a16="http://schemas.microsoft.com/office/drawing/2014/main" id="{DECD9C03-7BC5-EB7D-EDE4-660CE6B28728}"/>
              </a:ext>
            </a:extLst>
          </p:cNvPr>
          <p:cNvSpPr txBox="1"/>
          <p:nvPr/>
        </p:nvSpPr>
        <p:spPr>
          <a:xfrm>
            <a:off x="442451" y="1005036"/>
            <a:ext cx="11621730" cy="1569660"/>
          </a:xfrm>
          <a:prstGeom prst="rect">
            <a:avLst/>
          </a:prstGeom>
          <a:noFill/>
        </p:spPr>
        <p:txBody>
          <a:bodyPr wrap="square">
            <a:spAutoFit/>
          </a:bodyPr>
          <a:lstStyle/>
          <a:p>
            <a:pPr marL="342900" indent="-342900">
              <a:buFont typeface="Arial" panose="020B0604020202020204" pitchFamily="34" charset="0"/>
              <a:buChar char="•"/>
            </a:pPr>
            <a:r>
              <a:rPr lang="en-US" sz="2400" i="1" kern="100" dirty="0">
                <a:latin typeface="Calibri" panose="020F0502020204030204" pitchFamily="34" charset="0"/>
                <a:ea typeface="Calibri" panose="020F0502020204030204" pitchFamily="34" charset="0"/>
                <a:cs typeface="Calibri" panose="020F0502020204030204" pitchFamily="34" charset="0"/>
              </a:rPr>
              <a:t>How do we know if our model is any good?</a:t>
            </a:r>
          </a:p>
          <a:p>
            <a:pPr marL="800100" lvl="1" indent="-342900">
              <a:buFont typeface="Arial" panose="020B0604020202020204" pitchFamily="34" charset="0"/>
              <a:buChar char="•"/>
            </a:pPr>
            <a:r>
              <a:rPr lang="en-US" sz="2400" i="1" kern="100" dirty="0">
                <a:latin typeface="Calibri" panose="020F0502020204030204" pitchFamily="34" charset="0"/>
                <a:ea typeface="Calibri" panose="020F0502020204030204" pitchFamily="34" charset="0"/>
                <a:cs typeface="Calibri" panose="020F0502020204030204" pitchFamily="34" charset="0"/>
              </a:rPr>
              <a:t>Compare with available benchmarks (if available).</a:t>
            </a:r>
          </a:p>
          <a:p>
            <a:pPr marL="800100" lvl="1" indent="-342900">
              <a:buFont typeface="Arial" panose="020B0604020202020204" pitchFamily="34" charset="0"/>
              <a:buChar char="•"/>
            </a:pPr>
            <a:r>
              <a:rPr lang="en-US" sz="2400" i="1" kern="100" dirty="0">
                <a:latin typeface="Calibri" panose="020F0502020204030204" pitchFamily="34" charset="0"/>
                <a:ea typeface="Calibri" panose="020F0502020204030204" pitchFamily="34" charset="0"/>
                <a:cs typeface="Calibri" panose="020F0502020204030204" pitchFamily="34" charset="0"/>
              </a:rPr>
              <a:t>The model allows improvement over the current prediction method (assuming there is one), without significant additional costs (e.g., maintenance, engineering, </a:t>
            </a:r>
            <a:r>
              <a:rPr lang="en-US" sz="2400" i="1" kern="100" dirty="0" err="1">
                <a:latin typeface="Calibri" panose="020F0502020204030204" pitchFamily="34" charset="0"/>
                <a:ea typeface="Calibri" panose="020F0502020204030204" pitchFamily="34" charset="0"/>
                <a:cs typeface="Calibri" panose="020F0502020204030204" pitchFamily="34" charset="0"/>
              </a:rPr>
              <a:t>etc</a:t>
            </a:r>
            <a:r>
              <a:rPr lang="en-US" sz="2400" i="1" kern="100" dirty="0">
                <a:latin typeface="Calibri" panose="020F0502020204030204" pitchFamily="34" charset="0"/>
                <a:ea typeface="Calibri" panose="020F0502020204030204" pitchFamily="34" charset="0"/>
                <a:cs typeface="Calibri" panose="020F0502020204030204" pitchFamily="34" charset="0"/>
              </a:rPr>
              <a:t>)</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22B4808E-E879-BB54-3F86-411D78EFE39A}"/>
              </a:ext>
            </a:extLst>
          </p:cNvPr>
          <p:cNvGraphicFramePr>
            <a:graphicFrameLocks noGrp="1"/>
          </p:cNvGraphicFramePr>
          <p:nvPr>
            <p:extLst>
              <p:ext uri="{D42A27DB-BD31-4B8C-83A1-F6EECF244321}">
                <p14:modId xmlns:p14="http://schemas.microsoft.com/office/powerpoint/2010/main" val="1862458105"/>
              </p:ext>
            </p:extLst>
          </p:nvPr>
        </p:nvGraphicFramePr>
        <p:xfrm>
          <a:off x="501446" y="3093330"/>
          <a:ext cx="11366089" cy="3250441"/>
        </p:xfrm>
        <a:graphic>
          <a:graphicData uri="http://schemas.openxmlformats.org/drawingml/2006/table">
            <a:tbl>
              <a:tblPr>
                <a:tableStyleId>{5C22544A-7EE6-4342-B048-85BDC9FD1C3A}</a:tableStyleId>
              </a:tblPr>
              <a:tblGrid>
                <a:gridCol w="2437018">
                  <a:extLst>
                    <a:ext uri="{9D8B030D-6E8A-4147-A177-3AD203B41FA5}">
                      <a16:colId xmlns:a16="http://schemas.microsoft.com/office/drawing/2014/main" val="3768755746"/>
                    </a:ext>
                  </a:extLst>
                </a:gridCol>
                <a:gridCol w="8929071">
                  <a:extLst>
                    <a:ext uri="{9D8B030D-6E8A-4147-A177-3AD203B41FA5}">
                      <a16:colId xmlns:a16="http://schemas.microsoft.com/office/drawing/2014/main" val="1870172456"/>
                    </a:ext>
                  </a:extLst>
                </a:gridCol>
              </a:tblGrid>
              <a:tr h="570356">
                <a:tc>
                  <a:txBody>
                    <a:bodyPr/>
                    <a:lstStyle/>
                    <a:p>
                      <a:pPr marL="0" algn="ctr" defTabSz="914400" rtl="0" eaLnBrk="1" fontAlgn="ctr" latinLnBrk="0" hangingPunct="1"/>
                      <a:r>
                        <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AUC </a:t>
                      </a:r>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results</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pt-PT" sz="1600" b="1" i="1" u="none" strike="noStrike" kern="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Diagnosis</a:t>
                      </a:r>
                      <a:endParaRPr lang="pt-PT" sz="1600" b="1" i="1" u="none" strike="noStrike" kern="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a:txBody>
                    <a:bodyPr/>
                    <a:lstStyle/>
                    <a:p>
                      <a:pPr marL="0" algn="ctr"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&lt;0.45</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Something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wrong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model</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backward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Check</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your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code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calculating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AUC.</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0.45-0.55</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diferente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from</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random</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guessing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(0.5).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Check</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your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6795026"/>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0.55-0.6</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Better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than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random</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guessing</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but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not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good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Check</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your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collect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better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events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better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metrics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952143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0.6-0.7</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Healthy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range for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weakly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predictable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churn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0.7-0.8</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Healthy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range for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highly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predictable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churn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7051218"/>
                  </a:ext>
                </a:extLst>
              </a:tr>
              <a:tr h="289129">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0.8-0.85</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Extremely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predictable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churn</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This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result</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suspicious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a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producto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ususlly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only</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possible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a business producto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with</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informative</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events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advanced</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pt-PT" sz="1600" i="1" u="none" strike="noStrike" kern="12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metrics</a:t>
                      </a:r>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471494"/>
                  </a:ext>
                </a:extLst>
              </a:tr>
              <a:tr h="450593">
                <a:tc>
                  <a:txBody>
                    <a:bodyPr/>
                    <a:lstStyle/>
                    <a:p>
                      <a:pPr marL="0" algn="ctr" defTabSz="914400" rtl="0" eaLnBrk="1" fontAlgn="ctr" latinLnBrk="0" hangingPunct="1"/>
                      <a:r>
                        <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&gt;0.85</a:t>
                      </a:r>
                    </a:p>
                  </a:txBody>
                  <a:tcPr marL="7620" marR="7620" marT="762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US"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Something probably wrong. Normally, churn is not this predictable, even for business products. Check your data to make sure that you’re not using too short of a lead time to construct the dataset and that there are no lookahead events or customer data fields.</a:t>
                      </a:r>
                      <a:endParaRPr lang="pt-PT" sz="1600" i="1" u="none" strike="noStrike"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620" marT="762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6629825"/>
                  </a:ext>
                </a:extLst>
              </a:tr>
            </a:tbl>
          </a:graphicData>
        </a:graphic>
      </p:graphicFrame>
      <p:sp>
        <p:nvSpPr>
          <p:cNvPr id="5" name="TextBox 4">
            <a:extLst>
              <a:ext uri="{FF2B5EF4-FFF2-40B4-BE49-F238E27FC236}">
                <a16:creationId xmlns:a16="http://schemas.microsoft.com/office/drawing/2014/main" id="{F567C53D-2A89-3EF5-1B42-AAC423F7A2C7}"/>
              </a:ext>
            </a:extLst>
          </p:cNvPr>
          <p:cNvSpPr txBox="1"/>
          <p:nvPr/>
        </p:nvSpPr>
        <p:spPr>
          <a:xfrm>
            <a:off x="442451" y="6343771"/>
            <a:ext cx="10481187" cy="409599"/>
          </a:xfrm>
          <a:prstGeom prst="rect">
            <a:avLst/>
          </a:prstGeom>
          <a:noFill/>
        </p:spPr>
        <p:txBody>
          <a:bodyPr wrap="square">
            <a:spAutoFit/>
          </a:bodyPr>
          <a:lstStyle/>
          <a:p>
            <a:pPr>
              <a:lnSpc>
                <a:spcPct val="107000"/>
              </a:lnSpc>
              <a:spcBef>
                <a:spcPts val="1800"/>
              </a:spcBef>
              <a:spcAft>
                <a:spcPts val="400"/>
              </a:spcAft>
            </a:pPr>
            <a:r>
              <a:rPr lang="en-US" sz="2000" i="1" dirty="0"/>
              <a:t>[From: Gold, C. S. (2020). Fighting churn with data. Manning Publications.]</a:t>
            </a:r>
            <a:endParaRPr lang="en-US" sz="2000" i="1"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8CB0318-D2A7-A3DE-CEBA-4EE31784294F}"/>
              </a:ext>
            </a:extLst>
          </p:cNvPr>
          <p:cNvSpPr txBox="1"/>
          <p:nvPr/>
        </p:nvSpPr>
        <p:spPr>
          <a:xfrm>
            <a:off x="516195" y="2693176"/>
            <a:ext cx="9897573" cy="407035"/>
          </a:xfrm>
          <a:prstGeom prst="rect">
            <a:avLst/>
          </a:prstGeom>
          <a:noFill/>
        </p:spPr>
        <p:txBody>
          <a:bodyPr wrap="square">
            <a:spAutoFit/>
          </a:bodyPr>
          <a:lstStyle/>
          <a:p>
            <a:pPr>
              <a:lnSpc>
                <a:spcPct val="107000"/>
              </a:lnSpc>
              <a:spcBef>
                <a:spcPts val="1800"/>
              </a:spcBef>
              <a:spcAft>
                <a:spcPts val="400"/>
              </a:spcAft>
            </a:pPr>
            <a:r>
              <a:rPr lang="en-US" sz="2000" i="1" dirty="0">
                <a:latin typeface="Calibri" panose="020F0502020204030204" pitchFamily="34" charset="0"/>
                <a:ea typeface="Calibri" panose="020F0502020204030204" pitchFamily="34" charset="0"/>
                <a:cs typeface="Calibri" panose="020F0502020204030204" pitchFamily="34" charset="0"/>
              </a:rPr>
              <a:t>Churn forecasting AUC benchmarks.</a:t>
            </a:r>
          </a:p>
        </p:txBody>
      </p:sp>
      <p:sp>
        <p:nvSpPr>
          <p:cNvPr id="10" name="Slide Number Placeholder 9">
            <a:extLst>
              <a:ext uri="{FF2B5EF4-FFF2-40B4-BE49-F238E27FC236}">
                <a16:creationId xmlns:a16="http://schemas.microsoft.com/office/drawing/2014/main" id="{4A4FB9D0-95CF-F3F5-F068-5A8F3CE19ED3}"/>
              </a:ext>
            </a:extLst>
          </p:cNvPr>
          <p:cNvSpPr>
            <a:spLocks noGrp="1"/>
          </p:cNvSpPr>
          <p:nvPr>
            <p:ph type="sldNum" sz="quarter" idx="12"/>
          </p:nvPr>
        </p:nvSpPr>
        <p:spPr/>
        <p:txBody>
          <a:bodyPr/>
          <a:lstStyle/>
          <a:p>
            <a:fld id="{1FE259F0-7AB4-4C15-AC29-14AE27507826}" type="slidenum">
              <a:rPr lang="pt-PT" smtClean="0"/>
              <a:t>65</a:t>
            </a:fld>
            <a:endParaRPr lang="pt-PT"/>
          </a:p>
        </p:txBody>
      </p:sp>
    </p:spTree>
    <p:extLst>
      <p:ext uri="{BB962C8B-B14F-4D97-AF65-F5344CB8AC3E}">
        <p14:creationId xmlns:p14="http://schemas.microsoft.com/office/powerpoint/2010/main" val="18386966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12E26-E371-11D7-449F-33871030CA54}"/>
              </a:ext>
            </a:extLst>
          </p:cNvPr>
          <p:cNvSpPr txBox="1"/>
          <p:nvPr/>
        </p:nvSpPr>
        <p:spPr>
          <a:xfrm>
            <a:off x="2673104" y="1902187"/>
            <a:ext cx="6845792" cy="2722284"/>
          </a:xfrm>
          <a:prstGeom prst="rect">
            <a:avLst/>
          </a:prstGeom>
          <a:noFill/>
        </p:spPr>
        <p:txBody>
          <a:bodyPr wrap="square">
            <a:spAutoFit/>
          </a:bodyPr>
          <a:lstStyle/>
          <a:p>
            <a:pPr algn="ctr">
              <a:lnSpc>
                <a:spcPct val="107000"/>
              </a:lnSpc>
              <a:spcBef>
                <a:spcPts val="1800"/>
              </a:spcBef>
              <a:spcAft>
                <a:spcPts val="400"/>
              </a:spcAft>
            </a:pPr>
            <a:r>
              <a:rPr lang="en-US"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Case Study 2: Customer complaints</a:t>
            </a:r>
          </a:p>
          <a:p>
            <a:pPr algn="ctr">
              <a:lnSpc>
                <a:spcPct val="107000"/>
              </a:lnSpc>
              <a:spcBef>
                <a:spcPts val="1800"/>
              </a:spcBef>
              <a:spcAft>
                <a:spcPts val="400"/>
              </a:spcAft>
            </a:pPr>
            <a:r>
              <a:rPr lang="en-US" sz="32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How much money do we lose when a customer files a complaint?</a:t>
            </a:r>
            <a:endParaRPr lang="pt-PT" sz="32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C7E915F8-02B5-668B-0991-C129D57C8A2E}"/>
              </a:ext>
            </a:extLst>
          </p:cNvPr>
          <p:cNvSpPr>
            <a:spLocks noGrp="1"/>
          </p:cNvSpPr>
          <p:nvPr>
            <p:ph type="sldNum" sz="quarter" idx="12"/>
          </p:nvPr>
        </p:nvSpPr>
        <p:spPr/>
        <p:txBody>
          <a:bodyPr/>
          <a:lstStyle/>
          <a:p>
            <a:fld id="{1FE259F0-7AB4-4C15-AC29-14AE27507826}" type="slidenum">
              <a:rPr lang="pt-PT" smtClean="0"/>
              <a:t>66</a:t>
            </a:fld>
            <a:endParaRPr lang="pt-PT"/>
          </a:p>
        </p:txBody>
      </p:sp>
    </p:spTree>
    <p:extLst>
      <p:ext uri="{BB962C8B-B14F-4D97-AF65-F5344CB8AC3E}">
        <p14:creationId xmlns:p14="http://schemas.microsoft.com/office/powerpoint/2010/main" val="3533366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13ADB-BE61-AE56-E056-264BE045E2E1}"/>
              </a:ext>
            </a:extLst>
          </p:cNvPr>
          <p:cNvSpPr txBox="1"/>
          <p:nvPr/>
        </p:nvSpPr>
        <p:spPr>
          <a:xfrm>
            <a:off x="2436218" y="1153401"/>
            <a:ext cx="8361784" cy="5227778"/>
          </a:xfrm>
          <a:prstGeom prst="rect">
            <a:avLst/>
          </a:prstGeom>
          <a:noFill/>
        </p:spPr>
        <p:txBody>
          <a:bodyPr wrap="square">
            <a:spAutoFit/>
          </a:bodyPr>
          <a:lstStyle/>
          <a:p>
            <a:pPr>
              <a:lnSpc>
                <a:spcPct val="107000"/>
              </a:lnSpc>
              <a:spcBef>
                <a:spcPts val="1800"/>
              </a:spcBef>
              <a:spcAft>
                <a:spcPts val="400"/>
              </a:spcAft>
            </a:pPr>
            <a:r>
              <a:rPr lang="en-US" sz="24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Q7. What sort of data analysis task is this?</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Description?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Prediction?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Causal inference?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Prescription?</a:t>
            </a:r>
          </a:p>
          <a:p>
            <a:pPr marL="914400" lvl="5">
              <a:lnSpc>
                <a:spcPts val="3500"/>
              </a:lnSpc>
              <a:buSzPct val="100000"/>
              <a:tabLst>
                <a:tab pos="457200" algn="l"/>
              </a:tabLst>
            </a:pPr>
            <a:endParaRPr lang="en-US" sz="2400" i="1" dirty="0">
              <a:latin typeface="Calibri" panose="020F0502020204030204" pitchFamily="34" charset="0"/>
              <a:ea typeface="Calibri" panose="020F0502020204030204" pitchFamily="34" charset="0"/>
              <a:cs typeface="Calibri" panose="020F0502020204030204" pitchFamily="34" charset="0"/>
            </a:endParaRPr>
          </a:p>
          <a:p>
            <a:pPr marL="0" lvl="5">
              <a:lnSpc>
                <a:spcPct val="107000"/>
              </a:lnSpc>
              <a:spcBef>
                <a:spcPts val="1800"/>
              </a:spcBef>
              <a:spcAft>
                <a:spcPts val="400"/>
              </a:spcAft>
              <a:buSzPct val="100000"/>
              <a:tabLst>
                <a:tab pos="457200" algn="l"/>
              </a:tabLst>
            </a:pPr>
            <a:r>
              <a:rPr lang="en-US" sz="2400" b="1"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Q8. What sort of machine learning is appropriate?</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regression </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Clustering</a:t>
            </a:r>
          </a:p>
          <a:p>
            <a:pPr marL="1371600" lvl="5" indent="-457200">
              <a:lnSpc>
                <a:spcPts val="3500"/>
              </a:lnSpc>
              <a:buSzPct val="100000"/>
              <a:buFontTx/>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Unsupervised Learning</a:t>
            </a:r>
          </a:p>
          <a:p>
            <a:pPr marL="1371600" lvl="5" indent="-457200">
              <a:lnSpc>
                <a:spcPts val="3500"/>
              </a:lnSpc>
              <a:buSzPct val="100000"/>
              <a:buAutoNum type="alphaUcParen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Supervised Learning, binary classification</a:t>
            </a:r>
          </a:p>
        </p:txBody>
      </p:sp>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7" name="Slide Number Placeholder 6">
            <a:extLst>
              <a:ext uri="{FF2B5EF4-FFF2-40B4-BE49-F238E27FC236}">
                <a16:creationId xmlns:a16="http://schemas.microsoft.com/office/drawing/2014/main" id="{ECB6B4AC-68CA-8740-4B0F-8AC74B8F2EA0}"/>
              </a:ext>
            </a:extLst>
          </p:cNvPr>
          <p:cNvSpPr>
            <a:spLocks noGrp="1"/>
          </p:cNvSpPr>
          <p:nvPr>
            <p:ph type="sldNum" sz="quarter" idx="12"/>
          </p:nvPr>
        </p:nvSpPr>
        <p:spPr/>
        <p:txBody>
          <a:bodyPr/>
          <a:lstStyle/>
          <a:p>
            <a:fld id="{1FE259F0-7AB4-4C15-AC29-14AE27507826}" type="slidenum">
              <a:rPr lang="pt-PT" smtClean="0"/>
              <a:t>67</a:t>
            </a:fld>
            <a:endParaRPr lang="pt-PT"/>
          </a:p>
        </p:txBody>
      </p:sp>
    </p:spTree>
    <p:extLst>
      <p:ext uri="{BB962C8B-B14F-4D97-AF65-F5344CB8AC3E}">
        <p14:creationId xmlns:p14="http://schemas.microsoft.com/office/powerpoint/2010/main" val="39744441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pic>
        <p:nvPicPr>
          <p:cNvPr id="4" name="Picture 3" descr="A diagram of a diagram&#10;&#10;AI-generated content may be incorrect.">
            <a:extLst>
              <a:ext uri="{FF2B5EF4-FFF2-40B4-BE49-F238E27FC236}">
                <a16:creationId xmlns:a16="http://schemas.microsoft.com/office/drawing/2014/main" id="{19E7C1E6-1901-07A3-AA51-50B4942D2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9880"/>
            <a:ext cx="10523015" cy="2340000"/>
          </a:xfrm>
          <a:prstGeom prst="rect">
            <a:avLst/>
          </a:prstGeom>
        </p:spPr>
      </p:pic>
      <p:sp>
        <p:nvSpPr>
          <p:cNvPr id="6" name="TextBox 5">
            <a:extLst>
              <a:ext uri="{FF2B5EF4-FFF2-40B4-BE49-F238E27FC236}">
                <a16:creationId xmlns:a16="http://schemas.microsoft.com/office/drawing/2014/main" id="{6C0B097F-D650-E29A-1097-07D6F56A288F}"/>
              </a:ext>
            </a:extLst>
          </p:cNvPr>
          <p:cNvSpPr txBox="1"/>
          <p:nvPr/>
        </p:nvSpPr>
        <p:spPr>
          <a:xfrm>
            <a:off x="754319" y="5141556"/>
            <a:ext cx="10980785" cy="135421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Calibri" panose="020F0502020204030204" pitchFamily="34" charset="0"/>
              </a:rPr>
              <a:t>*DAGs (Directed Acyclic Graphs) are powerful tools in causal inference because they provide a </a:t>
            </a:r>
            <a:r>
              <a:rPr lang="en-US" b="1" i="1" dirty="0">
                <a:latin typeface="Calibri" panose="020F0502020204030204" pitchFamily="34" charset="0"/>
                <a:ea typeface="Calibri" panose="020F0502020204030204" pitchFamily="34" charset="0"/>
                <a:cs typeface="Calibri" panose="020F0502020204030204" pitchFamily="34" charset="0"/>
              </a:rPr>
              <a:t>visual framework</a:t>
            </a:r>
            <a:r>
              <a:rPr lang="en-US" i="1" dirty="0">
                <a:latin typeface="Calibri" panose="020F0502020204030204" pitchFamily="34" charset="0"/>
                <a:ea typeface="Calibri" panose="020F0502020204030204" pitchFamily="34" charset="0"/>
                <a:cs typeface="Calibri" panose="020F0502020204030204" pitchFamily="34" charset="0"/>
              </a:rPr>
              <a:t> for identifying valid causal relationships, avoiding bias, and choosing the right statistical adjustments. </a:t>
            </a:r>
          </a:p>
          <a:p>
            <a:pPr marL="285750" indent="-285750">
              <a:spcBef>
                <a:spcPts val="600"/>
              </a:spcBef>
              <a:spcAft>
                <a:spcPts val="6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Calibri" panose="020F0502020204030204" pitchFamily="34" charset="0"/>
              </a:rPr>
              <a:t>Another widely used conceptual approach in causal inference is the </a:t>
            </a:r>
            <a:r>
              <a:rPr lang="en-US" b="1" i="1" dirty="0">
                <a:latin typeface="Calibri" panose="020F0502020204030204" pitchFamily="34" charset="0"/>
                <a:ea typeface="Calibri" panose="020F0502020204030204" pitchFamily="34" charset="0"/>
                <a:cs typeface="Calibri" panose="020F0502020204030204" pitchFamily="34" charset="0"/>
              </a:rPr>
              <a:t>potential outcomes</a:t>
            </a:r>
            <a:r>
              <a:rPr lang="en-US" i="1" dirty="0">
                <a:latin typeface="Calibri" panose="020F0502020204030204" pitchFamily="34" charset="0"/>
                <a:ea typeface="Calibri" panose="020F0502020204030204" pitchFamily="34" charset="0"/>
                <a:cs typeface="Calibri" panose="020F0502020204030204" pitchFamily="34" charset="0"/>
              </a:rPr>
              <a:t> framework (Rubin Causal Model), although it is somewhat less intuitive than DAGs.</a:t>
            </a:r>
            <a:endParaRPr lang="pt-PT" i="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09AC96E-AE0D-A506-C38E-72B1FBCBFD12}"/>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Drawing the DAG</a:t>
            </a:r>
          </a:p>
        </p:txBody>
      </p:sp>
      <p:sp>
        <p:nvSpPr>
          <p:cNvPr id="9" name="Slide Number Placeholder 8">
            <a:extLst>
              <a:ext uri="{FF2B5EF4-FFF2-40B4-BE49-F238E27FC236}">
                <a16:creationId xmlns:a16="http://schemas.microsoft.com/office/drawing/2014/main" id="{CFBB43D2-8DC4-44DC-AE01-6D7EFE925E9B}"/>
              </a:ext>
            </a:extLst>
          </p:cNvPr>
          <p:cNvSpPr>
            <a:spLocks noGrp="1"/>
          </p:cNvSpPr>
          <p:nvPr>
            <p:ph type="sldNum" sz="quarter" idx="12"/>
          </p:nvPr>
        </p:nvSpPr>
        <p:spPr/>
        <p:txBody>
          <a:bodyPr/>
          <a:lstStyle/>
          <a:p>
            <a:fld id="{1FE259F0-7AB4-4C15-AC29-14AE27507826}" type="slidenum">
              <a:rPr lang="pt-PT" smtClean="0"/>
              <a:t>68</a:t>
            </a:fld>
            <a:endParaRPr lang="pt-PT"/>
          </a:p>
        </p:txBody>
      </p:sp>
    </p:spTree>
    <p:extLst>
      <p:ext uri="{BB962C8B-B14F-4D97-AF65-F5344CB8AC3E}">
        <p14:creationId xmlns:p14="http://schemas.microsoft.com/office/powerpoint/2010/main" val="631763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7" name="TextBox 6">
            <a:extLst>
              <a:ext uri="{FF2B5EF4-FFF2-40B4-BE49-F238E27FC236}">
                <a16:creationId xmlns:a16="http://schemas.microsoft.com/office/drawing/2014/main" id="{D272CB88-A0C8-780E-7D35-AF236F781ABF}"/>
              </a:ext>
            </a:extLst>
          </p:cNvPr>
          <p:cNvSpPr txBox="1"/>
          <p:nvPr/>
        </p:nvSpPr>
        <p:spPr>
          <a:xfrm>
            <a:off x="277974" y="1524452"/>
            <a:ext cx="11636051" cy="514180"/>
          </a:xfrm>
          <a:prstGeom prst="rect">
            <a:avLst/>
          </a:prstGeom>
          <a:noFill/>
        </p:spPr>
        <p:txBody>
          <a:bodyPr wrap="square">
            <a:spAutoFit/>
          </a:bodyPr>
          <a:lstStyle/>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can simulate the system, so that we actually know the “true” effect.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A84803-27AC-61FF-BFF6-9AF5F742EBA8}"/>
                  </a:ext>
                </a:extLst>
              </p:cNvPr>
              <p:cNvSpPr txBox="1"/>
              <p:nvPr/>
            </p:nvSpPr>
            <p:spPr>
              <a:xfrm>
                <a:off x="1655572" y="2436082"/>
                <a:ext cx="15311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(200,50)</m:t>
                      </m:r>
                    </m:oMath>
                  </m:oMathPara>
                </a14:m>
                <a:endParaRPr lang="pt-PT" dirty="0"/>
              </a:p>
            </p:txBody>
          </p:sp>
        </mc:Choice>
        <mc:Fallback xmlns="">
          <p:sp>
            <p:nvSpPr>
              <p:cNvPr id="8" name="TextBox 7">
                <a:extLst>
                  <a:ext uri="{FF2B5EF4-FFF2-40B4-BE49-F238E27FC236}">
                    <a16:creationId xmlns:a16="http://schemas.microsoft.com/office/drawing/2014/main" id="{C1A84803-27AC-61FF-BFF6-9AF5F742EBA8}"/>
                  </a:ext>
                </a:extLst>
              </p:cNvPr>
              <p:cNvSpPr txBox="1">
                <a:spLocks noRot="1" noChangeAspect="1" noMove="1" noResize="1" noEditPoints="1" noAdjustHandles="1" noChangeArrowheads="1" noChangeShapeType="1" noTextEdit="1"/>
              </p:cNvSpPr>
              <p:nvPr/>
            </p:nvSpPr>
            <p:spPr>
              <a:xfrm>
                <a:off x="1655572" y="2436082"/>
                <a:ext cx="1531124" cy="276999"/>
              </a:xfrm>
              <a:prstGeom prst="rect">
                <a:avLst/>
              </a:prstGeom>
              <a:blipFill>
                <a:blip r:embed="rId2"/>
                <a:stretch>
                  <a:fillRect l="-3586" t="-4444" r="-5578" b="-35556"/>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E0574B-F485-4D8C-89C7-BFFB6BF6C9AA}"/>
                  </a:ext>
                </a:extLst>
              </p:cNvPr>
              <p:cNvSpPr txBox="1"/>
              <p:nvPr/>
            </p:nvSpPr>
            <p:spPr>
              <a:xfrm>
                <a:off x="1655572" y="2966692"/>
                <a:ext cx="5293629" cy="276999"/>
              </a:xfrm>
              <a:prstGeom prst="rect">
                <a:avLst/>
              </a:prstGeom>
              <a:noFill/>
            </p:spPr>
            <p:txBody>
              <a:bodyPr wrap="none" lIns="0" tIns="0" rIns="0" bIns="0" rtlCol="0">
                <a:spAutoFit/>
              </a:bodyPr>
              <a:lstStyle/>
              <a:p>
                <a14:m>
                  <m:oMath xmlns:m="http://schemas.openxmlformats.org/officeDocument/2006/math">
                    <m:r>
                      <m:rPr>
                        <m:nor/>
                      </m:rPr>
                      <a:rPr lang="en-US" b="1" i="0" smtClean="0">
                        <a:latin typeface="Cambria Math" panose="02040503050406030204" pitchFamily="18" charset="0"/>
                      </a:rPr>
                      <m:t>If</m:t>
                    </m:r>
                    <m:r>
                      <a:rPr lang="en-US" b="1" i="1" smtClean="0">
                        <a:latin typeface="Cambria Math" panose="02040503050406030204" pitchFamily="18" charset="0"/>
                      </a:rPr>
                      <m:t> </m:t>
                    </m:r>
                    <m:r>
                      <a:rPr lang="en-US" b="1" i="1" smtClean="0">
                        <a:latin typeface="Cambria Math" panose="02040503050406030204" pitchFamily="18" charset="0"/>
                      </a:rPr>
                      <m:t>𝒙</m:t>
                    </m:r>
                    <m:r>
                      <a:rPr lang="en-US" b="1" i="1" smtClean="0">
                        <a:latin typeface="Cambria Math" panose="02040503050406030204" pitchFamily="18" charset="0"/>
                      </a:rPr>
                      <m:t>&lt;</m:t>
                    </m:r>
                    <m:r>
                      <a:rPr lang="en-US" b="1" i="1" smtClean="0">
                        <a:latin typeface="Cambria Math" panose="02040503050406030204" pitchFamily="18" charset="0"/>
                      </a:rPr>
                      <m:t>𝟐𝟓𝟎</m:t>
                    </m:r>
                    <m:r>
                      <a:rPr lang="en-US" b="1"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Bernoulli</m:t>
                    </m:r>
                    <m:r>
                      <a:rPr lang="en-US" b="0" i="1" smtClean="0">
                        <a:latin typeface="Cambria Math" panose="02040503050406030204" pitchFamily="18" charset="0"/>
                        <a:ea typeface="Cambria Math" panose="02040503050406030204" pitchFamily="18" charset="0"/>
                      </a:rPr>
                      <m:t>(0.2)</m:t>
                    </m:r>
                  </m:oMath>
                </a14:m>
                <a:r>
                  <a:rPr lang="pt-PT" dirty="0"/>
                  <a:t> </a:t>
                </a:r>
                <a:r>
                  <a:rPr lang="pt-PT" b="1" dirty="0"/>
                  <a:t>else:</a:t>
                </a:r>
                <a:r>
                  <a:rPr lang="pt-PT" dirty="0"/>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𝑇</m:t>
                    </m:r>
                    <m:r>
                      <a:rPr lang="en-US" b="0" i="0" smtClean="0">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Bernoulli</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m:t>
                    </m:r>
                  </m:oMath>
                </a14:m>
                <a:endParaRPr lang="pt-PT" dirty="0"/>
              </a:p>
            </p:txBody>
          </p:sp>
        </mc:Choice>
        <mc:Fallback xmlns="">
          <p:sp>
            <p:nvSpPr>
              <p:cNvPr id="9" name="TextBox 8">
                <a:extLst>
                  <a:ext uri="{FF2B5EF4-FFF2-40B4-BE49-F238E27FC236}">
                    <a16:creationId xmlns:a16="http://schemas.microsoft.com/office/drawing/2014/main" id="{A1E0574B-F485-4D8C-89C7-BFFB6BF6C9AA}"/>
                  </a:ext>
                </a:extLst>
              </p:cNvPr>
              <p:cNvSpPr txBox="1">
                <a:spLocks noRot="1" noChangeAspect="1" noMove="1" noResize="1" noEditPoints="1" noAdjustHandles="1" noChangeArrowheads="1" noChangeShapeType="1" noTextEdit="1"/>
              </p:cNvSpPr>
              <p:nvPr/>
            </p:nvSpPr>
            <p:spPr>
              <a:xfrm>
                <a:off x="1655572" y="2966692"/>
                <a:ext cx="5293629" cy="276999"/>
              </a:xfrm>
              <a:prstGeom prst="rect">
                <a:avLst/>
              </a:prstGeom>
              <a:blipFill>
                <a:blip r:embed="rId3"/>
                <a:stretch>
                  <a:fillRect l="-1613" t="-26667" r="-1267" b="-53333"/>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8277038-0781-D4BA-66D7-7A0F1B2CFF7B}"/>
                  </a:ext>
                </a:extLst>
              </p:cNvPr>
              <p:cNvSpPr txBox="1"/>
              <p:nvPr/>
            </p:nvSpPr>
            <p:spPr>
              <a:xfrm>
                <a:off x="1655572" y="3464933"/>
                <a:ext cx="23360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=6.5−3</m:t>
                      </m:r>
                      <m:r>
                        <a:rPr lang="en-US" b="0" i="1" smtClean="0">
                          <a:latin typeface="Cambria Math" panose="02040503050406030204" pitchFamily="18" charset="0"/>
                        </a:rPr>
                        <m:t>𝑇</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r>
                        <a:rPr lang="en-US" i="1">
                          <a:latin typeface="Cambria Math" panose="02040503050406030204" pitchFamily="18" charset="0"/>
                          <a:ea typeface="Cambria Math" panose="02040503050406030204" pitchFamily="18" charset="0"/>
                        </a:rPr>
                        <m:t>(0,1)</m:t>
                      </m:r>
                    </m:oMath>
                  </m:oMathPara>
                </a14:m>
                <a:endParaRPr lang="pt-PT" dirty="0"/>
              </a:p>
            </p:txBody>
          </p:sp>
        </mc:Choice>
        <mc:Fallback xmlns="">
          <p:sp>
            <p:nvSpPr>
              <p:cNvPr id="10" name="TextBox 9">
                <a:extLst>
                  <a:ext uri="{FF2B5EF4-FFF2-40B4-BE49-F238E27FC236}">
                    <a16:creationId xmlns:a16="http://schemas.microsoft.com/office/drawing/2014/main" id="{68277038-0781-D4BA-66D7-7A0F1B2CFF7B}"/>
                  </a:ext>
                </a:extLst>
              </p:cNvPr>
              <p:cNvSpPr txBox="1">
                <a:spLocks noRot="1" noChangeAspect="1" noMove="1" noResize="1" noEditPoints="1" noAdjustHandles="1" noChangeArrowheads="1" noChangeShapeType="1" noTextEdit="1"/>
              </p:cNvSpPr>
              <p:nvPr/>
            </p:nvSpPr>
            <p:spPr>
              <a:xfrm>
                <a:off x="1655572" y="3464933"/>
                <a:ext cx="2336089" cy="276999"/>
              </a:xfrm>
              <a:prstGeom prst="rect">
                <a:avLst/>
              </a:prstGeom>
              <a:blipFill>
                <a:blip r:embed="rId4"/>
                <a:stretch>
                  <a:fillRect l="-2611" t="-2174" r="-3916" b="-32609"/>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73CA889-8061-AA29-3679-A010B0131F47}"/>
                  </a:ext>
                </a:extLst>
              </p:cNvPr>
              <p:cNvSpPr txBox="1"/>
              <p:nvPr/>
            </p:nvSpPr>
            <p:spPr>
              <a:xfrm>
                <a:off x="1655571" y="3972156"/>
                <a:ext cx="27655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=0.1</m:t>
                      </m:r>
                      <m:r>
                        <a:rPr lang="en-US" b="0" i="1" smtClean="0">
                          <a:latin typeface="Cambria Math" panose="02040503050406030204" pitchFamily="18" charset="0"/>
                        </a:rPr>
                        <m:t>𝑋</m:t>
                      </m:r>
                      <m:r>
                        <a:rPr lang="en-US" b="0" i="1" smtClean="0">
                          <a:latin typeface="Cambria Math" panose="02040503050406030204" pitchFamily="18" charset="0"/>
                        </a:rPr>
                        <m:t>+40</m:t>
                      </m:r>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r>
                        <a:rPr lang="en-US" i="1">
                          <a:latin typeface="Cambria Math" panose="02040503050406030204" pitchFamily="18" charset="0"/>
                          <a:ea typeface="Cambria Math" panose="02040503050406030204" pitchFamily="18" charset="0"/>
                        </a:rPr>
                        <m:t>(0,50)</m:t>
                      </m:r>
                    </m:oMath>
                  </m:oMathPara>
                </a14:m>
                <a:endParaRPr lang="pt-PT" dirty="0"/>
              </a:p>
            </p:txBody>
          </p:sp>
        </mc:Choice>
        <mc:Fallback xmlns="">
          <p:sp>
            <p:nvSpPr>
              <p:cNvPr id="11" name="TextBox 10">
                <a:extLst>
                  <a:ext uri="{FF2B5EF4-FFF2-40B4-BE49-F238E27FC236}">
                    <a16:creationId xmlns:a16="http://schemas.microsoft.com/office/drawing/2014/main" id="{273CA889-8061-AA29-3679-A010B0131F47}"/>
                  </a:ext>
                </a:extLst>
              </p:cNvPr>
              <p:cNvSpPr txBox="1">
                <a:spLocks noRot="1" noChangeAspect="1" noMove="1" noResize="1" noEditPoints="1" noAdjustHandles="1" noChangeArrowheads="1" noChangeShapeType="1" noTextEdit="1"/>
              </p:cNvSpPr>
              <p:nvPr/>
            </p:nvSpPr>
            <p:spPr>
              <a:xfrm>
                <a:off x="1655571" y="3972156"/>
                <a:ext cx="2765501" cy="276999"/>
              </a:xfrm>
              <a:prstGeom prst="rect">
                <a:avLst/>
              </a:prstGeom>
              <a:blipFill>
                <a:blip r:embed="rId5"/>
                <a:stretch>
                  <a:fillRect l="-1766" t="-4444" r="-3091" b="-35556"/>
                </a:stretch>
              </a:blipFill>
            </p:spPr>
            <p:txBody>
              <a:bodyPr/>
              <a:lstStyle/>
              <a:p>
                <a:r>
                  <a:rPr lang="pt-PT">
                    <a:noFill/>
                  </a:rPr>
                  <a:t> </a:t>
                </a:r>
              </a:p>
            </p:txBody>
          </p:sp>
        </mc:Fallback>
      </mc:AlternateContent>
      <p:sp>
        <p:nvSpPr>
          <p:cNvPr id="12" name="Left Brace 11">
            <a:extLst>
              <a:ext uri="{FF2B5EF4-FFF2-40B4-BE49-F238E27FC236}">
                <a16:creationId xmlns:a16="http://schemas.microsoft.com/office/drawing/2014/main" id="{29D4E6C0-C980-0250-768C-BB8174BA3BC7}"/>
              </a:ext>
            </a:extLst>
          </p:cNvPr>
          <p:cNvSpPr/>
          <p:nvPr/>
        </p:nvSpPr>
        <p:spPr>
          <a:xfrm>
            <a:off x="1396181" y="2436082"/>
            <a:ext cx="167148" cy="1813073"/>
          </a:xfrm>
          <a:prstGeom prst="leftBrace">
            <a:avLst/>
          </a:prstGeom>
          <a:ln w="952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PT"/>
          </a:p>
        </p:txBody>
      </p:sp>
      <p:sp>
        <p:nvSpPr>
          <p:cNvPr id="13" name="TextBox 12">
            <a:extLst>
              <a:ext uri="{FF2B5EF4-FFF2-40B4-BE49-F238E27FC236}">
                <a16:creationId xmlns:a16="http://schemas.microsoft.com/office/drawing/2014/main" id="{994D8A73-57A0-26CC-3418-B43044C80B38}"/>
              </a:ext>
            </a:extLst>
          </p:cNvPr>
          <p:cNvSpPr txBox="1"/>
          <p:nvPr/>
        </p:nvSpPr>
        <p:spPr>
          <a:xfrm>
            <a:off x="8340513" y="2788620"/>
            <a:ext cx="3002681" cy="1107996"/>
          </a:xfrm>
          <a:prstGeom prst="rect">
            <a:avLst/>
          </a:prstGeom>
          <a:noFill/>
        </p:spPr>
        <p:txBody>
          <a:bodyPr wrap="none" lIns="0" tIns="0" rIns="0" bIns="0" rtlCol="0">
            <a:spAutoFit/>
          </a:bodyPr>
          <a:lstStyle/>
          <a:p>
            <a:r>
              <a:rPr lang="pt-PT" i="1" dirty="0">
                <a:latin typeface="Cambria Math" panose="02040503050406030204" pitchFamily="18" charset="0"/>
              </a:rPr>
              <a:t>X:  </a:t>
            </a:r>
            <a:r>
              <a:rPr lang="pt-PT" b="0" dirty="0" err="1">
                <a:latin typeface="Cambria Math" panose="02040503050406030204" pitchFamily="18" charset="0"/>
              </a:rPr>
              <a:t>Purchase</a:t>
            </a:r>
            <a:r>
              <a:rPr lang="pt-PT" b="0" dirty="0">
                <a:latin typeface="Cambria Math" panose="02040503050406030204" pitchFamily="18" charset="0"/>
              </a:rPr>
              <a:t> </a:t>
            </a:r>
            <a:r>
              <a:rPr lang="pt-PT" b="0" dirty="0" err="1">
                <a:latin typeface="Cambria Math" panose="02040503050406030204" pitchFamily="18" charset="0"/>
              </a:rPr>
              <a:t>amount</a:t>
            </a:r>
            <a:r>
              <a:rPr lang="pt-PT" b="0" dirty="0">
                <a:latin typeface="Cambria Math" panose="02040503050406030204" pitchFamily="18" charset="0"/>
              </a:rPr>
              <a:t> in </a:t>
            </a:r>
            <a:r>
              <a:rPr lang="pt-PT" b="0" dirty="0" err="1">
                <a:latin typeface="Cambria Math" panose="02040503050406030204" pitchFamily="18" charset="0"/>
              </a:rPr>
              <a:t>year</a:t>
            </a:r>
            <a:r>
              <a:rPr lang="pt-PT" b="0" dirty="0">
                <a:latin typeface="Cambria Math" panose="02040503050406030204" pitchFamily="18" charset="0"/>
              </a:rPr>
              <a:t> 1</a:t>
            </a:r>
            <a:endParaRPr lang="pt-PT" dirty="0">
              <a:latin typeface="Cambria Math" panose="02040503050406030204" pitchFamily="18" charset="0"/>
            </a:endParaRPr>
          </a:p>
          <a:p>
            <a:r>
              <a:rPr lang="pt-PT" i="1" dirty="0">
                <a:latin typeface="Cambria Math" panose="02040503050406030204" pitchFamily="18" charset="0"/>
              </a:rPr>
              <a:t>T:  </a:t>
            </a:r>
            <a:r>
              <a:rPr lang="pt-PT" dirty="0" err="1">
                <a:latin typeface="Cambria Math" panose="02040503050406030204" pitchFamily="18" charset="0"/>
              </a:rPr>
              <a:t>Customer</a:t>
            </a:r>
            <a:r>
              <a:rPr lang="pt-PT" dirty="0">
                <a:latin typeface="Cambria Math" panose="02040503050406030204" pitchFamily="18" charset="0"/>
              </a:rPr>
              <a:t> </a:t>
            </a:r>
            <a:r>
              <a:rPr lang="pt-PT" dirty="0" err="1">
                <a:latin typeface="Cambria Math" panose="02040503050406030204" pitchFamily="18" charset="0"/>
              </a:rPr>
              <a:t>complaints</a:t>
            </a:r>
            <a:r>
              <a:rPr lang="pt-PT" dirty="0">
                <a:latin typeface="Cambria Math" panose="02040503050406030204" pitchFamily="18" charset="0"/>
              </a:rPr>
              <a:t> (0/1)</a:t>
            </a:r>
          </a:p>
          <a:p>
            <a:r>
              <a:rPr lang="pt-PT" b="0" i="1" dirty="0">
                <a:latin typeface="Cambria Math" panose="02040503050406030204" pitchFamily="18" charset="0"/>
              </a:rPr>
              <a:t>P:  </a:t>
            </a:r>
            <a:r>
              <a:rPr lang="pt-PT" b="0" dirty="0" err="1">
                <a:latin typeface="Cambria Math" panose="02040503050406030204" pitchFamily="18" charset="0"/>
              </a:rPr>
              <a:t>Customer</a:t>
            </a:r>
            <a:r>
              <a:rPr lang="pt-PT" b="0" dirty="0">
                <a:latin typeface="Cambria Math" panose="02040503050406030204" pitchFamily="18" charset="0"/>
              </a:rPr>
              <a:t> </a:t>
            </a:r>
            <a:r>
              <a:rPr lang="pt-PT" b="0" dirty="0" err="1">
                <a:latin typeface="Cambria Math" panose="02040503050406030204" pitchFamily="18" charset="0"/>
              </a:rPr>
              <a:t>satisfaction</a:t>
            </a:r>
            <a:endParaRPr lang="pt-PT" b="0" dirty="0">
              <a:latin typeface="Cambria Math" panose="02040503050406030204" pitchFamily="18" charset="0"/>
            </a:endParaRPr>
          </a:p>
          <a:p>
            <a:r>
              <a:rPr lang="pt-PT" b="0" i="1" dirty="0">
                <a:latin typeface="Cambria Math" panose="02040503050406030204" pitchFamily="18" charset="0"/>
              </a:rPr>
              <a:t>Y:  </a:t>
            </a:r>
            <a:r>
              <a:rPr lang="pt-PT" b="0" dirty="0" err="1">
                <a:latin typeface="Cambria Math" panose="02040503050406030204" pitchFamily="18" charset="0"/>
              </a:rPr>
              <a:t>Purchase</a:t>
            </a:r>
            <a:r>
              <a:rPr lang="pt-PT" b="0" dirty="0">
                <a:latin typeface="Cambria Math" panose="02040503050406030204" pitchFamily="18" charset="0"/>
              </a:rPr>
              <a:t> </a:t>
            </a:r>
            <a:r>
              <a:rPr lang="pt-PT" b="0" dirty="0" err="1">
                <a:latin typeface="Cambria Math" panose="02040503050406030204" pitchFamily="18" charset="0"/>
              </a:rPr>
              <a:t>amount</a:t>
            </a:r>
            <a:r>
              <a:rPr lang="pt-PT" b="0" dirty="0">
                <a:latin typeface="Cambria Math" panose="02040503050406030204" pitchFamily="18" charset="0"/>
              </a:rPr>
              <a:t> in </a:t>
            </a:r>
            <a:r>
              <a:rPr lang="pt-PT" b="0" dirty="0" err="1">
                <a:latin typeface="Cambria Math" panose="02040503050406030204" pitchFamily="18" charset="0"/>
              </a:rPr>
              <a:t>year</a:t>
            </a:r>
            <a:r>
              <a:rPr lang="pt-PT" b="0" dirty="0">
                <a:latin typeface="Cambria Math" panose="02040503050406030204" pitchFamily="18" charset="0"/>
              </a:rPr>
              <a:t> 2</a:t>
            </a:r>
          </a:p>
        </p:txBody>
      </p:sp>
      <p:cxnSp>
        <p:nvCxnSpPr>
          <p:cNvPr id="14" name="Straight Arrow Connector 13">
            <a:extLst>
              <a:ext uri="{FF2B5EF4-FFF2-40B4-BE49-F238E27FC236}">
                <a16:creationId xmlns:a16="http://schemas.microsoft.com/office/drawing/2014/main" id="{BFFE5071-7FA4-B10A-F424-608F196D8DD6}"/>
              </a:ext>
            </a:extLst>
          </p:cNvPr>
          <p:cNvCxnSpPr/>
          <p:nvPr/>
        </p:nvCxnSpPr>
        <p:spPr>
          <a:xfrm>
            <a:off x="7413522" y="3406877"/>
            <a:ext cx="6292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FCADCC-15BF-DDD0-77E0-EB5852926B24}"/>
                  </a:ext>
                </a:extLst>
              </p:cNvPr>
              <p:cNvSpPr txBox="1"/>
              <p:nvPr/>
            </p:nvSpPr>
            <p:spPr>
              <a:xfrm>
                <a:off x="1748077" y="4692525"/>
                <a:ext cx="8695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=0.1</m:t>
                      </m:r>
                      <m:r>
                        <a:rPr lang="en-US" b="0" i="1" smtClean="0">
                          <a:latin typeface="Cambria Math" panose="02040503050406030204" pitchFamily="18" charset="0"/>
                        </a:rPr>
                        <m:t>𝑋</m:t>
                      </m:r>
                      <m:r>
                        <a:rPr lang="en-US" b="0" i="1" smtClean="0">
                          <a:latin typeface="Cambria Math" panose="02040503050406030204" pitchFamily="18" charset="0"/>
                        </a:rPr>
                        <m:t>+40</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=0.1</m:t>
                      </m:r>
                      <m:r>
                        <a:rPr lang="en-US" i="1">
                          <a:latin typeface="Cambria Math" panose="02040503050406030204" pitchFamily="18" charset="0"/>
                        </a:rPr>
                        <m:t>𝑋</m:t>
                      </m:r>
                      <m:r>
                        <a:rPr lang="en-US" i="1">
                          <a:latin typeface="Cambria Math" panose="02040503050406030204" pitchFamily="18" charset="0"/>
                        </a:rPr>
                        <m:t>+40</m:t>
                      </m:r>
                      <m:d>
                        <m:dPr>
                          <m:ctrlPr>
                            <a:rPr lang="en-US" b="0" i="1" smtClean="0">
                              <a:latin typeface="Cambria Math" panose="02040503050406030204" pitchFamily="18" charset="0"/>
                            </a:rPr>
                          </m:ctrlPr>
                        </m:dPr>
                        <m:e>
                          <m:r>
                            <a:rPr lang="en-US" i="1">
                              <a:latin typeface="Cambria Math" panose="02040503050406030204" pitchFamily="18" charset="0"/>
                            </a:rPr>
                            <m:t>6.5−3</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=0.1</m:t>
                      </m:r>
                      <m:r>
                        <a:rPr lang="en-US" i="1">
                          <a:latin typeface="Cambria Math" panose="02040503050406030204" pitchFamily="18" charset="0"/>
                        </a:rPr>
                        <m:t>𝑋</m:t>
                      </m:r>
                      <m:r>
                        <a:rPr lang="en-US" i="1">
                          <a:latin typeface="Cambria Math" panose="02040503050406030204" pitchFamily="18" charset="0"/>
                        </a:rPr>
                        <m:t>−120</m:t>
                      </m:r>
                      <m:r>
                        <a:rPr lang="en-US" i="1">
                          <a:latin typeface="Cambria Math" panose="02040503050406030204" pitchFamily="18" charset="0"/>
                        </a:rPr>
                        <m:t>𝑇</m:t>
                      </m:r>
                      <m:r>
                        <a:rPr lang="en-US" i="1">
                          <a:latin typeface="Cambria Math" panose="02040503050406030204" pitchFamily="18" charset="0"/>
                        </a:rPr>
                        <m:t>+260+</m:t>
                      </m:r>
                      <m:r>
                        <a:rPr lang="en-US" i="1">
                          <a:latin typeface="Cambria Math" panose="02040503050406030204" pitchFamily="18" charset="0"/>
                          <a:ea typeface="Cambria Math" panose="02040503050406030204" pitchFamily="18" charset="0"/>
                        </a:rPr>
                        <m:t>𝜀</m:t>
                      </m:r>
                    </m:oMath>
                  </m:oMathPara>
                </a14:m>
                <a:endParaRPr lang="pt-PT" dirty="0"/>
              </a:p>
            </p:txBody>
          </p:sp>
        </mc:Choice>
        <mc:Fallback xmlns="">
          <p:sp>
            <p:nvSpPr>
              <p:cNvPr id="15" name="TextBox 14">
                <a:extLst>
                  <a:ext uri="{FF2B5EF4-FFF2-40B4-BE49-F238E27FC236}">
                    <a16:creationId xmlns:a16="http://schemas.microsoft.com/office/drawing/2014/main" id="{9DFCADCC-15BF-DDD0-77E0-EB5852926B24}"/>
                  </a:ext>
                </a:extLst>
              </p:cNvPr>
              <p:cNvSpPr txBox="1">
                <a:spLocks noRot="1" noChangeAspect="1" noMove="1" noResize="1" noEditPoints="1" noAdjustHandles="1" noChangeArrowheads="1" noChangeShapeType="1" noTextEdit="1"/>
              </p:cNvSpPr>
              <p:nvPr/>
            </p:nvSpPr>
            <p:spPr>
              <a:xfrm>
                <a:off x="1748077" y="4692525"/>
                <a:ext cx="8695842" cy="276999"/>
              </a:xfrm>
              <a:prstGeom prst="rect">
                <a:avLst/>
              </a:prstGeom>
              <a:blipFill>
                <a:blip r:embed="rId6"/>
                <a:stretch>
                  <a:fillRect l="-210" b="-8889"/>
                </a:stretch>
              </a:blipFill>
            </p:spPr>
            <p:txBody>
              <a:bodyPr/>
              <a:lstStyle/>
              <a:p>
                <a:r>
                  <a:rPr lang="pt-PT">
                    <a:noFill/>
                  </a:rPr>
                  <a:t> </a:t>
                </a:r>
              </a:p>
            </p:txBody>
          </p:sp>
        </mc:Fallback>
      </mc:AlternateContent>
      <p:sp>
        <p:nvSpPr>
          <p:cNvPr id="16" name="Rectangle 15">
            <a:extLst>
              <a:ext uri="{FF2B5EF4-FFF2-40B4-BE49-F238E27FC236}">
                <a16:creationId xmlns:a16="http://schemas.microsoft.com/office/drawing/2014/main" id="{01AAFECF-3BEB-0D6B-2384-2D87A38F694C}"/>
              </a:ext>
            </a:extLst>
          </p:cNvPr>
          <p:cNvSpPr/>
          <p:nvPr/>
        </p:nvSpPr>
        <p:spPr>
          <a:xfrm>
            <a:off x="8573728" y="4591663"/>
            <a:ext cx="828000" cy="4466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TextBox 16">
            <a:extLst>
              <a:ext uri="{FF2B5EF4-FFF2-40B4-BE49-F238E27FC236}">
                <a16:creationId xmlns:a16="http://schemas.microsoft.com/office/drawing/2014/main" id="{4EEA58FD-F872-0AFA-AD05-B92986271AF2}"/>
              </a:ext>
            </a:extLst>
          </p:cNvPr>
          <p:cNvSpPr txBox="1"/>
          <p:nvPr/>
        </p:nvSpPr>
        <p:spPr>
          <a:xfrm>
            <a:off x="137652" y="5264862"/>
            <a:ext cx="11776373" cy="1239616"/>
          </a:xfrm>
          <a:prstGeom prst="rect">
            <a:avLst/>
          </a:prstGeom>
          <a:noFill/>
        </p:spPr>
        <p:txBody>
          <a:bodyPr wrap="square">
            <a:spAutoFit/>
          </a:bodyPr>
          <a:lstStyle/>
          <a:p>
            <a:pPr marL="1371600" lvl="5" indent="-457200">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So, we know that we lose 120 euros for every customer complaint (this is the “true” effect that we will use in our simulation). This is the effect that we would like to estimate if we did not know it in the first place.</a:t>
            </a:r>
          </a:p>
        </p:txBody>
      </p:sp>
      <p:sp>
        <p:nvSpPr>
          <p:cNvPr id="18" name="Slide Number Placeholder 17">
            <a:extLst>
              <a:ext uri="{FF2B5EF4-FFF2-40B4-BE49-F238E27FC236}">
                <a16:creationId xmlns:a16="http://schemas.microsoft.com/office/drawing/2014/main" id="{68E833AA-24E1-C5E5-E4C1-5BBBD9F094C3}"/>
              </a:ext>
            </a:extLst>
          </p:cNvPr>
          <p:cNvSpPr>
            <a:spLocks noGrp="1"/>
          </p:cNvSpPr>
          <p:nvPr>
            <p:ph type="sldNum" sz="quarter" idx="12"/>
          </p:nvPr>
        </p:nvSpPr>
        <p:spPr/>
        <p:txBody>
          <a:bodyPr/>
          <a:lstStyle/>
          <a:p>
            <a:fld id="{1FE259F0-7AB4-4C15-AC29-14AE27507826}" type="slidenum">
              <a:rPr lang="pt-PT" smtClean="0"/>
              <a:t>69</a:t>
            </a:fld>
            <a:endParaRPr lang="pt-PT"/>
          </a:p>
        </p:txBody>
      </p:sp>
    </p:spTree>
    <p:extLst>
      <p:ext uri="{BB962C8B-B14F-4D97-AF65-F5344CB8AC3E}">
        <p14:creationId xmlns:p14="http://schemas.microsoft.com/office/powerpoint/2010/main" val="143566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514207" y="1011939"/>
            <a:ext cx="10802722" cy="4847289"/>
          </a:xfrm>
          <a:prstGeom prst="rect">
            <a:avLst/>
          </a:prstGeom>
          <a:noFill/>
        </p:spPr>
        <p:txBody>
          <a:bodyPr wrap="square">
            <a:spAutoFit/>
          </a:bodyPr>
          <a:lstStyle/>
          <a:p>
            <a:pPr marL="285750" indent="-285750">
              <a:lnSpc>
                <a:spcPct val="107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These are high-level, flexible stages that often vary by organization or project, but usually include:</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Problem Definition – What are we solving?</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Collection – Get the right data.</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Data Preparation – Clean, wrangle, and format.</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Exploratory Data Analysis (EDA) – Understand the data.</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Modeling – Train and evaluate machine learning models.</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Evaluation – See how well the model performs.</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Deployment – Put the model into use.</a:t>
            </a:r>
          </a:p>
          <a:p>
            <a:pPr marL="914400" lvl="1" indent="-457200">
              <a:lnSpc>
                <a:spcPct val="107000"/>
              </a:lnSpc>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Monitoring &amp; Maintenance – Keep it running and improve over time.</a:t>
            </a:r>
          </a:p>
        </p:txBody>
      </p:sp>
      <p:sp>
        <p:nvSpPr>
          <p:cNvPr id="2" name="TextBox 1">
            <a:extLst>
              <a:ext uri="{FF2B5EF4-FFF2-40B4-BE49-F238E27FC236}">
                <a16:creationId xmlns:a16="http://schemas.microsoft.com/office/drawing/2014/main" id="{369FAE36-B82B-2F89-C314-C87BE9DCDED7}"/>
              </a:ext>
            </a:extLst>
          </p:cNvPr>
          <p:cNvSpPr txBox="1"/>
          <p:nvPr/>
        </p:nvSpPr>
        <p:spPr>
          <a:xfrm>
            <a:off x="0" y="8872"/>
            <a:ext cx="6096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Data methodology stages</a:t>
            </a:r>
          </a:p>
        </p:txBody>
      </p:sp>
      <p:sp>
        <p:nvSpPr>
          <p:cNvPr id="4" name="Slide Number Placeholder 8">
            <a:extLst>
              <a:ext uri="{FF2B5EF4-FFF2-40B4-BE49-F238E27FC236}">
                <a16:creationId xmlns:a16="http://schemas.microsoft.com/office/drawing/2014/main" id="{0A81B090-1321-412E-8ECA-2CF1005A775E}"/>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7</a:t>
            </a:fld>
            <a:endParaRPr lang="pt-PT" dirty="0"/>
          </a:p>
        </p:txBody>
      </p:sp>
    </p:spTree>
    <p:extLst>
      <p:ext uri="{BB962C8B-B14F-4D97-AF65-F5344CB8AC3E}">
        <p14:creationId xmlns:p14="http://schemas.microsoft.com/office/powerpoint/2010/main" val="1311715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7" name="TextBox 6">
            <a:extLst>
              <a:ext uri="{FF2B5EF4-FFF2-40B4-BE49-F238E27FC236}">
                <a16:creationId xmlns:a16="http://schemas.microsoft.com/office/drawing/2014/main" id="{D272CB88-A0C8-780E-7D35-AF236F781ABF}"/>
              </a:ext>
            </a:extLst>
          </p:cNvPr>
          <p:cNvSpPr txBox="1"/>
          <p:nvPr/>
        </p:nvSpPr>
        <p:spPr>
          <a:xfrm>
            <a:off x="277974" y="1524452"/>
            <a:ext cx="11636051" cy="514180"/>
          </a:xfrm>
          <a:prstGeom prst="rect">
            <a:avLst/>
          </a:prstGeom>
          <a:noFill/>
        </p:spPr>
        <p:txBody>
          <a:bodyPr wrap="square">
            <a:spAutoFit/>
          </a:bodyPr>
          <a:lstStyle/>
          <a:p>
            <a:pPr marL="1371600" lvl="5" indent="-4572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can simulate the system, so that we actually know the “true” effect.</a:t>
            </a:r>
          </a:p>
        </p:txBody>
      </p:sp>
      <p:sp>
        <p:nvSpPr>
          <p:cNvPr id="2" name="TextBox 1">
            <a:extLst>
              <a:ext uri="{FF2B5EF4-FFF2-40B4-BE49-F238E27FC236}">
                <a16:creationId xmlns:a16="http://schemas.microsoft.com/office/drawing/2014/main" id="{16AD8F38-1297-AA0B-7FDD-9A80FDBB9E68}"/>
              </a:ext>
            </a:extLst>
          </p:cNvPr>
          <p:cNvSpPr txBox="1"/>
          <p:nvPr/>
        </p:nvSpPr>
        <p:spPr>
          <a:xfrm>
            <a:off x="602226" y="2225005"/>
            <a:ext cx="11235813" cy="3108543"/>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np.random.seed</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a:solidFill>
                  <a:srgbClr val="000000"/>
                </a:solidFill>
                <a:effectLst/>
                <a:latin typeface="JetBrains Mono" panose="02000009000000000000" pitchFamily="49" charset="0"/>
              </a:rPr>
              <a:t>n = </a:t>
            </a:r>
            <a:r>
              <a:rPr lang="pt-PT" sz="1400" b="0" dirty="0">
                <a:solidFill>
                  <a:srgbClr val="0000CD"/>
                </a:solidFill>
                <a:effectLst/>
                <a:latin typeface="JetBrains Mono" panose="02000009000000000000" pitchFamily="49" charset="0"/>
              </a:rPr>
              <a:t>10000</a:t>
            </a:r>
            <a:r>
              <a:rPr lang="pt-PT" sz="1400" b="0" dirty="0">
                <a:solidFill>
                  <a:srgbClr val="000000"/>
                </a:solidFill>
                <a:effectLst/>
                <a:latin typeface="JetBrains Mono" panose="02000009000000000000" pitchFamily="49" charset="0"/>
              </a:rPr>
              <a:t>  </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Number</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of</a:t>
            </a:r>
            <a:r>
              <a:rPr lang="pt-PT" sz="1400" b="0" dirty="0">
                <a:solidFill>
                  <a:srgbClr val="AAAAAA"/>
                </a:solidFill>
                <a:effectLst/>
                <a:latin typeface="JetBrains Mono" panose="02000009000000000000" pitchFamily="49" charset="0"/>
              </a:rPr>
              <a:t> samples</a:t>
            </a:r>
            <a:endParaRPr lang="pt-PT" sz="1400" b="0" dirty="0">
              <a:solidFill>
                <a:srgbClr val="000000"/>
              </a:solidFill>
              <a:effectLst/>
              <a:latin typeface="JetBrains Mono" panose="02000009000000000000" pitchFamily="49" charset="0"/>
            </a:endParaRPr>
          </a:p>
          <a:p>
            <a:br>
              <a:rPr lang="pt-PT" sz="1400" b="0" dirty="0">
                <a:solidFill>
                  <a:srgbClr val="000000"/>
                </a:solidFill>
                <a:effectLst/>
                <a:latin typeface="JetBrains Mono" panose="02000009000000000000" pitchFamily="49" charset="0"/>
              </a:rPr>
            </a:br>
            <a:r>
              <a:rPr lang="pt-PT" sz="1400" b="0" dirty="0">
                <a:solidFill>
                  <a:srgbClr val="000000"/>
                </a:solidFill>
                <a:effectLst/>
                <a:latin typeface="JetBrains Mono" panose="02000009000000000000" pitchFamily="49" charset="0"/>
              </a:rPr>
              <a:t>purchase_amount_yr1 = </a:t>
            </a:r>
            <a:r>
              <a:rPr lang="pt-PT" sz="1400" b="0" dirty="0" err="1">
                <a:solidFill>
                  <a:srgbClr val="000000"/>
                </a:solidFill>
                <a:effectLst/>
                <a:latin typeface="JetBrains Mono" panose="02000009000000000000" pitchFamily="49" charset="0"/>
              </a:rPr>
              <a:t>np.random.normal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200</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50</a:t>
            </a:r>
            <a:r>
              <a:rPr lang="pt-PT" sz="1400" b="0" dirty="0">
                <a:solidFill>
                  <a:srgbClr val="000000"/>
                </a:solidFill>
                <a:effectLst/>
                <a:latin typeface="JetBrains Mono" panose="02000009000000000000" pitchFamily="49" charset="0"/>
              </a:rPr>
              <a:t>, n)</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custumer_complaints</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np.random.binomial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0.2</a:t>
            </a:r>
            <a:r>
              <a:rPr lang="pt-PT" sz="1400" b="0" dirty="0">
                <a:solidFill>
                  <a:srgbClr val="000000"/>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if</a:t>
            </a:r>
            <a:r>
              <a:rPr lang="pt-PT" sz="1400" b="0" dirty="0">
                <a:solidFill>
                  <a:srgbClr val="000000"/>
                </a:solidFill>
                <a:effectLst/>
                <a:latin typeface="JetBrains Mono" panose="02000009000000000000" pitchFamily="49" charset="0"/>
              </a:rPr>
              <a:t> x &lt; </a:t>
            </a:r>
            <a:r>
              <a:rPr lang="pt-PT" sz="1400" b="0" dirty="0">
                <a:solidFill>
                  <a:srgbClr val="0000CD"/>
                </a:solidFill>
                <a:effectLst/>
                <a:latin typeface="JetBrains Mono" panose="02000009000000000000" pitchFamily="49" charset="0"/>
              </a:rPr>
              <a:t>250</a:t>
            </a:r>
            <a:r>
              <a:rPr lang="pt-PT" sz="1400" b="0" dirty="0">
                <a:solidFill>
                  <a:srgbClr val="000000"/>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else</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0.8</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for</a:t>
            </a:r>
            <a:r>
              <a:rPr lang="pt-PT" sz="1400" b="0" dirty="0">
                <a:solidFill>
                  <a:srgbClr val="000000"/>
                </a:solidFill>
                <a:effectLst/>
                <a:latin typeface="JetBrains Mono" panose="02000009000000000000" pitchFamily="49" charset="0"/>
              </a:rPr>
              <a:t> x </a:t>
            </a:r>
            <a:r>
              <a:rPr lang="pt-PT" sz="1400" b="0" dirty="0">
                <a:solidFill>
                  <a:srgbClr val="0000CD"/>
                </a:solidFill>
                <a:effectLst/>
                <a:latin typeface="JetBrains Mono" panose="02000009000000000000" pitchFamily="49" charset="0"/>
              </a:rPr>
              <a:t>in</a:t>
            </a:r>
            <a:r>
              <a:rPr lang="pt-PT" sz="1400" b="0" dirty="0">
                <a:solidFill>
                  <a:srgbClr val="000000"/>
                </a:solidFill>
                <a:effectLst/>
                <a:latin typeface="JetBrains Mono" panose="02000009000000000000" pitchFamily="49" charset="0"/>
              </a:rPr>
              <a:t> purchase_amount_yr1]</a:t>
            </a:r>
            <a:endParaRPr lang="pt-PT" sz="1400" b="0" dirty="0">
              <a:solidFill>
                <a:srgbClr val="AAAAAA"/>
              </a:solidFill>
              <a:effectLst/>
              <a:latin typeface="JetBrains Mono" panose="02000009000000000000" pitchFamily="49" charset="0"/>
            </a:endParaRPr>
          </a:p>
          <a:p>
            <a:endParaRPr lang="pt-PT" sz="1400" dirty="0">
              <a:solidFill>
                <a:srgbClr val="AAAAAA"/>
              </a:solidFill>
              <a:latin typeface="JetBrains Mono" panose="02000009000000000000" pitchFamily="49" charset="0"/>
            </a:endParaRPr>
          </a:p>
          <a:p>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6.5</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3</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np.array</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customer_complaints</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np.random.normal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1</a:t>
            </a:r>
            <a:r>
              <a:rPr lang="pt-PT" sz="1400" b="0" dirty="0">
                <a:solidFill>
                  <a:srgbClr val="000000"/>
                </a:solidFill>
                <a:effectLst/>
                <a:latin typeface="JetBrains Mono" panose="02000009000000000000" pitchFamily="49" charset="0"/>
              </a:rPr>
              <a:t>, n)</a:t>
            </a:r>
            <a:endParaRPr lang="pt-PT" sz="1400" b="0" dirty="0">
              <a:solidFill>
                <a:srgbClr val="AAAAAA"/>
              </a:solidFill>
              <a:effectLst/>
              <a:latin typeface="JetBrains Mono" panose="02000009000000000000" pitchFamily="49" charset="0"/>
            </a:endParaRPr>
          </a:p>
          <a:p>
            <a:endParaRPr lang="pt-PT" sz="1400" dirty="0">
              <a:solidFill>
                <a:srgbClr val="AAAAAA"/>
              </a:solidFill>
              <a:latin typeface="JetBrains Mono" panose="02000009000000000000" pitchFamily="49" charset="0"/>
            </a:endParaRPr>
          </a:p>
          <a:p>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np.clip</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10</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  </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Ensure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satisfaction</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is</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within</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range [0, 10]</a:t>
            </a:r>
            <a:endParaRPr lang="pt-PT" sz="1400" b="0" dirty="0">
              <a:solidFill>
                <a:srgbClr val="000000"/>
              </a:solidFill>
              <a:effectLst/>
              <a:latin typeface="JetBrains Mono" panose="02000009000000000000" pitchFamily="49" charset="0"/>
            </a:endParaRPr>
          </a:p>
          <a:p>
            <a:br>
              <a:rPr lang="pt-PT" sz="1400" b="0" dirty="0">
                <a:solidFill>
                  <a:srgbClr val="000000"/>
                </a:solidFill>
                <a:effectLst/>
                <a:latin typeface="JetBrains Mono" panose="02000009000000000000" pitchFamily="49" charset="0"/>
              </a:rPr>
            </a:br>
            <a:r>
              <a:rPr lang="pt-PT" sz="1400" b="0" dirty="0">
                <a:solidFill>
                  <a:srgbClr val="000000"/>
                </a:solidFill>
                <a:effectLst/>
                <a:latin typeface="JetBrains Mono" panose="02000009000000000000" pitchFamily="49" charset="0"/>
              </a:rPr>
              <a:t>purchase_amount_yr2 = </a:t>
            </a:r>
            <a:r>
              <a:rPr lang="pt-PT" sz="1400" b="0" dirty="0">
                <a:solidFill>
                  <a:srgbClr val="0000CD"/>
                </a:solidFill>
                <a:effectLst/>
                <a:latin typeface="JetBrains Mono" panose="02000009000000000000" pitchFamily="49" charset="0"/>
              </a:rPr>
              <a:t>0.1</a:t>
            </a:r>
            <a:r>
              <a:rPr lang="pt-PT" sz="1400" b="0" dirty="0">
                <a:solidFill>
                  <a:srgbClr val="000000"/>
                </a:solidFill>
                <a:effectLst/>
                <a:latin typeface="JetBrains Mono" panose="02000009000000000000" pitchFamily="49" charset="0"/>
              </a:rPr>
              <a:t> * purchase_amount_yr1 + </a:t>
            </a:r>
            <a:r>
              <a:rPr lang="pt-PT" sz="1400" b="0" dirty="0">
                <a:solidFill>
                  <a:srgbClr val="0000CD"/>
                </a:solidFill>
                <a:effectLst/>
                <a:latin typeface="JetBrains Mono" panose="02000009000000000000" pitchFamily="49" charset="0"/>
              </a:rPr>
              <a:t>40</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np.random.normal</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50</a:t>
            </a:r>
            <a:r>
              <a:rPr lang="pt-PT" sz="1400" b="0" dirty="0">
                <a:solidFill>
                  <a:srgbClr val="000000"/>
                </a:solidFill>
                <a:effectLst/>
                <a:latin typeface="JetBrains Mono" panose="02000009000000000000" pitchFamily="49" charset="0"/>
              </a:rPr>
              <a:t>,n)</a:t>
            </a:r>
          </a:p>
        </p:txBody>
      </p:sp>
      <p:sp>
        <p:nvSpPr>
          <p:cNvPr id="9" name="Slide Number Placeholder 8">
            <a:extLst>
              <a:ext uri="{FF2B5EF4-FFF2-40B4-BE49-F238E27FC236}">
                <a16:creationId xmlns:a16="http://schemas.microsoft.com/office/drawing/2014/main" id="{BF55F8EA-EA71-57AA-AC79-83C2EA59E7A5}"/>
              </a:ext>
            </a:extLst>
          </p:cNvPr>
          <p:cNvSpPr>
            <a:spLocks noGrp="1"/>
          </p:cNvSpPr>
          <p:nvPr>
            <p:ph type="sldNum" sz="quarter" idx="12"/>
          </p:nvPr>
        </p:nvSpPr>
        <p:spPr/>
        <p:txBody>
          <a:bodyPr/>
          <a:lstStyle/>
          <a:p>
            <a:fld id="{1FE259F0-7AB4-4C15-AC29-14AE27507826}" type="slidenum">
              <a:rPr lang="pt-PT" smtClean="0"/>
              <a:t>70</a:t>
            </a:fld>
            <a:endParaRPr lang="pt-PT"/>
          </a:p>
        </p:txBody>
      </p:sp>
    </p:spTree>
    <p:extLst>
      <p:ext uri="{BB962C8B-B14F-4D97-AF65-F5344CB8AC3E}">
        <p14:creationId xmlns:p14="http://schemas.microsoft.com/office/powerpoint/2010/main" val="1912946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pic>
        <p:nvPicPr>
          <p:cNvPr id="4" name="Picture 3">
            <a:extLst>
              <a:ext uri="{FF2B5EF4-FFF2-40B4-BE49-F238E27FC236}">
                <a16:creationId xmlns:a16="http://schemas.microsoft.com/office/drawing/2014/main" id="{913C2C17-0202-B7BC-924D-811300FEC81E}"/>
              </a:ext>
            </a:extLst>
          </p:cNvPr>
          <p:cNvPicPr>
            <a:picLocks noChangeAspect="1"/>
          </p:cNvPicPr>
          <p:nvPr/>
        </p:nvPicPr>
        <p:blipFill>
          <a:blip r:embed="rId2"/>
          <a:stretch>
            <a:fillRect/>
          </a:stretch>
        </p:blipFill>
        <p:spPr>
          <a:xfrm>
            <a:off x="3125275" y="1678205"/>
            <a:ext cx="6238875" cy="5010150"/>
          </a:xfrm>
          <a:prstGeom prst="rect">
            <a:avLst/>
          </a:prstGeom>
        </p:spPr>
      </p:pic>
      <p:sp>
        <p:nvSpPr>
          <p:cNvPr id="8" name="Slide Number Placeholder 7">
            <a:extLst>
              <a:ext uri="{FF2B5EF4-FFF2-40B4-BE49-F238E27FC236}">
                <a16:creationId xmlns:a16="http://schemas.microsoft.com/office/drawing/2014/main" id="{C228C0FB-E908-5B5D-8DBC-A066DD91A652}"/>
              </a:ext>
            </a:extLst>
          </p:cNvPr>
          <p:cNvSpPr>
            <a:spLocks noGrp="1"/>
          </p:cNvSpPr>
          <p:nvPr>
            <p:ph type="sldNum" sz="quarter" idx="12"/>
          </p:nvPr>
        </p:nvSpPr>
        <p:spPr/>
        <p:txBody>
          <a:bodyPr/>
          <a:lstStyle/>
          <a:p>
            <a:fld id="{1FE259F0-7AB4-4C15-AC29-14AE27507826}" type="slidenum">
              <a:rPr lang="pt-PT" smtClean="0"/>
              <a:t>71</a:t>
            </a:fld>
            <a:endParaRPr lang="pt-PT"/>
          </a:p>
        </p:txBody>
      </p:sp>
    </p:spTree>
    <p:extLst>
      <p:ext uri="{BB962C8B-B14F-4D97-AF65-F5344CB8AC3E}">
        <p14:creationId xmlns:p14="http://schemas.microsoft.com/office/powerpoint/2010/main" val="1570009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2" name="TextBox 1">
            <a:extLst>
              <a:ext uri="{FF2B5EF4-FFF2-40B4-BE49-F238E27FC236}">
                <a16:creationId xmlns:a16="http://schemas.microsoft.com/office/drawing/2014/main" id="{E1FCEDCE-6617-6E96-7DED-0E5ECB159360}"/>
              </a:ext>
            </a:extLst>
          </p:cNvPr>
          <p:cNvSpPr txBox="1"/>
          <p:nvPr/>
        </p:nvSpPr>
        <p:spPr>
          <a:xfrm>
            <a:off x="661219" y="1934985"/>
            <a:ext cx="11009670" cy="1169551"/>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features</a:t>
            </a:r>
            <a:r>
              <a:rPr lang="pt-PT" sz="1400" b="0" dirty="0">
                <a:solidFill>
                  <a:srgbClr val="000000"/>
                </a:solidFill>
                <a:effectLst/>
                <a:latin typeface="JetBrains Mono" panose="02000009000000000000" pitchFamily="49" charset="0"/>
              </a:rPr>
              <a:t> = data[[</a:t>
            </a:r>
            <a:r>
              <a:rPr lang="pt-PT" sz="1400" b="0" dirty="0">
                <a:solidFill>
                  <a:srgbClr val="0000CD"/>
                </a:solidFill>
                <a:effectLst/>
                <a:latin typeface="JetBrains Mono" panose="02000009000000000000" pitchFamily="49" charset="0"/>
              </a:rPr>
              <a:t>'purchase_amount_yr1'</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'customer_complaints'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label</a:t>
            </a:r>
            <a:r>
              <a:rPr lang="pt-PT" sz="1400" b="0" dirty="0">
                <a:solidFill>
                  <a:srgbClr val="000000"/>
                </a:solidFill>
                <a:effectLst/>
                <a:latin typeface="JetBrains Mono" panose="02000009000000000000" pitchFamily="49" charset="0"/>
              </a:rPr>
              <a:t> = data[</a:t>
            </a:r>
            <a:r>
              <a:rPr lang="pt-PT" sz="1400" b="0" dirty="0">
                <a:solidFill>
                  <a:srgbClr val="0000CD"/>
                </a:solidFill>
                <a:effectLst/>
                <a:latin typeface="JetBrains Mono" panose="02000009000000000000" pitchFamily="49" charset="0"/>
              </a:rPr>
              <a:t>'purchase_amount_yr2'</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train_test_split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features</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label</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test_size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0.2</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random_state</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42</a:t>
            </a:r>
            <a:r>
              <a:rPr lang="pt-PT" sz="1400" b="0" dirty="0">
                <a:solidFill>
                  <a:srgbClr val="000000"/>
                </a:solidFill>
                <a:effectLst/>
                <a:latin typeface="JetBrains Mono" panose="02000009000000000000" pitchFamily="49" charset="0"/>
              </a:rPr>
              <a:t>)</a:t>
            </a:r>
          </a:p>
        </p:txBody>
      </p:sp>
      <p:sp>
        <p:nvSpPr>
          <p:cNvPr id="6" name="TextBox 5">
            <a:extLst>
              <a:ext uri="{FF2B5EF4-FFF2-40B4-BE49-F238E27FC236}">
                <a16:creationId xmlns:a16="http://schemas.microsoft.com/office/drawing/2014/main" id="{431A8E4F-1081-3BB2-7DCA-0FB03284C668}"/>
              </a:ext>
            </a:extLst>
          </p:cNvPr>
          <p:cNvSpPr txBox="1"/>
          <p:nvPr/>
        </p:nvSpPr>
        <p:spPr>
          <a:xfrm>
            <a:off x="661219" y="3729372"/>
            <a:ext cx="11009670" cy="738664"/>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causal_features</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'purchase_amount_yr1'</a:t>
            </a:r>
            <a:r>
              <a:rPr lang="pt-PT" sz="1400" b="0" dirty="0">
                <a:solidFill>
                  <a:srgbClr val="000000"/>
                </a:solidFill>
                <a:effectLst/>
                <a:latin typeface="JetBrains Mono" panose="02000009000000000000" pitchFamily="49" charset="0"/>
              </a:rPr>
              <a:t>, </a:t>
            </a:r>
            <a:r>
              <a:rPr lang="pt-PT" sz="1400" b="0" dirty="0">
                <a:solidFill>
                  <a:srgbClr val="0000CD"/>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customer_complaints</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causal_model</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sm.OLS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endog</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exog</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causal_features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fit</a:t>
            </a:r>
            <a:r>
              <a:rPr lang="pt-PT" sz="1400" b="0" dirty="0">
                <a:solidFill>
                  <a:srgbClr val="000000"/>
                </a:solidFill>
                <a:effectLst/>
                <a:latin typeface="JetBrains Mono" panose="02000009000000000000" pitchFamily="49" charset="0"/>
              </a:rPr>
              <a:t>()</a:t>
            </a:r>
          </a:p>
        </p:txBody>
      </p:sp>
      <p:sp>
        <p:nvSpPr>
          <p:cNvPr id="7" name="TextBox 6">
            <a:extLst>
              <a:ext uri="{FF2B5EF4-FFF2-40B4-BE49-F238E27FC236}">
                <a16:creationId xmlns:a16="http://schemas.microsoft.com/office/drawing/2014/main" id="{6D9A5910-9A73-221D-C9A6-72E2A9941F41}"/>
              </a:ext>
            </a:extLst>
          </p:cNvPr>
          <p:cNvSpPr txBox="1"/>
          <p:nvPr/>
        </p:nvSpPr>
        <p:spPr>
          <a:xfrm>
            <a:off x="661219" y="5092689"/>
            <a:ext cx="11009670" cy="738664"/>
          </a:xfrm>
          <a:prstGeom prst="rect">
            <a:avLst/>
          </a:prstGeom>
          <a:solidFill>
            <a:schemeClr val="bg2"/>
          </a:solidFill>
        </p:spPr>
        <p:txBody>
          <a:bodyPr wrap="square">
            <a:spAutoFit/>
          </a:bodyPr>
          <a:lstStyle/>
          <a:p>
            <a:r>
              <a:rPr lang="pt-PT" sz="1400" b="0" dirty="0" err="1">
                <a:solidFill>
                  <a:srgbClr val="000000"/>
                </a:solidFill>
                <a:effectLst/>
                <a:latin typeface="JetBrains Mono" panose="02000009000000000000" pitchFamily="49" charset="0"/>
              </a:rPr>
              <a:t>predictive_features</a:t>
            </a:r>
            <a:r>
              <a:rPr lang="pt-PT" sz="1400" b="0" dirty="0">
                <a:solidFill>
                  <a:srgbClr val="000000"/>
                </a:solidFill>
                <a:effectLst/>
                <a:latin typeface="JetBrains Mono" panose="02000009000000000000" pitchFamily="49" charset="0"/>
              </a:rPr>
              <a:t> = [</a:t>
            </a:r>
            <a:r>
              <a:rPr lang="pt-PT" sz="1400" b="0" dirty="0">
                <a:solidFill>
                  <a:srgbClr val="0000CD"/>
                </a:solidFill>
                <a:effectLst/>
                <a:latin typeface="JetBrains Mono" panose="02000009000000000000" pitchFamily="49" charset="0"/>
              </a:rPr>
              <a:t>'purchase_amount_yr1'</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'customer_complaints'</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'customer_satisfaction'</a:t>
            </a:r>
            <a:r>
              <a:rPr lang="pt-PT" sz="1400" b="0" dirty="0">
                <a:solidFill>
                  <a:srgbClr val="000000"/>
                </a:solidFill>
                <a:effectLst/>
                <a:latin typeface="JetBrains Mono" panose="02000009000000000000" pitchFamily="49" charset="0"/>
              </a:rPr>
              <a:t>]</a:t>
            </a:r>
          </a:p>
          <a:p>
            <a:br>
              <a:rPr lang="pt-PT" sz="1400" b="0" dirty="0">
                <a:solidFill>
                  <a:srgbClr val="000000"/>
                </a:solidFill>
                <a:effectLst/>
                <a:latin typeface="JetBrains Mono" panose="02000009000000000000" pitchFamily="49" charset="0"/>
              </a:rPr>
            </a:br>
            <a:r>
              <a:rPr lang="pt-PT" sz="1400" b="0" dirty="0" err="1">
                <a:solidFill>
                  <a:srgbClr val="000000"/>
                </a:solidFill>
                <a:effectLst/>
                <a:latin typeface="JetBrains Mono" panose="02000009000000000000" pitchFamily="49" charset="0"/>
              </a:rPr>
              <a:t>predictive_model</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sm.OLS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endog</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y_train</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exog</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X_train</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predictive_features</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fit</a:t>
            </a:r>
            <a:r>
              <a:rPr lang="pt-PT" sz="1400" b="0" dirty="0">
                <a:solidFill>
                  <a:srgbClr val="000000"/>
                </a:solidFill>
                <a:effectLst/>
                <a:latin typeface="JetBrains Mono" panose="02000009000000000000" pitchFamily="49" charset="0"/>
              </a:rPr>
              <a:t>()</a:t>
            </a:r>
          </a:p>
        </p:txBody>
      </p:sp>
      <p:sp>
        <p:nvSpPr>
          <p:cNvPr id="8" name="TextBox 7">
            <a:extLst>
              <a:ext uri="{FF2B5EF4-FFF2-40B4-BE49-F238E27FC236}">
                <a16:creationId xmlns:a16="http://schemas.microsoft.com/office/drawing/2014/main" id="{F0AF67AA-6F81-3FC0-6FFB-13F6D052748D}"/>
              </a:ext>
            </a:extLst>
          </p:cNvPr>
          <p:cNvSpPr txBox="1"/>
          <p:nvPr/>
        </p:nvSpPr>
        <p:spPr>
          <a:xfrm>
            <a:off x="661219" y="1345913"/>
            <a:ext cx="2399715"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1. Train-test split</a:t>
            </a:r>
          </a:p>
        </p:txBody>
      </p:sp>
      <p:sp>
        <p:nvSpPr>
          <p:cNvPr id="9" name="TextBox 8">
            <a:extLst>
              <a:ext uri="{FF2B5EF4-FFF2-40B4-BE49-F238E27FC236}">
                <a16:creationId xmlns:a16="http://schemas.microsoft.com/office/drawing/2014/main" id="{8D4A313C-56B2-85B6-C529-296F92074080}"/>
              </a:ext>
            </a:extLst>
          </p:cNvPr>
          <p:cNvSpPr txBox="1"/>
          <p:nvPr/>
        </p:nvSpPr>
        <p:spPr>
          <a:xfrm>
            <a:off x="661218" y="3104536"/>
            <a:ext cx="6162369"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2. Use the train data to fit the causal model </a:t>
            </a:r>
          </a:p>
        </p:txBody>
      </p:sp>
      <p:sp>
        <p:nvSpPr>
          <p:cNvPr id="10" name="TextBox 9">
            <a:extLst>
              <a:ext uri="{FF2B5EF4-FFF2-40B4-BE49-F238E27FC236}">
                <a16:creationId xmlns:a16="http://schemas.microsoft.com/office/drawing/2014/main" id="{DBA1FB3C-A910-1754-1DF6-CB472960211A}"/>
              </a:ext>
            </a:extLst>
          </p:cNvPr>
          <p:cNvSpPr txBox="1"/>
          <p:nvPr/>
        </p:nvSpPr>
        <p:spPr>
          <a:xfrm>
            <a:off x="661217" y="4468036"/>
            <a:ext cx="6162369" cy="589072"/>
          </a:xfrm>
          <a:prstGeom prst="rect">
            <a:avLst/>
          </a:prstGeom>
          <a:noFill/>
        </p:spPr>
        <p:txBody>
          <a:bodyPr wrap="square">
            <a:spAutoFit/>
          </a:bodyPr>
          <a:lstStyle/>
          <a:p>
            <a:pPr>
              <a:lnSpc>
                <a:spcPct val="150000"/>
              </a:lnSpc>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3. Use the train data to fit the predictive model </a:t>
            </a:r>
          </a:p>
        </p:txBody>
      </p:sp>
      <p:sp>
        <p:nvSpPr>
          <p:cNvPr id="11" name="TextBox 10">
            <a:extLst>
              <a:ext uri="{FF2B5EF4-FFF2-40B4-BE49-F238E27FC236}">
                <a16:creationId xmlns:a16="http://schemas.microsoft.com/office/drawing/2014/main" id="{A3FB957D-1B36-9215-1E81-511DFFAE4ACA}"/>
              </a:ext>
            </a:extLst>
          </p:cNvPr>
          <p:cNvSpPr txBox="1"/>
          <p:nvPr/>
        </p:nvSpPr>
        <p:spPr>
          <a:xfrm>
            <a:off x="582558" y="5904204"/>
            <a:ext cx="11088331" cy="830997"/>
          </a:xfrm>
          <a:prstGeom prst="rect">
            <a:avLst/>
          </a:prstGeom>
          <a:noFill/>
        </p:spPr>
        <p:txBody>
          <a:bodyPr wrap="square">
            <a:spAutoFit/>
          </a:bodyPr>
          <a:lstStyle/>
          <a:p>
            <a:pPr>
              <a:buSzPct val="100000"/>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Note that the only difference between the two models is the inclusion of the variable “customer satisfaction” in the predictive model but not in the causal model.</a:t>
            </a:r>
          </a:p>
        </p:txBody>
      </p:sp>
      <p:sp>
        <p:nvSpPr>
          <p:cNvPr id="14" name="Slide Number Placeholder 13">
            <a:extLst>
              <a:ext uri="{FF2B5EF4-FFF2-40B4-BE49-F238E27FC236}">
                <a16:creationId xmlns:a16="http://schemas.microsoft.com/office/drawing/2014/main" id="{254BEA16-3E7A-25E4-1F75-6533763C3E88}"/>
              </a:ext>
            </a:extLst>
          </p:cNvPr>
          <p:cNvSpPr>
            <a:spLocks noGrp="1"/>
          </p:cNvSpPr>
          <p:nvPr>
            <p:ph type="sldNum" sz="quarter" idx="12"/>
          </p:nvPr>
        </p:nvSpPr>
        <p:spPr/>
        <p:txBody>
          <a:bodyPr/>
          <a:lstStyle/>
          <a:p>
            <a:fld id="{1FE259F0-7AB4-4C15-AC29-14AE27507826}" type="slidenum">
              <a:rPr lang="pt-PT" smtClean="0"/>
              <a:t>72</a:t>
            </a:fld>
            <a:endParaRPr lang="pt-PT"/>
          </a:p>
        </p:txBody>
      </p:sp>
    </p:spTree>
    <p:extLst>
      <p:ext uri="{BB962C8B-B14F-4D97-AF65-F5344CB8AC3E}">
        <p14:creationId xmlns:p14="http://schemas.microsoft.com/office/powerpoint/2010/main" val="2273349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4" name="TextBox 3">
            <a:extLst>
              <a:ext uri="{FF2B5EF4-FFF2-40B4-BE49-F238E27FC236}">
                <a16:creationId xmlns:a16="http://schemas.microsoft.com/office/drawing/2014/main" id="{1EDF7415-4045-D923-9A85-1A215BF15581}"/>
              </a:ext>
            </a:extLst>
          </p:cNvPr>
          <p:cNvSpPr txBox="1"/>
          <p:nvPr/>
        </p:nvSpPr>
        <p:spPr>
          <a:xfrm>
            <a:off x="838200" y="1686195"/>
            <a:ext cx="11009670" cy="307777"/>
          </a:xfrm>
          <a:prstGeom prst="rect">
            <a:avLst/>
          </a:prstGeom>
          <a:solidFill>
            <a:schemeClr val="bg2"/>
          </a:solidFill>
        </p:spPr>
        <p:txBody>
          <a:bodyPr wrap="square">
            <a:spAutoFit/>
          </a:bodyPr>
          <a:lstStyle/>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causal_model.summary</a:t>
            </a:r>
            <a:r>
              <a:rPr lang="pt-PT" sz="1400" b="0" dirty="0">
                <a:solidFill>
                  <a:srgbClr val="000000"/>
                </a:solidFill>
                <a:effectLst/>
                <a:latin typeface="JetBrains Mono" panose="02000009000000000000" pitchFamily="49" charset="0"/>
              </a:rPr>
              <a:t>())</a:t>
            </a:r>
          </a:p>
        </p:txBody>
      </p:sp>
      <p:pic>
        <p:nvPicPr>
          <p:cNvPr id="12" name="Picture 11">
            <a:extLst>
              <a:ext uri="{FF2B5EF4-FFF2-40B4-BE49-F238E27FC236}">
                <a16:creationId xmlns:a16="http://schemas.microsoft.com/office/drawing/2014/main" id="{E2934C58-3698-E9B3-348A-D6F16528A6D7}"/>
              </a:ext>
            </a:extLst>
          </p:cNvPr>
          <p:cNvPicPr>
            <a:picLocks noChangeAspect="1"/>
          </p:cNvPicPr>
          <p:nvPr/>
        </p:nvPicPr>
        <p:blipFill>
          <a:blip r:embed="rId2"/>
          <a:stretch>
            <a:fillRect/>
          </a:stretch>
        </p:blipFill>
        <p:spPr>
          <a:xfrm>
            <a:off x="838200" y="2095087"/>
            <a:ext cx="7635902" cy="4762913"/>
          </a:xfrm>
          <a:prstGeom prst="rect">
            <a:avLst/>
          </a:prstGeom>
        </p:spPr>
      </p:pic>
      <p:sp>
        <p:nvSpPr>
          <p:cNvPr id="13" name="Rectangle 12">
            <a:extLst>
              <a:ext uri="{FF2B5EF4-FFF2-40B4-BE49-F238E27FC236}">
                <a16:creationId xmlns:a16="http://schemas.microsoft.com/office/drawing/2014/main" id="{DAC25AC8-9A7B-C2AD-8703-F886EB175B81}"/>
              </a:ext>
            </a:extLst>
          </p:cNvPr>
          <p:cNvSpPr/>
          <p:nvPr/>
        </p:nvSpPr>
        <p:spPr>
          <a:xfrm>
            <a:off x="2487561" y="4965290"/>
            <a:ext cx="894736" cy="2360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extBox 13">
            <a:extLst>
              <a:ext uri="{FF2B5EF4-FFF2-40B4-BE49-F238E27FC236}">
                <a16:creationId xmlns:a16="http://schemas.microsoft.com/office/drawing/2014/main" id="{96B804C1-6519-C65A-F2DB-EEA3FC9E5491}"/>
              </a:ext>
            </a:extLst>
          </p:cNvPr>
          <p:cNvSpPr txBox="1"/>
          <p:nvPr/>
        </p:nvSpPr>
        <p:spPr>
          <a:xfrm>
            <a:off x="7104709" y="3429000"/>
            <a:ext cx="4920143" cy="963021"/>
          </a:xfrm>
          <a:prstGeom prst="rect">
            <a:avLst/>
          </a:prstGeom>
          <a:noFill/>
        </p:spPr>
        <p:txBody>
          <a:bodyPr wrap="square">
            <a:spAutoFit/>
          </a:bodyPr>
          <a:lstStyle/>
          <a:p>
            <a:pPr marL="914400" lvl="5" algn="ctr">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a:t>
            </a:r>
            <a:r>
              <a:rPr lang="en-US" sz="2200" b="1" i="1" dirty="0">
                <a:latin typeface="Calibri" panose="020F0502020204030204" pitchFamily="34" charset="0"/>
                <a:ea typeface="Calibri" panose="020F0502020204030204" pitchFamily="34" charset="0"/>
                <a:cs typeface="Calibri" panose="020F0502020204030204" pitchFamily="34" charset="0"/>
              </a:rPr>
              <a:t>causal model </a:t>
            </a:r>
            <a:r>
              <a:rPr lang="en-US" sz="2200" i="1" dirty="0">
                <a:latin typeface="Calibri" panose="020F0502020204030204" pitchFamily="34" charset="0"/>
                <a:ea typeface="Calibri" panose="020F0502020204030204" pitchFamily="34" charset="0"/>
                <a:cs typeface="Calibri" panose="020F0502020204030204" pitchFamily="34" charset="0"/>
              </a:rPr>
              <a:t>gives a </a:t>
            </a:r>
            <a:r>
              <a:rPr lang="en-US" sz="2200" b="1" i="1" dirty="0">
                <a:latin typeface="Calibri" panose="020F0502020204030204" pitchFamily="34" charset="0"/>
                <a:ea typeface="Calibri" panose="020F0502020204030204" pitchFamily="34" charset="0"/>
                <a:cs typeface="Calibri" panose="020F0502020204030204" pitchFamily="34" charset="0"/>
              </a:rPr>
              <a:t>correct estimate of the effect</a:t>
            </a:r>
          </a:p>
        </p:txBody>
      </p:sp>
      <p:sp>
        <p:nvSpPr>
          <p:cNvPr id="8" name="Slide Number Placeholder 7">
            <a:extLst>
              <a:ext uri="{FF2B5EF4-FFF2-40B4-BE49-F238E27FC236}">
                <a16:creationId xmlns:a16="http://schemas.microsoft.com/office/drawing/2014/main" id="{A56E05F3-89F0-4082-B942-778F831950B5}"/>
              </a:ext>
            </a:extLst>
          </p:cNvPr>
          <p:cNvSpPr>
            <a:spLocks noGrp="1"/>
          </p:cNvSpPr>
          <p:nvPr>
            <p:ph type="sldNum" sz="quarter" idx="12"/>
          </p:nvPr>
        </p:nvSpPr>
        <p:spPr/>
        <p:txBody>
          <a:bodyPr/>
          <a:lstStyle/>
          <a:p>
            <a:fld id="{1FE259F0-7AB4-4C15-AC29-14AE27507826}" type="slidenum">
              <a:rPr lang="pt-PT" smtClean="0"/>
              <a:t>73</a:t>
            </a:fld>
            <a:endParaRPr lang="pt-PT"/>
          </a:p>
        </p:txBody>
      </p:sp>
    </p:spTree>
    <p:extLst>
      <p:ext uri="{BB962C8B-B14F-4D97-AF65-F5344CB8AC3E}">
        <p14:creationId xmlns:p14="http://schemas.microsoft.com/office/powerpoint/2010/main" val="3864587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2" name="TextBox 1">
            <a:extLst>
              <a:ext uri="{FF2B5EF4-FFF2-40B4-BE49-F238E27FC236}">
                <a16:creationId xmlns:a16="http://schemas.microsoft.com/office/drawing/2014/main" id="{E577BBD2-CD99-E141-C908-B56E68227DC8}"/>
              </a:ext>
            </a:extLst>
          </p:cNvPr>
          <p:cNvSpPr txBox="1"/>
          <p:nvPr/>
        </p:nvSpPr>
        <p:spPr>
          <a:xfrm>
            <a:off x="838200" y="1686195"/>
            <a:ext cx="11009670" cy="307777"/>
          </a:xfrm>
          <a:prstGeom prst="rect">
            <a:avLst/>
          </a:prstGeom>
          <a:solidFill>
            <a:schemeClr val="bg2"/>
          </a:solidFill>
        </p:spPr>
        <p:txBody>
          <a:bodyPr wrap="square">
            <a:spAutoFit/>
          </a:bodyPr>
          <a:lstStyle/>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predictive_model.summary</a:t>
            </a:r>
            <a:r>
              <a:rPr lang="pt-PT" sz="1400" b="0" dirty="0">
                <a:solidFill>
                  <a:srgbClr val="000000"/>
                </a:solidFill>
                <a:effectLst/>
                <a:latin typeface="JetBrains Mono" panose="02000009000000000000" pitchFamily="49" charset="0"/>
              </a:rPr>
              <a:t>())</a:t>
            </a:r>
          </a:p>
        </p:txBody>
      </p:sp>
      <p:pic>
        <p:nvPicPr>
          <p:cNvPr id="6" name="Picture 5">
            <a:extLst>
              <a:ext uri="{FF2B5EF4-FFF2-40B4-BE49-F238E27FC236}">
                <a16:creationId xmlns:a16="http://schemas.microsoft.com/office/drawing/2014/main" id="{9AAC480C-3F0E-655F-6F23-FB880C6C4119}"/>
              </a:ext>
            </a:extLst>
          </p:cNvPr>
          <p:cNvPicPr>
            <a:picLocks noChangeAspect="1"/>
          </p:cNvPicPr>
          <p:nvPr/>
        </p:nvPicPr>
        <p:blipFill>
          <a:blip r:embed="rId2"/>
          <a:stretch>
            <a:fillRect/>
          </a:stretch>
        </p:blipFill>
        <p:spPr>
          <a:xfrm>
            <a:off x="838200" y="1993972"/>
            <a:ext cx="7408927" cy="4856038"/>
          </a:xfrm>
          <a:prstGeom prst="rect">
            <a:avLst/>
          </a:prstGeom>
        </p:spPr>
      </p:pic>
      <p:sp>
        <p:nvSpPr>
          <p:cNvPr id="7" name="Rectangle 6">
            <a:extLst>
              <a:ext uri="{FF2B5EF4-FFF2-40B4-BE49-F238E27FC236}">
                <a16:creationId xmlns:a16="http://schemas.microsoft.com/office/drawing/2014/main" id="{807B2F2A-027E-3DB0-D27D-9132BCFE6409}"/>
              </a:ext>
            </a:extLst>
          </p:cNvPr>
          <p:cNvSpPr/>
          <p:nvPr/>
        </p:nvSpPr>
        <p:spPr>
          <a:xfrm>
            <a:off x="2595715" y="4670324"/>
            <a:ext cx="4896465" cy="1573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a:extLst>
              <a:ext uri="{FF2B5EF4-FFF2-40B4-BE49-F238E27FC236}">
                <a16:creationId xmlns:a16="http://schemas.microsoft.com/office/drawing/2014/main" id="{D6B639CA-DED5-9EE1-67A4-8D2E6A139C13}"/>
              </a:ext>
            </a:extLst>
          </p:cNvPr>
          <p:cNvSpPr/>
          <p:nvPr/>
        </p:nvSpPr>
        <p:spPr>
          <a:xfrm>
            <a:off x="838199" y="6604167"/>
            <a:ext cx="1885335" cy="2360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Box 8">
            <a:extLst>
              <a:ext uri="{FF2B5EF4-FFF2-40B4-BE49-F238E27FC236}">
                <a16:creationId xmlns:a16="http://schemas.microsoft.com/office/drawing/2014/main" id="{7E659EE9-536E-1754-05DA-8EDB641F892C}"/>
              </a:ext>
            </a:extLst>
          </p:cNvPr>
          <p:cNvSpPr txBox="1"/>
          <p:nvPr/>
        </p:nvSpPr>
        <p:spPr>
          <a:xfrm>
            <a:off x="6813755" y="2821905"/>
            <a:ext cx="5171768" cy="3200171"/>
          </a:xfrm>
          <a:prstGeom prst="rect">
            <a:avLst/>
          </a:prstGeom>
          <a:noFill/>
        </p:spPr>
        <p:txBody>
          <a:bodyPr wrap="square">
            <a:spAutoFit/>
          </a:bodyPr>
          <a:lstStyle/>
          <a:p>
            <a:pPr marL="914400" lvl="5" algn="ctr">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a:t>
            </a:r>
            <a:r>
              <a:rPr lang="en-US" sz="2200" b="1" i="1" dirty="0">
                <a:latin typeface="Calibri" panose="020F0502020204030204" pitchFamily="34" charset="0"/>
                <a:ea typeface="Calibri" panose="020F0502020204030204" pitchFamily="34" charset="0"/>
                <a:cs typeface="Calibri" panose="020F0502020204030204" pitchFamily="34" charset="0"/>
              </a:rPr>
              <a:t>predictive model </a:t>
            </a:r>
            <a:r>
              <a:rPr lang="en-US" sz="2200" i="1" dirty="0">
                <a:latin typeface="Calibri" panose="020F0502020204030204" pitchFamily="34" charset="0"/>
                <a:ea typeface="Calibri" panose="020F0502020204030204" pitchFamily="34" charset="0"/>
                <a:cs typeface="Calibri" panose="020F0502020204030204" pitchFamily="34" charset="0"/>
              </a:rPr>
              <a:t>gives an </a:t>
            </a:r>
            <a:r>
              <a:rPr lang="en-US" sz="2200" b="1" i="1" dirty="0">
                <a:latin typeface="Calibri" panose="020F0502020204030204" pitchFamily="34" charset="0"/>
                <a:ea typeface="Calibri" panose="020F0502020204030204" pitchFamily="34" charset="0"/>
                <a:cs typeface="Calibri" panose="020F0502020204030204" pitchFamily="34" charset="0"/>
              </a:rPr>
              <a:t>incorrect estimate of the effect</a:t>
            </a:r>
          </a:p>
          <a:p>
            <a:pPr marL="914400" lvl="5" algn="ctr">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(it’s even worse than this because the predictive model actually says that there is </a:t>
            </a:r>
            <a:r>
              <a:rPr lang="en-US" sz="2200" b="1" i="1" dirty="0">
                <a:latin typeface="Calibri" panose="020F0502020204030204" pitchFamily="34" charset="0"/>
                <a:ea typeface="Calibri" panose="020F0502020204030204" pitchFamily="34" charset="0"/>
                <a:cs typeface="Calibri" panose="020F0502020204030204" pitchFamily="34" charset="0"/>
              </a:rPr>
              <a:t>no effect at all</a:t>
            </a:r>
            <a:r>
              <a:rPr lang="en-US" sz="2200" i="1" dirty="0">
                <a:latin typeface="Calibri" panose="020F0502020204030204" pitchFamily="34" charset="0"/>
                <a:ea typeface="Calibri" panose="020F0502020204030204" pitchFamily="34" charset="0"/>
                <a:cs typeface="Calibri" panose="020F0502020204030204" pitchFamily="34" charset="0"/>
              </a:rPr>
              <a:t>, and we know there is because we set it in our simulation)</a:t>
            </a:r>
          </a:p>
        </p:txBody>
      </p:sp>
      <p:sp>
        <p:nvSpPr>
          <p:cNvPr id="12" name="Slide Number Placeholder 11">
            <a:extLst>
              <a:ext uri="{FF2B5EF4-FFF2-40B4-BE49-F238E27FC236}">
                <a16:creationId xmlns:a16="http://schemas.microsoft.com/office/drawing/2014/main" id="{61C8A5C6-B84E-1CBD-B7B2-00297A180AB5}"/>
              </a:ext>
            </a:extLst>
          </p:cNvPr>
          <p:cNvSpPr>
            <a:spLocks noGrp="1"/>
          </p:cNvSpPr>
          <p:nvPr>
            <p:ph type="sldNum" sz="quarter" idx="12"/>
          </p:nvPr>
        </p:nvSpPr>
        <p:spPr/>
        <p:txBody>
          <a:bodyPr/>
          <a:lstStyle/>
          <a:p>
            <a:fld id="{1FE259F0-7AB4-4C15-AC29-14AE27507826}" type="slidenum">
              <a:rPr lang="pt-PT" smtClean="0"/>
              <a:t>74</a:t>
            </a:fld>
            <a:endParaRPr lang="pt-PT"/>
          </a:p>
        </p:txBody>
      </p:sp>
    </p:spTree>
    <p:extLst>
      <p:ext uri="{BB962C8B-B14F-4D97-AF65-F5344CB8AC3E}">
        <p14:creationId xmlns:p14="http://schemas.microsoft.com/office/powerpoint/2010/main" val="8142487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4" name="TextBox 3">
            <a:extLst>
              <a:ext uri="{FF2B5EF4-FFF2-40B4-BE49-F238E27FC236}">
                <a16:creationId xmlns:a16="http://schemas.microsoft.com/office/drawing/2014/main" id="{94264896-2D7E-9342-E587-6EAB842CD49B}"/>
              </a:ext>
            </a:extLst>
          </p:cNvPr>
          <p:cNvSpPr txBox="1"/>
          <p:nvPr/>
        </p:nvSpPr>
        <p:spPr>
          <a:xfrm>
            <a:off x="838200" y="1686195"/>
            <a:ext cx="11009670" cy="1384995"/>
          </a:xfrm>
          <a:prstGeom prst="rect">
            <a:avLst/>
          </a:prstGeom>
          <a:solidFill>
            <a:schemeClr val="bg2"/>
          </a:solidFill>
        </p:spPr>
        <p:txBody>
          <a:bodyPr wrap="square">
            <a:spAutoFit/>
          </a:bodyPr>
          <a:lstStyle/>
          <a:p>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Assess</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predictive</a:t>
            </a:r>
            <a:r>
              <a:rPr lang="pt-PT" sz="1400" b="0" dirty="0">
                <a:solidFill>
                  <a:srgbClr val="AAAAAA"/>
                </a:solidFill>
                <a:effectLst/>
                <a:latin typeface="JetBrains Mono" panose="02000009000000000000" pitchFamily="49" charset="0"/>
              </a:rPr>
              <a:t> performance </a:t>
            </a:r>
            <a:r>
              <a:rPr lang="pt-PT" sz="1400" b="0" dirty="0" err="1">
                <a:solidFill>
                  <a:srgbClr val="AAAAAA"/>
                </a:solidFill>
                <a:effectLst/>
                <a:latin typeface="JetBrains Mono" panose="02000009000000000000" pitchFamily="49" charset="0"/>
              </a:rPr>
              <a:t>of</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causal </a:t>
            </a:r>
            <a:r>
              <a:rPr lang="pt-PT" sz="1400" b="0" dirty="0" err="1">
                <a:solidFill>
                  <a:srgbClr val="AAAAAA"/>
                </a:solidFill>
                <a:effectLst/>
                <a:latin typeface="JetBrains Mono" panose="02000009000000000000" pitchFamily="49" charset="0"/>
              </a:rPr>
              <a:t>model</a:t>
            </a: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causal_model.predict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causal_features</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causal_rmse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np.sqrt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mean_squared_error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2</a:t>
            </a:r>
            <a:r>
              <a:rPr lang="pt-PT" sz="1400" b="0" dirty="0">
                <a:solidFill>
                  <a:srgbClr val="000000"/>
                </a:solidFill>
                <a:effectLst/>
                <a:latin typeface="JetBrains Mono" panose="02000009000000000000" pitchFamily="49" charset="0"/>
              </a:rPr>
              <a:t>)</a:t>
            </a:r>
          </a:p>
          <a:p>
            <a:endParaRPr lang="pt-PT" sz="1400" b="0" dirty="0">
              <a:solidFill>
                <a:srgbClr val="A52A2A"/>
              </a:solidFill>
              <a:effectLst/>
              <a:latin typeface="JetBrains Mono" panose="02000009000000000000" pitchFamily="49" charset="0"/>
            </a:endParaRPr>
          </a:p>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f'Causal</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 RMSE: {</a:t>
            </a:r>
            <a:r>
              <a:rPr lang="pt-PT" sz="1400" b="0" dirty="0" err="1">
                <a:solidFill>
                  <a:srgbClr val="000000"/>
                </a:solidFill>
                <a:effectLst/>
                <a:latin typeface="JetBrains Mono" panose="02000009000000000000" pitchFamily="49" charset="0"/>
              </a:rPr>
              <a:t>causal_rmse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p:txBody>
      </p:sp>
      <p:sp>
        <p:nvSpPr>
          <p:cNvPr id="10" name="TextBox 9">
            <a:extLst>
              <a:ext uri="{FF2B5EF4-FFF2-40B4-BE49-F238E27FC236}">
                <a16:creationId xmlns:a16="http://schemas.microsoft.com/office/drawing/2014/main" id="{113B32E5-5523-11B8-7EC3-96378731F14B}"/>
              </a:ext>
            </a:extLst>
          </p:cNvPr>
          <p:cNvSpPr txBox="1"/>
          <p:nvPr/>
        </p:nvSpPr>
        <p:spPr>
          <a:xfrm>
            <a:off x="0" y="5518335"/>
            <a:ext cx="11847869" cy="955967"/>
          </a:xfrm>
          <a:prstGeom prst="rect">
            <a:avLst/>
          </a:prstGeom>
          <a:noFill/>
        </p:spPr>
        <p:txBody>
          <a:bodyPr wrap="square">
            <a:spAutoFit/>
          </a:bodyPr>
          <a:lstStyle/>
          <a:p>
            <a:pPr marL="914400" lvl="5">
              <a:lnSpc>
                <a:spcPts val="3500"/>
              </a:lnSpc>
              <a:buSzPct val="100000"/>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The </a:t>
            </a:r>
            <a:r>
              <a:rPr lang="en-US" sz="2200" b="1" i="1" dirty="0">
                <a:latin typeface="Calibri" panose="020F0502020204030204" pitchFamily="34" charset="0"/>
                <a:ea typeface="Calibri" panose="020F0502020204030204" pitchFamily="34" charset="0"/>
                <a:cs typeface="Calibri" panose="020F0502020204030204" pitchFamily="34" charset="0"/>
              </a:rPr>
              <a:t>predictive model </a:t>
            </a:r>
            <a:r>
              <a:rPr lang="en-US" sz="2200" i="1" dirty="0">
                <a:latin typeface="Calibri" panose="020F0502020204030204" pitchFamily="34" charset="0"/>
                <a:ea typeface="Calibri" panose="020F0502020204030204" pitchFamily="34" charset="0"/>
                <a:cs typeface="Calibri" panose="020F0502020204030204" pitchFamily="34" charset="0"/>
              </a:rPr>
              <a:t>outperforms the causal inference model in terms of pure predictive performance (RMSE is approximately 20% lower for the predictive model).</a:t>
            </a:r>
          </a:p>
        </p:txBody>
      </p:sp>
      <p:sp>
        <p:nvSpPr>
          <p:cNvPr id="11" name="TextBox 10">
            <a:extLst>
              <a:ext uri="{FF2B5EF4-FFF2-40B4-BE49-F238E27FC236}">
                <a16:creationId xmlns:a16="http://schemas.microsoft.com/office/drawing/2014/main" id="{0329CD4A-5404-64B9-AF4D-A3AA11D31204}"/>
              </a:ext>
            </a:extLst>
          </p:cNvPr>
          <p:cNvSpPr txBox="1"/>
          <p:nvPr/>
        </p:nvSpPr>
        <p:spPr>
          <a:xfrm>
            <a:off x="848031" y="3082616"/>
            <a:ext cx="6199238" cy="369332"/>
          </a:xfrm>
          <a:prstGeom prst="rect">
            <a:avLst/>
          </a:prstGeom>
          <a:noFill/>
        </p:spPr>
        <p:txBody>
          <a:bodyPr wrap="square">
            <a:spAutoFit/>
          </a:bodyPr>
          <a:lstStyle/>
          <a:p>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Causal </a:t>
            </a:r>
            <a:r>
              <a:rPr lang="pt-PT"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model</a:t>
            </a:r>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RMSE: 66.12</a:t>
            </a:r>
            <a:endParaRPr lang="pt-PT"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9F47F82-E490-9DDE-B4BF-694CF0DD3BD3}"/>
              </a:ext>
            </a:extLst>
          </p:cNvPr>
          <p:cNvSpPr txBox="1"/>
          <p:nvPr/>
        </p:nvSpPr>
        <p:spPr>
          <a:xfrm>
            <a:off x="838199" y="3602265"/>
            <a:ext cx="11009670" cy="1384995"/>
          </a:xfrm>
          <a:prstGeom prst="rect">
            <a:avLst/>
          </a:prstGeom>
          <a:solidFill>
            <a:schemeClr val="bg2"/>
          </a:solidFill>
        </p:spPr>
        <p:txBody>
          <a:bodyPr wrap="square">
            <a:spAutoFit/>
          </a:bodyPr>
          <a:lstStyle/>
          <a:p>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Assess</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predictive</a:t>
            </a:r>
            <a:r>
              <a:rPr lang="pt-PT" sz="1400" b="0" dirty="0">
                <a:solidFill>
                  <a:srgbClr val="AAAAAA"/>
                </a:solidFill>
                <a:effectLst/>
                <a:latin typeface="JetBrains Mono" panose="02000009000000000000" pitchFamily="49" charset="0"/>
              </a:rPr>
              <a:t> performance </a:t>
            </a:r>
            <a:r>
              <a:rPr lang="pt-PT" sz="1400" b="0" dirty="0" err="1">
                <a:solidFill>
                  <a:srgbClr val="AAAAAA"/>
                </a:solidFill>
                <a:effectLst/>
                <a:latin typeface="JetBrains Mono" panose="02000009000000000000" pitchFamily="49" charset="0"/>
              </a:rPr>
              <a:t>of</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the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predictive</a:t>
            </a:r>
            <a:r>
              <a:rPr lang="pt-PT" sz="1400" b="0" dirty="0">
                <a:solidFill>
                  <a:srgbClr val="AAAAAA"/>
                </a:solidFill>
                <a:effectLst/>
                <a:latin typeface="JetBrains Mono" panose="02000009000000000000" pitchFamily="49" charset="0"/>
              </a:rPr>
              <a:t> </a:t>
            </a:r>
            <a:r>
              <a:rPr lang="pt-PT" sz="1400" b="0" dirty="0" err="1">
                <a:solidFill>
                  <a:srgbClr val="AAAAAA"/>
                </a:solidFill>
                <a:effectLst/>
                <a:latin typeface="JetBrains Mono" panose="02000009000000000000" pitchFamily="49" charset="0"/>
              </a:rPr>
              <a:t>model</a:t>
            </a:r>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predictive_model.predict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sm.add_constant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X_test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predictive_features</a:t>
            </a:r>
            <a:r>
              <a:rPr lang="pt-PT" sz="1400" b="0" dirty="0">
                <a:solidFill>
                  <a:srgbClr val="000000"/>
                </a:solidFill>
                <a:effectLst/>
                <a:latin typeface="JetBrains Mono" panose="02000009000000000000" pitchFamily="49" charset="0"/>
              </a:rPr>
              <a:t>]))</a:t>
            </a:r>
          </a:p>
          <a:p>
            <a:endParaRPr lang="pt-PT" sz="1400" b="0" dirty="0">
              <a:solidFill>
                <a:srgbClr val="000000"/>
              </a:solidFill>
              <a:effectLst/>
              <a:latin typeface="JetBrains Mono" panose="02000009000000000000" pitchFamily="49" charset="0"/>
            </a:endParaRPr>
          </a:p>
          <a:p>
            <a:r>
              <a:rPr lang="pt-PT" sz="1400" b="0" dirty="0" err="1">
                <a:solidFill>
                  <a:srgbClr val="000000"/>
                </a:solidFill>
                <a:effectLst/>
                <a:latin typeface="JetBrains Mono" panose="02000009000000000000" pitchFamily="49" charset="0"/>
              </a:rPr>
              <a:t>predictive_model_rmse</a:t>
            </a:r>
            <a:r>
              <a:rPr lang="pt-PT" sz="1400" b="0" dirty="0">
                <a:solidFill>
                  <a:srgbClr val="000000"/>
                </a:solidFill>
                <a:effectLst/>
                <a:latin typeface="JetBrains Mono" panose="02000009000000000000" pitchFamily="49" charset="0"/>
              </a:rPr>
              <a:t> = </a:t>
            </a:r>
            <a:r>
              <a:rPr lang="pt-PT" sz="1400" b="0" dirty="0" err="1">
                <a:solidFill>
                  <a:srgbClr val="000000"/>
                </a:solidFill>
                <a:effectLst/>
                <a:latin typeface="JetBrains Mono" panose="02000009000000000000" pitchFamily="49" charset="0"/>
              </a:rPr>
              <a:t>np.round</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np.sqrt</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mean_squared_error</a:t>
            </a:r>
            <a:r>
              <a:rPr lang="pt-PT" sz="1400" b="0" dirty="0">
                <a:solidFill>
                  <a:srgbClr val="000000"/>
                </a:solidFill>
                <a:effectLst/>
                <a:latin typeface="JetBrains Mono" panose="02000009000000000000" pitchFamily="49" charset="0"/>
              </a:rPr>
              <a:t>(</a:t>
            </a:r>
            <a:r>
              <a:rPr lang="pt-PT" sz="1400" b="0" dirty="0" err="1">
                <a:solidFill>
                  <a:srgbClr val="000000"/>
                </a:solidFill>
                <a:effectLst/>
                <a:latin typeface="JetBrains Mono" panose="02000009000000000000" pitchFamily="49" charset="0"/>
              </a:rPr>
              <a:t>y_test</a:t>
            </a:r>
            <a:r>
              <a:rPr lang="pt-PT" sz="1400" b="0" dirty="0">
                <a:solidFill>
                  <a:srgbClr val="000000"/>
                </a:solidFill>
                <a:effectLst/>
                <a:latin typeface="JetBrains Mono" panose="02000009000000000000" pitchFamily="49" charset="0"/>
              </a:rPr>
              <a:t>, </a:t>
            </a:r>
            <a:r>
              <a:rPr lang="pt-PT" sz="1400" b="0" dirty="0" err="1">
                <a:solidFill>
                  <a:srgbClr val="000000"/>
                </a:solidFill>
                <a:effectLst/>
                <a:latin typeface="JetBrains Mono" panose="02000009000000000000" pitchFamily="49" charset="0"/>
              </a:rPr>
              <a:t>y_pred</a:t>
            </a:r>
            <a:r>
              <a:rPr lang="pt-PT" sz="1400" b="0" dirty="0">
                <a:solidFill>
                  <a:srgbClr val="000000"/>
                </a:solidFill>
                <a:effectLst/>
                <a:latin typeface="JetBrains Mono" panose="02000009000000000000" pitchFamily="49" charset="0"/>
              </a:rPr>
              <a:t>)),</a:t>
            </a:r>
            <a:r>
              <a:rPr lang="pt-PT" sz="1400" b="0" dirty="0">
                <a:solidFill>
                  <a:srgbClr val="0000CD"/>
                </a:solidFill>
                <a:effectLst/>
                <a:latin typeface="JetBrains Mono" panose="02000009000000000000" pitchFamily="49" charset="0"/>
              </a:rPr>
              <a:t>2</a:t>
            </a:r>
            <a:r>
              <a:rPr lang="pt-PT" sz="1400" b="0" dirty="0">
                <a:solidFill>
                  <a:srgbClr val="000000"/>
                </a:solidFill>
                <a:effectLst/>
                <a:latin typeface="JetBrains Mono" panose="02000009000000000000" pitchFamily="49" charset="0"/>
              </a:rPr>
              <a:t>)</a:t>
            </a:r>
          </a:p>
          <a:p>
            <a:endParaRPr lang="pt-PT" sz="1400" b="0" dirty="0">
              <a:solidFill>
                <a:srgbClr val="A52A2A"/>
              </a:solidFill>
              <a:effectLst/>
              <a:latin typeface="JetBrains Mono" panose="02000009000000000000" pitchFamily="49" charset="0"/>
            </a:endParaRPr>
          </a:p>
          <a:p>
            <a:r>
              <a:rPr lang="pt-PT" sz="1400" b="0" dirty="0">
                <a:solidFill>
                  <a:srgbClr val="A52A2A"/>
                </a:solidFill>
                <a:effectLst/>
                <a:latin typeface="JetBrains Mono" panose="02000009000000000000" pitchFamily="49" charset="0"/>
              </a:rPr>
              <a:t>print</a:t>
            </a:r>
            <a:r>
              <a:rPr lang="pt-PT" sz="1400" b="0" dirty="0">
                <a:solidFill>
                  <a:srgbClr val="000000"/>
                </a:solidFill>
                <a:effectLst/>
                <a:latin typeface="JetBrains Mono" panose="02000009000000000000" pitchFamily="49" charset="0"/>
              </a:rPr>
              <a:t>(</a:t>
            </a:r>
            <a:r>
              <a:rPr lang="pt-PT" sz="1400" b="0" dirty="0" err="1">
                <a:solidFill>
                  <a:srgbClr val="0000CD"/>
                </a:solidFill>
                <a:effectLst/>
                <a:latin typeface="JetBrains Mono" panose="02000009000000000000" pitchFamily="49" charset="0"/>
              </a:rPr>
              <a:t>f'Predictive</a:t>
            </a:r>
            <a:r>
              <a:rPr lang="pt-PT" sz="1400" b="0" dirty="0">
                <a:solidFill>
                  <a:srgbClr val="0000CD"/>
                </a:solidFill>
                <a:effectLst/>
                <a:latin typeface="JetBrains Mono" panose="02000009000000000000" pitchFamily="49" charset="0"/>
              </a:rPr>
              <a:t> </a:t>
            </a:r>
            <a:r>
              <a:rPr lang="pt-PT" sz="1400" b="0" dirty="0" err="1">
                <a:solidFill>
                  <a:srgbClr val="0000CD"/>
                </a:solidFill>
                <a:effectLst/>
                <a:latin typeface="JetBrains Mono" panose="02000009000000000000" pitchFamily="49" charset="0"/>
              </a:rPr>
              <a:t>model</a:t>
            </a:r>
            <a:r>
              <a:rPr lang="pt-PT" sz="1400" b="0" dirty="0">
                <a:solidFill>
                  <a:srgbClr val="0000CD"/>
                </a:solidFill>
                <a:effectLst/>
                <a:latin typeface="JetBrains Mono" panose="02000009000000000000" pitchFamily="49" charset="0"/>
              </a:rPr>
              <a:t> RMSE: {</a:t>
            </a:r>
            <a:r>
              <a:rPr lang="pt-PT" sz="1400" b="0" dirty="0" err="1">
                <a:solidFill>
                  <a:srgbClr val="000000"/>
                </a:solidFill>
                <a:effectLst/>
                <a:latin typeface="JetBrains Mono" panose="02000009000000000000" pitchFamily="49" charset="0"/>
              </a:rPr>
              <a:t>predictive_model_rmse</a:t>
            </a:r>
            <a:r>
              <a:rPr lang="pt-PT" sz="1400" b="0" dirty="0">
                <a:solidFill>
                  <a:srgbClr val="0000CD"/>
                </a:solidFill>
                <a:effectLst/>
                <a:latin typeface="JetBrains Mono" panose="02000009000000000000" pitchFamily="49" charset="0"/>
              </a:rPr>
              <a:t>}'</a:t>
            </a:r>
            <a:r>
              <a:rPr lang="pt-PT" sz="1400" b="0" dirty="0">
                <a:solidFill>
                  <a:srgbClr val="000000"/>
                </a:solidFill>
                <a:effectLst/>
                <a:latin typeface="JetBrains Mono" panose="02000009000000000000" pitchFamily="49" charset="0"/>
              </a:rPr>
              <a:t>)</a:t>
            </a:r>
          </a:p>
        </p:txBody>
      </p:sp>
      <p:sp>
        <p:nvSpPr>
          <p:cNvPr id="13" name="TextBox 12">
            <a:extLst>
              <a:ext uri="{FF2B5EF4-FFF2-40B4-BE49-F238E27FC236}">
                <a16:creationId xmlns:a16="http://schemas.microsoft.com/office/drawing/2014/main" id="{CD1112DD-401D-71B1-AB37-2C7B35E2C616}"/>
              </a:ext>
            </a:extLst>
          </p:cNvPr>
          <p:cNvSpPr txBox="1"/>
          <p:nvPr/>
        </p:nvSpPr>
        <p:spPr>
          <a:xfrm>
            <a:off x="848031" y="5137577"/>
            <a:ext cx="6199238" cy="369332"/>
          </a:xfrm>
          <a:prstGeom prst="rect">
            <a:avLst/>
          </a:prstGeom>
          <a:noFill/>
        </p:spPr>
        <p:txBody>
          <a:bodyPr wrap="square">
            <a:spAutoFit/>
          </a:bodyPr>
          <a:lstStyle/>
          <a:p>
            <a:r>
              <a:rPr lang="pt-PT"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Predictive</a:t>
            </a:r>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pt-PT"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model</a:t>
            </a:r>
            <a:r>
              <a:rPr lang="pt-PT"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RMSE: 50.96</a:t>
            </a:r>
            <a:endParaRPr lang="pt-PT"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6BFD41E7-57EE-50E9-52E4-FAC802B704FE}"/>
              </a:ext>
            </a:extLst>
          </p:cNvPr>
          <p:cNvSpPr>
            <a:spLocks noGrp="1"/>
          </p:cNvSpPr>
          <p:nvPr>
            <p:ph type="sldNum" sz="quarter" idx="12"/>
          </p:nvPr>
        </p:nvSpPr>
        <p:spPr/>
        <p:txBody>
          <a:bodyPr/>
          <a:lstStyle/>
          <a:p>
            <a:fld id="{1FE259F0-7AB4-4C15-AC29-14AE27507826}" type="slidenum">
              <a:rPr lang="pt-PT" smtClean="0"/>
              <a:t>75</a:t>
            </a:fld>
            <a:endParaRPr lang="pt-PT"/>
          </a:p>
        </p:txBody>
      </p:sp>
    </p:spTree>
    <p:extLst>
      <p:ext uri="{BB962C8B-B14F-4D97-AF65-F5344CB8AC3E}">
        <p14:creationId xmlns:p14="http://schemas.microsoft.com/office/powerpoint/2010/main" val="920236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2" name="TextBox 1">
            <a:extLst>
              <a:ext uri="{FF2B5EF4-FFF2-40B4-BE49-F238E27FC236}">
                <a16:creationId xmlns:a16="http://schemas.microsoft.com/office/drawing/2014/main" id="{E84DC18B-072D-3F76-C9CC-A94120C3E2C6}"/>
              </a:ext>
            </a:extLst>
          </p:cNvPr>
          <p:cNvSpPr txBox="1"/>
          <p:nvPr/>
        </p:nvSpPr>
        <p:spPr>
          <a:xfrm>
            <a:off x="0" y="1678205"/>
            <a:ext cx="11739714" cy="955133"/>
          </a:xfrm>
          <a:prstGeom prst="rect">
            <a:avLst/>
          </a:prstGeom>
          <a:noFill/>
        </p:spPr>
        <p:txBody>
          <a:bodyPr wrap="square">
            <a:spAutoFit/>
          </a:bodyPr>
          <a:lstStyle/>
          <a:p>
            <a:pPr marL="1257300" lvl="5" indent="-342900">
              <a:lnSpc>
                <a:spcPts val="3500"/>
              </a:lnSpc>
              <a:buSzPct val="100000"/>
              <a:buFont typeface="Arial" panose="020B0604020202020204" pitchFamily="34" charset="0"/>
              <a:buChar char="•"/>
              <a:tabLst>
                <a:tab pos="457200" algn="l"/>
              </a:tabLst>
            </a:pPr>
            <a:r>
              <a:rPr lang="en-US" sz="2200" i="1" dirty="0">
                <a:latin typeface="Calibri" panose="020F0502020204030204" pitchFamily="34" charset="0"/>
                <a:ea typeface="Calibri" panose="020F0502020204030204" pitchFamily="34" charset="0"/>
                <a:cs typeface="Calibri" panose="020F0502020204030204" pitchFamily="34" charset="0"/>
              </a:rPr>
              <a:t>We can simulate our system many times to check if our assessment is consistent.</a:t>
            </a:r>
          </a:p>
          <a:p>
            <a:pPr marL="1257300" lvl="5" indent="-342900">
              <a:lnSpc>
                <a:spcPts val="3500"/>
              </a:lnSpc>
              <a:buSzPct val="100000"/>
              <a:buFont typeface="Arial" panose="020B0604020202020204" pitchFamily="34" charset="0"/>
              <a:buChar char="•"/>
              <a:tabLst>
                <a:tab pos="457200" algn="l"/>
              </a:tabLst>
            </a:pPr>
            <a:r>
              <a:rPr lang="en-US" sz="2200" i="1" dirty="0"/>
              <a:t>From 1,000 simulations we get:</a:t>
            </a:r>
            <a:endParaRPr lang="en-US" sz="2200" i="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80F6E09C-A690-26CC-40AF-DF28CBD4EB1C}"/>
              </a:ext>
            </a:extLst>
          </p:cNvPr>
          <p:cNvGraphicFramePr>
            <a:graphicFrameLocks noGrp="1"/>
          </p:cNvGraphicFramePr>
          <p:nvPr>
            <p:extLst>
              <p:ext uri="{D42A27DB-BD31-4B8C-83A1-F6EECF244321}">
                <p14:modId xmlns:p14="http://schemas.microsoft.com/office/powerpoint/2010/main" val="2977262955"/>
              </p:ext>
            </p:extLst>
          </p:nvPr>
        </p:nvGraphicFramePr>
        <p:xfrm>
          <a:off x="838199" y="2786942"/>
          <a:ext cx="7200900" cy="2757200"/>
        </p:xfrm>
        <a:graphic>
          <a:graphicData uri="http://schemas.openxmlformats.org/drawingml/2006/table">
            <a:tbl>
              <a:tblPr>
                <a:tableStyleId>{5C22544A-7EE6-4342-B048-85BDC9FD1C3A}</a:tableStyleId>
              </a:tblPr>
              <a:tblGrid>
                <a:gridCol w="1540842">
                  <a:extLst>
                    <a:ext uri="{9D8B030D-6E8A-4147-A177-3AD203B41FA5}">
                      <a16:colId xmlns:a16="http://schemas.microsoft.com/office/drawing/2014/main" val="1562070971"/>
                    </a:ext>
                  </a:extLst>
                </a:gridCol>
                <a:gridCol w="1540842">
                  <a:extLst>
                    <a:ext uri="{9D8B030D-6E8A-4147-A177-3AD203B41FA5}">
                      <a16:colId xmlns:a16="http://schemas.microsoft.com/office/drawing/2014/main" val="3768755746"/>
                    </a:ext>
                  </a:extLst>
                </a:gridCol>
                <a:gridCol w="1004686">
                  <a:extLst>
                    <a:ext uri="{9D8B030D-6E8A-4147-A177-3AD203B41FA5}">
                      <a16:colId xmlns:a16="http://schemas.microsoft.com/office/drawing/2014/main" val="1870172456"/>
                    </a:ext>
                  </a:extLst>
                </a:gridCol>
                <a:gridCol w="1051058">
                  <a:extLst>
                    <a:ext uri="{9D8B030D-6E8A-4147-A177-3AD203B41FA5}">
                      <a16:colId xmlns:a16="http://schemas.microsoft.com/office/drawing/2014/main" val="3584274827"/>
                    </a:ext>
                  </a:extLst>
                </a:gridCol>
                <a:gridCol w="1197896">
                  <a:extLst>
                    <a:ext uri="{9D8B030D-6E8A-4147-A177-3AD203B41FA5}">
                      <a16:colId xmlns:a16="http://schemas.microsoft.com/office/drawing/2014/main" val="2552158585"/>
                    </a:ext>
                  </a:extLst>
                </a:gridCol>
                <a:gridCol w="865576">
                  <a:extLst>
                    <a:ext uri="{9D8B030D-6E8A-4147-A177-3AD203B41FA5}">
                      <a16:colId xmlns:a16="http://schemas.microsoft.com/office/drawing/2014/main" val="1600241374"/>
                    </a:ext>
                  </a:extLst>
                </a:gridCol>
              </a:tblGrid>
              <a:tr h="444168">
                <a:tc>
                  <a:txBody>
                    <a:bodyPr/>
                    <a:lstStyle/>
                    <a:p>
                      <a:pPr algn="ctr" fontAlgn="ctr"/>
                      <a:r>
                        <a:rPr lang="en-US" sz="1600" b="1" i="0" u="none" strike="noStrike" dirty="0">
                          <a:solidFill>
                            <a:schemeClr val="bg1"/>
                          </a:solidFill>
                          <a:effectLst/>
                          <a:latin typeface="Aptos Narrow" panose="020B0004020202020204" pitchFamily="34" charset="0"/>
                        </a:rPr>
                        <a:t>Estimate</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model</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mean</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std</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a:solidFill>
                            <a:schemeClr val="bg1"/>
                          </a:solidFill>
                          <a:effectLst/>
                          <a:latin typeface="Aptos Narrow" panose="020B0004020202020204" pitchFamily="34" charset="0"/>
                        </a:rPr>
                        <a:t>min</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PT" sz="1600" b="1" i="0" u="none" strike="noStrike" dirty="0" err="1">
                          <a:solidFill>
                            <a:schemeClr val="bg1"/>
                          </a:solidFill>
                          <a:effectLst/>
                          <a:latin typeface="Aptos Narrow" panose="020B0004020202020204" pitchFamily="34" charset="0"/>
                        </a:rPr>
                        <a:t>max</a:t>
                      </a:r>
                      <a:endParaRPr lang="pt-PT" sz="1600" b="1" i="0" u="none" strike="noStrike" dirty="0">
                        <a:solidFill>
                          <a:schemeClr val="bg1"/>
                        </a:solidFill>
                        <a:effectLst/>
                        <a:latin typeface="Aptos Narrow" panose="020B00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4194224"/>
                  </a:ext>
                </a:extLst>
              </a:tr>
              <a:tr h="289129">
                <a:tc rowSpan="2">
                  <a:txBody>
                    <a:bodyPr/>
                    <a:lstStyle/>
                    <a:p>
                      <a:pPr algn="ctr" fontAlgn="ctr"/>
                      <a:r>
                        <a:rPr lang="en-US" sz="1600" b="0" i="0" u="none" strike="noStrike" dirty="0">
                          <a:solidFill>
                            <a:srgbClr val="000000"/>
                          </a:solidFill>
                          <a:effectLst/>
                          <a:latin typeface="Aptos Narrow" panose="020B0004020202020204" pitchFamily="34" charset="0"/>
                        </a:rPr>
                        <a:t>Effect estimate</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-119.97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1.70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-126.83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a:solidFill>
                            <a:srgbClr val="000000"/>
                          </a:solidFill>
                          <a:effectLst/>
                          <a:latin typeface="Aptos Narrow" panose="020B0004020202020204" pitchFamily="34" charset="0"/>
                        </a:rPr>
                        <a:t>-115.02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0697632"/>
                  </a:ext>
                </a:extLst>
              </a:tr>
              <a:tr h="289129">
                <a:tc vMerge="1">
                  <a:txBody>
                    <a:bodyPr/>
                    <a:lstStyle/>
                    <a:p>
                      <a:pPr algn="ctr" fontAlgn="ct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-0.05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2.09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-6.43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6.07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354772"/>
                  </a:ext>
                </a:extLst>
              </a:tr>
              <a:tr h="28912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1" u="none" strike="noStrike" dirty="0">
                          <a:solidFill>
                            <a:srgbClr val="000000"/>
                          </a:solidFill>
                          <a:effectLst/>
                          <a:latin typeface="Aptos Narrow" panose="020B0004020202020204" pitchFamily="34" charset="0"/>
                        </a:rPr>
                        <a:t>p-value</a:t>
                      </a:r>
                      <a:r>
                        <a:rPr lang="en-US" sz="1600" b="0" i="0" u="none" strike="noStrike" dirty="0">
                          <a:solidFill>
                            <a:srgbClr val="000000"/>
                          </a:solidFill>
                          <a:effectLst/>
                          <a:latin typeface="Aptos Narrow" panose="020B0004020202020204" pitchFamily="34" charset="0"/>
                        </a:rPr>
                        <a:t> of Effect estimate</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0.000</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8925084"/>
                  </a:ext>
                </a:extLst>
              </a:tr>
              <a:tr h="28912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0.498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0.284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0.002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0.999</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4233054"/>
                  </a:ext>
                </a:extLst>
              </a:tr>
              <a:tr h="28912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Test RMSE</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64.00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0.99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60.95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67.03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1465680"/>
                  </a:ext>
                </a:extLst>
              </a:tr>
              <a:tr h="28912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49.99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0.76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47.53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52.85</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6570157"/>
                  </a:ext>
                </a:extLst>
              </a:tr>
              <a:tr h="28912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ptos Narrow" panose="020B0004020202020204" pitchFamily="34" charset="0"/>
                        </a:rPr>
                        <a:t>Variance Inflation Factor*</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pt-PT" sz="1600" b="0" i="0" u="none" strike="noStrike" dirty="0">
                          <a:solidFill>
                            <a:srgbClr val="000000"/>
                          </a:solidFill>
                          <a:effectLst/>
                          <a:latin typeface="Aptos Narrow" panose="020B0004020202020204" pitchFamily="34" charset="0"/>
                        </a:rPr>
                        <a:t>Causal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1.54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0.01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1.49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1.59</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9144198"/>
                  </a:ext>
                </a:extLst>
              </a:tr>
              <a:tr h="289129">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dirty="0" err="1">
                          <a:solidFill>
                            <a:srgbClr val="000000"/>
                          </a:solidFill>
                          <a:effectLst/>
                          <a:latin typeface="Aptos Narrow" panose="020B0004020202020204" pitchFamily="34" charset="0"/>
                        </a:rPr>
                        <a:t>Predictive</a:t>
                      </a:r>
                      <a:r>
                        <a:rPr lang="pt-PT" sz="1600" b="0" i="0" u="none" strike="noStrike" dirty="0">
                          <a:solidFill>
                            <a:srgbClr val="000000"/>
                          </a:solidFill>
                          <a:effectLst/>
                          <a:latin typeface="Aptos Narrow" panose="020B0004020202020204" pitchFamily="34" charset="0"/>
                        </a:rPr>
                        <a:t> </a:t>
                      </a:r>
                      <a:r>
                        <a:rPr lang="pt-PT" sz="1600" b="0" i="0" u="none" strike="noStrike" dirty="0" err="1">
                          <a:solidFill>
                            <a:srgbClr val="000000"/>
                          </a:solidFill>
                          <a:effectLst/>
                          <a:latin typeface="Aptos Narrow" panose="020B0004020202020204" pitchFamily="34" charset="0"/>
                        </a:rPr>
                        <a:t>model</a:t>
                      </a:r>
                      <a:endParaRPr lang="pt-PT" sz="16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13.85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a:solidFill>
                            <a:srgbClr val="000000"/>
                          </a:solidFill>
                          <a:effectLst/>
                          <a:latin typeface="Aptos Narrow" panose="020B0004020202020204" pitchFamily="34" charset="0"/>
                          <a:ea typeface="+mn-ea"/>
                          <a:cs typeface="+mn-cs"/>
                        </a:rPr>
                        <a:t>0.23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13.03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pt-PT" sz="1600" b="0" i="0" u="none" strike="noStrike" kern="1200" dirty="0">
                          <a:solidFill>
                            <a:srgbClr val="000000"/>
                          </a:solidFill>
                          <a:effectLst/>
                          <a:latin typeface="Aptos Narrow" panose="020B0004020202020204" pitchFamily="34" charset="0"/>
                          <a:ea typeface="+mn-ea"/>
                          <a:cs typeface="+mn-cs"/>
                        </a:rPr>
                        <a:t>14.67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5789554"/>
                  </a:ext>
                </a:extLst>
              </a:tr>
            </a:tbl>
          </a:graphicData>
        </a:graphic>
      </p:graphicFrame>
      <p:sp>
        <p:nvSpPr>
          <p:cNvPr id="7" name="TextBox 6">
            <a:extLst>
              <a:ext uri="{FF2B5EF4-FFF2-40B4-BE49-F238E27FC236}">
                <a16:creationId xmlns:a16="http://schemas.microsoft.com/office/drawing/2014/main" id="{B9737EAD-A1BB-E4A0-B471-184AFED8F655}"/>
              </a:ext>
            </a:extLst>
          </p:cNvPr>
          <p:cNvSpPr txBox="1"/>
          <p:nvPr/>
        </p:nvSpPr>
        <p:spPr>
          <a:xfrm>
            <a:off x="7384027" y="2286466"/>
            <a:ext cx="4483509" cy="3416320"/>
          </a:xfrm>
          <a:prstGeom prst="rect">
            <a:avLst/>
          </a:prstGeom>
          <a:noFill/>
        </p:spPr>
        <p:txBody>
          <a:bodyPr wrap="square">
            <a:spAutoFit/>
          </a:bodyPr>
          <a:lstStyle/>
          <a:p>
            <a:pPr marL="1200150" lvl="5" indent="-285750">
              <a:buSzPct val="100000"/>
              <a:buFont typeface="Arial" panose="020B0604020202020204" pitchFamily="34" charset="0"/>
              <a:buChar char="•"/>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causal model consistently gets the effect estimate approximately right.</a:t>
            </a:r>
          </a:p>
          <a:p>
            <a:pPr marL="1200150" lvl="5" indent="-285750">
              <a:buSzPct val="100000"/>
              <a:buFont typeface="Arial" panose="020B0604020202020204" pitchFamily="34" charset="0"/>
              <a:buChar char="•"/>
              <a:tabLst>
                <a:tab pos="457200" algn="l"/>
              </a:tabLst>
            </a:pPr>
            <a:endParaRPr lang="en-US" i="1" dirty="0">
              <a:latin typeface="Calibri" panose="020F0502020204030204" pitchFamily="34" charset="0"/>
              <a:ea typeface="Calibri" panose="020F0502020204030204" pitchFamily="34" charset="0"/>
              <a:cs typeface="Calibri" panose="020F0502020204030204" pitchFamily="34" charset="0"/>
            </a:endParaRPr>
          </a:p>
          <a:p>
            <a:pPr marL="1200150" lvl="5" indent="-285750">
              <a:buSzPct val="100000"/>
              <a:buFont typeface="Arial" panose="020B0604020202020204" pitchFamily="34" charset="0"/>
              <a:buChar char="•"/>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predictive model consistently makes significant errors in the effect estimate.</a:t>
            </a:r>
          </a:p>
          <a:p>
            <a:pPr marL="1200150" lvl="5" indent="-285750">
              <a:buSzPct val="100000"/>
              <a:buFont typeface="Arial" panose="020B0604020202020204" pitchFamily="34" charset="0"/>
              <a:buChar char="•"/>
              <a:tabLst>
                <a:tab pos="457200" algn="l"/>
              </a:tabLst>
            </a:pPr>
            <a:endParaRPr lang="en-US" i="1" dirty="0">
              <a:latin typeface="Calibri" panose="020F0502020204030204" pitchFamily="34" charset="0"/>
              <a:ea typeface="Calibri" panose="020F0502020204030204" pitchFamily="34" charset="0"/>
              <a:cs typeface="Calibri" panose="020F0502020204030204" pitchFamily="34" charset="0"/>
            </a:endParaRPr>
          </a:p>
          <a:p>
            <a:pPr marL="1200150" lvl="5" indent="-285750">
              <a:buSzPct val="100000"/>
              <a:buFont typeface="Arial" panose="020B0604020202020204" pitchFamily="34" charset="0"/>
              <a:buChar char="•"/>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predictive model consistently outperforms the causal model in terms of pure predictive performance.</a:t>
            </a:r>
            <a:endParaRPr lang="en-US" i="1" dirty="0"/>
          </a:p>
        </p:txBody>
      </p:sp>
      <p:sp>
        <p:nvSpPr>
          <p:cNvPr id="8" name="TextBox 7">
            <a:extLst>
              <a:ext uri="{FF2B5EF4-FFF2-40B4-BE49-F238E27FC236}">
                <a16:creationId xmlns:a16="http://schemas.microsoft.com/office/drawing/2014/main" id="{C1649354-C76F-17C4-2BF9-E1539662E377}"/>
              </a:ext>
            </a:extLst>
          </p:cNvPr>
          <p:cNvSpPr txBox="1"/>
          <p:nvPr/>
        </p:nvSpPr>
        <p:spPr>
          <a:xfrm>
            <a:off x="-235975" y="5801488"/>
            <a:ext cx="12211663" cy="923330"/>
          </a:xfrm>
          <a:prstGeom prst="rect">
            <a:avLst/>
          </a:prstGeom>
          <a:noFill/>
        </p:spPr>
        <p:txBody>
          <a:bodyPr wrap="square">
            <a:spAutoFit/>
          </a:bodyPr>
          <a:lstStyle/>
          <a:p>
            <a:pPr marL="914400" lvl="5">
              <a:buSzPct val="100000"/>
              <a:tabLst>
                <a:tab pos="457200" algn="l"/>
              </a:tabLst>
            </a:pPr>
            <a:r>
              <a:rPr lang="en-US" i="1"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Variance Inflation Factor (VIF)</a:t>
            </a:r>
            <a:r>
              <a:rPr lang="en-US" i="1" dirty="0">
                <a:latin typeface="Calibri" panose="020F0502020204030204" pitchFamily="34" charset="0"/>
                <a:ea typeface="Calibri" panose="020F0502020204030204" pitchFamily="34" charset="0"/>
                <a:cs typeface="Calibri" panose="020F0502020204030204" pitchFamily="34" charset="0"/>
              </a:rPr>
              <a:t> is a measure used to detect multicollinearity in regression models. </a:t>
            </a:r>
            <a:r>
              <a:rPr lang="en-US" b="1" i="1" dirty="0">
                <a:latin typeface="Calibri" panose="020F0502020204030204" pitchFamily="34" charset="0"/>
                <a:ea typeface="Calibri" panose="020F0502020204030204" pitchFamily="34" charset="0"/>
                <a:cs typeface="Calibri" panose="020F0502020204030204" pitchFamily="34" charset="0"/>
              </a:rPr>
              <a:t>Multicollinearity</a:t>
            </a:r>
            <a:r>
              <a:rPr lang="en-US" i="1" dirty="0">
                <a:latin typeface="Calibri" panose="020F0502020204030204" pitchFamily="34" charset="0"/>
                <a:ea typeface="Calibri" panose="020F0502020204030204" pitchFamily="34" charset="0"/>
                <a:cs typeface="Calibri" panose="020F0502020204030204" pitchFamily="34" charset="0"/>
              </a:rPr>
              <a:t> occurs when independent variables (predictors) are highly correlated, which can make coefficient estimates unstable and reduce the interpretability of the model. As a general guideline (VIF ≥ 5  means High multicollinearity). </a:t>
            </a:r>
          </a:p>
        </p:txBody>
      </p:sp>
      <p:sp>
        <p:nvSpPr>
          <p:cNvPr id="11" name="Slide Number Placeholder 10">
            <a:extLst>
              <a:ext uri="{FF2B5EF4-FFF2-40B4-BE49-F238E27FC236}">
                <a16:creationId xmlns:a16="http://schemas.microsoft.com/office/drawing/2014/main" id="{2F4E33DB-3403-763C-7118-DE9ACCE9B970}"/>
              </a:ext>
            </a:extLst>
          </p:cNvPr>
          <p:cNvSpPr>
            <a:spLocks noGrp="1"/>
          </p:cNvSpPr>
          <p:nvPr>
            <p:ph type="sldNum" sz="quarter" idx="12"/>
          </p:nvPr>
        </p:nvSpPr>
        <p:spPr/>
        <p:txBody>
          <a:bodyPr/>
          <a:lstStyle/>
          <a:p>
            <a:fld id="{1FE259F0-7AB4-4C15-AC29-14AE27507826}" type="slidenum">
              <a:rPr lang="pt-PT" smtClean="0"/>
              <a:t>76</a:t>
            </a:fld>
            <a:endParaRPr lang="pt-PT"/>
          </a:p>
        </p:txBody>
      </p:sp>
    </p:spTree>
    <p:extLst>
      <p:ext uri="{BB962C8B-B14F-4D97-AF65-F5344CB8AC3E}">
        <p14:creationId xmlns:p14="http://schemas.microsoft.com/office/powerpoint/2010/main" val="32481529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p:sp>
        <p:nvSpPr>
          <p:cNvPr id="4" name="TextBox 3">
            <a:extLst>
              <a:ext uri="{FF2B5EF4-FFF2-40B4-BE49-F238E27FC236}">
                <a16:creationId xmlns:a16="http://schemas.microsoft.com/office/drawing/2014/main" id="{58F3AA4E-826C-3E40-763D-4AE6002DCF43}"/>
              </a:ext>
            </a:extLst>
          </p:cNvPr>
          <p:cNvSpPr txBox="1"/>
          <p:nvPr/>
        </p:nvSpPr>
        <p:spPr>
          <a:xfrm>
            <a:off x="0" y="1477486"/>
            <a:ext cx="11739714" cy="507127"/>
          </a:xfrm>
          <a:prstGeom prst="rect">
            <a:avLst/>
          </a:prstGeom>
          <a:noFill/>
        </p:spPr>
        <p:txBody>
          <a:bodyPr wrap="square">
            <a:spAutoFit/>
          </a:bodyPr>
          <a:lstStyle/>
          <a:p>
            <a:pPr marL="1257300" lvl="5"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Technical note #1: a very brief explanation for the observed differences</a:t>
            </a:r>
          </a:p>
        </p:txBody>
      </p:sp>
      <p:sp>
        <p:nvSpPr>
          <p:cNvPr id="9" name="TextBox 8">
            <a:extLst>
              <a:ext uri="{FF2B5EF4-FFF2-40B4-BE49-F238E27FC236}">
                <a16:creationId xmlns:a16="http://schemas.microsoft.com/office/drawing/2014/main" id="{69BA8762-991C-DC3A-FB41-3C9B7A700A97}"/>
              </a:ext>
            </a:extLst>
          </p:cNvPr>
          <p:cNvSpPr txBox="1"/>
          <p:nvPr/>
        </p:nvSpPr>
        <p:spPr>
          <a:xfrm>
            <a:off x="0" y="2057324"/>
            <a:ext cx="12015019" cy="3652090"/>
          </a:xfrm>
          <a:prstGeom prst="rect">
            <a:avLst/>
          </a:prstGeom>
          <a:noFill/>
        </p:spPr>
        <p:txBody>
          <a:bodyPr wrap="square">
            <a:spAutoFit/>
          </a:bodyPr>
          <a:lstStyle/>
          <a:p>
            <a:pPr marL="1714500" lvl="6"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When we include the variable ‘customer satisfaction’ in the predictive model with the intention of using that model to estimate the effect of customer complaints on customer purchases we are making an error called </a:t>
            </a:r>
            <a:r>
              <a:rPr lang="en-US" sz="2400" b="1" i="1" dirty="0">
                <a:latin typeface="Calibri" panose="020F0502020204030204" pitchFamily="34" charset="0"/>
                <a:ea typeface="Calibri" panose="020F0502020204030204" pitchFamily="34" charset="0"/>
                <a:cs typeface="Calibri" panose="020F0502020204030204" pitchFamily="34" charset="0"/>
              </a:rPr>
              <a:t>conditioning on a post-treatment*</a:t>
            </a:r>
            <a:r>
              <a:rPr lang="en-US" sz="2400" i="1" dirty="0">
                <a:latin typeface="Calibri" panose="020F0502020204030204" pitchFamily="34" charset="0"/>
                <a:ea typeface="Calibri" panose="020F0502020204030204" pitchFamily="34" charset="0"/>
                <a:cs typeface="Calibri" panose="020F0502020204030204" pitchFamily="34" charset="0"/>
              </a:rPr>
              <a:t>.</a:t>
            </a:r>
          </a:p>
          <a:p>
            <a:pPr marL="1714500" lvl="6"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When we fail to include the variable ‘customer satisfaction’ in the causal model with the intention of using that model to predict customer purchases, we are failing to include a feature that is highly correlated with the variable that we want to predict, i.e., we are omitting a highly informative variable.</a:t>
            </a:r>
          </a:p>
        </p:txBody>
      </p:sp>
      <p:sp>
        <p:nvSpPr>
          <p:cNvPr id="10" name="TextBox 9">
            <a:extLst>
              <a:ext uri="{FF2B5EF4-FFF2-40B4-BE49-F238E27FC236}">
                <a16:creationId xmlns:a16="http://schemas.microsoft.com/office/drawing/2014/main" id="{FEA849C9-EEE6-F045-CEF0-ED116969D17F}"/>
              </a:ext>
            </a:extLst>
          </p:cNvPr>
          <p:cNvSpPr txBox="1"/>
          <p:nvPr/>
        </p:nvSpPr>
        <p:spPr>
          <a:xfrm>
            <a:off x="838199" y="6056671"/>
            <a:ext cx="10439401" cy="646331"/>
          </a:xfrm>
          <a:prstGeom prst="rect">
            <a:avLst/>
          </a:prstGeom>
          <a:noFill/>
        </p:spPr>
        <p:txBody>
          <a:bodyPr wrap="square" rtlCol="0">
            <a:spAutoFit/>
          </a:bodyPr>
          <a:lstStyle/>
          <a:p>
            <a:r>
              <a:rPr lang="en-US" i="1" dirty="0">
                <a:latin typeface="Calibri" panose="020F0502020204030204" pitchFamily="34" charset="0"/>
                <a:ea typeface="Calibri" panose="020F0502020204030204" pitchFamily="34" charset="0"/>
                <a:cs typeface="Calibri" panose="020F0502020204030204" pitchFamily="34" charset="0"/>
              </a:rPr>
              <a:t>*This would not be an error if we were actually interested in studying mediation effects, but that is not the case here.</a:t>
            </a:r>
            <a:endParaRPr lang="pt-PT" i="1" dirty="0">
              <a:latin typeface="Calibri" panose="020F0502020204030204" pitchFamily="34" charset="0"/>
              <a:ea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60FAA928-04D7-AAD6-4072-BDF78AB7D834}"/>
              </a:ext>
            </a:extLst>
          </p:cNvPr>
          <p:cNvSpPr>
            <a:spLocks noGrp="1"/>
          </p:cNvSpPr>
          <p:nvPr>
            <p:ph type="sldNum" sz="quarter" idx="12"/>
          </p:nvPr>
        </p:nvSpPr>
        <p:spPr/>
        <p:txBody>
          <a:bodyPr/>
          <a:lstStyle/>
          <a:p>
            <a:fld id="{1FE259F0-7AB4-4C15-AC29-14AE27507826}" type="slidenum">
              <a:rPr lang="pt-PT" smtClean="0"/>
              <a:t>77</a:t>
            </a:fld>
            <a:endParaRPr lang="pt-PT"/>
          </a:p>
        </p:txBody>
      </p:sp>
    </p:spTree>
    <p:extLst>
      <p:ext uri="{BB962C8B-B14F-4D97-AF65-F5344CB8AC3E}">
        <p14:creationId xmlns:p14="http://schemas.microsoft.com/office/powerpoint/2010/main" val="20646656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Prediction vs Causal Inference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8F3AA4E-826C-3E40-763D-4AE6002DCF43}"/>
                  </a:ext>
                </a:extLst>
              </p:cNvPr>
              <p:cNvSpPr txBox="1"/>
              <p:nvPr/>
            </p:nvSpPr>
            <p:spPr>
              <a:xfrm>
                <a:off x="-1" y="1380040"/>
                <a:ext cx="11739714" cy="5447645"/>
              </a:xfrm>
              <a:prstGeom prst="rect">
                <a:avLst/>
              </a:prstGeom>
              <a:noFill/>
            </p:spPr>
            <p:txBody>
              <a:bodyPr wrap="square">
                <a:spAutoFit/>
              </a:bodyPr>
              <a:lstStyle/>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Technical note #2: Why is multicollinearity a problem for causal inference but not for prediction? (intuitive explanation)</a:t>
                </a: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Consider the system: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If we set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we introduce an extreme form of dependence between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We can replace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𝐵𝐶</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Suppose that the relationship in the data is: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a14:m>
                <a:endParaRPr lang="en-US" sz="2400" i="1" dirty="0">
                  <a:latin typeface="Calibri" panose="020F0502020204030204" pitchFamily="34" charset="0"/>
                  <a:ea typeface="Calibri" panose="020F0502020204030204" pitchFamily="34" charset="0"/>
                  <a:cs typeface="Calibri" panose="020F0502020204030204" pitchFamily="34" charset="0"/>
                </a:endParaRP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This means that, as long as </a:t>
                </a:r>
                <a14:m>
                  <m:oMath xmlns:m="http://schemas.openxmlformats.org/officeDocument/2006/math">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 we can always choose some </a:t>
                </a:r>
                <a14:m>
                  <m:oMath xmlns:m="http://schemas.openxmlformats.org/officeDocument/2006/math">
                    <m:r>
                      <a:rPr lang="en-US" sz="2400" b="0" i="1" smtClean="0">
                        <a:latin typeface="Cambria Math" panose="02040503050406030204" pitchFamily="18" charset="0"/>
                      </a:rPr>
                      <m:t>𝐶</m:t>
                    </m:r>
                  </m:oMath>
                </a14:m>
                <a:r>
                  <a:rPr lang="en-US" sz="2400" i="1" dirty="0">
                    <a:latin typeface="Calibri" panose="020F0502020204030204" pitchFamily="34" charset="0"/>
                    <a:ea typeface="Calibri" panose="020F0502020204030204" pitchFamily="34" charset="0"/>
                    <a:cs typeface="Calibri" panose="020F0502020204030204" pitchFamily="34" charset="0"/>
                  </a:rPr>
                  <a:t>, so that </a:t>
                </a:r>
                <a14:m>
                  <m:oMath xmlns:m="http://schemas.openxmlformats.org/officeDocument/2006/math">
                    <m:r>
                      <a:rPr lang="en-US" sz="2400" i="1">
                        <a:latin typeface="Cambria Math" panose="02040503050406030204" pitchFamily="18" charset="0"/>
                        <a:ea typeface="Cambria Math" panose="02040503050406030204" pitchFamily="18" charset="0"/>
                      </a:rPr>
                      <m:t>𝐵𝐶</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2</m:t>
                        </m:r>
                      </m:sub>
                    </m:sSub>
                  </m:oMath>
                </a14:m>
                <a:r>
                  <a:rPr lang="en-US" sz="2400" i="1" dirty="0">
                    <a:latin typeface="Calibri" panose="020F0502020204030204" pitchFamily="34" charset="0"/>
                    <a:ea typeface="Calibri" panose="020F0502020204030204" pitchFamily="34" charset="0"/>
                    <a:cs typeface="Calibri" panose="020F0502020204030204" pitchFamily="34" charset="0"/>
                  </a:rPr>
                  <a:t>.</a:t>
                </a:r>
              </a:p>
              <a:p>
                <a:pPr marL="1714500" lvl="6" indent="-342900">
                  <a:spcBef>
                    <a:spcPts val="600"/>
                  </a:spcBef>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For example, if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oMath>
                </a14:m>
                <a:r>
                  <a:rPr lang="en-US" sz="2400" i="1"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4</m:t>
                    </m:r>
                  </m:oMath>
                </a14:m>
                <a:r>
                  <a:rPr lang="en-US" sz="2400" i="1" dirty="0">
                    <a:latin typeface="Calibri" panose="020F0502020204030204" pitchFamily="34" charset="0"/>
                    <a:ea typeface="Calibri" panose="020F0502020204030204" pitchFamily="34" charset="0"/>
                    <a:cs typeface="Calibri" panose="020F0502020204030204" pitchFamily="34" charset="0"/>
                  </a:rPr>
                  <a:t>, then </a:t>
                </a:r>
                <a14:m>
                  <m:oMath xmlns:m="http://schemas.openxmlformats.org/officeDocument/2006/math">
                    <m:r>
                      <a:rPr lang="en-US" sz="2400" i="1">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=3,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=1</m:t>
                    </m:r>
                  </m:oMath>
                </a14:m>
                <a:r>
                  <a:rPr lang="en-US" sz="2400" i="1" dirty="0">
                    <a:latin typeface="Calibri" panose="020F0502020204030204" pitchFamily="34" charset="0"/>
                    <a:ea typeface="Calibri" panose="020F0502020204030204" pitchFamily="34" charset="0"/>
                    <a:cs typeface="Calibri" panose="020F0502020204030204" pitchFamily="34" charset="0"/>
                  </a:rPr>
                  <a:t> and</a:t>
                </a:r>
                <a:r>
                  <a:rPr lang="en-US"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m:t>
                    </m:r>
                    <m:f>
                      <m:fPr>
                        <m:type m:val="lin"/>
                        <m:ctrlPr>
                          <a:rPr lang="en-US" sz="2400" i="1" smtClean="0">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i="1">
                                <a:latin typeface="Cambria Math" panose="02040503050406030204" pitchFamily="18" charset="0"/>
                                <a:ea typeface="Cambria Math" panose="02040503050406030204" pitchFamily="18" charset="0"/>
                              </a:rPr>
                              <m:t>2</m:t>
                            </m:r>
                          </m:sub>
                        </m:sSub>
                      </m:num>
                      <m:den>
                        <m:r>
                          <a:rPr lang="en-US" sz="2400" b="0" i="1" smtClean="0">
                            <a:latin typeface="Cambria Math" panose="02040503050406030204" pitchFamily="18" charset="0"/>
                            <a:ea typeface="Cambria Math" panose="02040503050406030204" pitchFamily="18" charset="0"/>
                          </a:rPr>
                          <m:t>𝐵</m:t>
                        </m:r>
                      </m:den>
                    </m:f>
                    <m:r>
                      <a:rPr lang="en-US" sz="2400" b="0" i="1" smtClean="0">
                        <a:latin typeface="Cambria Math" panose="02040503050406030204" pitchFamily="18" charset="0"/>
                        <a:ea typeface="Cambria Math" panose="02040503050406030204" pitchFamily="18" charset="0"/>
                      </a:rPr>
                      <m:t>=</m:t>
                    </m:r>
                    <m:f>
                      <m:fPr>
                        <m:type m:val="lin"/>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1=4</m:t>
                        </m:r>
                      </m:den>
                    </m:f>
                  </m:oMath>
                </a14:m>
                <a:r>
                  <a:rPr lang="en-US" sz="2400" i="1" dirty="0">
                    <a:latin typeface="Calibri" panose="020F0502020204030204" pitchFamily="34" charset="0"/>
                    <a:ea typeface="Calibri" panose="020F0502020204030204" pitchFamily="34" charset="0"/>
                    <a:cs typeface="Calibri" panose="020F0502020204030204" pitchFamily="34" charset="0"/>
                  </a:rPr>
                  <a:t> would work, as would </a:t>
                </a:r>
                <a14:m>
                  <m:oMath xmlns:m="http://schemas.openxmlformats.org/officeDocument/2006/math">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=4, </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=2</m:t>
                    </m:r>
                  </m:oMath>
                </a14:m>
                <a:r>
                  <a:rPr lang="en-US" sz="2400" i="1" dirty="0">
                    <a:latin typeface="Calibri" panose="020F0502020204030204" pitchFamily="34" charset="0"/>
                    <a:ea typeface="Calibri" panose="020F0502020204030204" pitchFamily="34" charset="0"/>
                    <a:cs typeface="Calibri" panose="020F0502020204030204" pitchFamily="34" charset="0"/>
                  </a:rPr>
                  <a:t> and</a:t>
                </a:r>
                <a:r>
                  <a:rPr lang="en-US"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m:t>
                    </m:r>
                    <m:f>
                      <m:fPr>
                        <m:type m:val="lin"/>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i="1">
                                <a:latin typeface="Cambria Math" panose="02040503050406030204" pitchFamily="18" charset="0"/>
                                <a:ea typeface="Cambria Math" panose="02040503050406030204" pitchFamily="18" charset="0"/>
                              </a:rPr>
                              <m:t>2</m:t>
                            </m:r>
                          </m:sub>
                        </m:sSub>
                      </m:num>
                      <m:den>
                        <m:r>
                          <a:rPr lang="en-US" sz="2400" i="1">
                            <a:latin typeface="Cambria Math" panose="02040503050406030204" pitchFamily="18" charset="0"/>
                            <a:ea typeface="Cambria Math" panose="02040503050406030204" pitchFamily="18" charset="0"/>
                          </a:rPr>
                          <m:t>𝐵</m:t>
                        </m:r>
                      </m:den>
                    </m:f>
                    <m:r>
                      <a:rPr lang="en-US" sz="2400" i="1">
                        <a:latin typeface="Cambria Math" panose="02040503050406030204" pitchFamily="18" charset="0"/>
                        <a:ea typeface="Cambria Math" panose="02040503050406030204" pitchFamily="18" charset="0"/>
                      </a:rPr>
                      <m:t>=</m:t>
                    </m:r>
                    <m:f>
                      <m:fPr>
                        <m:type m:val="lin"/>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m:t>
                        </m:r>
                      </m:den>
                    </m:f>
                  </m:oMath>
                </a14:m>
                <a:r>
                  <a:rPr lang="en-US" sz="2400" i="1" dirty="0">
                    <a:latin typeface="Calibri" panose="020F0502020204030204" pitchFamily="34" charset="0"/>
                    <a:ea typeface="Calibri" panose="020F0502020204030204" pitchFamily="34" charset="0"/>
                    <a:cs typeface="Calibri" panose="020F0502020204030204" pitchFamily="34" charset="0"/>
                  </a:rPr>
                  <a:t>, as would an infinite other possible combinations of A, B, and C.</a:t>
                </a:r>
              </a:p>
            </p:txBody>
          </p:sp>
        </mc:Choice>
        <mc:Fallback>
          <p:sp>
            <p:nvSpPr>
              <p:cNvPr id="4" name="TextBox 3">
                <a:extLst>
                  <a:ext uri="{FF2B5EF4-FFF2-40B4-BE49-F238E27FC236}">
                    <a16:creationId xmlns:a16="http://schemas.microsoft.com/office/drawing/2014/main" id="{58F3AA4E-826C-3E40-763D-4AE6002DCF43}"/>
                  </a:ext>
                </a:extLst>
              </p:cNvPr>
              <p:cNvSpPr txBox="1">
                <a:spLocks noRot="1" noChangeAspect="1" noMove="1" noResize="1" noEditPoints="1" noAdjustHandles="1" noChangeArrowheads="1" noChangeShapeType="1" noTextEdit="1"/>
              </p:cNvSpPr>
              <p:nvPr/>
            </p:nvSpPr>
            <p:spPr>
              <a:xfrm>
                <a:off x="-1" y="1380040"/>
                <a:ext cx="11739714" cy="5447645"/>
              </a:xfrm>
              <a:prstGeom prst="rect">
                <a:avLst/>
              </a:prstGeom>
              <a:blipFill>
                <a:blip r:embed="rId2"/>
                <a:stretch>
                  <a:fillRect t="-895" b="-8613"/>
                </a:stretch>
              </a:blipFill>
            </p:spPr>
            <p:txBody>
              <a:bodyPr/>
              <a:lstStyle/>
              <a:p>
                <a:r>
                  <a:rPr lang="pt-PT">
                    <a:noFill/>
                  </a:rPr>
                  <a:t> </a:t>
                </a:r>
              </a:p>
            </p:txBody>
          </p:sp>
        </mc:Fallback>
      </mc:AlternateContent>
      <p:sp>
        <p:nvSpPr>
          <p:cNvPr id="8" name="Slide Number Placeholder 7">
            <a:extLst>
              <a:ext uri="{FF2B5EF4-FFF2-40B4-BE49-F238E27FC236}">
                <a16:creationId xmlns:a16="http://schemas.microsoft.com/office/drawing/2014/main" id="{2886EACB-E6D1-BEB1-4646-9B3A04012F4C}"/>
              </a:ext>
            </a:extLst>
          </p:cNvPr>
          <p:cNvSpPr>
            <a:spLocks noGrp="1"/>
          </p:cNvSpPr>
          <p:nvPr>
            <p:ph type="sldNum" sz="quarter" idx="12"/>
          </p:nvPr>
        </p:nvSpPr>
        <p:spPr/>
        <p:txBody>
          <a:bodyPr/>
          <a:lstStyle/>
          <a:p>
            <a:fld id="{1FE259F0-7AB4-4C15-AC29-14AE27507826}" type="slidenum">
              <a:rPr lang="pt-PT" smtClean="0"/>
              <a:t>78</a:t>
            </a:fld>
            <a:endParaRPr lang="pt-PT"/>
          </a:p>
        </p:txBody>
      </p:sp>
    </p:spTree>
    <p:extLst>
      <p:ext uri="{BB962C8B-B14F-4D97-AF65-F5344CB8AC3E}">
        <p14:creationId xmlns:p14="http://schemas.microsoft.com/office/powerpoint/2010/main" val="29655575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Model explainability vs Causal Inference</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8F3AA4E-826C-3E40-763D-4AE6002DCF43}"/>
              </a:ext>
            </a:extLst>
          </p:cNvPr>
          <p:cNvSpPr txBox="1"/>
          <p:nvPr/>
        </p:nvSpPr>
        <p:spPr>
          <a:xfrm>
            <a:off x="16739" y="1654777"/>
            <a:ext cx="11739714" cy="4985980"/>
          </a:xfrm>
          <a:prstGeom prst="rect">
            <a:avLst/>
          </a:prstGeom>
          <a:noFill/>
        </p:spPr>
        <p:txBody>
          <a:bodyPr wrap="square">
            <a:spAutoFit/>
          </a:bodyPr>
          <a:lstStyle/>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SHAP (short for </a:t>
            </a:r>
            <a:r>
              <a:rPr lang="en-US" sz="2400" i="1" dirty="0" err="1">
                <a:latin typeface="Calibri" panose="020F0502020204030204" pitchFamily="34" charset="0"/>
                <a:ea typeface="Calibri" panose="020F0502020204030204" pitchFamily="34" charset="0"/>
                <a:cs typeface="Calibri" panose="020F0502020204030204" pitchFamily="34" charset="0"/>
              </a:rPr>
              <a:t>SHapley</a:t>
            </a:r>
            <a:r>
              <a:rPr lang="en-US" sz="2400" i="1" dirty="0">
                <a:latin typeface="Calibri" panose="020F0502020204030204" pitchFamily="34" charset="0"/>
                <a:ea typeface="Calibri" panose="020F0502020204030204" pitchFamily="34" charset="0"/>
                <a:cs typeface="Calibri" panose="020F0502020204030204" pitchFamily="34" charset="0"/>
              </a:rPr>
              <a:t> Additive </a:t>
            </a:r>
            <a:r>
              <a:rPr lang="en-US" sz="2400" i="1" dirty="0" err="1">
                <a:latin typeface="Calibri" panose="020F0502020204030204" pitchFamily="34" charset="0"/>
                <a:ea typeface="Calibri" panose="020F0502020204030204" pitchFamily="34" charset="0"/>
                <a:cs typeface="Calibri" panose="020F0502020204030204" pitchFamily="34" charset="0"/>
              </a:rPr>
              <a:t>exPlanations</a:t>
            </a:r>
            <a:r>
              <a:rPr lang="en-US" sz="2400" i="1" dirty="0">
                <a:latin typeface="Calibri" panose="020F0502020204030204" pitchFamily="34" charset="0"/>
                <a:ea typeface="Calibri" panose="020F0502020204030204" pitchFamily="34" charset="0"/>
                <a:cs typeface="Calibri" panose="020F0502020204030204" pitchFamily="34" charset="0"/>
              </a:rPr>
              <a:t>) is a popular and powerful tool in machine learning for explaining model predictions - </a:t>
            </a:r>
            <a:r>
              <a:rPr lang="en-US" sz="2400" dirty="0">
                <a:latin typeface="Calibri" panose="020F0502020204030204" pitchFamily="34" charset="0"/>
                <a:ea typeface="Calibri" panose="020F0502020204030204" pitchFamily="34" charset="0"/>
                <a:cs typeface="Calibri" panose="020F0502020204030204" pitchFamily="34" charset="0"/>
              </a:rPr>
              <a:t>especially black-box models like gradient boosting or neural networks.</a:t>
            </a:r>
          </a:p>
          <a:p>
            <a:pPr marL="1257300" lvl="5" indent="-342900">
              <a:spcAft>
                <a:spcPts val="600"/>
              </a:spcAft>
              <a:buSzPct val="100000"/>
              <a:buFont typeface="Arial" panose="020B0604020202020204" pitchFamily="34" charset="0"/>
              <a:buChar char="•"/>
              <a:tabLst>
                <a:tab pos="457200" algn="l"/>
              </a:tabLst>
            </a:pPr>
            <a:r>
              <a:rPr lang="en-US" sz="2400" b="1" i="1" dirty="0">
                <a:latin typeface="Calibri" panose="020F0502020204030204" pitchFamily="34" charset="0"/>
                <a:ea typeface="Calibri" panose="020F0502020204030204" pitchFamily="34" charset="0"/>
                <a:cs typeface="Calibri" panose="020F0502020204030204" pitchFamily="34" charset="0"/>
              </a:rPr>
              <a:t>SHAP</a:t>
            </a:r>
            <a:r>
              <a:rPr lang="en-US" sz="2400" i="1" dirty="0">
                <a:latin typeface="Calibri" panose="020F0502020204030204" pitchFamily="34" charset="0"/>
                <a:ea typeface="Calibri" panose="020F0502020204030204" pitchFamily="34" charset="0"/>
                <a:cs typeface="Calibri" panose="020F0502020204030204" pitchFamily="34" charset="0"/>
              </a:rPr>
              <a:t> is a framework based on </a:t>
            </a:r>
            <a:r>
              <a:rPr lang="en-US" sz="2400" b="1" i="1" dirty="0">
                <a:latin typeface="Calibri" panose="020F0502020204030204" pitchFamily="34" charset="0"/>
                <a:ea typeface="Calibri" panose="020F0502020204030204" pitchFamily="34" charset="0"/>
                <a:cs typeface="Calibri" panose="020F0502020204030204" pitchFamily="34" charset="0"/>
              </a:rPr>
              <a:t>Shapley values</a:t>
            </a:r>
            <a:r>
              <a:rPr lang="en-US" sz="2400" i="1" dirty="0">
                <a:latin typeface="Calibri" panose="020F0502020204030204" pitchFamily="34" charset="0"/>
                <a:ea typeface="Calibri" panose="020F0502020204030204" pitchFamily="34" charset="0"/>
                <a:cs typeface="Calibri" panose="020F0502020204030204" pitchFamily="34" charset="0"/>
              </a:rPr>
              <a:t> from game theory.</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It explains the output of any ML model by assigning each feature a value that represents its contribution to a specific prediction.</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It’s model-agnostic (can work with any model) and helps build interpretable AI.</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Useful for understanding which features are driving predictions, and by how much.</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Helps to build trust and transparency in your ML models (important for business or regulated industries).</a:t>
            </a:r>
          </a:p>
          <a:p>
            <a:pPr marL="1257300" lvl="5" indent="-342900">
              <a:spcAft>
                <a:spcPts val="600"/>
              </a:spcAft>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However, </a:t>
            </a:r>
            <a:r>
              <a:rPr lang="en-US" sz="2400" b="1" i="1" dirty="0">
                <a:latin typeface="Calibri" panose="020F0502020204030204" pitchFamily="34" charset="0"/>
                <a:ea typeface="Calibri" panose="020F0502020204030204" pitchFamily="34" charset="0"/>
                <a:cs typeface="Calibri" panose="020F0502020204030204" pitchFamily="34" charset="0"/>
              </a:rPr>
              <a:t>it is not a tool for causal inference</a:t>
            </a:r>
            <a:r>
              <a:rPr lang="en-US" sz="2400" i="1" dirty="0">
                <a:latin typeface="Calibri" panose="020F0502020204030204" pitchFamily="34" charset="0"/>
                <a:ea typeface="Calibri" panose="020F0502020204030204" pitchFamily="34" charset="0"/>
                <a:cs typeface="Calibri" panose="020F0502020204030204" pitchFamily="34" charset="0"/>
              </a:rPr>
              <a:t> and results from model explainability should be used only in the context of understanding the drivers of prediction.</a:t>
            </a:r>
          </a:p>
        </p:txBody>
      </p:sp>
      <p:sp>
        <p:nvSpPr>
          <p:cNvPr id="8" name="Slide Number Placeholder 7">
            <a:extLst>
              <a:ext uri="{FF2B5EF4-FFF2-40B4-BE49-F238E27FC236}">
                <a16:creationId xmlns:a16="http://schemas.microsoft.com/office/drawing/2014/main" id="{DBED587F-C772-9045-4DDF-0E8C95396728}"/>
              </a:ext>
            </a:extLst>
          </p:cNvPr>
          <p:cNvSpPr>
            <a:spLocks noGrp="1"/>
          </p:cNvSpPr>
          <p:nvPr>
            <p:ph type="sldNum" sz="quarter" idx="12"/>
          </p:nvPr>
        </p:nvSpPr>
        <p:spPr/>
        <p:txBody>
          <a:bodyPr/>
          <a:lstStyle/>
          <a:p>
            <a:fld id="{1FE259F0-7AB4-4C15-AC29-14AE27507826}" type="slidenum">
              <a:rPr lang="pt-PT" smtClean="0"/>
              <a:t>79</a:t>
            </a:fld>
            <a:endParaRPr lang="pt-PT"/>
          </a:p>
        </p:txBody>
      </p:sp>
    </p:spTree>
    <p:extLst>
      <p:ext uri="{BB962C8B-B14F-4D97-AF65-F5344CB8AC3E}">
        <p14:creationId xmlns:p14="http://schemas.microsoft.com/office/powerpoint/2010/main" val="7426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FAE36-B82B-2F89-C314-C87BE9DCDED7}"/>
              </a:ext>
            </a:extLst>
          </p:cNvPr>
          <p:cNvSpPr txBox="1"/>
          <p:nvPr/>
        </p:nvSpPr>
        <p:spPr>
          <a:xfrm>
            <a:off x="0" y="8872"/>
            <a:ext cx="609600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Data methodology stages</a:t>
            </a:r>
          </a:p>
        </p:txBody>
      </p:sp>
      <p:sp>
        <p:nvSpPr>
          <p:cNvPr id="4" name="Rectangle 3">
            <a:extLst>
              <a:ext uri="{FF2B5EF4-FFF2-40B4-BE49-F238E27FC236}">
                <a16:creationId xmlns:a16="http://schemas.microsoft.com/office/drawing/2014/main" id="{6F5F6396-022A-E1C9-C741-5F3E82198E9F}"/>
              </a:ext>
            </a:extLst>
          </p:cNvPr>
          <p:cNvSpPr/>
          <p:nvPr/>
        </p:nvSpPr>
        <p:spPr>
          <a:xfrm>
            <a:off x="3716594" y="123886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Business understanding</a:t>
            </a:r>
            <a:endParaRPr lang="pt-PT" dirty="0"/>
          </a:p>
        </p:txBody>
      </p:sp>
      <p:sp>
        <p:nvSpPr>
          <p:cNvPr id="5" name="Rectangle 4">
            <a:extLst>
              <a:ext uri="{FF2B5EF4-FFF2-40B4-BE49-F238E27FC236}">
                <a16:creationId xmlns:a16="http://schemas.microsoft.com/office/drawing/2014/main" id="{065D5295-172A-92AA-2A2C-6134D110E9F1}"/>
              </a:ext>
            </a:extLst>
          </p:cNvPr>
          <p:cNvSpPr/>
          <p:nvPr/>
        </p:nvSpPr>
        <p:spPr>
          <a:xfrm>
            <a:off x="6248400" y="123886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approach</a:t>
            </a:r>
            <a:endParaRPr lang="pt-PT" dirty="0"/>
          </a:p>
        </p:txBody>
      </p:sp>
      <p:sp>
        <p:nvSpPr>
          <p:cNvPr id="6" name="Rectangle 5">
            <a:extLst>
              <a:ext uri="{FF2B5EF4-FFF2-40B4-BE49-F238E27FC236}">
                <a16:creationId xmlns:a16="http://schemas.microsoft.com/office/drawing/2014/main" id="{273B9261-BB2D-797B-D746-0C57DE6B3101}"/>
              </a:ext>
            </a:extLst>
          </p:cNvPr>
          <p:cNvSpPr/>
          <p:nvPr/>
        </p:nvSpPr>
        <p:spPr>
          <a:xfrm>
            <a:off x="8436077" y="2399071"/>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requirements</a:t>
            </a:r>
            <a:endParaRPr lang="pt-PT" dirty="0"/>
          </a:p>
        </p:txBody>
      </p:sp>
      <p:sp>
        <p:nvSpPr>
          <p:cNvPr id="7" name="Rectangle 6">
            <a:extLst>
              <a:ext uri="{FF2B5EF4-FFF2-40B4-BE49-F238E27FC236}">
                <a16:creationId xmlns:a16="http://schemas.microsoft.com/office/drawing/2014/main" id="{1A7FD42A-D2D1-3FAA-8B06-88432B296232}"/>
              </a:ext>
            </a:extLst>
          </p:cNvPr>
          <p:cNvSpPr/>
          <p:nvPr/>
        </p:nvSpPr>
        <p:spPr>
          <a:xfrm>
            <a:off x="8436077" y="3593690"/>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a:t>
            </a:r>
            <a:endParaRPr lang="pt-PT" dirty="0"/>
          </a:p>
        </p:txBody>
      </p:sp>
      <p:sp>
        <p:nvSpPr>
          <p:cNvPr id="8" name="Rectangle 7">
            <a:extLst>
              <a:ext uri="{FF2B5EF4-FFF2-40B4-BE49-F238E27FC236}">
                <a16:creationId xmlns:a16="http://schemas.microsoft.com/office/drawing/2014/main" id="{58A1AA7C-EA1F-9ECB-43D1-BCC39DBD3020}"/>
              </a:ext>
            </a:extLst>
          </p:cNvPr>
          <p:cNvSpPr/>
          <p:nvPr/>
        </p:nvSpPr>
        <p:spPr>
          <a:xfrm>
            <a:off x="8436077" y="4788309"/>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understanding</a:t>
            </a:r>
            <a:endParaRPr lang="pt-PT" dirty="0"/>
          </a:p>
        </p:txBody>
      </p:sp>
      <p:sp>
        <p:nvSpPr>
          <p:cNvPr id="9" name="Rectangle 8">
            <a:extLst>
              <a:ext uri="{FF2B5EF4-FFF2-40B4-BE49-F238E27FC236}">
                <a16:creationId xmlns:a16="http://schemas.microsoft.com/office/drawing/2014/main" id="{F8C935C0-6531-8ACA-1568-FF6371CA75E8}"/>
              </a:ext>
            </a:extLst>
          </p:cNvPr>
          <p:cNvSpPr/>
          <p:nvPr/>
        </p:nvSpPr>
        <p:spPr>
          <a:xfrm>
            <a:off x="6248400" y="548148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pt-PT" dirty="0"/>
          </a:p>
        </p:txBody>
      </p:sp>
      <p:sp>
        <p:nvSpPr>
          <p:cNvPr id="10" name="Rectangle 9">
            <a:extLst>
              <a:ext uri="{FF2B5EF4-FFF2-40B4-BE49-F238E27FC236}">
                <a16:creationId xmlns:a16="http://schemas.microsoft.com/office/drawing/2014/main" id="{DCB215E2-1837-6691-C484-AE4D0F19F8ED}"/>
              </a:ext>
            </a:extLst>
          </p:cNvPr>
          <p:cNvSpPr/>
          <p:nvPr/>
        </p:nvSpPr>
        <p:spPr>
          <a:xfrm>
            <a:off x="3716594" y="5481484"/>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Modeling</a:t>
            </a:r>
            <a:endParaRPr lang="pt-PT" dirty="0"/>
          </a:p>
        </p:txBody>
      </p:sp>
      <p:sp>
        <p:nvSpPr>
          <p:cNvPr id="11" name="Rectangle 10">
            <a:extLst>
              <a:ext uri="{FF2B5EF4-FFF2-40B4-BE49-F238E27FC236}">
                <a16:creationId xmlns:a16="http://schemas.microsoft.com/office/drawing/2014/main" id="{AA39074C-0E3F-8714-F014-BFA67BF9A367}"/>
              </a:ext>
            </a:extLst>
          </p:cNvPr>
          <p:cNvSpPr/>
          <p:nvPr/>
        </p:nvSpPr>
        <p:spPr>
          <a:xfrm>
            <a:off x="1528917" y="4788309"/>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Evaluation</a:t>
            </a:r>
            <a:endParaRPr lang="pt-PT" dirty="0"/>
          </a:p>
        </p:txBody>
      </p:sp>
      <p:sp>
        <p:nvSpPr>
          <p:cNvPr id="12" name="Rectangle 11">
            <a:extLst>
              <a:ext uri="{FF2B5EF4-FFF2-40B4-BE49-F238E27FC236}">
                <a16:creationId xmlns:a16="http://schemas.microsoft.com/office/drawing/2014/main" id="{6F6CF1C6-E4E9-7F1D-1636-A7B8552A33BE}"/>
              </a:ext>
            </a:extLst>
          </p:cNvPr>
          <p:cNvSpPr/>
          <p:nvPr/>
        </p:nvSpPr>
        <p:spPr>
          <a:xfrm>
            <a:off x="1528916" y="3593690"/>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Deployment</a:t>
            </a:r>
            <a:endParaRPr lang="pt-PT" dirty="0"/>
          </a:p>
        </p:txBody>
      </p:sp>
      <p:sp>
        <p:nvSpPr>
          <p:cNvPr id="13" name="Rectangle 12">
            <a:extLst>
              <a:ext uri="{FF2B5EF4-FFF2-40B4-BE49-F238E27FC236}">
                <a16:creationId xmlns:a16="http://schemas.microsoft.com/office/drawing/2014/main" id="{8480A6C8-153A-45F8-78C6-1A8B03753CF3}"/>
              </a:ext>
            </a:extLst>
          </p:cNvPr>
          <p:cNvSpPr/>
          <p:nvPr/>
        </p:nvSpPr>
        <p:spPr>
          <a:xfrm>
            <a:off x="1528916" y="2399071"/>
            <a:ext cx="172064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Feedback</a:t>
            </a:r>
            <a:endParaRPr lang="pt-PT" dirty="0"/>
          </a:p>
        </p:txBody>
      </p:sp>
      <p:cxnSp>
        <p:nvCxnSpPr>
          <p:cNvPr id="15" name="Straight Arrow Connector 14">
            <a:extLst>
              <a:ext uri="{FF2B5EF4-FFF2-40B4-BE49-F238E27FC236}">
                <a16:creationId xmlns:a16="http://schemas.microsoft.com/office/drawing/2014/main" id="{0FE833E9-014C-F508-A341-FE139C338393}"/>
              </a:ext>
            </a:extLst>
          </p:cNvPr>
          <p:cNvCxnSpPr>
            <a:stCxn id="4" idx="3"/>
            <a:endCxn id="5" idx="1"/>
          </p:cNvCxnSpPr>
          <p:nvPr/>
        </p:nvCxnSpPr>
        <p:spPr>
          <a:xfrm>
            <a:off x="5437239" y="1696064"/>
            <a:ext cx="811161"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D1FC6A5-77FB-C3AD-B42A-A538E4741281}"/>
              </a:ext>
            </a:extLst>
          </p:cNvPr>
          <p:cNvCxnSpPr>
            <a:cxnSpLocks/>
            <a:stCxn id="5" idx="3"/>
            <a:endCxn id="6" idx="0"/>
          </p:cNvCxnSpPr>
          <p:nvPr/>
        </p:nvCxnSpPr>
        <p:spPr>
          <a:xfrm>
            <a:off x="7969045" y="1696064"/>
            <a:ext cx="1327355" cy="703007"/>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B659BAB-07DD-41CE-782F-E10770D898E4}"/>
              </a:ext>
            </a:extLst>
          </p:cNvPr>
          <p:cNvCxnSpPr>
            <a:cxnSpLocks/>
          </p:cNvCxnSpPr>
          <p:nvPr/>
        </p:nvCxnSpPr>
        <p:spPr>
          <a:xfrm>
            <a:off x="9512710" y="3313471"/>
            <a:ext cx="0" cy="307258"/>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722412C-628F-BC85-1D04-B1C22164DD80}"/>
              </a:ext>
            </a:extLst>
          </p:cNvPr>
          <p:cNvCxnSpPr>
            <a:cxnSpLocks/>
          </p:cNvCxnSpPr>
          <p:nvPr/>
        </p:nvCxnSpPr>
        <p:spPr>
          <a:xfrm flipV="1">
            <a:off x="9006349" y="3313471"/>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56651D9-F098-E599-627A-993C9605F46A}"/>
              </a:ext>
            </a:extLst>
          </p:cNvPr>
          <p:cNvCxnSpPr>
            <a:cxnSpLocks/>
          </p:cNvCxnSpPr>
          <p:nvPr/>
        </p:nvCxnSpPr>
        <p:spPr>
          <a:xfrm>
            <a:off x="9512710" y="4481051"/>
            <a:ext cx="0" cy="307258"/>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81BD70C-199E-12BD-C504-42448BE3EF9A}"/>
              </a:ext>
            </a:extLst>
          </p:cNvPr>
          <p:cNvCxnSpPr>
            <a:cxnSpLocks/>
          </p:cNvCxnSpPr>
          <p:nvPr/>
        </p:nvCxnSpPr>
        <p:spPr>
          <a:xfrm flipV="1">
            <a:off x="9006349" y="4481051"/>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15">
            <a:extLst>
              <a:ext uri="{FF2B5EF4-FFF2-40B4-BE49-F238E27FC236}">
                <a16:creationId xmlns:a16="http://schemas.microsoft.com/office/drawing/2014/main" id="{4E954238-BB0D-C8F7-296B-6A6A57146A69}"/>
              </a:ext>
            </a:extLst>
          </p:cNvPr>
          <p:cNvCxnSpPr>
            <a:cxnSpLocks/>
            <a:stCxn id="9" idx="0"/>
            <a:endCxn id="7" idx="1"/>
          </p:cNvCxnSpPr>
          <p:nvPr/>
        </p:nvCxnSpPr>
        <p:spPr>
          <a:xfrm rot="5400000" flipH="1" flipV="1">
            <a:off x="7057103" y="4102510"/>
            <a:ext cx="1430594" cy="1327354"/>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15">
            <a:extLst>
              <a:ext uri="{FF2B5EF4-FFF2-40B4-BE49-F238E27FC236}">
                <a16:creationId xmlns:a16="http://schemas.microsoft.com/office/drawing/2014/main" id="{A2021179-7388-3755-C81A-A9C3EB4C5573}"/>
              </a:ext>
            </a:extLst>
          </p:cNvPr>
          <p:cNvCxnSpPr>
            <a:cxnSpLocks/>
            <a:stCxn id="8" idx="2"/>
            <a:endCxn id="9" idx="3"/>
          </p:cNvCxnSpPr>
          <p:nvPr/>
        </p:nvCxnSpPr>
        <p:spPr>
          <a:xfrm rot="5400000">
            <a:off x="8514736" y="5157019"/>
            <a:ext cx="235975" cy="1327355"/>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DBD1091-6768-A843-4319-81EF11847ACA}"/>
              </a:ext>
            </a:extLst>
          </p:cNvPr>
          <p:cNvCxnSpPr/>
          <p:nvPr/>
        </p:nvCxnSpPr>
        <p:spPr>
          <a:xfrm>
            <a:off x="5437239" y="6154993"/>
            <a:ext cx="811161"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721D83D8-349C-7120-47E5-4403FCF8D54E}"/>
              </a:ext>
            </a:extLst>
          </p:cNvPr>
          <p:cNvCxnSpPr>
            <a:cxnSpLocks/>
          </p:cNvCxnSpPr>
          <p:nvPr/>
        </p:nvCxnSpPr>
        <p:spPr>
          <a:xfrm flipH="1">
            <a:off x="5378245" y="5845276"/>
            <a:ext cx="870155"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15">
            <a:extLst>
              <a:ext uri="{FF2B5EF4-FFF2-40B4-BE49-F238E27FC236}">
                <a16:creationId xmlns:a16="http://schemas.microsoft.com/office/drawing/2014/main" id="{0F750BE6-54D7-EA8C-28A7-D9B1EE573119}"/>
              </a:ext>
            </a:extLst>
          </p:cNvPr>
          <p:cNvCxnSpPr>
            <a:cxnSpLocks/>
          </p:cNvCxnSpPr>
          <p:nvPr/>
        </p:nvCxnSpPr>
        <p:spPr>
          <a:xfrm rot="10800000">
            <a:off x="2389240" y="5702709"/>
            <a:ext cx="1327354" cy="235975"/>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15">
            <a:extLst>
              <a:ext uri="{FF2B5EF4-FFF2-40B4-BE49-F238E27FC236}">
                <a16:creationId xmlns:a16="http://schemas.microsoft.com/office/drawing/2014/main" id="{E0EEB95F-DA37-A5C4-D5F4-A72E2F1D2D21}"/>
              </a:ext>
            </a:extLst>
          </p:cNvPr>
          <p:cNvCxnSpPr>
            <a:cxnSpLocks/>
            <a:stCxn id="11" idx="3"/>
            <a:endCxn id="10" idx="0"/>
          </p:cNvCxnSpPr>
          <p:nvPr/>
        </p:nvCxnSpPr>
        <p:spPr>
          <a:xfrm>
            <a:off x="3249562" y="5245509"/>
            <a:ext cx="1327355" cy="235975"/>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4B8ACE5F-D243-359A-7B13-95B96F70FBCE}"/>
              </a:ext>
            </a:extLst>
          </p:cNvPr>
          <p:cNvCxnSpPr>
            <a:cxnSpLocks/>
          </p:cNvCxnSpPr>
          <p:nvPr/>
        </p:nvCxnSpPr>
        <p:spPr>
          <a:xfrm flipV="1">
            <a:off x="2364657" y="4494570"/>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21FBBF7-2458-87CB-81C4-0397909F62D9}"/>
              </a:ext>
            </a:extLst>
          </p:cNvPr>
          <p:cNvCxnSpPr>
            <a:cxnSpLocks/>
          </p:cNvCxnSpPr>
          <p:nvPr/>
        </p:nvCxnSpPr>
        <p:spPr>
          <a:xfrm flipV="1">
            <a:off x="2389238" y="3286431"/>
            <a:ext cx="0" cy="28021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15">
            <a:extLst>
              <a:ext uri="{FF2B5EF4-FFF2-40B4-BE49-F238E27FC236}">
                <a16:creationId xmlns:a16="http://schemas.microsoft.com/office/drawing/2014/main" id="{85AF927A-3B27-2BE4-B5F9-64C83FB83010}"/>
              </a:ext>
            </a:extLst>
          </p:cNvPr>
          <p:cNvCxnSpPr>
            <a:cxnSpLocks/>
            <a:stCxn id="13" idx="3"/>
          </p:cNvCxnSpPr>
          <p:nvPr/>
        </p:nvCxnSpPr>
        <p:spPr>
          <a:xfrm>
            <a:off x="3249561" y="2856271"/>
            <a:ext cx="1833717" cy="2620298"/>
          </a:xfrm>
          <a:prstGeom prst="curved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8">
            <a:extLst>
              <a:ext uri="{FF2B5EF4-FFF2-40B4-BE49-F238E27FC236}">
                <a16:creationId xmlns:a16="http://schemas.microsoft.com/office/drawing/2014/main" id="{9589DD08-2D9C-F99C-EFA8-55155A8A575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8</a:t>
            </a:fld>
            <a:endParaRPr lang="pt-PT" dirty="0"/>
          </a:p>
        </p:txBody>
      </p:sp>
    </p:spTree>
    <p:extLst>
      <p:ext uri="{BB962C8B-B14F-4D97-AF65-F5344CB8AC3E}">
        <p14:creationId xmlns:p14="http://schemas.microsoft.com/office/powerpoint/2010/main" val="34278585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407D1-AC6B-9AE5-F9E1-64E9942BB8E9}"/>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Case study 2: customer complaints</a:t>
            </a:r>
          </a:p>
        </p:txBody>
      </p:sp>
      <p:sp>
        <p:nvSpPr>
          <p:cNvPr id="3" name="TextBox 2">
            <a:extLst>
              <a:ext uri="{FF2B5EF4-FFF2-40B4-BE49-F238E27FC236}">
                <a16:creationId xmlns:a16="http://schemas.microsoft.com/office/drawing/2014/main" id="{1427F6A9-5F73-5CD9-02C9-0BB80933683B}"/>
              </a:ext>
            </a:extLst>
          </p:cNvPr>
          <p:cNvSpPr txBox="1"/>
          <p:nvPr/>
        </p:nvSpPr>
        <p:spPr>
          <a:xfrm>
            <a:off x="435547" y="837371"/>
            <a:ext cx="11137020" cy="589072"/>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Model explainability vs Causal Inference</a:t>
            </a:r>
            <a:endParaRPr lang="en-US" sz="2400" i="1" kern="1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6A7F5D4-2B77-268D-CFC3-0B5B56423961}"/>
              </a:ext>
            </a:extLst>
          </p:cNvPr>
          <p:cNvPicPr>
            <a:picLocks noChangeAspect="1"/>
          </p:cNvPicPr>
          <p:nvPr/>
        </p:nvPicPr>
        <p:blipFill>
          <a:blip r:embed="rId2"/>
          <a:stretch>
            <a:fillRect/>
          </a:stretch>
        </p:blipFill>
        <p:spPr>
          <a:xfrm>
            <a:off x="1995947" y="1642326"/>
            <a:ext cx="7315200" cy="2247900"/>
          </a:xfrm>
          <a:prstGeom prst="rect">
            <a:avLst/>
          </a:prstGeom>
        </p:spPr>
      </p:pic>
      <p:pic>
        <p:nvPicPr>
          <p:cNvPr id="8" name="Picture 7">
            <a:extLst>
              <a:ext uri="{FF2B5EF4-FFF2-40B4-BE49-F238E27FC236}">
                <a16:creationId xmlns:a16="http://schemas.microsoft.com/office/drawing/2014/main" id="{4E5D7D56-132D-D2E8-CB43-3F1C65B0F842}"/>
              </a:ext>
            </a:extLst>
          </p:cNvPr>
          <p:cNvPicPr>
            <a:picLocks noChangeAspect="1"/>
          </p:cNvPicPr>
          <p:nvPr/>
        </p:nvPicPr>
        <p:blipFill>
          <a:blip r:embed="rId3"/>
          <a:stretch>
            <a:fillRect/>
          </a:stretch>
        </p:blipFill>
        <p:spPr>
          <a:xfrm>
            <a:off x="2625213" y="4258104"/>
            <a:ext cx="5810250" cy="1895475"/>
          </a:xfrm>
          <a:prstGeom prst="rect">
            <a:avLst/>
          </a:prstGeom>
        </p:spPr>
      </p:pic>
      <p:sp>
        <p:nvSpPr>
          <p:cNvPr id="9" name="Slide Number Placeholder 8">
            <a:extLst>
              <a:ext uri="{FF2B5EF4-FFF2-40B4-BE49-F238E27FC236}">
                <a16:creationId xmlns:a16="http://schemas.microsoft.com/office/drawing/2014/main" id="{7C46CADA-BA1D-258A-F6F7-A8EF1A742F95}"/>
              </a:ext>
            </a:extLst>
          </p:cNvPr>
          <p:cNvSpPr>
            <a:spLocks noGrp="1"/>
          </p:cNvSpPr>
          <p:nvPr>
            <p:ph type="sldNum" sz="quarter" idx="12"/>
          </p:nvPr>
        </p:nvSpPr>
        <p:spPr/>
        <p:txBody>
          <a:bodyPr/>
          <a:lstStyle/>
          <a:p>
            <a:fld id="{1FE259F0-7AB4-4C15-AC29-14AE27507826}" type="slidenum">
              <a:rPr lang="pt-PT" smtClean="0"/>
              <a:t>80</a:t>
            </a:fld>
            <a:endParaRPr lang="pt-PT"/>
          </a:p>
        </p:txBody>
      </p:sp>
    </p:spTree>
    <p:extLst>
      <p:ext uri="{BB962C8B-B14F-4D97-AF65-F5344CB8AC3E}">
        <p14:creationId xmlns:p14="http://schemas.microsoft.com/office/powerpoint/2010/main" val="31490425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D3E88-8C77-0BC4-B8F2-EF3DA50E5BBF}"/>
              </a:ext>
            </a:extLst>
          </p:cNvPr>
          <p:cNvSpPr txBox="1"/>
          <p:nvPr/>
        </p:nvSpPr>
        <p:spPr>
          <a:xfrm>
            <a:off x="1032387" y="1756806"/>
            <a:ext cx="10127226" cy="4196020"/>
          </a:xfrm>
          <a:prstGeom prst="rect">
            <a:avLst/>
          </a:prstGeom>
          <a:noFill/>
        </p:spPr>
        <p:txBody>
          <a:bodyPr wrap="square">
            <a:spAutoFit/>
          </a:bodyPr>
          <a:lstStyle/>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Always make sure you understand which type of data science task is being asked: description, prediction, causal inference, or prescription (often this is not clear even to the person asking you to solve the problem, so you’ll have to make some meaningful questions to clarify).</a:t>
            </a:r>
          </a:p>
          <a:p>
            <a:pPr marL="742950" lvl="1" indent="-285750">
              <a:spcAft>
                <a:spcPts val="800"/>
              </a:spcAft>
              <a:buSzPts val="1000"/>
              <a:buFont typeface="Arial" panose="020B0604020202020204" pitchFamily="34" charset="0"/>
              <a:buChar char="•"/>
              <a:tabLst>
                <a:tab pos="9144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methods and techniques appropriate for the type of data analysis task you are addressing.</a:t>
            </a:r>
          </a:p>
          <a:p>
            <a:pPr marL="342900" lvl="1" indent="-342900">
              <a:spcAft>
                <a:spcPts val="800"/>
              </a:spcAft>
              <a:buSzPct val="100000"/>
              <a:buFont typeface="Arial" panose="020B0604020202020204" pitchFamily="34" charset="0"/>
              <a:buChar char="•"/>
              <a:tabLst>
                <a:tab pos="457200" algn="l"/>
              </a:tabLst>
            </a:pPr>
            <a:endParaRPr lang="en-US" sz="2400" i="1" kern="100" dirty="0">
              <a:latin typeface="Calibri" panose="020F0502020204030204" pitchFamily="34" charset="0"/>
              <a:ea typeface="Calibri" panose="020F0502020204030204" pitchFamily="34" charset="0"/>
              <a:cs typeface="Calibri" panose="020F0502020204030204" pitchFamily="34" charset="0"/>
            </a:endParaRPr>
          </a:p>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Do not confuse prediction with causal inference. The techniques may seem similar, but the methods are very different.</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ADDF9DB-3EF1-E240-2E3D-305C3D10EDDA}"/>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Key takeaways</a:t>
            </a:r>
          </a:p>
        </p:txBody>
      </p:sp>
      <p:sp>
        <p:nvSpPr>
          <p:cNvPr id="7" name="Slide Number Placeholder 6">
            <a:extLst>
              <a:ext uri="{FF2B5EF4-FFF2-40B4-BE49-F238E27FC236}">
                <a16:creationId xmlns:a16="http://schemas.microsoft.com/office/drawing/2014/main" id="{36448743-D7B4-27A8-0EFD-F62768FF4C49}"/>
              </a:ext>
            </a:extLst>
          </p:cNvPr>
          <p:cNvSpPr>
            <a:spLocks noGrp="1"/>
          </p:cNvSpPr>
          <p:nvPr>
            <p:ph type="sldNum" sz="quarter" idx="12"/>
          </p:nvPr>
        </p:nvSpPr>
        <p:spPr/>
        <p:txBody>
          <a:bodyPr/>
          <a:lstStyle/>
          <a:p>
            <a:fld id="{1FE259F0-7AB4-4C15-AC29-14AE27507826}" type="slidenum">
              <a:rPr lang="pt-PT" smtClean="0"/>
              <a:t>81</a:t>
            </a:fld>
            <a:endParaRPr lang="pt-PT"/>
          </a:p>
        </p:txBody>
      </p:sp>
    </p:spTree>
    <p:extLst>
      <p:ext uri="{BB962C8B-B14F-4D97-AF65-F5344CB8AC3E}">
        <p14:creationId xmlns:p14="http://schemas.microsoft.com/office/powerpoint/2010/main" val="31778021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D3E88-8C77-0BC4-B8F2-EF3DA50E5BBF}"/>
              </a:ext>
            </a:extLst>
          </p:cNvPr>
          <p:cNvSpPr txBox="1"/>
          <p:nvPr/>
        </p:nvSpPr>
        <p:spPr>
          <a:xfrm>
            <a:off x="838199" y="2110768"/>
            <a:ext cx="10872019" cy="2718693"/>
          </a:xfrm>
          <a:prstGeom prst="rect">
            <a:avLst/>
          </a:prstGeom>
          <a:noFill/>
        </p:spPr>
        <p:txBody>
          <a:bodyPr wrap="square">
            <a:spAutoFit/>
          </a:bodyPr>
          <a:lstStyle/>
          <a:p>
            <a:pPr marL="342900" lvl="1" indent="-342900">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The general principle of Machine Learning for prediction:</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Get some labeled data</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Set aside some part of the data for validation purposes (the test data).</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remaining data (the training data) to learn a mapping between the features and the label.</a:t>
            </a:r>
          </a:p>
          <a:p>
            <a:pPr lvl="2" indent="-457200">
              <a:spcAft>
                <a:spcPts val="800"/>
              </a:spcAft>
              <a:buSzPct val="100000"/>
              <a:buFont typeface="+mj-lt"/>
              <a:buAutoNum type="arabicPeriod"/>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Use the test data to assess how well the rule generalizes to new, unseen data.</a:t>
            </a:r>
            <a:endParaRPr lang="pt-PT" sz="2400" i="1" kern="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ADDF9DB-3EF1-E240-2E3D-305C3D10EDDA}"/>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Key takeaways</a:t>
            </a:r>
          </a:p>
        </p:txBody>
      </p:sp>
      <p:sp>
        <p:nvSpPr>
          <p:cNvPr id="7" name="Slide Number Placeholder 6">
            <a:extLst>
              <a:ext uri="{FF2B5EF4-FFF2-40B4-BE49-F238E27FC236}">
                <a16:creationId xmlns:a16="http://schemas.microsoft.com/office/drawing/2014/main" id="{D060934A-72C4-68E4-64D9-102E6EBA9762}"/>
              </a:ext>
            </a:extLst>
          </p:cNvPr>
          <p:cNvSpPr>
            <a:spLocks noGrp="1"/>
          </p:cNvSpPr>
          <p:nvPr>
            <p:ph type="sldNum" sz="quarter" idx="12"/>
          </p:nvPr>
        </p:nvSpPr>
        <p:spPr/>
        <p:txBody>
          <a:bodyPr/>
          <a:lstStyle/>
          <a:p>
            <a:fld id="{1FE259F0-7AB4-4C15-AC29-14AE27507826}" type="slidenum">
              <a:rPr lang="pt-PT" smtClean="0"/>
              <a:t>82</a:t>
            </a:fld>
            <a:endParaRPr lang="pt-PT"/>
          </a:p>
        </p:txBody>
      </p:sp>
    </p:spTree>
    <p:extLst>
      <p:ext uri="{BB962C8B-B14F-4D97-AF65-F5344CB8AC3E}">
        <p14:creationId xmlns:p14="http://schemas.microsoft.com/office/powerpoint/2010/main" val="34040095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17047-5B29-6DBC-BC53-5FB6FCB8BEC1}"/>
              </a:ext>
            </a:extLst>
          </p:cNvPr>
          <p:cNvSpPr txBox="1"/>
          <p:nvPr/>
        </p:nvSpPr>
        <p:spPr>
          <a:xfrm>
            <a:off x="4813437" y="2459504"/>
            <a:ext cx="2565126" cy="1938992"/>
          </a:xfrm>
          <a:prstGeom prst="rect">
            <a:avLst/>
          </a:prstGeom>
          <a:noFill/>
        </p:spPr>
        <p:txBody>
          <a:bodyPr wrap="none" rtlCol="0">
            <a:spAutoFit/>
          </a:bodyPr>
          <a:lstStyle/>
          <a:p>
            <a:pPr algn="ct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QA</a:t>
            </a:r>
          </a:p>
          <a:p>
            <a:pPr algn="ctr"/>
            <a:endPar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endParaRPr>
          </a:p>
          <a:p>
            <a:pPr algn="ct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(thank you)</a:t>
            </a:r>
          </a:p>
        </p:txBody>
      </p:sp>
      <p:sp>
        <p:nvSpPr>
          <p:cNvPr id="8" name="Slide Number Placeholder 7">
            <a:extLst>
              <a:ext uri="{FF2B5EF4-FFF2-40B4-BE49-F238E27FC236}">
                <a16:creationId xmlns:a16="http://schemas.microsoft.com/office/drawing/2014/main" id="{ABA260BB-91B9-7B84-02C4-928A5D364EE8}"/>
              </a:ext>
            </a:extLst>
          </p:cNvPr>
          <p:cNvSpPr>
            <a:spLocks noGrp="1"/>
          </p:cNvSpPr>
          <p:nvPr>
            <p:ph type="sldNum" sz="quarter" idx="12"/>
          </p:nvPr>
        </p:nvSpPr>
        <p:spPr/>
        <p:txBody>
          <a:bodyPr/>
          <a:lstStyle/>
          <a:p>
            <a:fld id="{1FE259F0-7AB4-4C15-AC29-14AE27507826}" type="slidenum">
              <a:rPr lang="pt-PT" smtClean="0"/>
              <a:t>83</a:t>
            </a:fld>
            <a:endParaRPr lang="pt-PT"/>
          </a:p>
        </p:txBody>
      </p:sp>
    </p:spTree>
    <p:extLst>
      <p:ext uri="{BB962C8B-B14F-4D97-AF65-F5344CB8AC3E}">
        <p14:creationId xmlns:p14="http://schemas.microsoft.com/office/powerpoint/2010/main" val="31555289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12E26-E371-11D7-449F-33871030CA54}"/>
              </a:ext>
            </a:extLst>
          </p:cNvPr>
          <p:cNvSpPr txBox="1"/>
          <p:nvPr/>
        </p:nvSpPr>
        <p:spPr>
          <a:xfrm>
            <a:off x="4081780" y="1281132"/>
            <a:ext cx="4028440" cy="1387046"/>
          </a:xfrm>
          <a:prstGeom prst="rect">
            <a:avLst/>
          </a:prstGeom>
          <a:noFill/>
        </p:spPr>
        <p:txBody>
          <a:bodyPr wrap="square">
            <a:spAutoFit/>
          </a:bodyPr>
          <a:lstStyle/>
          <a:p>
            <a:pPr algn="ctr">
              <a:lnSpc>
                <a:spcPct val="107000"/>
              </a:lnSpc>
              <a:spcBef>
                <a:spcPts val="1800"/>
              </a:spcBef>
              <a:spcAft>
                <a:spcPts val="400"/>
              </a:spcAft>
            </a:pPr>
            <a:r>
              <a:rPr lang="en-US"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rPr>
              <a:t>Case Study 3: Customer value</a:t>
            </a:r>
            <a:endParaRPr lang="pt-PT" sz="4000" b="1" i="1" kern="100" dirty="0">
              <a:solidFill>
                <a:srgbClr val="0F476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E86D179-5DBD-9988-9DEC-3992AC30E4E8}"/>
              </a:ext>
            </a:extLst>
          </p:cNvPr>
          <p:cNvSpPr txBox="1"/>
          <p:nvPr/>
        </p:nvSpPr>
        <p:spPr>
          <a:xfrm>
            <a:off x="894736" y="2785015"/>
            <a:ext cx="10982633" cy="962123"/>
          </a:xfrm>
          <a:prstGeom prst="rect">
            <a:avLst/>
          </a:prstGeom>
          <a:noFill/>
        </p:spPr>
        <p:txBody>
          <a:bodyPr wrap="square">
            <a:spAutoFit/>
          </a:bodyPr>
          <a:lstStyle/>
          <a:p>
            <a:pPr marL="1257300" lvl="5" indent="-342900">
              <a:lnSpc>
                <a:spcPts val="3500"/>
              </a:lnSpc>
              <a:buSzPct val="100000"/>
              <a:buFont typeface="Arial" panose="020B0604020202020204" pitchFamily="34" charset="0"/>
              <a:buChar char="•"/>
              <a:tabLst>
                <a:tab pos="457200" algn="l"/>
              </a:tabLst>
            </a:pPr>
            <a:r>
              <a:rPr lang="en-US" sz="2400" i="1" dirty="0">
                <a:latin typeface="Calibri" panose="020F0502020204030204" pitchFamily="34" charset="0"/>
                <a:ea typeface="Calibri" panose="020F0502020204030204" pitchFamily="34" charset="0"/>
                <a:cs typeface="Calibri" panose="020F0502020204030204" pitchFamily="34" charset="0"/>
              </a:rPr>
              <a:t>Build a model to predict the total purchases (in euros) that each customer will make next year.</a:t>
            </a:r>
            <a:endParaRPr lang="en-US" sz="2200" i="1" dirty="0"/>
          </a:p>
        </p:txBody>
      </p:sp>
      <p:sp>
        <p:nvSpPr>
          <p:cNvPr id="3" name="TextBox 2">
            <a:extLst>
              <a:ext uri="{FF2B5EF4-FFF2-40B4-BE49-F238E27FC236}">
                <a16:creationId xmlns:a16="http://schemas.microsoft.com/office/drawing/2014/main" id="{41050BB7-363C-6FA0-240C-A6648B9FD7C4}"/>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hands-on exercise</a:t>
            </a:r>
          </a:p>
        </p:txBody>
      </p:sp>
      <p:sp>
        <p:nvSpPr>
          <p:cNvPr id="8" name="Slide Number Placeholder 7">
            <a:extLst>
              <a:ext uri="{FF2B5EF4-FFF2-40B4-BE49-F238E27FC236}">
                <a16:creationId xmlns:a16="http://schemas.microsoft.com/office/drawing/2014/main" id="{06FB5BE8-8185-4876-C96A-E33588C42870}"/>
              </a:ext>
            </a:extLst>
          </p:cNvPr>
          <p:cNvSpPr>
            <a:spLocks noGrp="1"/>
          </p:cNvSpPr>
          <p:nvPr>
            <p:ph type="sldNum" sz="quarter" idx="12"/>
          </p:nvPr>
        </p:nvSpPr>
        <p:spPr/>
        <p:txBody>
          <a:bodyPr/>
          <a:lstStyle/>
          <a:p>
            <a:fld id="{1FE259F0-7AB4-4C15-AC29-14AE27507826}" type="slidenum">
              <a:rPr lang="pt-PT" smtClean="0"/>
              <a:t>84</a:t>
            </a:fld>
            <a:endParaRPr lang="pt-PT"/>
          </a:p>
        </p:txBody>
      </p:sp>
    </p:spTree>
    <p:extLst>
      <p:ext uri="{BB962C8B-B14F-4D97-AF65-F5344CB8AC3E}">
        <p14:creationId xmlns:p14="http://schemas.microsoft.com/office/powerpoint/2010/main" val="3349410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D3E88-8C77-0BC4-B8F2-EF3DA50E5BBF}"/>
              </a:ext>
            </a:extLst>
          </p:cNvPr>
          <p:cNvSpPr txBox="1"/>
          <p:nvPr/>
        </p:nvSpPr>
        <p:spPr>
          <a:xfrm>
            <a:off x="149941" y="1117709"/>
            <a:ext cx="11530781" cy="5109091"/>
          </a:xfrm>
          <a:prstGeom prst="rect">
            <a:avLst/>
          </a:prstGeom>
          <a:noFill/>
        </p:spPr>
        <p:txBody>
          <a:bodyPr wrap="square">
            <a:spAutoFit/>
          </a:bodyPr>
          <a:lstStyle/>
          <a:p>
            <a:pPr lvl="2" indent="-457200">
              <a:spcAft>
                <a:spcPts val="800"/>
              </a:spcAft>
              <a:buSzPct val="100000"/>
              <a:buFont typeface="+mj-lt"/>
              <a:buAutoNum type="arabicPeriod"/>
              <a:tabLst>
                <a:tab pos="457200" algn="l"/>
              </a:tabLst>
            </a:pPr>
            <a:r>
              <a:rPr lang="en-US" sz="2200" i="1" kern="100" dirty="0">
                <a:latin typeface="Calibri" panose="020F0502020204030204" pitchFamily="34" charset="0"/>
                <a:ea typeface="Calibri" panose="020F0502020204030204" pitchFamily="34" charset="0"/>
                <a:cs typeface="Calibri" panose="020F0502020204030204" pitchFamily="34" charset="0"/>
              </a:rPr>
              <a:t>Gold, C. S. (2020). Fighting churn with data: The science and strategy of customer retention. Manning Publications.</a:t>
            </a:r>
          </a:p>
          <a:p>
            <a:pPr lvl="2" indent="-457200">
              <a:spcAft>
                <a:spcPts val="800"/>
              </a:spcAft>
              <a:buSzPct val="100000"/>
              <a:buFont typeface="+mj-lt"/>
              <a:buAutoNum type="arabicPeriod"/>
              <a:tabLst>
                <a:tab pos="457200" algn="l"/>
              </a:tabLst>
            </a:pP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Géron</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A. (2022). Hands-on machine learning with Scikit-Learn, </a:t>
            </a: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Keras</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and TensorFlow: Concepts, tools, and techniques to build intelligent systems (3rd ed.). O’Reilly Media.</a:t>
            </a:r>
          </a:p>
          <a:p>
            <a:pPr lvl="2" indent="-457200">
              <a:spcAft>
                <a:spcPts val="800"/>
              </a:spcAft>
              <a:buSzPct val="100000"/>
              <a:buFont typeface="+mj-lt"/>
              <a:buAutoNum type="arabicPeriod"/>
              <a:tabLst>
                <a:tab pos="457200" algn="l"/>
              </a:tabLst>
            </a:pPr>
            <a:r>
              <a:rPr lang="en-US" sz="2200" i="1" kern="100" dirty="0">
                <a:effectLst/>
                <a:latin typeface="Calibri" panose="020F0502020204030204" pitchFamily="34" charset="0"/>
                <a:ea typeface="Calibri" panose="020F0502020204030204" pitchFamily="34" charset="0"/>
                <a:cs typeface="Calibri" panose="020F0502020204030204" pitchFamily="34" charset="0"/>
              </a:rPr>
              <a:t>James, G., Witten, D., Hastie, T., &amp; </a:t>
            </a: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Tibshirani</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R. (2021). An introduction to statistical learning with applications in R (2nd ed.). Springer.</a:t>
            </a:r>
          </a:p>
          <a:p>
            <a:pPr lvl="2" indent="-457200">
              <a:spcAft>
                <a:spcPts val="800"/>
              </a:spcAft>
              <a:buSzPct val="100000"/>
              <a:buFont typeface="+mj-lt"/>
              <a:buAutoNum type="arabicPeriod"/>
              <a:tabLst>
                <a:tab pos="457200" algn="l"/>
              </a:tabLst>
            </a:pPr>
            <a:r>
              <a:rPr lang="en-US" sz="2200" i="1" kern="100" dirty="0">
                <a:effectLst/>
                <a:latin typeface="Calibri" panose="020F0502020204030204" pitchFamily="34" charset="0"/>
                <a:ea typeface="Calibri" panose="020F0502020204030204" pitchFamily="34" charset="0"/>
                <a:cs typeface="Calibri" panose="020F0502020204030204" pitchFamily="34" charset="0"/>
              </a:rPr>
              <a:t>Kelleher, J. D., &amp; Tierney, B. (2018). Data science. The MIT Press. ​</a:t>
            </a:r>
          </a:p>
          <a:p>
            <a:pPr lvl="2" indent="-457200">
              <a:spcAft>
                <a:spcPts val="800"/>
              </a:spcAft>
              <a:buSzPct val="100000"/>
              <a:buFont typeface="+mj-lt"/>
              <a:buAutoNum type="arabicPeriod"/>
              <a:tabLst>
                <a:tab pos="457200" algn="l"/>
              </a:tabLst>
            </a:pPr>
            <a:r>
              <a:rPr lang="en-US" sz="2200" i="1" kern="100" dirty="0">
                <a:effectLst/>
                <a:latin typeface="Calibri" panose="020F0502020204030204" pitchFamily="34" charset="0"/>
                <a:ea typeface="Calibri" panose="020F0502020204030204" pitchFamily="34" charset="0"/>
                <a:cs typeface="Calibri" panose="020F0502020204030204" pitchFamily="34" charset="0"/>
              </a:rPr>
              <a:t>Huntington-Klein, N. (2021). The effect: An introduction to research design and causality. Chapman and Hall/CRC.</a:t>
            </a:r>
          </a:p>
          <a:p>
            <a:pPr lvl="2" indent="-457200">
              <a:spcAft>
                <a:spcPts val="800"/>
              </a:spcAft>
              <a:buSzPct val="100000"/>
              <a:buFont typeface="+mj-lt"/>
              <a:buAutoNum type="arabicPeriod"/>
              <a:tabLst>
                <a:tab pos="457200" algn="l"/>
              </a:tabLst>
            </a:pP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Facure</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M. (2023). Causal inference in Python: A causal inference book for the 21st century. </a:t>
            </a: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Leanpub</a:t>
            </a:r>
            <a:r>
              <a:rPr lang="en-US" sz="2200" i="1" kern="100" dirty="0">
                <a:effectLst/>
                <a:latin typeface="Calibri" panose="020F0502020204030204" pitchFamily="34" charset="0"/>
                <a:ea typeface="Calibri" panose="020F0502020204030204" pitchFamily="34" charset="0"/>
                <a:cs typeface="Calibri" panose="020F0502020204030204" pitchFamily="34" charset="0"/>
              </a:rPr>
              <a:t>.</a:t>
            </a:r>
          </a:p>
          <a:p>
            <a:pPr lvl="2" indent="-457200">
              <a:spcAft>
                <a:spcPts val="800"/>
              </a:spcAft>
              <a:buSzPct val="100000"/>
              <a:buFont typeface="+mj-lt"/>
              <a:buAutoNum type="arabicPeriod"/>
              <a:tabLst>
                <a:tab pos="457200" algn="l"/>
              </a:tabLst>
            </a:pPr>
            <a:r>
              <a:rPr lang="en-US" sz="2200" i="1" kern="100" dirty="0" err="1">
                <a:effectLst/>
                <a:latin typeface="Calibri" panose="020F0502020204030204" pitchFamily="34" charset="0"/>
                <a:ea typeface="Calibri" panose="020F0502020204030204" pitchFamily="34" charset="0"/>
                <a:cs typeface="Calibri" panose="020F0502020204030204" pitchFamily="34" charset="0"/>
              </a:rPr>
              <a:t>Facure</a:t>
            </a:r>
            <a:r>
              <a:rPr lang="en-US" sz="2200" i="1" kern="100" dirty="0">
                <a:effectLst/>
                <a:latin typeface="Calibri" panose="020F0502020204030204" pitchFamily="34" charset="0"/>
                <a:ea typeface="Calibri" panose="020F0502020204030204" pitchFamily="34" charset="0"/>
                <a:cs typeface="Calibri" panose="020F0502020204030204" pitchFamily="34" charset="0"/>
              </a:rPr>
              <a:t>, M. (2023). Causal inference in Python: Applying causal inference in the tech industry. O'Reilly Media.</a:t>
            </a:r>
            <a:endParaRPr lang="pt-PT" sz="2200" i="1"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ADDF9DB-3EF1-E240-2E3D-305C3D10EDDA}"/>
              </a:ext>
            </a:extLst>
          </p:cNvPr>
          <p:cNvSpPr txBox="1"/>
          <p:nvPr/>
        </p:nvSpPr>
        <p:spPr>
          <a:xfrm>
            <a:off x="-1" y="8872"/>
            <a:ext cx="7875639"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References</a:t>
            </a:r>
          </a:p>
        </p:txBody>
      </p:sp>
      <p:sp>
        <p:nvSpPr>
          <p:cNvPr id="7" name="Slide Number Placeholder 6">
            <a:extLst>
              <a:ext uri="{FF2B5EF4-FFF2-40B4-BE49-F238E27FC236}">
                <a16:creationId xmlns:a16="http://schemas.microsoft.com/office/drawing/2014/main" id="{41FD8A12-A262-0E7C-D879-FDFEF1D90147}"/>
              </a:ext>
            </a:extLst>
          </p:cNvPr>
          <p:cNvSpPr>
            <a:spLocks noGrp="1"/>
          </p:cNvSpPr>
          <p:nvPr>
            <p:ph type="sldNum" sz="quarter" idx="12"/>
          </p:nvPr>
        </p:nvSpPr>
        <p:spPr/>
        <p:txBody>
          <a:bodyPr/>
          <a:lstStyle/>
          <a:p>
            <a:fld id="{1FE259F0-7AB4-4C15-AC29-14AE27507826}" type="slidenum">
              <a:rPr lang="pt-PT" smtClean="0"/>
              <a:t>85</a:t>
            </a:fld>
            <a:endParaRPr lang="pt-PT"/>
          </a:p>
        </p:txBody>
      </p:sp>
    </p:spTree>
    <p:extLst>
      <p:ext uri="{BB962C8B-B14F-4D97-AF65-F5344CB8AC3E}">
        <p14:creationId xmlns:p14="http://schemas.microsoft.com/office/powerpoint/2010/main" val="173111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3FBF-BF49-5F77-BA7F-5C087F575203}"/>
              </a:ext>
            </a:extLst>
          </p:cNvPr>
          <p:cNvSpPr txBox="1"/>
          <p:nvPr/>
        </p:nvSpPr>
        <p:spPr>
          <a:xfrm>
            <a:off x="3208246" y="1837848"/>
            <a:ext cx="6368374" cy="2558842"/>
          </a:xfrm>
          <a:prstGeom prst="rect">
            <a:avLst/>
          </a:prstGeom>
          <a:noFill/>
        </p:spPr>
        <p:txBody>
          <a:bodyPr wrap="square">
            <a:spAutoFit/>
          </a:bodyPr>
          <a:lstStyle/>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Descriptive Analysis: What happened?</a:t>
            </a:r>
          </a:p>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Predictive Analysis: What will happen?</a:t>
            </a:r>
          </a:p>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Causal Inference: What is the effect of X on Y?</a:t>
            </a:r>
          </a:p>
          <a:p>
            <a:pPr marL="285750" indent="-285750">
              <a:lnSpc>
                <a:spcPct val="150000"/>
              </a:lnSpc>
              <a:spcAft>
                <a:spcPts val="800"/>
              </a:spcAft>
              <a:buSzPct val="100000"/>
              <a:buFont typeface="Arial" panose="020B0604020202020204" pitchFamily="34" charset="0"/>
              <a:buChar char="•"/>
              <a:tabLst>
                <a:tab pos="457200" algn="l"/>
              </a:tabLst>
            </a:pPr>
            <a:r>
              <a:rPr lang="en-US" sz="2400" i="1" kern="100" dirty="0">
                <a:latin typeface="Calibri" panose="020F0502020204030204" pitchFamily="34" charset="0"/>
                <a:ea typeface="Calibri" panose="020F0502020204030204" pitchFamily="34" charset="0"/>
                <a:cs typeface="Calibri" panose="020F0502020204030204" pitchFamily="34" charset="0"/>
              </a:rPr>
              <a:t>Prescriptive Analysis: What should we do?</a:t>
            </a:r>
          </a:p>
        </p:txBody>
      </p:sp>
      <p:sp>
        <p:nvSpPr>
          <p:cNvPr id="4" name="TextBox 3">
            <a:extLst>
              <a:ext uri="{FF2B5EF4-FFF2-40B4-BE49-F238E27FC236}">
                <a16:creationId xmlns:a16="http://schemas.microsoft.com/office/drawing/2014/main" id="{01A47391-A065-D2B0-5850-11F548F5E415}"/>
              </a:ext>
            </a:extLst>
          </p:cNvPr>
          <p:cNvSpPr txBox="1"/>
          <p:nvPr/>
        </p:nvSpPr>
        <p:spPr>
          <a:xfrm>
            <a:off x="0" y="8872"/>
            <a:ext cx="6617110" cy="893679"/>
          </a:xfrm>
          <a:prstGeom prst="rect">
            <a:avLst/>
          </a:prstGeom>
          <a:noFill/>
        </p:spPr>
        <p:txBody>
          <a:bodyPr wrap="square" lIns="0" tIns="216000" rIns="0">
            <a:spAutoFit/>
          </a:bodyPr>
          <a:lstStyle/>
          <a:p>
            <a:pPr lvl="1">
              <a:lnSpc>
                <a:spcPct val="107000"/>
              </a:lnSpc>
              <a:spcAft>
                <a:spcPts val="800"/>
              </a:spcAft>
              <a:buSzPct val="60000"/>
              <a:tabLst>
                <a:tab pos="457200" algn="l"/>
              </a:tabLst>
            </a:pPr>
            <a:r>
              <a:rPr lang="en-US" sz="4000" i="1" kern="100" dirty="0">
                <a:solidFill>
                  <a:srgbClr val="0F4761"/>
                </a:solidFill>
                <a:latin typeface="Calibri" panose="020F0502020204030204" pitchFamily="34" charset="0"/>
                <a:ea typeface="Calibri" panose="020F0502020204030204" pitchFamily="34" charset="0"/>
                <a:cs typeface="Calibri" panose="020F0502020204030204" pitchFamily="34" charset="0"/>
              </a:rPr>
              <a:t>Types of data science tasks</a:t>
            </a:r>
          </a:p>
        </p:txBody>
      </p:sp>
      <p:sp>
        <p:nvSpPr>
          <p:cNvPr id="2" name="Slide Number Placeholder 8">
            <a:extLst>
              <a:ext uri="{FF2B5EF4-FFF2-40B4-BE49-F238E27FC236}">
                <a16:creationId xmlns:a16="http://schemas.microsoft.com/office/drawing/2014/main" id="{A599192F-AD4D-327D-D00A-8F9A6164F223}"/>
              </a:ext>
            </a:extLst>
          </p:cNvPr>
          <p:cNvSpPr>
            <a:spLocks noGrp="1"/>
          </p:cNvSpPr>
          <p:nvPr>
            <p:ph type="sldNum" sz="quarter" idx="12"/>
          </p:nvPr>
        </p:nvSpPr>
        <p:spPr>
          <a:xfrm>
            <a:off x="8610600" y="6356350"/>
            <a:ext cx="2743200" cy="365125"/>
          </a:xfrm>
        </p:spPr>
        <p:txBody>
          <a:bodyPr/>
          <a:lstStyle/>
          <a:p>
            <a:fld id="{1FE259F0-7AB4-4C15-AC29-14AE27507826}" type="slidenum">
              <a:rPr lang="pt-PT" smtClean="0"/>
              <a:t>9</a:t>
            </a:fld>
            <a:endParaRPr lang="pt-PT" dirty="0"/>
          </a:p>
        </p:txBody>
      </p:sp>
    </p:spTree>
    <p:extLst>
      <p:ext uri="{BB962C8B-B14F-4D97-AF65-F5344CB8AC3E}">
        <p14:creationId xmlns:p14="http://schemas.microsoft.com/office/powerpoint/2010/main" val="2130623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5629</TotalTime>
  <Words>7135</Words>
  <Application>Microsoft Office PowerPoint</Application>
  <PresentationFormat>Widescreen</PresentationFormat>
  <Paragraphs>936</Paragraphs>
  <Slides>85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Aptos</vt:lpstr>
      <vt:lpstr>Aptos Display</vt:lpstr>
      <vt:lpstr>Aptos Narrow</vt:lpstr>
      <vt:lpstr>Arial</vt:lpstr>
      <vt:lpstr>Calibri</vt:lpstr>
      <vt:lpstr>Cambria Math</vt:lpstr>
      <vt:lpstr>JetBrains Mono</vt:lpstr>
      <vt:lpstr>Symbol</vt:lpstr>
      <vt:lpstr>Office Theme</vt:lpstr>
      <vt:lpstr>Machine Learning for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 Adriano Miguel</dc:creator>
  <cp:lastModifiedBy>SANTOS Adriano Miguel</cp:lastModifiedBy>
  <cp:revision>250</cp:revision>
  <dcterms:created xsi:type="dcterms:W3CDTF">2025-03-30T11:51:13Z</dcterms:created>
  <dcterms:modified xsi:type="dcterms:W3CDTF">2025-04-09T09:18:11Z</dcterms:modified>
</cp:coreProperties>
</file>