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2" r:id="rId14"/>
    <p:sldId id="273" r:id="rId15"/>
    <p:sldId id="263" r:id="rId16"/>
    <p:sldId id="267" r:id="rId17"/>
    <p:sldId id="266" r:id="rId18"/>
    <p:sldId id="268" r:id="rId19"/>
    <p:sldId id="279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7681"/>
    <a:srgbClr val="003E51"/>
    <a:srgbClr val="E56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4.59</c:v>
                </c:pt>
                <c:pt idx="1">
                  <c:v>2.4033329999999999</c:v>
                </c:pt>
                <c:pt idx="2">
                  <c:v>1.4966660000000001</c:v>
                </c:pt>
                <c:pt idx="3">
                  <c:v>1.0433330000000001</c:v>
                </c:pt>
                <c:pt idx="4">
                  <c:v>0.81333299999999997</c:v>
                </c:pt>
                <c:pt idx="5">
                  <c:v>0.74333300000000002</c:v>
                </c:pt>
                <c:pt idx="6">
                  <c:v>0.60666600000000004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9.69</c:v>
                </c:pt>
                <c:pt idx="1">
                  <c:v>5.2233330000000002</c:v>
                </c:pt>
                <c:pt idx="2">
                  <c:v>3.2433329999999998</c:v>
                </c:pt>
                <c:pt idx="3">
                  <c:v>2.3166660000000001</c:v>
                </c:pt>
                <c:pt idx="4">
                  <c:v>1.683333</c:v>
                </c:pt>
                <c:pt idx="5">
                  <c:v>1.55</c:v>
                </c:pt>
                <c:pt idx="6">
                  <c:v>1.24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20.513332999999999</c:v>
                </c:pt>
                <c:pt idx="1">
                  <c:v>10.643333</c:v>
                </c:pt>
                <c:pt idx="2">
                  <c:v>7.7633330000000003</c:v>
                </c:pt>
                <c:pt idx="3">
                  <c:v>4.5733329999999999</c:v>
                </c:pt>
                <c:pt idx="4">
                  <c:v>3.8533330000000001</c:v>
                </c:pt>
                <c:pt idx="5">
                  <c:v>3.0550000000000002</c:v>
                </c:pt>
                <c:pt idx="6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16148706049426"/>
          <c:y val="4.0788579197824609E-2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1.909848</c:v>
                </c:pt>
                <c:pt idx="2">
                  <c:v>3.0668169999999999</c:v>
                </c:pt>
                <c:pt idx="3">
                  <c:v>4.399362</c:v>
                </c:pt>
                <c:pt idx="4">
                  <c:v>5.6434449999999998</c:v>
                </c:pt>
                <c:pt idx="5">
                  <c:v>6.1748900000000004</c:v>
                </c:pt>
                <c:pt idx="6">
                  <c:v>7.5659419999999997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1.8551373232378601</c:v>
                </c:pt>
                <c:pt idx="2">
                  <c:v>2.9876673163070202</c:v>
                </c:pt>
                <c:pt idx="3">
                  <c:v>4.18273501661439</c:v>
                </c:pt>
                <c:pt idx="4">
                  <c:v>5.6970308310952102</c:v>
                </c:pt>
                <c:pt idx="5">
                  <c:v>6.2516129032257997</c:v>
                </c:pt>
                <c:pt idx="6">
                  <c:v>7.81451612903225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1.9273410876085499</c:v>
                </c:pt>
                <c:pt idx="2">
                  <c:v>2.6423358369401302</c:v>
                </c:pt>
                <c:pt idx="3">
                  <c:v>4.4854229945643498</c:v>
                </c:pt>
                <c:pt idx="4">
                  <c:v>5.3235297857724699</c:v>
                </c:pt>
                <c:pt idx="5">
                  <c:v>6.7146752864157104</c:v>
                </c:pt>
                <c:pt idx="6">
                  <c:v>7.8897434615384601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Speedup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16148706049426"/>
          <c:y val="4.211629562620104E-2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4.6133329999999999</c:v>
                </c:pt>
                <c:pt idx="1">
                  <c:v>2.693333</c:v>
                </c:pt>
                <c:pt idx="2">
                  <c:v>1.723333</c:v>
                </c:pt>
                <c:pt idx="3">
                  <c:v>1.3</c:v>
                </c:pt>
                <c:pt idx="4">
                  <c:v>1.2</c:v>
                </c:pt>
                <c:pt idx="5">
                  <c:v>1.0833330000000001</c:v>
                </c:pt>
                <c:pt idx="6">
                  <c:v>3.23</c:v>
                </c:pt>
                <c:pt idx="7">
                  <c:v>4.2933329999999996</c:v>
                </c:pt>
                <c:pt idx="8">
                  <c:v>4.6132999999999997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9.7766660000000005</c:v>
                </c:pt>
                <c:pt idx="1">
                  <c:v>5.6133329999999999</c:v>
                </c:pt>
                <c:pt idx="2">
                  <c:v>3.58</c:v>
                </c:pt>
                <c:pt idx="3">
                  <c:v>2.636666</c:v>
                </c:pt>
                <c:pt idx="4">
                  <c:v>2.426666</c:v>
                </c:pt>
                <c:pt idx="5">
                  <c:v>2.0699999999999998</c:v>
                </c:pt>
                <c:pt idx="6">
                  <c:v>6.523333</c:v>
                </c:pt>
                <c:pt idx="7">
                  <c:v>8.7733329999999992</c:v>
                </c:pt>
                <c:pt idx="8">
                  <c:v>9.8333332999999996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20.81</c:v>
                </c:pt>
                <c:pt idx="1">
                  <c:v>12.003333</c:v>
                </c:pt>
                <c:pt idx="2">
                  <c:v>7.5533330000000003</c:v>
                </c:pt>
                <c:pt idx="3">
                  <c:v>5.6333330000000004</c:v>
                </c:pt>
                <c:pt idx="4">
                  <c:v>5.8333329999999997</c:v>
                </c:pt>
                <c:pt idx="5">
                  <c:v>4.8</c:v>
                </c:pt>
                <c:pt idx="6">
                  <c:v>13.45</c:v>
                </c:pt>
                <c:pt idx="7">
                  <c:v>17.993333</c:v>
                </c:pt>
                <c:pt idx="8">
                  <c:v>25.39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377179301862631"/>
          <c:y val="3.9397057013012736E-2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1.7128713753553599</c:v>
                </c:pt>
                <c:pt idx="2">
                  <c:v>2.67698291624427</c:v>
                </c:pt>
                <c:pt idx="3">
                  <c:v>3.5487176923076902</c:v>
                </c:pt>
                <c:pt idx="4">
                  <c:v>3.8444441666666598</c:v>
                </c:pt>
                <c:pt idx="5">
                  <c:v>4.2584625410653896</c:v>
                </c:pt>
                <c:pt idx="6">
                  <c:v>1.42827647058823</c:v>
                </c:pt>
                <c:pt idx="7">
                  <c:v>1.07453416727749</c:v>
                </c:pt>
                <c:pt idx="8">
                  <c:v>1.0000071532308701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1.7416864454683101</c:v>
                </c:pt>
                <c:pt idx="2">
                  <c:v>2.7309122905027898</c:v>
                </c:pt>
                <c:pt idx="3">
                  <c:v>3.7079402548521498</c:v>
                </c:pt>
                <c:pt idx="4">
                  <c:v>4.02884698594697</c:v>
                </c:pt>
                <c:pt idx="5">
                  <c:v>4.7230270531400897</c:v>
                </c:pt>
                <c:pt idx="6">
                  <c:v>1.49872250887698</c:v>
                </c:pt>
                <c:pt idx="7">
                  <c:v>1.11436166847878</c:v>
                </c:pt>
                <c:pt idx="8">
                  <c:v>0.99423725404193997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</c:v>
                </c:pt>
                <c:pt idx="1">
                  <c:v>1.7336851356202401</c:v>
                </c:pt>
                <c:pt idx="2">
                  <c:v>2.7550751436484999</c:v>
                </c:pt>
                <c:pt idx="3">
                  <c:v>3.6940830588214801</c:v>
                </c:pt>
                <c:pt idx="4">
                  <c:v>3.5674287752816398</c:v>
                </c:pt>
                <c:pt idx="5">
                  <c:v>4.33541666666666</c:v>
                </c:pt>
                <c:pt idx="6">
                  <c:v>1.5472118959107799</c:v>
                </c:pt>
                <c:pt idx="7">
                  <c:v>1.1565394804842399</c:v>
                </c:pt>
                <c:pt idx="8">
                  <c:v>0.81961402126821503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73305691860981"/>
          <c:y val="0.82253777761124536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0.02</c:v>
                </c:pt>
                <c:pt idx="6">
                  <c:v>0.02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0.16</c:v>
                </c:pt>
                <c:pt idx="10">
                  <c:v>0.31</c:v>
                </c:pt>
                <c:pt idx="11">
                  <c:v>0.54</c:v>
                </c:pt>
                <c:pt idx="12">
                  <c:v>1.17</c:v>
                </c:pt>
                <c:pt idx="13">
                  <c:v>2.4</c:v>
                </c:pt>
                <c:pt idx="14">
                  <c:v>4.97</c:v>
                </c:pt>
                <c:pt idx="15">
                  <c:v>10.28</c:v>
                </c:pt>
                <c:pt idx="16">
                  <c:v>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– Number of Points (Powers of 2)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3BAE-0EF1-4480-9D41-1F735C1D7F9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DE5-BA91-45AB-9889-19169F4A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DE5-BA91-45AB-9889-19169F4AEB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05" y="6356351"/>
            <a:ext cx="2344189" cy="2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5B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9683"/>
            <a:ext cx="7886700" cy="45547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75615"/>
            <a:ext cx="2057400" cy="245861"/>
          </a:xfrm>
        </p:spPr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754"/>
            <a:ext cx="1715539" cy="2175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 userDrawn="1"/>
        </p:nvCxnSpPr>
        <p:spPr>
          <a:xfrm>
            <a:off x="0" y="722572"/>
            <a:ext cx="8515350" cy="0"/>
          </a:xfrm>
          <a:prstGeom prst="straightConnector1">
            <a:avLst/>
          </a:prstGeom>
          <a:ln w="19050">
            <a:solidFill>
              <a:srgbClr val="005BBB">
                <a:alpha val="9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344189" y="257408"/>
            <a:ext cx="370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6787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55E8-0259-4921-B07F-B3D4BE4D3B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darshpr@buffalo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drsh18/paralle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5B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Delaunay Triangulation in Parallel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41702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Adarsh Prakash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CSE 633 : Parallel Algorithms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(Spring 2017)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Dr. Russ Miller</a:t>
            </a:r>
          </a:p>
        </p:txBody>
      </p:sp>
    </p:spTree>
    <p:extLst>
      <p:ext uri="{BB962C8B-B14F-4D97-AF65-F5344CB8AC3E}">
        <p14:creationId xmlns:p14="http://schemas.microsoft.com/office/powerpoint/2010/main" val="240413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1561" y="1875121"/>
            <a:ext cx="4350058" cy="451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456590" y="2414726"/>
            <a:ext cx="0" cy="369311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Algorithm: Parallel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198" y="2635586"/>
            <a:ext cx="342678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Delaunay Triangulation of Local Region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198" y="3731357"/>
            <a:ext cx="342678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Incoming Region and Local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9378" y="1979672"/>
            <a:ext cx="2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otype Corsiva" panose="03010101010201010101" pitchFamily="66" charset="0"/>
              </a:rPr>
              <a:t>i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43201" y="4827128"/>
            <a:ext cx="342678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or Receive from other Processors</a:t>
            </a:r>
          </a:p>
        </p:txBody>
      </p:sp>
      <p:cxnSp>
        <p:nvCxnSpPr>
          <p:cNvPr id="13" name="Straight Arrow Connector 12"/>
          <p:cNvCxnSpPr>
            <a:stCxn id="69" idx="1"/>
          </p:cNvCxnSpPr>
          <p:nvPr/>
        </p:nvCxnSpPr>
        <p:spPr>
          <a:xfrm flipH="1" flipV="1">
            <a:off x="1544718" y="5150293"/>
            <a:ext cx="1198483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169979" y="5164863"/>
            <a:ext cx="1198483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60" idx="1"/>
          </p:cNvCxnSpPr>
          <p:nvPr/>
        </p:nvCxnSpPr>
        <p:spPr>
          <a:xfrm rot="10800000">
            <a:off x="2743198" y="4054524"/>
            <a:ext cx="1713390" cy="1698207"/>
          </a:xfrm>
          <a:prstGeom prst="bentConnector3">
            <a:avLst>
              <a:gd name="adj1" fmla="val 11334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6588" y="5601160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 or exit</a:t>
            </a:r>
          </a:p>
        </p:txBody>
      </p:sp>
    </p:spTree>
    <p:extLst>
      <p:ext uri="{BB962C8B-B14F-4D97-AF65-F5344CB8AC3E}">
        <p14:creationId xmlns:p14="http://schemas.microsoft.com/office/powerpoint/2010/main" val="1805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5747" y="1679804"/>
            <a:ext cx="4172505" cy="417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4572000" y="1679804"/>
            <a:ext cx="0" cy="41725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9922" y="1679803"/>
            <a:ext cx="0" cy="41725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25915" y="1679803"/>
            <a:ext cx="0" cy="41725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5999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3699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8356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2696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743" y="5939162"/>
            <a:ext cx="62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space divided equally by X-Coordinate among Processors</a:t>
            </a:r>
          </a:p>
        </p:txBody>
      </p:sp>
    </p:spTree>
    <p:extLst>
      <p:ext uri="{BB962C8B-B14F-4D97-AF65-F5344CB8AC3E}">
        <p14:creationId xmlns:p14="http://schemas.microsoft.com/office/powerpoint/2010/main" val="383877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 in C and MPI</a:t>
            </a:r>
          </a:p>
          <a:p>
            <a:r>
              <a:rPr lang="en-US" dirty="0"/>
              <a:t>Pseudo code from paper for serial version of merge – made life easier </a:t>
            </a:r>
          </a:p>
          <a:p>
            <a:r>
              <a:rPr lang="en-US" dirty="0"/>
              <a:t>Jobs were run on </a:t>
            </a:r>
            <a:r>
              <a:rPr lang="en-US" b="1" i="1" dirty="0"/>
              <a:t>general-compute</a:t>
            </a:r>
            <a:r>
              <a:rPr lang="en-US" dirty="0"/>
              <a:t> and </a:t>
            </a:r>
            <a:r>
              <a:rPr lang="en-US" b="1" i="1" dirty="0" err="1"/>
              <a:t>largemem</a:t>
            </a:r>
            <a:r>
              <a:rPr lang="en-US" dirty="0"/>
              <a:t> partitions of CCR</a:t>
            </a:r>
          </a:p>
          <a:p>
            <a:r>
              <a:rPr lang="en-US" dirty="0"/>
              <a:t>All communications are point-to-point: </a:t>
            </a:r>
            <a:r>
              <a:rPr lang="en-US" b="1" dirty="0" err="1"/>
              <a:t>MPI_Send</a:t>
            </a:r>
            <a:r>
              <a:rPr lang="en-US" dirty="0"/>
              <a:t> and </a:t>
            </a:r>
            <a:r>
              <a:rPr lang="en-US" b="1" dirty="0" err="1"/>
              <a:t>MPI_Recv</a:t>
            </a:r>
            <a:endParaRPr lang="en-US" b="1" dirty="0"/>
          </a:p>
          <a:p>
            <a:r>
              <a:rPr lang="en-US" dirty="0"/>
              <a:t>Data send/receive happens in a single block ( as many as 31 million edges ~ 700mb)</a:t>
            </a:r>
          </a:p>
          <a:p>
            <a:r>
              <a:rPr lang="en-US" dirty="0"/>
              <a:t>Approx. 500 jobs to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683"/>
                <a:ext cx="7886700" cy="331283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Input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Randomly generated points – </a:t>
                </a:r>
                <a:r>
                  <a:rPr lang="en-US" b="1" dirty="0"/>
                  <a:t>Bivariate Uniform Distribution</a:t>
                </a:r>
                <a:r>
                  <a:rPr lang="en-US" dirty="0"/>
                  <a:t> using Python </a:t>
                </a:r>
                <a:r>
                  <a:rPr lang="en-US" b="1" dirty="0" err="1"/>
                  <a:t>numpy</a:t>
                </a:r>
                <a:r>
                  <a:rPr lang="en-US" dirty="0"/>
                  <a:t> package</a:t>
                </a:r>
              </a:p>
              <a:p>
                <a:pPr lvl="1"/>
                <a:r>
                  <a:rPr lang="en-US" dirty="0"/>
                  <a:t>Equal range and density across both the axes</a:t>
                </a:r>
              </a:p>
              <a:p>
                <a:pPr lvl="1"/>
                <a:r>
                  <a:rPr lang="en-US" dirty="0"/>
                  <a:t>No duplicates and </a:t>
                </a:r>
                <a:r>
                  <a:rPr lang="en-US" b="1" dirty="0"/>
                  <a:t>pre-sorted</a:t>
                </a:r>
                <a:r>
                  <a:rPr lang="en-US" dirty="0"/>
                  <a:t> by </a:t>
                </a:r>
                <a:r>
                  <a:rPr lang="en-US" b="1" dirty="0"/>
                  <a:t>X-Coordinate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Each coordinate is “</a:t>
                </a:r>
                <a:r>
                  <a:rPr lang="en-US" b="1" dirty="0"/>
                  <a:t>double</a:t>
                </a:r>
                <a:r>
                  <a:rPr lang="en-US" dirty="0"/>
                  <a:t>” precision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/>
                  <a:t> [0, 200*n]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Output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Edge endpoints as indices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683"/>
                <a:ext cx="7886700" cy="3312834"/>
              </a:xfrm>
              <a:blipFill>
                <a:blip r:embed="rId2"/>
                <a:stretch>
                  <a:fillRect l="-1391" t="-3131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8650" y="5078024"/>
            <a:ext cx="3755254" cy="1145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0096" y="5078024"/>
            <a:ext cx="3755254" cy="1145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458" y="5140168"/>
            <a:ext cx="3622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0, 162.422299106, 626335123.072</a:t>
            </a:r>
          </a:p>
          <a:p>
            <a:r>
              <a:rPr lang="en-US" sz="1200" dirty="0"/>
              <a:t>1, 235.609542392, 21674347.1286</a:t>
            </a:r>
          </a:p>
          <a:p>
            <a:r>
              <a:rPr lang="en-US" sz="1200" dirty="0"/>
              <a:t>2, 348.128895741, 545885503.786</a:t>
            </a:r>
          </a:p>
          <a:p>
            <a:r>
              <a:rPr lang="en-US" sz="1200" dirty="0"/>
              <a:t>3, 388.434040826, 160544722.935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6678" y="5140167"/>
            <a:ext cx="3622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0 1</a:t>
            </a:r>
          </a:p>
          <a:p>
            <a:r>
              <a:rPr lang="en-US" sz="1200" dirty="0"/>
              <a:t>0 3</a:t>
            </a:r>
          </a:p>
          <a:p>
            <a:r>
              <a:rPr lang="en-US" sz="1200" dirty="0"/>
              <a:t>0 4</a:t>
            </a:r>
          </a:p>
          <a:p>
            <a:r>
              <a:rPr lang="en-US" sz="1200" dirty="0"/>
              <a:t>0 2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6707" y="6285388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0927" y="6285388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54537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Run-times averaged over 3-5 jobs/runs</a:t>
            </a:r>
          </a:p>
          <a:p>
            <a:r>
              <a:rPr lang="en-US" dirty="0"/>
              <a:t>Time spent on reading input file and writing the results to output file is ignored</a:t>
            </a:r>
          </a:p>
          <a:p>
            <a:r>
              <a:rPr lang="en-US" u="sng" dirty="0"/>
              <a:t>Only Computation Time </a:t>
            </a:r>
            <a:r>
              <a:rPr lang="en-US" dirty="0"/>
              <a:t>(with communication cost) is used in analysis</a:t>
            </a:r>
          </a:p>
          <a:p>
            <a:r>
              <a:rPr lang="en-US" dirty="0"/>
              <a:t>Tried for several core-node combinations:</a:t>
            </a:r>
          </a:p>
          <a:p>
            <a:pPr lvl="1"/>
            <a:r>
              <a:rPr lang="en-US" sz="2000" dirty="0"/>
              <a:t>2 CPUs per node with </a:t>
            </a:r>
            <a:r>
              <a:rPr lang="en-US" sz="2000" b="1" dirty="0" err="1"/>
              <a:t>shm</a:t>
            </a:r>
            <a:r>
              <a:rPr lang="en-US" sz="2000" dirty="0"/>
              <a:t> (intranode) and </a:t>
            </a:r>
            <a:r>
              <a:rPr lang="en-US" sz="2000" b="1" dirty="0" err="1"/>
              <a:t>tmi</a:t>
            </a:r>
            <a:r>
              <a:rPr lang="en-US" sz="2000" dirty="0"/>
              <a:t> (internode) </a:t>
            </a:r>
          </a:p>
          <a:p>
            <a:pPr lvl="1"/>
            <a:r>
              <a:rPr lang="en-US" sz="2000" dirty="0"/>
              <a:t>1 CPU per node with </a:t>
            </a:r>
            <a:r>
              <a:rPr lang="en-US" sz="2000" b="1" dirty="0" err="1"/>
              <a:t>dapl</a:t>
            </a:r>
            <a:r>
              <a:rPr lang="en-US" sz="2000" dirty="0"/>
              <a:t> (internode)</a:t>
            </a:r>
          </a:p>
          <a:p>
            <a:pPr lvl="1"/>
            <a:r>
              <a:rPr lang="en-US" sz="2000" dirty="0"/>
              <a:t>1 CPU per node with </a:t>
            </a:r>
            <a:r>
              <a:rPr lang="en-US" sz="2000" b="1" dirty="0" err="1"/>
              <a:t>tmi</a:t>
            </a:r>
            <a:r>
              <a:rPr lang="en-US" sz="2000" dirty="0"/>
              <a:t> (internode)</a:t>
            </a:r>
          </a:p>
          <a:p>
            <a:pPr lvl="1"/>
            <a:r>
              <a:rPr lang="en-US" sz="2000" dirty="0" err="1"/>
              <a:t>Upto</a:t>
            </a:r>
            <a:r>
              <a:rPr lang="en-US" sz="2000" dirty="0"/>
              <a:t> 32 CPUs per node with </a:t>
            </a:r>
            <a:r>
              <a:rPr lang="en-US" sz="2000" b="1" dirty="0" err="1"/>
              <a:t>tcp</a:t>
            </a:r>
            <a:r>
              <a:rPr lang="en-US" sz="2000" dirty="0"/>
              <a:t> (intranode) and </a:t>
            </a:r>
            <a:r>
              <a:rPr lang="en-US" sz="2000" b="1" dirty="0" err="1"/>
              <a:t>tcp</a:t>
            </a:r>
            <a:r>
              <a:rPr lang="en-US" sz="2000" dirty="0"/>
              <a:t> (internode) – </a:t>
            </a:r>
            <a:r>
              <a:rPr lang="en-US" sz="2000" b="1" dirty="0"/>
              <a:t>I_MPI_FABRICS</a:t>
            </a:r>
            <a:r>
              <a:rPr lang="en-US" sz="2000" dirty="0"/>
              <a:t> and </a:t>
            </a:r>
            <a:r>
              <a:rPr lang="en-US" sz="2000" b="1" dirty="0"/>
              <a:t>I_MPI_FALLBACK</a:t>
            </a:r>
            <a:r>
              <a:rPr lang="en-US" sz="2000" dirty="0"/>
              <a:t> to the rescue!</a:t>
            </a:r>
            <a:endParaRPr lang="en-US" sz="2000" b="1" dirty="0"/>
          </a:p>
          <a:p>
            <a:r>
              <a:rPr lang="en-US" sz="2400" dirty="0"/>
              <a:t>All results </a:t>
            </a:r>
            <a:r>
              <a:rPr lang="en-US" sz="2400" b="1" dirty="0"/>
              <a:t>validated</a:t>
            </a:r>
            <a:r>
              <a:rPr lang="en-US" sz="2400" dirty="0"/>
              <a:t> against results from standard packages:</a:t>
            </a:r>
          </a:p>
          <a:p>
            <a:pPr lvl="1"/>
            <a:r>
              <a:rPr lang="en-US" sz="2000" dirty="0"/>
              <a:t>Python (</a:t>
            </a:r>
            <a:r>
              <a:rPr lang="en-US" sz="2000" dirty="0" err="1"/>
              <a:t>scipy.spatial.Delaunay</a:t>
            </a:r>
            <a:r>
              <a:rPr lang="en-US" sz="2000" dirty="0"/>
              <a:t>) - faster</a:t>
            </a:r>
          </a:p>
          <a:p>
            <a:pPr lvl="1"/>
            <a:r>
              <a:rPr lang="en-US" sz="2000" dirty="0" err="1"/>
              <a:t>Matlab</a:t>
            </a:r>
            <a:r>
              <a:rPr lang="en-US" sz="2000" dirty="0"/>
              <a:t> (triangulation)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6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v/s CPU </a:t>
            </a:r>
            <a:r>
              <a:rPr lang="en-US" sz="2000" dirty="0"/>
              <a:t>(1 CPU per node – TMI)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09474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79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v/s CPU </a:t>
            </a:r>
            <a:r>
              <a:rPr lang="en-US" sz="2000" dirty="0"/>
              <a:t>(1 CPU per node – TMI)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054108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75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v/s CPU </a:t>
            </a:r>
            <a:r>
              <a:rPr lang="en-US" sz="2000" dirty="0"/>
              <a:t>(32 CPUs per node – TCP – no </a:t>
            </a:r>
            <a:r>
              <a:rPr lang="en-US" sz="2000" dirty="0" err="1"/>
              <a:t>shm</a:t>
            </a:r>
            <a:r>
              <a:rPr lang="en-US" sz="2000" dirty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42462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3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v/s CPU </a:t>
            </a:r>
            <a:r>
              <a:rPr lang="en-US" sz="2000" dirty="0"/>
              <a:t>(32 CPUs per node – TCP – no </a:t>
            </a:r>
            <a:r>
              <a:rPr lang="en-US" sz="2000" dirty="0" err="1"/>
              <a:t>shm</a:t>
            </a:r>
            <a:r>
              <a:rPr lang="en-US" sz="2000" dirty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309290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42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Growth </a:t>
            </a:r>
            <a:r>
              <a:rPr lang="en-US" sz="2000" dirty="0"/>
              <a:t>(8 CPUs with 1 CPU per node)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3375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5BBB"/>
                </a:solidFill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Triangle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ABC is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Delaunay Triangle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if no other points lie in the circumcircle formed by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ABC.</a:t>
            </a:r>
          </a:p>
        </p:txBody>
      </p:sp>
      <p:sp>
        <p:nvSpPr>
          <p:cNvPr id="4" name="Oval 3"/>
          <p:cNvSpPr/>
          <p:nvPr/>
        </p:nvSpPr>
        <p:spPr>
          <a:xfrm>
            <a:off x="1020120" y="2763759"/>
            <a:ext cx="3112316" cy="3112316"/>
          </a:xfrm>
          <a:prstGeom prst="ellipse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84613" y="3310059"/>
            <a:ext cx="242596" cy="2239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627209" y="4718981"/>
            <a:ext cx="2435290" cy="83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1384613" y="3328720"/>
            <a:ext cx="2677886" cy="139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84613" y="3310059"/>
            <a:ext cx="1810139" cy="9330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194752" y="3403365"/>
            <a:ext cx="867747" cy="131561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9645" y="6034597"/>
            <a:ext cx="1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</a:t>
            </a:r>
            <a:r>
              <a:rPr lang="en-US" dirty="0"/>
              <a:t> Delaunay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58020" y="3169865"/>
            <a:ext cx="242596" cy="2239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5700616" y="4578787"/>
            <a:ext cx="2435290" cy="83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8020" y="3169865"/>
            <a:ext cx="1810139" cy="9330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68159" y="3263171"/>
            <a:ext cx="867747" cy="131561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41728" y="2871285"/>
            <a:ext cx="2715208" cy="2678121"/>
          </a:xfrm>
          <a:prstGeom prst="ellipse">
            <a:avLst/>
          </a:prstGeom>
          <a:noFill/>
          <a:ln>
            <a:solidFill>
              <a:srgbClr val="1B5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42944" y="3151204"/>
            <a:ext cx="2792962" cy="2754813"/>
          </a:xfrm>
          <a:prstGeom prst="ellipse">
            <a:avLst/>
          </a:prstGeom>
          <a:noFill/>
          <a:ln>
            <a:solidFill>
              <a:srgbClr val="1B5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700616" y="3263171"/>
            <a:ext cx="1567543" cy="2127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9318" y="6032091"/>
            <a:ext cx="1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5E20"/>
                </a:solidFill>
              </a:rPr>
              <a:t>Valid</a:t>
            </a:r>
            <a:r>
              <a:rPr lang="en-US" dirty="0"/>
              <a:t> Delaunay </a:t>
            </a:r>
            <a:r>
              <a:rPr lang="el-GR" dirty="0"/>
              <a:t>Δ</a:t>
            </a:r>
            <a:r>
              <a:rPr lang="en-US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73845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drop in speedup for 32-cpus-per-node?</a:t>
            </a:r>
          </a:p>
          <a:p>
            <a:pPr lvl="1"/>
            <a:r>
              <a:rPr lang="en-US" sz="1800" b="1" dirty="0"/>
              <a:t>Communication Cost: Intranode &lt; Internode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Difference is significant for TCP and hence the sudden drop</a:t>
            </a:r>
          </a:p>
          <a:p>
            <a:r>
              <a:rPr lang="en-US" b="1" dirty="0"/>
              <a:t>Hard Merge – High Communication Costs –            No Linear Speedup</a:t>
            </a:r>
          </a:p>
          <a:p>
            <a:r>
              <a:rPr lang="en-US" dirty="0"/>
              <a:t>But, there </a:t>
            </a:r>
            <a:r>
              <a:rPr lang="en-US" b="1" dirty="0"/>
              <a:t>is</a:t>
            </a:r>
            <a:r>
              <a:rPr lang="en-US" dirty="0"/>
              <a:t> gain</a:t>
            </a:r>
          </a:p>
          <a:p>
            <a:r>
              <a:rPr lang="en-US" dirty="0"/>
              <a:t>Data still needs to fit into a single machine!</a:t>
            </a:r>
          </a:p>
        </p:txBody>
      </p:sp>
    </p:spTree>
    <p:extLst>
      <p:ext uri="{BB962C8B-B14F-4D97-AF65-F5344CB8AC3E}">
        <p14:creationId xmlns:p14="http://schemas.microsoft.com/office/powerpoint/2010/main" val="29521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Primitives for the Manipulation of General Subdivisions and the Computation of </a:t>
            </a:r>
            <a:r>
              <a:rPr lang="en-US" sz="2400" i="1" dirty="0" err="1"/>
              <a:t>Voronoi</a:t>
            </a:r>
            <a:r>
              <a:rPr lang="en-US" sz="2400" i="1" dirty="0"/>
              <a:t> Diagrams</a:t>
            </a:r>
            <a:r>
              <a:rPr lang="en-US" sz="2400" dirty="0"/>
              <a:t> – </a:t>
            </a:r>
            <a:r>
              <a:rPr lang="en-US" sz="2400" b="1" dirty="0" err="1"/>
              <a:t>Guibas</a:t>
            </a:r>
            <a:r>
              <a:rPr lang="en-US" sz="2400" b="1" dirty="0"/>
              <a:t>, L. </a:t>
            </a:r>
            <a:r>
              <a:rPr lang="en-US" sz="2400" dirty="0"/>
              <a:t>and </a:t>
            </a:r>
            <a:r>
              <a:rPr lang="en-US" sz="2400" b="1" dirty="0" err="1"/>
              <a:t>Stolfi</a:t>
            </a:r>
            <a:r>
              <a:rPr lang="en-US" sz="2400" b="1" dirty="0"/>
              <a:t>, J.</a:t>
            </a:r>
            <a:endParaRPr lang="en-US" sz="2400" dirty="0"/>
          </a:p>
          <a:p>
            <a:r>
              <a:rPr lang="en-US" sz="2400" i="1" dirty="0"/>
              <a:t>Closest-Point Problems</a:t>
            </a:r>
            <a:r>
              <a:rPr lang="en-US" sz="2400" dirty="0"/>
              <a:t> – </a:t>
            </a:r>
            <a:r>
              <a:rPr lang="en-US" sz="2400" b="1" dirty="0" err="1"/>
              <a:t>Shamos</a:t>
            </a:r>
            <a:r>
              <a:rPr lang="en-US" sz="2400" b="1" dirty="0"/>
              <a:t>, M.I. </a:t>
            </a:r>
            <a:r>
              <a:rPr lang="en-US" sz="2400" dirty="0"/>
              <a:t>and </a:t>
            </a:r>
            <a:r>
              <a:rPr lang="en-US" sz="2400" b="1" dirty="0" err="1"/>
              <a:t>Hoey</a:t>
            </a:r>
            <a:r>
              <a:rPr lang="en-US" sz="2400" b="1" dirty="0"/>
              <a:t>, D.</a:t>
            </a:r>
          </a:p>
          <a:p>
            <a:r>
              <a:rPr lang="en-US" sz="2400" i="1" dirty="0"/>
              <a:t>On computing </a:t>
            </a:r>
            <a:r>
              <a:rPr lang="en-US" sz="2400" i="1" dirty="0" err="1"/>
              <a:t>Voronoi</a:t>
            </a:r>
            <a:r>
              <a:rPr lang="en-US" sz="2400" i="1" dirty="0"/>
              <a:t> diagrams by divide-prune-and-conquer</a:t>
            </a:r>
            <a:r>
              <a:rPr lang="en-US" sz="2400" dirty="0"/>
              <a:t> – </a:t>
            </a:r>
            <a:r>
              <a:rPr lang="en-US" sz="2400" b="1" dirty="0"/>
              <a:t>Amato, N.M.</a:t>
            </a:r>
            <a:r>
              <a:rPr lang="en-US" sz="2400" dirty="0"/>
              <a:t> and </a:t>
            </a:r>
            <a:r>
              <a:rPr lang="en-US" sz="2400" b="1" dirty="0"/>
              <a:t>Ramos, E.A.</a:t>
            </a:r>
            <a:endParaRPr lang="en-US" sz="2400" i="1" dirty="0"/>
          </a:p>
          <a:p>
            <a:r>
              <a:rPr lang="en-US" sz="2400" i="1" dirty="0"/>
              <a:t>Chapter 10: Computational Geometry, Algorithms – Sequential and Parallel</a:t>
            </a:r>
            <a:r>
              <a:rPr lang="en-US" sz="2400" b="1" i="1" dirty="0"/>
              <a:t> – </a:t>
            </a:r>
            <a:r>
              <a:rPr lang="en-US" sz="2400" b="1" dirty="0"/>
              <a:t>Miller, R.</a:t>
            </a:r>
            <a:r>
              <a:rPr lang="en-US" sz="2400" dirty="0"/>
              <a:t> and </a:t>
            </a:r>
            <a:r>
              <a:rPr lang="en-US" sz="2400" b="1" dirty="0"/>
              <a:t>Boxer, L.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1871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42" y="5693499"/>
            <a:ext cx="2783782" cy="352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3924" y="5731490"/>
            <a:ext cx="365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Computer Science and Engineering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5B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4048217"/>
            <a:ext cx="6858000" cy="12095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rgbClr val="005B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adarshpr@buffalo.edu</a:t>
            </a:r>
            <a:endParaRPr lang="en-US" sz="1200" b="1" dirty="0">
              <a:solidFill>
                <a:srgbClr val="005B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200" b="1" dirty="0">
              <a:solidFill>
                <a:srgbClr val="005B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Binaries, scripts, code and results available at: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https://github.com/adrsh18/parallel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 to Dr. M Jones and CCR @ UB</a:t>
            </a:r>
          </a:p>
        </p:txBody>
      </p:sp>
    </p:spTree>
    <p:extLst>
      <p:ext uri="{BB962C8B-B14F-4D97-AF65-F5344CB8AC3E}">
        <p14:creationId xmlns:p14="http://schemas.microsoft.com/office/powerpoint/2010/main" val="396134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Sequential runtime: </a:t>
                </a:r>
                <a:r>
                  <a:rPr lang="en-US" sz="2600" b="1" i="1" dirty="0"/>
                  <a:t>O(n * </a:t>
                </a:r>
                <a:r>
                  <a:rPr lang="en-US" sz="2600" b="1" i="1" dirty="0" err="1"/>
                  <a:t>logn</a:t>
                </a:r>
                <a:r>
                  <a:rPr lang="en-US" sz="2600" b="1" i="1" dirty="0"/>
                  <a:t>) </a:t>
                </a:r>
                <a:r>
                  <a:rPr lang="en-US" sz="2600" dirty="0"/>
                  <a:t>[</a:t>
                </a:r>
                <a:r>
                  <a:rPr lang="en-US" sz="2600" i="1" dirty="0"/>
                  <a:t>T(n) = 2 * T(n/2) + O(n)</a:t>
                </a:r>
                <a:r>
                  <a:rPr lang="en-US" sz="2600" dirty="0"/>
                  <a:t>] </a:t>
                </a:r>
              </a:p>
              <a:p>
                <a:r>
                  <a:rPr lang="en-US" sz="2600" dirty="0"/>
                  <a:t>“Heavy” merge step with </a:t>
                </a:r>
                <a:r>
                  <a:rPr lang="en-US" sz="2600" i="1" dirty="0"/>
                  <a:t>O(n)</a:t>
                </a:r>
                <a:r>
                  <a:rPr lang="en-US" sz="2600" dirty="0"/>
                  <a:t>. Parallelization possible?!!</a:t>
                </a:r>
              </a:p>
              <a:p>
                <a:r>
                  <a:rPr lang="en-US" sz="2600" dirty="0"/>
                  <a:t>Analysis with </a:t>
                </a:r>
                <a:r>
                  <a:rPr lang="en-US" sz="2600" b="1" i="1" dirty="0"/>
                  <a:t>p</a:t>
                </a:r>
                <a:r>
                  <a:rPr lang="en-US" sz="2600" dirty="0"/>
                  <a:t> processors:</a:t>
                </a:r>
              </a:p>
              <a:p>
                <a:pPr lvl="1"/>
                <a:r>
                  <a:rPr lang="en-US" sz="1800" dirty="0"/>
                  <a:t>Each processor locally and simultaneously computes DT 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points </a:t>
                </a:r>
                <a:r>
                  <a:rPr lang="en-US" sz="1800" dirty="0">
                    <a:sym typeface="Wingdings" panose="05000000000000000000" pitchFamily="2" charset="2"/>
                  </a:rPr>
                  <a:t> 							</a:t>
                </a:r>
                <a:r>
                  <a:rPr lang="en-US" sz="1800" i="1" dirty="0">
                    <a:sym typeface="Wingdings" panose="05000000000000000000" pitchFamily="2" charset="2"/>
                  </a:rPr>
                  <a:t>O{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i="1" dirty="0"/>
                  <a:t> * log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800" i="1" dirty="0"/>
                  <a:t>) }</a:t>
                </a:r>
              </a:p>
              <a:p>
                <a:pPr lvl="1"/>
                <a:r>
                  <a:rPr lang="en-US" sz="1800" dirty="0"/>
                  <a:t>DTs from each processor is stitched together (happens </a:t>
                </a:r>
                <a:r>
                  <a:rPr lang="en-US" sz="1800" i="1" dirty="0" err="1"/>
                  <a:t>logp</a:t>
                </a:r>
                <a:r>
                  <a:rPr lang="en-US" sz="1800" dirty="0"/>
                  <a:t> times) 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						</a:t>
                </a:r>
                <a:r>
                  <a:rPr lang="en-US" sz="1800" i="1" dirty="0">
                    <a:sym typeface="Wingdings" panose="05000000000000000000" pitchFamily="2" charset="2"/>
                  </a:rPr>
                  <a:t>O( n * </a:t>
                </a:r>
                <a:r>
                  <a:rPr lang="en-US" sz="1800" i="1" dirty="0" err="1">
                    <a:sym typeface="Wingdings" panose="05000000000000000000" pitchFamily="2" charset="2"/>
                  </a:rPr>
                  <a:t>logp</a:t>
                </a:r>
                <a:r>
                  <a:rPr lang="en-US" sz="1800" i="1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So, total runtime = </a:t>
                </a:r>
                <a:r>
                  <a:rPr lang="en-US" sz="1800" i="1" dirty="0">
                    <a:sym typeface="Wingdings" panose="05000000000000000000" pitchFamily="2" charset="2"/>
                  </a:rPr>
                  <a:t>O {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i="1" dirty="0"/>
                  <a:t> * log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800" i="1" dirty="0"/>
                  <a:t>)   + </a:t>
                </a:r>
                <a:r>
                  <a:rPr lang="en-US" sz="1800" i="1" dirty="0">
                    <a:sym typeface="Wingdings" panose="05000000000000000000" pitchFamily="2" charset="2"/>
                  </a:rPr>
                  <a:t>n * </a:t>
                </a:r>
                <a:r>
                  <a:rPr lang="en-US" sz="1800" i="1" dirty="0" err="1">
                    <a:sym typeface="Wingdings" panose="05000000000000000000" pitchFamily="2" charset="2"/>
                  </a:rPr>
                  <a:t>logp</a:t>
                </a:r>
                <a:r>
                  <a:rPr lang="en-US" sz="1800" i="1" dirty="0">
                    <a:sym typeface="Wingdings" panose="05000000000000000000" pitchFamily="2" charset="2"/>
                  </a:rPr>
                  <a:t>}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If </a:t>
                </a:r>
                <a:r>
                  <a:rPr lang="en-US" sz="2400" i="1" dirty="0">
                    <a:sym typeface="Wingdings" panose="05000000000000000000" pitchFamily="2" charset="2"/>
                  </a:rPr>
                  <a:t>p = </a:t>
                </a:r>
                <a:r>
                  <a:rPr lang="en-US" sz="2400" i="1" dirty="0" err="1">
                    <a:sym typeface="Wingdings" panose="05000000000000000000" pitchFamily="2" charset="2"/>
                  </a:rPr>
                  <a:t>logn</a:t>
                </a:r>
                <a:r>
                  <a:rPr lang="en-US" sz="2400" dirty="0">
                    <a:sym typeface="Wingdings" panose="05000000000000000000" pitchFamily="2" charset="2"/>
                  </a:rPr>
                  <a:t>, runtime = 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O(n log(</a:t>
                </a:r>
                <a:r>
                  <a:rPr lang="en-US" sz="2400" b="1" i="1" dirty="0" err="1">
                    <a:sym typeface="Wingdings" panose="05000000000000000000" pitchFamily="2" charset="2"/>
                  </a:rPr>
                  <a:t>logn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))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5BBB"/>
                </a:solidFill>
              </a:rPr>
              <a:t>Delaunay – </a:t>
            </a:r>
            <a:r>
              <a:rPr lang="en-US" b="1" dirty="0" err="1">
                <a:solidFill>
                  <a:srgbClr val="005BBB"/>
                </a:solidFill>
              </a:rPr>
              <a:t>Voronoi</a:t>
            </a:r>
            <a:r>
              <a:rPr lang="en-US" b="1" dirty="0">
                <a:solidFill>
                  <a:srgbClr val="005BBB"/>
                </a:solidFill>
              </a:rPr>
              <a:t>: Duality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Voronoi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diagram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constructed by connecting centers of all the circumcircles formed by the Delaunay Triangles in a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1" y="2592280"/>
            <a:ext cx="5076051" cy="399359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74589" y="5616894"/>
            <a:ext cx="457200" cy="0"/>
          </a:xfrm>
          <a:prstGeom prst="line">
            <a:avLst/>
          </a:prstGeom>
          <a:ln w="19050">
            <a:solidFill>
              <a:srgbClr val="B7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9395" y="5432228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Delaunay Triangulation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74589" y="6142519"/>
            <a:ext cx="457200" cy="0"/>
          </a:xfrm>
          <a:prstGeom prst="line">
            <a:avLst/>
          </a:prstGeom>
          <a:ln w="19050">
            <a:solidFill>
              <a:srgbClr val="2196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39395" y="5957853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Voronoi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96336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Graph Locality / Point Location</a:t>
            </a:r>
          </a:p>
          <a:p>
            <a:r>
              <a:rPr lang="en-US" dirty="0"/>
              <a:t>Surface Mapping / Reconstruction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Motion Capture</a:t>
            </a:r>
          </a:p>
          <a:p>
            <a:r>
              <a:rPr lang="en-US" dirty="0"/>
              <a:t>Path Planning (Autonomous Navigation)</a:t>
            </a:r>
          </a:p>
          <a:p>
            <a:r>
              <a:rPr lang="en-US" dirty="0"/>
              <a:t>Physics – studying forces..</a:t>
            </a:r>
          </a:p>
          <a:p>
            <a:r>
              <a:rPr lang="en-US" dirty="0"/>
              <a:t>Chemistry – atomic charges..</a:t>
            </a:r>
          </a:p>
          <a:p>
            <a:r>
              <a:rPr lang="en-US" dirty="0"/>
              <a:t>Biology, Astrophysics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6" y="1446394"/>
            <a:ext cx="5398034" cy="294438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01732"/>
            <a:ext cx="3055583" cy="24444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99" y="4080086"/>
            <a:ext cx="3666067" cy="22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Divide-and-conquer</a:t>
            </a:r>
            <a:r>
              <a:rPr lang="en-US" dirty="0"/>
              <a:t> algorithm proposed by </a:t>
            </a:r>
            <a:r>
              <a:rPr lang="en-US" b="1" dirty="0"/>
              <a:t>Leonidas </a:t>
            </a:r>
            <a:r>
              <a:rPr lang="en-US" b="1" dirty="0" err="1"/>
              <a:t>Guibas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Jorge </a:t>
            </a:r>
            <a:r>
              <a:rPr lang="en-US" b="1" dirty="0" err="1"/>
              <a:t>Stolfi</a:t>
            </a:r>
            <a:r>
              <a:rPr lang="en-US" dirty="0"/>
              <a:t> [1].</a:t>
            </a:r>
          </a:p>
          <a:p>
            <a:r>
              <a:rPr lang="en-US" dirty="0"/>
              <a:t>Follows closely the </a:t>
            </a:r>
            <a:r>
              <a:rPr lang="en-US" dirty="0" err="1"/>
              <a:t>Voronoi</a:t>
            </a:r>
            <a:r>
              <a:rPr lang="en-US" dirty="0"/>
              <a:t> construction algorithm from </a:t>
            </a:r>
            <a:r>
              <a:rPr lang="en-US" b="1" dirty="0" err="1"/>
              <a:t>Shamos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Hoey</a:t>
            </a:r>
            <a:r>
              <a:rPr lang="en-US" dirty="0"/>
              <a:t> [2].</a:t>
            </a:r>
          </a:p>
          <a:p>
            <a:r>
              <a:rPr lang="en-US" dirty="0"/>
              <a:t>Difference is it clearly describes how to make use of quad-edge data structure to avoid computation of complete hull. 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 quad-edge knows its direction (origin-destination NOT point-point)</a:t>
            </a:r>
          </a:p>
          <a:p>
            <a:pPr lvl="1"/>
            <a:r>
              <a:rPr lang="en-US" dirty="0"/>
              <a:t>A quad-edge maintains pointers to all edges leaving from and terminating at their origin and destination. (4-8 pointers depending on implementation)</a:t>
            </a:r>
          </a:p>
          <a:p>
            <a:r>
              <a:rPr lang="en-US" dirty="0"/>
              <a:t>Objective is to parallelize this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Merge Step</a:t>
            </a:r>
          </a:p>
        </p:txBody>
      </p:sp>
      <p:cxnSp>
        <p:nvCxnSpPr>
          <p:cNvPr id="244" name="Straight Connector 243"/>
          <p:cNvCxnSpPr>
            <a:cxnSpLocks/>
          </p:cNvCxnSpPr>
          <p:nvPr/>
        </p:nvCxnSpPr>
        <p:spPr>
          <a:xfrm>
            <a:off x="4593380" y="1756170"/>
            <a:ext cx="0" cy="4208926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3870865" y="559703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5133194" y="4564318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5066173" y="393185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5209904" y="2793126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299365" y="5269167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253646" y="402710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345084" y="261483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032790" y="428774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850945" y="4474048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649090" y="4198349"/>
            <a:ext cx="1646325" cy="1646325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>
            <a:cxnSpLocks/>
            <a:stCxn id="254" idx="3"/>
          </p:cNvCxnSpPr>
          <p:nvPr/>
        </p:nvCxnSpPr>
        <p:spPr>
          <a:xfrm>
            <a:off x="3890189" y="5603575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54" idx="3"/>
          </p:cNvCxnSpPr>
          <p:nvPr/>
        </p:nvCxnSpPr>
        <p:spPr>
          <a:xfrm flipV="1">
            <a:off x="3890189" y="4587177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52" idx="1"/>
          </p:cNvCxnSpPr>
          <p:nvPr/>
        </p:nvCxnSpPr>
        <p:spPr>
          <a:xfrm>
            <a:off x="4039485" y="4294440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cxnSpLocks/>
          </p:cNvCxnSpPr>
          <p:nvPr/>
        </p:nvCxnSpPr>
        <p:spPr>
          <a:xfrm flipH="1" flipV="1">
            <a:off x="4078509" y="4357026"/>
            <a:ext cx="140188" cy="190968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 flipV="1">
            <a:off x="3751972" y="4745896"/>
            <a:ext cx="164612" cy="10477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V="1">
            <a:off x="4533135" y="4244068"/>
            <a:ext cx="37385" cy="20252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1" idx="1"/>
          </p:cNvCxnSpPr>
          <p:nvPr/>
        </p:nvCxnSpPr>
        <p:spPr>
          <a:xfrm>
            <a:off x="3351779" y="2621529"/>
            <a:ext cx="687706" cy="169449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0" idx="1"/>
          </p:cNvCxnSpPr>
          <p:nvPr/>
        </p:nvCxnSpPr>
        <p:spPr>
          <a:xfrm>
            <a:off x="3260341" y="4033804"/>
            <a:ext cx="779144" cy="28221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51" idx="1"/>
            <a:endCxn id="250" idx="5"/>
          </p:cNvCxnSpPr>
          <p:nvPr/>
        </p:nvCxnSpPr>
        <p:spPr>
          <a:xfrm flipH="1">
            <a:off x="3292670" y="2621529"/>
            <a:ext cx="59109" cy="14446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249" idx="7"/>
          </p:cNvCxnSpPr>
          <p:nvPr/>
        </p:nvCxnSpPr>
        <p:spPr>
          <a:xfrm flipH="1">
            <a:off x="3338389" y="4316023"/>
            <a:ext cx="694401" cy="95983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54" idx="3"/>
          </p:cNvCxnSpPr>
          <p:nvPr/>
        </p:nvCxnSpPr>
        <p:spPr>
          <a:xfrm flipH="1">
            <a:off x="3890189" y="4316023"/>
            <a:ext cx="142601" cy="128755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4" idx="3"/>
            <a:endCxn id="249" idx="6"/>
          </p:cNvCxnSpPr>
          <p:nvPr/>
        </p:nvCxnSpPr>
        <p:spPr>
          <a:xfrm flipH="1" flipV="1">
            <a:off x="3345084" y="5292027"/>
            <a:ext cx="545105" cy="31154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49" idx="7"/>
            <a:endCxn id="250" idx="5"/>
          </p:cNvCxnSpPr>
          <p:nvPr/>
        </p:nvCxnSpPr>
        <p:spPr>
          <a:xfrm flipH="1" flipV="1">
            <a:off x="3292670" y="4066133"/>
            <a:ext cx="45719" cy="120972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51" idx="1"/>
          </p:cNvCxnSpPr>
          <p:nvPr/>
        </p:nvCxnSpPr>
        <p:spPr>
          <a:xfrm flipH="1">
            <a:off x="3151488" y="2621529"/>
            <a:ext cx="200291" cy="84743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50" idx="7"/>
          </p:cNvCxnSpPr>
          <p:nvPr/>
        </p:nvCxnSpPr>
        <p:spPr>
          <a:xfrm flipH="1" flipV="1">
            <a:off x="3151488" y="3975600"/>
            <a:ext cx="141182" cy="582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50" idx="7"/>
          </p:cNvCxnSpPr>
          <p:nvPr/>
        </p:nvCxnSpPr>
        <p:spPr>
          <a:xfrm flipH="1">
            <a:off x="3137671" y="4033804"/>
            <a:ext cx="154999" cy="2102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49" idx="6"/>
          </p:cNvCxnSpPr>
          <p:nvPr/>
        </p:nvCxnSpPr>
        <p:spPr>
          <a:xfrm flipH="1" flipV="1">
            <a:off x="3237481" y="5152613"/>
            <a:ext cx="107603" cy="13941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cxnSpLocks/>
            <a:stCxn id="249" idx="5"/>
          </p:cNvCxnSpPr>
          <p:nvPr/>
        </p:nvCxnSpPr>
        <p:spPr>
          <a:xfrm flipH="1">
            <a:off x="3202483" y="5308191"/>
            <a:ext cx="135906" cy="27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48" idx="7"/>
            <a:endCxn id="247" idx="0"/>
          </p:cNvCxnSpPr>
          <p:nvPr/>
        </p:nvCxnSpPr>
        <p:spPr>
          <a:xfrm flipH="1">
            <a:off x="5089033" y="2799821"/>
            <a:ext cx="159895" cy="113203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47" idx="7"/>
          </p:cNvCxnSpPr>
          <p:nvPr/>
        </p:nvCxnSpPr>
        <p:spPr>
          <a:xfrm>
            <a:off x="5105197" y="3938554"/>
            <a:ext cx="62501" cy="6257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189255" y="4564318"/>
            <a:ext cx="319372" cy="1179841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5209904" y="4474048"/>
            <a:ext cx="85511" cy="90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47" idx="7"/>
          </p:cNvCxnSpPr>
          <p:nvPr/>
        </p:nvCxnSpPr>
        <p:spPr>
          <a:xfrm>
            <a:off x="5105197" y="3938554"/>
            <a:ext cx="149829" cy="9327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47" idx="7"/>
          </p:cNvCxnSpPr>
          <p:nvPr/>
        </p:nvCxnSpPr>
        <p:spPr>
          <a:xfrm flipV="1">
            <a:off x="5105197" y="3826712"/>
            <a:ext cx="101686" cy="11184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cxnSpLocks/>
          </p:cNvCxnSpPr>
          <p:nvPr/>
        </p:nvCxnSpPr>
        <p:spPr>
          <a:xfrm flipV="1">
            <a:off x="5497270" y="5597039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5182352" y="4598608"/>
            <a:ext cx="317623" cy="10169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213559" y="1673506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678791" y="1679804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910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Algorithm: Merge Step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590715" y="1729528"/>
            <a:ext cx="0" cy="424911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68200" y="560170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30529" y="456898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63508" y="393652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07239" y="279779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96700" y="527383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50981" y="403177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42419" y="2619500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30125" y="429241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48280" y="4478714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46425" y="4203015"/>
            <a:ext cx="1646325" cy="164632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cxnSpLocks/>
            <a:stCxn id="52" idx="3"/>
          </p:cNvCxnSpPr>
          <p:nvPr/>
        </p:nvCxnSpPr>
        <p:spPr>
          <a:xfrm>
            <a:off x="3887524" y="5608241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3"/>
          </p:cNvCxnSpPr>
          <p:nvPr/>
        </p:nvCxnSpPr>
        <p:spPr>
          <a:xfrm flipV="1">
            <a:off x="3887524" y="4591843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1"/>
          </p:cNvCxnSpPr>
          <p:nvPr/>
        </p:nvCxnSpPr>
        <p:spPr>
          <a:xfrm>
            <a:off x="4036820" y="4299106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053663" y="3725443"/>
            <a:ext cx="1159970" cy="1181057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cxnSpLocks/>
            <a:stCxn id="56" idx="2"/>
            <a:endCxn id="45" idx="3"/>
          </p:cNvCxnSpPr>
          <p:nvPr/>
        </p:nvCxnSpPr>
        <p:spPr>
          <a:xfrm flipV="1">
            <a:off x="4053663" y="3975549"/>
            <a:ext cx="1016540" cy="340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706691" y="3814255"/>
            <a:ext cx="114300" cy="34304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H="1" flipV="1">
            <a:off x="4444753" y="3814255"/>
            <a:ext cx="38100" cy="30956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930528" y="4031775"/>
            <a:ext cx="132980" cy="214917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27538" y="2626480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36100" y="4038755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268429" y="2626480"/>
            <a:ext cx="59109" cy="14446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14148" y="4320974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865948" y="4320974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320843" y="5296978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68429" y="4071084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127247" y="2626480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3127247" y="3980551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13430" y="4038755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213240" y="5157564"/>
            <a:ext cx="107603" cy="139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H="1">
            <a:off x="3178242" y="5313142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071961" y="2815195"/>
            <a:ext cx="159895" cy="11320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88125" y="3953928"/>
            <a:ext cx="62501" cy="625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2183" y="4579692"/>
            <a:ext cx="319372" cy="1179841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192832" y="4489422"/>
            <a:ext cx="85511" cy="90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88125" y="3953928"/>
            <a:ext cx="149829" cy="932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088125" y="3842086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5480198" y="5612413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5165280" y="4613982"/>
            <a:ext cx="317623" cy="10169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14576" y="1673506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9808" y="1679804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327538" y="2626479"/>
            <a:ext cx="687706" cy="169449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36100" y="4038754"/>
            <a:ext cx="779144" cy="28221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314148" y="4320973"/>
            <a:ext cx="694401" cy="95983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865948" y="4320973"/>
            <a:ext cx="142601" cy="128755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3320843" y="5296977"/>
            <a:ext cx="545105" cy="31154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268429" y="4071083"/>
            <a:ext cx="45719" cy="120972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27247" y="2626479"/>
            <a:ext cx="200291" cy="84743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127247" y="3980550"/>
            <a:ext cx="141182" cy="582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113430" y="4038754"/>
            <a:ext cx="154999" cy="2102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213240" y="5157563"/>
            <a:ext cx="107603" cy="13941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3178242" y="5313141"/>
            <a:ext cx="135906" cy="27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071961" y="2815194"/>
            <a:ext cx="159895" cy="113203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088125" y="3953927"/>
            <a:ext cx="62501" cy="6257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088125" y="3953927"/>
            <a:ext cx="149829" cy="9327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088125" y="3842085"/>
            <a:ext cx="101686" cy="11184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Algorithm: Merge Step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589431" y="1765048"/>
            <a:ext cx="0" cy="420173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866916" y="559872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129245" y="456600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62224" y="393354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196430" y="279481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295416" y="527085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49697" y="402879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341135" y="261651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028841" y="4289430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846996" y="4475733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645141" y="4200034"/>
            <a:ext cx="1646325" cy="164632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>
            <a:cxnSpLocks/>
            <a:stCxn id="132" idx="3"/>
          </p:cNvCxnSpPr>
          <p:nvPr/>
        </p:nvCxnSpPr>
        <p:spPr>
          <a:xfrm>
            <a:off x="3886240" y="5605260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2" idx="3"/>
          </p:cNvCxnSpPr>
          <p:nvPr/>
        </p:nvCxnSpPr>
        <p:spPr>
          <a:xfrm flipV="1">
            <a:off x="3886240" y="4588862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1"/>
          </p:cNvCxnSpPr>
          <p:nvPr/>
        </p:nvCxnSpPr>
        <p:spPr>
          <a:xfrm>
            <a:off x="4035536" y="4296125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4052379" y="3722462"/>
            <a:ext cx="1159970" cy="1181057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cxnSpLocks/>
            <a:stCxn id="136" idx="2"/>
            <a:endCxn id="125" idx="3"/>
          </p:cNvCxnSpPr>
          <p:nvPr/>
        </p:nvCxnSpPr>
        <p:spPr>
          <a:xfrm flipV="1">
            <a:off x="4052379" y="3972568"/>
            <a:ext cx="1016540" cy="340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15750" y="2260762"/>
            <a:ext cx="2009981" cy="2076366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 flipV="1">
            <a:off x="4035536" y="2835813"/>
            <a:ext cx="1176813" cy="14555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3846996" y="2611802"/>
            <a:ext cx="456476" cy="111066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</p:cNvCxnSpPr>
          <p:nvPr/>
        </p:nvCxnSpPr>
        <p:spPr>
          <a:xfrm flipH="1" flipV="1">
            <a:off x="4492012" y="2442759"/>
            <a:ext cx="67619" cy="113675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875391" y="2735298"/>
            <a:ext cx="207657" cy="88664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3472864" y="3419235"/>
            <a:ext cx="601696" cy="43291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334103" y="2613069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242665" y="4025344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3274994" y="2613069"/>
            <a:ext cx="59109" cy="1444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320713" y="4307563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3872513" y="4307563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3327408" y="5283567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3274994" y="4057673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3133812" y="2613069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3133812" y="3967140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119995" y="4025344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219805" y="5144153"/>
            <a:ext cx="107603" cy="13941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H="1">
            <a:off x="3184807" y="5299731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5043730" y="2803484"/>
            <a:ext cx="159895" cy="113203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059894" y="3942217"/>
            <a:ext cx="62501" cy="6257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143952" y="4567981"/>
            <a:ext cx="319372" cy="1179841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5164601" y="4477711"/>
            <a:ext cx="85511" cy="90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059894" y="3942217"/>
            <a:ext cx="149829" cy="9327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059894" y="3830375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5451967" y="5600702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>
            <a:off x="5137049" y="4602271"/>
            <a:ext cx="317623" cy="10169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18694" y="1673506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683926" y="1679804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334453" y="2613069"/>
            <a:ext cx="687706" cy="169449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43015" y="4025344"/>
            <a:ext cx="779144" cy="28221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275344" y="2613069"/>
            <a:ext cx="59109" cy="14446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321063" y="4307563"/>
            <a:ext cx="694401" cy="95983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872863" y="4307563"/>
            <a:ext cx="142601" cy="128755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327758" y="5283567"/>
            <a:ext cx="545105" cy="31154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275344" y="4057673"/>
            <a:ext cx="45719" cy="120972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134162" y="2613069"/>
            <a:ext cx="200291" cy="84743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134162" y="3967140"/>
            <a:ext cx="141182" cy="582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120345" y="4025344"/>
            <a:ext cx="154999" cy="2102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3185157" y="5299731"/>
            <a:ext cx="135906" cy="27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4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904</Words>
  <Application>Microsoft Office PowerPoint</Application>
  <PresentationFormat>On-screen Show (4:3)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Monotype Corsiva</vt:lpstr>
      <vt:lpstr>Open Sans</vt:lpstr>
      <vt:lpstr>Wingdings</vt:lpstr>
      <vt:lpstr>Office Theme</vt:lpstr>
      <vt:lpstr>Delaunay Triangulation in Parallel</vt:lpstr>
      <vt:lpstr>Definition</vt:lpstr>
      <vt:lpstr>Delaunay – Voronoi: Duality</vt:lpstr>
      <vt:lpstr>Direct Applications</vt:lpstr>
      <vt:lpstr>Applications</vt:lpstr>
      <vt:lpstr>Algorithm</vt:lpstr>
      <vt:lpstr>Algorithm: Merge Step</vt:lpstr>
      <vt:lpstr>Algorithm: Merge Step</vt:lpstr>
      <vt:lpstr>Algorithm: Merge Step</vt:lpstr>
      <vt:lpstr>Algorithm: Parallel Overview</vt:lpstr>
      <vt:lpstr>Domain Decomposition</vt:lpstr>
      <vt:lpstr>Implementation</vt:lpstr>
      <vt:lpstr>Implementation</vt:lpstr>
      <vt:lpstr>Results</vt:lpstr>
      <vt:lpstr>Time v/s CPU (1 CPU per node – TMI)</vt:lpstr>
      <vt:lpstr>Speedup v/s CPU (1 CPU per node – TMI)</vt:lpstr>
      <vt:lpstr>Time v/s CPU (32 CPUs per node – TCP – no shm)</vt:lpstr>
      <vt:lpstr>Speedup v/s CPU (32 CPUs per node – TCP – no shm)</vt:lpstr>
      <vt:lpstr>Asymptotic Growth (8 CPUs with 1 CPU per node)</vt:lpstr>
      <vt:lpstr>Conclusion</vt:lpstr>
      <vt:lpstr>References</vt:lpstr>
      <vt:lpstr>PowerPoint Presentation</vt:lpstr>
      <vt:lpstr>Backup: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Prakash</dc:creator>
  <cp:lastModifiedBy>Adarsh Prakash</cp:lastModifiedBy>
  <cp:revision>116</cp:revision>
  <dcterms:created xsi:type="dcterms:W3CDTF">2017-05-02T21:59:09Z</dcterms:created>
  <dcterms:modified xsi:type="dcterms:W3CDTF">2017-05-15T14:41:41Z</dcterms:modified>
</cp:coreProperties>
</file>