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E20"/>
    <a:srgbClr val="2196F3"/>
    <a:srgbClr val="B7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0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A6B6-A20E-4A68-B858-88FC1A415FD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5FA3-873B-4E3E-85DB-38F1D71D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2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Delaunay Triangulation in Parallel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Adarsh Prakash</a:t>
            </a:r>
          </a:p>
          <a:p>
            <a:r>
              <a:rPr lang="en-US" dirty="0"/>
              <a:t>CSE 633 : Parallel Algorithms</a:t>
            </a:r>
          </a:p>
          <a:p>
            <a:r>
              <a:rPr lang="en-US" dirty="0"/>
              <a:t>University at Buffalo</a:t>
            </a:r>
          </a:p>
        </p:txBody>
      </p:sp>
    </p:spTree>
    <p:extLst>
      <p:ext uri="{BB962C8B-B14F-4D97-AF65-F5344CB8AC3E}">
        <p14:creationId xmlns:p14="http://schemas.microsoft.com/office/powerpoint/2010/main" val="72368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34"/>
          </a:xfrm>
        </p:spPr>
        <p:txBody>
          <a:bodyPr/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0"/>
            <a:ext cx="10515600" cy="47679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Triangle formed by points A, B &amp; C (</a:t>
            </a:r>
            <a:r>
              <a:rPr lang="el-GR" dirty="0"/>
              <a:t>Δ</a:t>
            </a:r>
            <a:r>
              <a:rPr lang="en-US" dirty="0"/>
              <a:t>ABC) is </a:t>
            </a:r>
            <a:r>
              <a:rPr lang="en-US" b="1" dirty="0"/>
              <a:t>Delaunay Triangle</a:t>
            </a:r>
            <a:r>
              <a:rPr lang="en-US" dirty="0"/>
              <a:t>, if no other points lie in the circumcircle of </a:t>
            </a:r>
            <a:r>
              <a:rPr lang="el-GR" dirty="0"/>
              <a:t>Δ</a:t>
            </a:r>
            <a:r>
              <a:rPr lang="en-US" dirty="0"/>
              <a:t>ABC.</a:t>
            </a:r>
          </a:p>
        </p:txBody>
      </p:sp>
      <p:sp>
        <p:nvSpPr>
          <p:cNvPr id="5" name="Oval 4"/>
          <p:cNvSpPr/>
          <p:nvPr/>
        </p:nvSpPr>
        <p:spPr>
          <a:xfrm>
            <a:off x="1508392" y="2532939"/>
            <a:ext cx="3112316" cy="3112316"/>
          </a:xfrm>
          <a:prstGeom prst="ellipse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872885" y="3079239"/>
            <a:ext cx="242596" cy="2239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2115481" y="4488161"/>
            <a:ext cx="2435290" cy="83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 flipV="1">
            <a:off x="1872885" y="3097900"/>
            <a:ext cx="2677886" cy="139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872885" y="3079239"/>
            <a:ext cx="1810139" cy="9330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683024" y="3172545"/>
            <a:ext cx="867747" cy="131561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06457" y="2939045"/>
            <a:ext cx="242596" cy="2239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7149053" y="4347967"/>
            <a:ext cx="2435290" cy="83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06457" y="2939045"/>
            <a:ext cx="1810139" cy="9330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16596" y="3032351"/>
            <a:ext cx="867747" cy="131561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90165" y="2640465"/>
            <a:ext cx="2715208" cy="2678121"/>
          </a:xfrm>
          <a:prstGeom prst="ellipse">
            <a:avLst/>
          </a:prstGeom>
          <a:noFill/>
          <a:ln>
            <a:solidFill>
              <a:srgbClr val="1B5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91381" y="2920384"/>
            <a:ext cx="2792962" cy="2754813"/>
          </a:xfrm>
          <a:prstGeom prst="ellipse">
            <a:avLst/>
          </a:prstGeom>
          <a:noFill/>
          <a:ln>
            <a:solidFill>
              <a:srgbClr val="1B5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149053" y="3032351"/>
            <a:ext cx="1567543" cy="2127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87917" y="5803777"/>
            <a:ext cx="1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Invalid</a:t>
            </a:r>
            <a:r>
              <a:rPr lang="en-US" dirty="0"/>
              <a:t> Delaunay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27755" y="5801271"/>
            <a:ext cx="1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5E20"/>
                </a:solidFill>
              </a:rPr>
              <a:t>Valid</a:t>
            </a:r>
            <a:r>
              <a:rPr lang="en-US" dirty="0"/>
              <a:t> Delaunay </a:t>
            </a:r>
            <a:r>
              <a:rPr lang="el-GR" dirty="0"/>
              <a:t>Δ</a:t>
            </a:r>
            <a:r>
              <a:rPr lang="en-US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230767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34"/>
          </a:xfrm>
        </p:spPr>
        <p:txBody>
          <a:bodyPr/>
          <a:lstStyle/>
          <a:p>
            <a:r>
              <a:rPr lang="en-US" b="1" dirty="0"/>
              <a:t>Delaunay</a:t>
            </a:r>
            <a:r>
              <a:rPr lang="en-US" dirty="0"/>
              <a:t> v/s </a:t>
            </a:r>
            <a:r>
              <a:rPr lang="en-US" b="1" dirty="0" err="1"/>
              <a:t>Voronoi</a:t>
            </a:r>
            <a:r>
              <a:rPr lang="en-US" dirty="0"/>
              <a:t>: </a:t>
            </a:r>
            <a:r>
              <a:rPr lang="en-US" b="1" dirty="0"/>
              <a:t>Duality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0"/>
            <a:ext cx="10515600" cy="47679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Voronoi</a:t>
            </a:r>
            <a:r>
              <a:rPr lang="en-US" dirty="0"/>
              <a:t> diagram is constructed by connecting the centers of all the circumcircles formed by the Delaunay Triangles in a graph.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0" y="2236636"/>
            <a:ext cx="5257278" cy="41361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266922" y="3349690"/>
            <a:ext cx="457200" cy="0"/>
          </a:xfrm>
          <a:prstGeom prst="line">
            <a:avLst/>
          </a:prstGeom>
          <a:ln w="19050">
            <a:solidFill>
              <a:srgbClr val="B7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31728" y="3165024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Delaunay Triangulation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266922" y="3875315"/>
            <a:ext cx="457200" cy="0"/>
          </a:xfrm>
          <a:prstGeom prst="line">
            <a:avLst/>
          </a:prstGeom>
          <a:ln w="19050">
            <a:solidFill>
              <a:srgbClr val="2196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1728" y="3690649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55661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34"/>
          </a:xfrm>
        </p:spPr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0"/>
            <a:ext cx="10515600" cy="476790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Divide-and-conquer</a:t>
            </a:r>
            <a:r>
              <a:rPr lang="en-US" dirty="0"/>
              <a:t> algorithm proposed by </a:t>
            </a:r>
            <a:r>
              <a:rPr lang="en-US" b="1" dirty="0"/>
              <a:t>Leonidas </a:t>
            </a:r>
            <a:r>
              <a:rPr lang="en-US" b="1" dirty="0" err="1"/>
              <a:t>Guibas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Jorge </a:t>
            </a:r>
            <a:r>
              <a:rPr lang="en-US" b="1" dirty="0" err="1"/>
              <a:t>Stolfi</a:t>
            </a:r>
            <a:r>
              <a:rPr lang="en-US" dirty="0"/>
              <a:t> [1].</a:t>
            </a:r>
          </a:p>
          <a:p>
            <a:r>
              <a:rPr lang="en-US" dirty="0"/>
              <a:t>Follows closely the </a:t>
            </a:r>
            <a:r>
              <a:rPr lang="en-US" dirty="0" err="1"/>
              <a:t>Voronoi</a:t>
            </a:r>
            <a:r>
              <a:rPr lang="en-US" dirty="0"/>
              <a:t> construction algorithm from </a:t>
            </a:r>
            <a:r>
              <a:rPr lang="en-US" b="1" dirty="0" err="1"/>
              <a:t>Shamos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Hoey</a:t>
            </a:r>
            <a:r>
              <a:rPr lang="en-US" dirty="0"/>
              <a:t> [2].</a:t>
            </a:r>
          </a:p>
          <a:p>
            <a:r>
              <a:rPr lang="en-US" dirty="0"/>
              <a:t>Difference is it clearly describes how to make use of quad-edge data structure to avoid computation of complete hull. 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A quad-edge know their direction (origin-destination NOT point-point)</a:t>
            </a:r>
          </a:p>
          <a:p>
            <a:pPr lvl="1"/>
            <a:r>
              <a:rPr lang="en-US" dirty="0"/>
              <a:t>A quad-edges maintains pointers to all edges leaving from and terminating at their origin and destination. (4-8 pointers depending on implementation)</a:t>
            </a:r>
          </a:p>
          <a:p>
            <a:r>
              <a:rPr lang="en-US" dirty="0"/>
              <a:t>Plan is to parallelize this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6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34"/>
          </a:xfrm>
        </p:spPr>
        <p:txBody>
          <a:bodyPr/>
          <a:lstStyle/>
          <a:p>
            <a:r>
              <a:rPr lang="en-US" b="1" dirty="0"/>
              <a:t>Algorithm: Merge Step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17846" y="1409060"/>
            <a:ext cx="0" cy="476790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95331" y="5808906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660" y="477618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90639" y="4143726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34370" y="300499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3831" y="548103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78112" y="4238976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69550" y="2826701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57256" y="4499612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75411" y="4685915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73556" y="4410216"/>
            <a:ext cx="1646325" cy="1646325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stCxn id="8" idx="3"/>
          </p:cNvCxnSpPr>
          <p:nvPr/>
        </p:nvCxnSpPr>
        <p:spPr>
          <a:xfrm>
            <a:off x="2114655" y="5815442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 flipV="1">
            <a:off x="2114655" y="4799044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1"/>
          </p:cNvCxnSpPr>
          <p:nvPr/>
        </p:nvCxnSpPr>
        <p:spPr>
          <a:xfrm>
            <a:off x="2263951" y="4506307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1962" y="1454779"/>
            <a:ext cx="0" cy="476790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519447" y="585462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81776" y="482190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14755" y="418944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58486" y="3050712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47947" y="552675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2228" y="428469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93666" y="2872420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81372" y="4545331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99527" y="4731634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97672" y="4455935"/>
            <a:ext cx="1646325" cy="164632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cxnSpLocks/>
            <a:stCxn id="49" idx="3"/>
          </p:cNvCxnSpPr>
          <p:nvPr/>
        </p:nvCxnSpPr>
        <p:spPr>
          <a:xfrm>
            <a:off x="5538771" y="5861161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3"/>
          </p:cNvCxnSpPr>
          <p:nvPr/>
        </p:nvCxnSpPr>
        <p:spPr>
          <a:xfrm flipV="1">
            <a:off x="5538771" y="4844763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1"/>
          </p:cNvCxnSpPr>
          <p:nvPr/>
        </p:nvCxnSpPr>
        <p:spPr>
          <a:xfrm>
            <a:off x="5688067" y="4552026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04910" y="3978363"/>
            <a:ext cx="1159970" cy="1181057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  <a:stCxn id="53" idx="2"/>
            <a:endCxn id="42" idx="3"/>
          </p:cNvCxnSpPr>
          <p:nvPr/>
        </p:nvCxnSpPr>
        <p:spPr>
          <a:xfrm flipV="1">
            <a:off x="5704910" y="4228469"/>
            <a:ext cx="1016540" cy="340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543170" y="1413777"/>
            <a:ext cx="0" cy="476790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820655" y="581362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082984" y="4780902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015963" y="414844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150169" y="3009710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49155" y="5485751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03436" y="424369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94874" y="2831418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982580" y="450432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800735" y="4690632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598880" y="4414933"/>
            <a:ext cx="1646325" cy="164632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cxnSpLocks/>
            <a:stCxn id="84" idx="3"/>
          </p:cNvCxnSpPr>
          <p:nvPr/>
        </p:nvCxnSpPr>
        <p:spPr>
          <a:xfrm>
            <a:off x="8839979" y="5820159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</p:cNvCxnSpPr>
          <p:nvPr/>
        </p:nvCxnSpPr>
        <p:spPr>
          <a:xfrm flipV="1">
            <a:off x="8839979" y="4803761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2" idx="1"/>
          </p:cNvCxnSpPr>
          <p:nvPr/>
        </p:nvCxnSpPr>
        <p:spPr>
          <a:xfrm>
            <a:off x="8989275" y="4511024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9006118" y="3937361"/>
            <a:ext cx="1159970" cy="1181057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cxnSpLocks/>
            <a:stCxn id="88" idx="2"/>
            <a:endCxn id="77" idx="3"/>
          </p:cNvCxnSpPr>
          <p:nvPr/>
        </p:nvCxnSpPr>
        <p:spPr>
          <a:xfrm flipV="1">
            <a:off x="9006118" y="4187467"/>
            <a:ext cx="1016540" cy="340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69489" y="2475661"/>
            <a:ext cx="2009981" cy="2076366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V="1">
            <a:off x="8989275" y="3050712"/>
            <a:ext cx="1176813" cy="14555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 flipH="1" flipV="1">
            <a:off x="2302975" y="4568893"/>
            <a:ext cx="140188" cy="190968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1976438" y="4957763"/>
            <a:ext cx="164612" cy="10477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757601" y="4455935"/>
            <a:ext cx="37385" cy="20252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57938" y="4067175"/>
            <a:ext cx="114300" cy="34304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</p:cNvCxnSpPr>
          <p:nvPr/>
        </p:nvCxnSpPr>
        <p:spPr>
          <a:xfrm flipH="1" flipV="1">
            <a:off x="6096000" y="4067175"/>
            <a:ext cx="38100" cy="30956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6581775" y="4284695"/>
            <a:ext cx="132980" cy="214917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8800735" y="2826701"/>
            <a:ext cx="456476" cy="111066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 flipH="1" flipV="1">
            <a:off x="9445751" y="2657658"/>
            <a:ext cx="67619" cy="113675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9829130" y="2950197"/>
            <a:ext cx="207657" cy="88664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8426603" y="3634134"/>
            <a:ext cx="601696" cy="43291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21" idx="1"/>
          </p:cNvCxnSpPr>
          <p:nvPr/>
        </p:nvCxnSpPr>
        <p:spPr>
          <a:xfrm>
            <a:off x="1576245" y="2833396"/>
            <a:ext cx="687706" cy="16944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0" idx="1"/>
          </p:cNvCxnSpPr>
          <p:nvPr/>
        </p:nvCxnSpPr>
        <p:spPr>
          <a:xfrm>
            <a:off x="1484807" y="4245671"/>
            <a:ext cx="779144" cy="2822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1" idx="1"/>
            <a:endCxn id="20" idx="5"/>
          </p:cNvCxnSpPr>
          <p:nvPr/>
        </p:nvCxnSpPr>
        <p:spPr>
          <a:xfrm flipH="1">
            <a:off x="1517136" y="2833396"/>
            <a:ext cx="59109" cy="1444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9" idx="7"/>
          </p:cNvCxnSpPr>
          <p:nvPr/>
        </p:nvCxnSpPr>
        <p:spPr>
          <a:xfrm flipH="1">
            <a:off x="1562855" y="4527890"/>
            <a:ext cx="694401" cy="959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8" idx="3"/>
          </p:cNvCxnSpPr>
          <p:nvPr/>
        </p:nvCxnSpPr>
        <p:spPr>
          <a:xfrm flipH="1">
            <a:off x="2114655" y="4527890"/>
            <a:ext cx="142601" cy="1287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8" idx="3"/>
            <a:endCxn id="19" idx="6"/>
          </p:cNvCxnSpPr>
          <p:nvPr/>
        </p:nvCxnSpPr>
        <p:spPr>
          <a:xfrm flipH="1" flipV="1">
            <a:off x="1569550" y="5503894"/>
            <a:ext cx="545105" cy="3115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9" idx="7"/>
            <a:endCxn id="20" idx="5"/>
          </p:cNvCxnSpPr>
          <p:nvPr/>
        </p:nvCxnSpPr>
        <p:spPr>
          <a:xfrm flipH="1" flipV="1">
            <a:off x="1517136" y="4278000"/>
            <a:ext cx="45719" cy="12097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1" idx="1"/>
          </p:cNvCxnSpPr>
          <p:nvPr/>
        </p:nvCxnSpPr>
        <p:spPr>
          <a:xfrm flipH="1">
            <a:off x="1375954" y="2833396"/>
            <a:ext cx="200291" cy="84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0" idx="7"/>
          </p:cNvCxnSpPr>
          <p:nvPr/>
        </p:nvCxnSpPr>
        <p:spPr>
          <a:xfrm flipH="1" flipV="1">
            <a:off x="1375954" y="4187467"/>
            <a:ext cx="141182" cy="58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0" idx="7"/>
          </p:cNvCxnSpPr>
          <p:nvPr/>
        </p:nvCxnSpPr>
        <p:spPr>
          <a:xfrm flipH="1">
            <a:off x="1362137" y="4245671"/>
            <a:ext cx="154999" cy="210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9" idx="6"/>
          </p:cNvCxnSpPr>
          <p:nvPr/>
        </p:nvCxnSpPr>
        <p:spPr>
          <a:xfrm flipH="1" flipV="1">
            <a:off x="1461947" y="5364480"/>
            <a:ext cx="107603" cy="139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  <a:stCxn id="19" idx="5"/>
          </p:cNvCxnSpPr>
          <p:nvPr/>
        </p:nvCxnSpPr>
        <p:spPr>
          <a:xfrm flipH="1">
            <a:off x="1426949" y="5520058"/>
            <a:ext cx="135906" cy="27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978785" y="2879400"/>
            <a:ext cx="687706" cy="16944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7347" y="4291675"/>
            <a:ext cx="779144" cy="2822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919676" y="2879400"/>
            <a:ext cx="59109" cy="1444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4965395" y="4573894"/>
            <a:ext cx="694401" cy="959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5517195" y="4573894"/>
            <a:ext cx="142601" cy="1287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4972090" y="5549898"/>
            <a:ext cx="545105" cy="3115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4919676" y="4324004"/>
            <a:ext cx="45719" cy="12097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4778494" y="2879400"/>
            <a:ext cx="200291" cy="84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4778494" y="4233471"/>
            <a:ext cx="141182" cy="58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764677" y="4291675"/>
            <a:ext cx="154999" cy="210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4864487" y="5410484"/>
            <a:ext cx="107603" cy="139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 flipH="1">
            <a:off x="4829489" y="5566062"/>
            <a:ext cx="135906" cy="27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8287842" y="2827968"/>
            <a:ext cx="687706" cy="16944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196404" y="4240243"/>
            <a:ext cx="779144" cy="2822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8228733" y="2827968"/>
            <a:ext cx="59109" cy="1444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8274452" y="4522462"/>
            <a:ext cx="694401" cy="959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8826252" y="4522462"/>
            <a:ext cx="142601" cy="1287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8281147" y="5498466"/>
            <a:ext cx="545105" cy="3115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8228733" y="4272572"/>
            <a:ext cx="45719" cy="12097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8087551" y="2827968"/>
            <a:ext cx="200291" cy="84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8087551" y="4182039"/>
            <a:ext cx="141182" cy="58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8073734" y="4240243"/>
            <a:ext cx="154999" cy="210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8173544" y="5359052"/>
            <a:ext cx="107603" cy="139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cxnSpLocks/>
          </p:cNvCxnSpPr>
          <p:nvPr/>
        </p:nvCxnSpPr>
        <p:spPr>
          <a:xfrm flipH="1">
            <a:off x="8138546" y="5514630"/>
            <a:ext cx="135906" cy="27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8" idx="7"/>
            <a:endCxn id="17" idx="0"/>
          </p:cNvCxnSpPr>
          <p:nvPr/>
        </p:nvCxnSpPr>
        <p:spPr>
          <a:xfrm flipH="1">
            <a:off x="3313499" y="3011688"/>
            <a:ext cx="159895" cy="11320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" idx="7"/>
          </p:cNvCxnSpPr>
          <p:nvPr/>
        </p:nvCxnSpPr>
        <p:spPr>
          <a:xfrm>
            <a:off x="3329663" y="4150421"/>
            <a:ext cx="62501" cy="6257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413721" y="4776185"/>
            <a:ext cx="319372" cy="11798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3434370" y="4685915"/>
            <a:ext cx="85511" cy="90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" idx="7"/>
          </p:cNvCxnSpPr>
          <p:nvPr/>
        </p:nvCxnSpPr>
        <p:spPr>
          <a:xfrm>
            <a:off x="3329663" y="4150421"/>
            <a:ext cx="149829" cy="932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" idx="7"/>
          </p:cNvCxnSpPr>
          <p:nvPr/>
        </p:nvCxnSpPr>
        <p:spPr>
          <a:xfrm flipV="1">
            <a:off x="3329663" y="4038579"/>
            <a:ext cx="101686" cy="1118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cxnSpLocks/>
          </p:cNvCxnSpPr>
          <p:nvPr/>
        </p:nvCxnSpPr>
        <p:spPr>
          <a:xfrm flipV="1">
            <a:off x="3721736" y="5808906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>
            <a:off x="3406818" y="4810475"/>
            <a:ext cx="317623" cy="1016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6723208" y="3068115"/>
            <a:ext cx="159895" cy="11320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739372" y="4206848"/>
            <a:ext cx="62501" cy="6257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823430" y="4832612"/>
            <a:ext cx="319372" cy="11798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6844079" y="4742342"/>
            <a:ext cx="85511" cy="90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739372" y="4206848"/>
            <a:ext cx="149829" cy="932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6739372" y="4095006"/>
            <a:ext cx="101686" cy="1118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cxnSpLocks/>
          </p:cNvCxnSpPr>
          <p:nvPr/>
        </p:nvCxnSpPr>
        <p:spPr>
          <a:xfrm flipV="1">
            <a:off x="7131445" y="5865333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cxnSpLocks/>
          </p:cNvCxnSpPr>
          <p:nvPr/>
        </p:nvCxnSpPr>
        <p:spPr>
          <a:xfrm>
            <a:off x="6816527" y="4866902"/>
            <a:ext cx="317623" cy="1016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9997469" y="3018383"/>
            <a:ext cx="159895" cy="11320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013633" y="4157116"/>
            <a:ext cx="62501" cy="6257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0097691" y="4782880"/>
            <a:ext cx="319372" cy="11798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0118340" y="4692610"/>
            <a:ext cx="85511" cy="90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0013633" y="4157116"/>
            <a:ext cx="149829" cy="932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0013633" y="4045274"/>
            <a:ext cx="101686" cy="1118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cxnSpLocks/>
          </p:cNvCxnSpPr>
          <p:nvPr/>
        </p:nvCxnSpPr>
        <p:spPr>
          <a:xfrm flipV="1">
            <a:off x="10405706" y="5815601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0090788" y="4817170"/>
            <a:ext cx="317623" cy="1016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438025" y="1601285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03257" y="1598705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865823" y="1606818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331055" y="1604238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9145799" y="1613195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611031" y="1610615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631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34"/>
          </a:xfrm>
        </p:spPr>
        <p:txBody>
          <a:bodyPr/>
          <a:lstStyle/>
          <a:p>
            <a:r>
              <a:rPr lang="en-US" b="1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060"/>
                <a:ext cx="10515600" cy="4767903"/>
              </a:xfrm>
            </p:spPr>
            <p:txBody>
              <a:bodyPr/>
              <a:lstStyle/>
              <a:p>
                <a:r>
                  <a:rPr lang="en-US" dirty="0"/>
                  <a:t>Sequential runtime: </a:t>
                </a:r>
                <a:r>
                  <a:rPr lang="en-US" b="1" i="1" dirty="0"/>
                  <a:t>O(n * </a:t>
                </a:r>
                <a:r>
                  <a:rPr lang="en-US" b="1" i="1" dirty="0" err="1"/>
                  <a:t>logn</a:t>
                </a:r>
                <a:r>
                  <a:rPr lang="en-US" b="1" i="1" dirty="0"/>
                  <a:t>) </a:t>
                </a:r>
                <a:r>
                  <a:rPr lang="en-US" dirty="0"/>
                  <a:t>[</a:t>
                </a:r>
                <a:r>
                  <a:rPr lang="en-US" i="1" dirty="0"/>
                  <a:t>T(n) = 2 * T(n/2) + O(n)</a:t>
                </a:r>
                <a:r>
                  <a:rPr lang="en-US" dirty="0"/>
                  <a:t>] </a:t>
                </a:r>
              </a:p>
              <a:p>
                <a:r>
                  <a:rPr lang="en-US" dirty="0"/>
                  <a:t>“Heavy” merge step with </a:t>
                </a:r>
                <a:r>
                  <a:rPr lang="en-US" i="1" dirty="0"/>
                  <a:t>O(n)</a:t>
                </a:r>
                <a:r>
                  <a:rPr lang="en-US" dirty="0"/>
                  <a:t>. Parallelization possible?!!</a:t>
                </a:r>
              </a:p>
              <a:p>
                <a:r>
                  <a:rPr lang="en-US" dirty="0"/>
                  <a:t>Analysis with </a:t>
                </a:r>
                <a:r>
                  <a:rPr lang="en-US" b="1" i="1" dirty="0"/>
                  <a:t>p</a:t>
                </a:r>
                <a:r>
                  <a:rPr lang="en-US" dirty="0"/>
                  <a:t> processors:</a:t>
                </a:r>
              </a:p>
              <a:p>
                <a:pPr lvl="1"/>
                <a:r>
                  <a:rPr lang="en-US" dirty="0"/>
                  <a:t>Each processor locally and simultaneously computes DT on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𝒑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points </a:t>
                </a:r>
                <a:r>
                  <a:rPr lang="en-US" dirty="0">
                    <a:sym typeface="Wingdings" panose="05000000000000000000" pitchFamily="2" charset="2"/>
                  </a:rPr>
                  <a:t> 								</a:t>
                </a:r>
                <a:r>
                  <a:rPr lang="en-US" i="1" dirty="0">
                    <a:sym typeface="Wingdings" panose="05000000000000000000" pitchFamily="2" charset="2"/>
                  </a:rPr>
                  <a:t>O{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i="1" dirty="0"/>
                  <a:t> * log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i="1" dirty="0"/>
                  <a:t>) }</a:t>
                </a:r>
              </a:p>
              <a:p>
                <a:pPr lvl="1"/>
                <a:r>
                  <a:rPr lang="en-US" dirty="0"/>
                  <a:t>DTs from each processor is stitched together (happens </a:t>
                </a:r>
                <a:r>
                  <a:rPr lang="en-US" i="1" dirty="0" err="1"/>
                  <a:t>logp</a:t>
                </a:r>
                <a:r>
                  <a:rPr lang="en-US" dirty="0"/>
                  <a:t> times)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					</a:t>
                </a:r>
                <a:r>
                  <a:rPr lang="en-US" i="1" dirty="0">
                    <a:sym typeface="Wingdings" panose="05000000000000000000" pitchFamily="2" charset="2"/>
                  </a:rPr>
                  <a:t>O( n * </a:t>
                </a:r>
                <a:r>
                  <a:rPr lang="en-US" i="1" dirty="0" err="1">
                    <a:sym typeface="Wingdings" panose="05000000000000000000" pitchFamily="2" charset="2"/>
                  </a:rPr>
                  <a:t>logp</a:t>
                </a:r>
                <a:r>
                  <a:rPr lang="en-US" i="1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So, total runtime = </a:t>
                </a:r>
                <a:r>
                  <a:rPr lang="en-US" i="1" dirty="0">
                    <a:sym typeface="Wingdings" panose="05000000000000000000" pitchFamily="2" charset="2"/>
                  </a:rPr>
                  <a:t>O {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i="1" dirty="0"/>
                  <a:t> * log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i="1" dirty="0"/>
                  <a:t>)   + </a:t>
                </a:r>
                <a:r>
                  <a:rPr lang="en-US" i="1" dirty="0">
                    <a:sym typeface="Wingdings" panose="05000000000000000000" pitchFamily="2" charset="2"/>
                  </a:rPr>
                  <a:t>n * </a:t>
                </a:r>
                <a:r>
                  <a:rPr lang="en-US" i="1" dirty="0" err="1">
                    <a:sym typeface="Wingdings" panose="05000000000000000000" pitchFamily="2" charset="2"/>
                  </a:rPr>
                  <a:t>logp</a:t>
                </a:r>
                <a:r>
                  <a:rPr lang="en-US" i="1" dirty="0">
                    <a:sym typeface="Wingdings" panose="05000000000000000000" pitchFamily="2" charset="2"/>
                  </a:rPr>
                  <a:t>}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If </a:t>
                </a:r>
                <a:r>
                  <a:rPr lang="en-US" i="1" dirty="0">
                    <a:sym typeface="Wingdings" panose="05000000000000000000" pitchFamily="2" charset="2"/>
                  </a:rPr>
                  <a:t>p = </a:t>
                </a:r>
                <a:r>
                  <a:rPr lang="en-US" i="1" dirty="0" err="1">
                    <a:sym typeface="Wingdings" panose="05000000000000000000" pitchFamily="2" charset="2"/>
                  </a:rPr>
                  <a:t>logn</a:t>
                </a:r>
                <a:r>
                  <a:rPr lang="en-US" dirty="0">
                    <a:sym typeface="Wingdings" panose="05000000000000000000" pitchFamily="2" charset="2"/>
                  </a:rPr>
                  <a:t>, runtime = </a:t>
                </a:r>
                <a:r>
                  <a:rPr lang="en-US" b="1" i="1" dirty="0">
                    <a:sym typeface="Wingdings" panose="05000000000000000000" pitchFamily="2" charset="2"/>
                  </a:rPr>
                  <a:t>O(n log(</a:t>
                </a:r>
                <a:r>
                  <a:rPr lang="en-US" b="1" i="1" dirty="0" err="1">
                    <a:sym typeface="Wingdings" panose="05000000000000000000" pitchFamily="2" charset="2"/>
                  </a:rPr>
                  <a:t>logn</a:t>
                </a:r>
                <a:r>
                  <a:rPr lang="en-US" b="1" i="1" dirty="0">
                    <a:sym typeface="Wingdings" panose="05000000000000000000" pitchFamily="2" charset="2"/>
                  </a:rPr>
                  <a:t>))</a:t>
                </a:r>
              </a:p>
              <a:p>
                <a:r>
                  <a:rPr lang="en-US" dirty="0"/>
                  <a:t>Let’s see if we can reach that theoretical target.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060"/>
                <a:ext cx="10515600" cy="4767903"/>
              </a:xfrm>
              <a:blipFill>
                <a:blip r:embed="rId2"/>
                <a:stretch>
                  <a:fillRect l="-1043" t="-2046" b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34"/>
          </a:xfrm>
        </p:spPr>
        <p:txBody>
          <a:bodyPr/>
          <a:lstStyle/>
          <a:p>
            <a:r>
              <a:rPr lang="en-US" b="1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0"/>
            <a:ext cx="10515600" cy="4767903"/>
          </a:xfrm>
        </p:spPr>
        <p:txBody>
          <a:bodyPr/>
          <a:lstStyle/>
          <a:p>
            <a:r>
              <a:rPr lang="en-US" dirty="0"/>
              <a:t>Need for scaling rules out </a:t>
            </a:r>
            <a:r>
              <a:rPr lang="en-US" dirty="0" err="1"/>
              <a:t>OpenMP</a:t>
            </a:r>
            <a:r>
              <a:rPr lang="en-US" dirty="0"/>
              <a:t>.</a:t>
            </a:r>
          </a:p>
          <a:p>
            <a:r>
              <a:rPr lang="en-US" dirty="0"/>
              <a:t>Implementation in MPI.</a:t>
            </a:r>
          </a:p>
          <a:p>
            <a:r>
              <a:rPr lang="en-US" dirty="0"/>
              <a:t>Input is randomly generated points following Uniform Distribution.</a:t>
            </a:r>
          </a:p>
          <a:p>
            <a:r>
              <a:rPr lang="en-US" dirty="0"/>
              <a:t>Preprocess input to sort by x-coordinate.</a:t>
            </a:r>
          </a:p>
          <a:p>
            <a:r>
              <a:rPr lang="en-US" dirty="0"/>
              <a:t>Timeline: Finish serial code by this weekend and start parallelizing.</a:t>
            </a:r>
          </a:p>
        </p:txBody>
      </p:sp>
    </p:spTree>
    <p:extLst>
      <p:ext uri="{BB962C8B-B14F-4D97-AF65-F5344CB8AC3E}">
        <p14:creationId xmlns:p14="http://schemas.microsoft.com/office/powerpoint/2010/main" val="150899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34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0"/>
            <a:ext cx="10515600" cy="4767903"/>
          </a:xfrm>
        </p:spPr>
        <p:txBody>
          <a:bodyPr/>
          <a:lstStyle/>
          <a:p>
            <a:r>
              <a:rPr lang="en-US" i="1" dirty="0"/>
              <a:t>Primitives for the Manipulation of General Subdivisions and the Computation of </a:t>
            </a:r>
            <a:r>
              <a:rPr lang="en-US" i="1" dirty="0" err="1"/>
              <a:t>Voronoi</a:t>
            </a:r>
            <a:r>
              <a:rPr lang="en-US" i="1" dirty="0"/>
              <a:t> Diagrams</a:t>
            </a:r>
            <a:r>
              <a:rPr lang="en-US" dirty="0"/>
              <a:t> – </a:t>
            </a:r>
            <a:r>
              <a:rPr lang="en-US" b="1" dirty="0" err="1"/>
              <a:t>Guibas</a:t>
            </a:r>
            <a:r>
              <a:rPr lang="en-US" b="1" dirty="0"/>
              <a:t>, L. </a:t>
            </a:r>
            <a:r>
              <a:rPr lang="en-US" dirty="0"/>
              <a:t>and </a:t>
            </a:r>
            <a:r>
              <a:rPr lang="en-US" b="1" dirty="0" err="1"/>
              <a:t>Stolfi</a:t>
            </a:r>
            <a:r>
              <a:rPr lang="en-US" b="1" dirty="0"/>
              <a:t>, J.</a:t>
            </a:r>
            <a:endParaRPr lang="en-US" dirty="0"/>
          </a:p>
          <a:p>
            <a:r>
              <a:rPr lang="en-US" i="1" dirty="0"/>
              <a:t>Closest-Point Problems</a:t>
            </a:r>
            <a:r>
              <a:rPr lang="en-US" dirty="0"/>
              <a:t> – </a:t>
            </a:r>
            <a:r>
              <a:rPr lang="en-US" b="1" dirty="0" err="1"/>
              <a:t>Shamos</a:t>
            </a:r>
            <a:r>
              <a:rPr lang="en-US" b="1" dirty="0"/>
              <a:t>, M.I. </a:t>
            </a:r>
            <a:r>
              <a:rPr lang="en-US" dirty="0"/>
              <a:t>and </a:t>
            </a:r>
            <a:r>
              <a:rPr lang="en-US" b="1" dirty="0" err="1"/>
              <a:t>Hoey</a:t>
            </a:r>
            <a:r>
              <a:rPr lang="en-US" b="1" dirty="0"/>
              <a:t>, D.</a:t>
            </a:r>
          </a:p>
          <a:p>
            <a:r>
              <a:rPr lang="en-US" i="1" dirty="0"/>
              <a:t>On computing </a:t>
            </a:r>
            <a:r>
              <a:rPr lang="en-US" i="1" dirty="0" err="1"/>
              <a:t>Voronoi</a:t>
            </a:r>
            <a:r>
              <a:rPr lang="en-US" i="1" dirty="0"/>
              <a:t> diagrams by divide-prune-and-conquer</a:t>
            </a:r>
            <a:r>
              <a:rPr lang="en-US" dirty="0"/>
              <a:t> – </a:t>
            </a:r>
            <a:r>
              <a:rPr lang="en-US" b="1" dirty="0"/>
              <a:t>Amato, N.M.</a:t>
            </a:r>
            <a:r>
              <a:rPr lang="en-US" dirty="0"/>
              <a:t> and </a:t>
            </a:r>
            <a:r>
              <a:rPr lang="en-US" b="1" dirty="0"/>
              <a:t>Ramos, E.A.</a:t>
            </a:r>
            <a:endParaRPr lang="en-US" i="1" dirty="0"/>
          </a:p>
          <a:p>
            <a:r>
              <a:rPr lang="en-US" i="1" dirty="0"/>
              <a:t>Chapter 10: Computational Geometry, Algorithms – Sequential and Parallel</a:t>
            </a:r>
            <a:r>
              <a:rPr lang="en-US" b="1" i="1" dirty="0"/>
              <a:t> – </a:t>
            </a:r>
            <a:r>
              <a:rPr lang="en-US" b="1" dirty="0"/>
              <a:t>Miller, R.</a:t>
            </a:r>
            <a:r>
              <a:rPr lang="en-US" dirty="0"/>
              <a:t> and </a:t>
            </a:r>
            <a:r>
              <a:rPr lang="en-US" b="1" dirty="0"/>
              <a:t>Boxer, 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127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Open Sans</vt:lpstr>
      <vt:lpstr>Wingdings</vt:lpstr>
      <vt:lpstr>Office Theme</vt:lpstr>
      <vt:lpstr>Delaunay Triangulation in Parallel</vt:lpstr>
      <vt:lpstr>Definition</vt:lpstr>
      <vt:lpstr>Delaunay v/s Voronoi: Duality</vt:lpstr>
      <vt:lpstr>Algorithm</vt:lpstr>
      <vt:lpstr>Algorithm: Merge Step</vt:lpstr>
      <vt:lpstr>Analysis</vt:lpstr>
      <vt:lpstr>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Delaunay Triangulation in Parallel</dc:title>
  <dc:creator>Adarsh Prakash</dc:creator>
  <cp:lastModifiedBy>Adarsh Prakash</cp:lastModifiedBy>
  <cp:revision>23</cp:revision>
  <dcterms:created xsi:type="dcterms:W3CDTF">2017-03-30T01:03:48Z</dcterms:created>
  <dcterms:modified xsi:type="dcterms:W3CDTF">2017-03-30T11:39:31Z</dcterms:modified>
</cp:coreProperties>
</file>