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handoutMasterIdLst>
    <p:handoutMasterId r:id="rId73"/>
  </p:handoutMasterIdLst>
  <p:sldIdLst>
    <p:sldId id="256" r:id="rId2"/>
    <p:sldId id="257" r:id="rId3"/>
    <p:sldId id="3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7" r:id="rId28"/>
    <p:sldId id="282" r:id="rId29"/>
    <p:sldId id="283" r:id="rId30"/>
    <p:sldId id="284" r:id="rId31"/>
    <p:sldId id="288" r:id="rId32"/>
    <p:sldId id="285" r:id="rId33"/>
    <p:sldId id="290" r:id="rId34"/>
    <p:sldId id="291" r:id="rId35"/>
    <p:sldId id="292" r:id="rId36"/>
    <p:sldId id="293" r:id="rId37"/>
    <p:sldId id="333" r:id="rId38"/>
    <p:sldId id="294" r:id="rId39"/>
    <p:sldId id="298" r:id="rId40"/>
    <p:sldId id="334" r:id="rId41"/>
    <p:sldId id="299" r:id="rId42"/>
    <p:sldId id="335" r:id="rId43"/>
    <p:sldId id="300" r:id="rId44"/>
    <p:sldId id="336" r:id="rId45"/>
    <p:sldId id="337" r:id="rId46"/>
    <p:sldId id="339" r:id="rId47"/>
    <p:sldId id="340" r:id="rId48"/>
    <p:sldId id="338" r:id="rId49"/>
    <p:sldId id="341" r:id="rId50"/>
    <p:sldId id="342" r:id="rId51"/>
    <p:sldId id="346" r:id="rId52"/>
    <p:sldId id="301" r:id="rId53"/>
    <p:sldId id="302" r:id="rId54"/>
    <p:sldId id="303" r:id="rId55"/>
    <p:sldId id="343" r:id="rId56"/>
    <p:sldId id="304" r:id="rId57"/>
    <p:sldId id="344" r:id="rId58"/>
    <p:sldId id="345" r:id="rId59"/>
    <p:sldId id="305" r:id="rId60"/>
    <p:sldId id="347" r:id="rId61"/>
    <p:sldId id="349" r:id="rId62"/>
    <p:sldId id="350" r:id="rId63"/>
    <p:sldId id="348" r:id="rId64"/>
    <p:sldId id="306" r:id="rId65"/>
    <p:sldId id="351" r:id="rId66"/>
    <p:sldId id="352" r:id="rId67"/>
    <p:sldId id="353" r:id="rId68"/>
    <p:sldId id="354" r:id="rId69"/>
    <p:sldId id="307" r:id="rId70"/>
    <p:sldId id="355"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39DDCE-8044-43D5-BBBD-423C94FD11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7BA0876-C225-40EA-9488-49E5B86B8E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7B7821-FCDD-43C4-A93D-1B12216E32E8}" type="datetimeFigureOut">
              <a:rPr lang="en-US" smtClean="0"/>
              <a:pPr/>
              <a:t>12/13/2023</a:t>
            </a:fld>
            <a:endParaRPr lang="en-US"/>
          </a:p>
        </p:txBody>
      </p:sp>
      <p:sp>
        <p:nvSpPr>
          <p:cNvPr id="4" name="Footer Placeholder 3">
            <a:extLst>
              <a:ext uri="{FF2B5EF4-FFF2-40B4-BE49-F238E27FC236}">
                <a16:creationId xmlns:a16="http://schemas.microsoft.com/office/drawing/2014/main" id="{0242AF43-6DC4-4D4F-BB80-3D921C43A9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94B361-5C0A-41D7-BB9D-2E8178C6F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F14F03-32BF-45EB-BA9B-D84F017CBD31}" type="slidenum">
              <a:rPr lang="en-US" smtClean="0"/>
              <a:pPr/>
              <a:t>‹#›</a:t>
            </a:fld>
            <a:endParaRPr lang="en-US"/>
          </a:p>
        </p:txBody>
      </p:sp>
    </p:spTree>
    <p:extLst>
      <p:ext uri="{BB962C8B-B14F-4D97-AF65-F5344CB8AC3E}">
        <p14:creationId xmlns:p14="http://schemas.microsoft.com/office/powerpoint/2010/main" val="5003553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843A6-1A89-4BDF-A128-3C138B6D06E0}" type="datetimeFigureOut">
              <a:rPr lang="en-US" smtClean="0"/>
              <a:pPr/>
              <a:t>12/13/2023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3318D-36E9-473F-9C8E-4C9A4BBCF8F2}" type="slidenum">
              <a:rPr lang="en-US" smtClean="0"/>
              <a:pPr/>
              <a:t>‹#›</a:t>
            </a:fld>
            <a:endParaRPr lang="en-US"/>
          </a:p>
        </p:txBody>
      </p:sp>
    </p:spTree>
    <p:extLst>
      <p:ext uri="{BB962C8B-B14F-4D97-AF65-F5344CB8AC3E}">
        <p14:creationId xmlns:p14="http://schemas.microsoft.com/office/powerpoint/2010/main" val="243567744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6DE50A8-F638-4E03-998D-45C67F25A827}" type="datetime1">
              <a:rPr lang="en-US" smtClean="0"/>
              <a:pPr/>
              <a:t>12/13/2023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D6EBAC-9E63-4441-92BE-4E9F7C9B9DAB}" type="datetime1">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3A1882-B010-4A4B-903A-A57CF7D0DCE1}" type="datetime1">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72A47E-8967-4FBB-80F7-FDD919E2D95A}" type="datetime1">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5BE5CD8-1F0A-486B-86E5-805B45BA23FE}" type="datetime1">
              <a:rPr lang="en-US" smtClean="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6FC50B-D2C6-460A-A4C4-31D62A673143}" type="datetime1">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8AF116E-B2B1-4C50-9095-26CE996795CB}" type="datetime1">
              <a:rPr lang="en-US" smtClean="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2439D8A-88A1-4E19-93C7-77D68CDB28A6}" type="datetime1">
              <a:rPr lang="en-US" smtClean="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7B853-3485-4925-86E2-A6ACCE89573E}" type="datetime1">
              <a:rPr lang="en-US" smtClean="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2D2CE95-3C69-430D-B8FD-BD7E44A3F546}" type="datetime1">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4277853-168A-4247-8B11-142DD7CFB536}" type="datetime1">
              <a:rPr lang="en-US" smtClean="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A7DA90-50BC-4463-8339-8A847CDAA00E}" type="datetime1">
              <a:rPr lang="en-US" smtClean="0"/>
              <a:pPr/>
              <a:t>12/13/2023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lstStyle/>
          <a:p>
            <a:r>
              <a:rPr lang="en-US" dirty="0"/>
              <a:t>Chapter </a:t>
            </a:r>
            <a:r>
              <a:rPr lang="en-US" dirty="0" smtClean="0"/>
              <a:t>2`</a:t>
            </a:r>
            <a:endParaRPr lang="en-US" dirty="0"/>
          </a:p>
        </p:txBody>
      </p:sp>
      <p:sp>
        <p:nvSpPr>
          <p:cNvPr id="3" name="Subtitle 2"/>
          <p:cNvSpPr>
            <a:spLocks noGrp="1"/>
          </p:cNvSpPr>
          <p:nvPr>
            <p:ph type="subTitle" idx="1"/>
          </p:nvPr>
        </p:nvSpPr>
        <p:spPr>
          <a:xfrm>
            <a:off x="1371600" y="2438400"/>
            <a:ext cx="6400800" cy="1752600"/>
          </a:xfrm>
        </p:spPr>
        <p:txBody>
          <a:bodyPr>
            <a:normAutofit/>
          </a:bodyPr>
          <a:lstStyle/>
          <a:p>
            <a:r>
              <a:rPr lang="en-US" sz="4000" b="1" dirty="0">
                <a:solidFill>
                  <a:srgbClr val="002060"/>
                </a:solidFill>
                <a:latin typeface="+mj-lt"/>
              </a:rPr>
              <a:t>PROGRAMMING WITH </a:t>
            </a:r>
          </a:p>
          <a:p>
            <a:r>
              <a:rPr lang="en-US" sz="4000" b="1" dirty="0">
                <a:solidFill>
                  <a:srgbClr val="002060"/>
                </a:solidFill>
                <a:latin typeface="+mj-lt"/>
              </a:rPr>
              <a:t>8085 MICROPROCESSOR</a:t>
            </a:r>
          </a:p>
        </p:txBody>
      </p:sp>
      <p:sp>
        <p:nvSpPr>
          <p:cNvPr id="5" name="Slide Number Placeholder 4">
            <a:extLst>
              <a:ext uri="{FF2B5EF4-FFF2-40B4-BE49-F238E27FC236}">
                <a16:creationId xmlns:a16="http://schemas.microsoft.com/office/drawing/2014/main" id="{372756E2-2CEE-471D-B675-0387726940EA}"/>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sz="3600" b="1" dirty="0"/>
              <a:t>Characteristics contd..</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105400"/>
              </a:xfrm>
            </p:spPr>
            <p:txBody>
              <a:bodyPr>
                <a:noAutofit/>
              </a:bodyPr>
              <a:lstStyle/>
              <a:p>
                <a:pPr>
                  <a:buNone/>
                </a:pPr>
                <a:r>
                  <a:rPr lang="en-US" sz="2000" b="1" dirty="0">
                    <a:latin typeface="+mj-lt"/>
                  </a:rPr>
                  <a:t>3. Control and status signals: </a:t>
                </a:r>
                <a:r>
                  <a:rPr lang="en-US" sz="2000" dirty="0">
                    <a:latin typeface="+mj-lt"/>
                  </a:rPr>
                  <a:t>This group of signals includes:</a:t>
                </a:r>
              </a:p>
              <a:p>
                <a:pPr marL="571500" indent="-571500">
                  <a:buNone/>
                </a:pPr>
                <a:r>
                  <a:rPr lang="en-US" sz="2000" dirty="0" err="1">
                    <a:latin typeface="+mj-lt"/>
                  </a:rPr>
                  <a:t>i</a:t>
                </a:r>
                <a:r>
                  <a:rPr lang="en-US" sz="2000" dirty="0">
                    <a:latin typeface="+mj-lt"/>
                  </a:rPr>
                  <a:t>)  two control signals (</a:t>
                </a:r>
                <a14:m>
                  <m:oMath xmlns:m="http://schemas.openxmlformats.org/officeDocument/2006/math">
                    <m:acc>
                      <m:accPr>
                        <m:chr m:val="̅"/>
                        <m:ctrlPr>
                          <a:rPr lang="en-US" sz="2000" b="1" i="1" dirty="0" smtClean="0">
                            <a:latin typeface="Cambria Math" panose="02040503050406030204" pitchFamily="18" charset="0"/>
                          </a:rPr>
                        </m:ctrlPr>
                      </m:accPr>
                      <m:e>
                        <m:r>
                          <a:rPr lang="en-US" sz="2000" b="1" i="0" dirty="0" smtClean="0">
                            <a:latin typeface="Cambria Math" panose="02040503050406030204" pitchFamily="18" charset="0"/>
                          </a:rPr>
                          <m:t>𝐑𝐃</m:t>
                        </m:r>
                      </m:e>
                    </m:acc>
                  </m:oMath>
                </a14:m>
                <a:r>
                  <a:rPr lang="en-US" sz="2000" i="1" dirty="0">
                    <a:latin typeface="+mj-lt"/>
                  </a:rPr>
                  <a:t> and </a:t>
                </a:r>
                <a14:m>
                  <m:oMath xmlns:m="http://schemas.openxmlformats.org/officeDocument/2006/math">
                    <m:acc>
                      <m:accPr>
                        <m:chr m:val="̅"/>
                        <m:ctrlPr>
                          <a:rPr lang="en-US" sz="2000" b="1" i="1" smtClean="0">
                            <a:latin typeface="Cambria Math" panose="02040503050406030204" pitchFamily="18" charset="0"/>
                          </a:rPr>
                        </m:ctrlPr>
                      </m:accPr>
                      <m:e>
                        <m:r>
                          <a:rPr lang="en-US" sz="2000" b="1" i="0" smtClean="0">
                            <a:latin typeface="Cambria Math" panose="02040503050406030204" pitchFamily="18" charset="0"/>
                          </a:rPr>
                          <m:t>𝐖𝐑</m:t>
                        </m:r>
                      </m:e>
                    </m:acc>
                  </m:oMath>
                </a14:m>
                <a:r>
                  <a:rPr lang="en-US" sz="2000" i="1" dirty="0">
                    <a:latin typeface="+mj-lt"/>
                  </a:rPr>
                  <a:t>)</a:t>
                </a:r>
                <a:endParaRPr lang="en-US" sz="2000" dirty="0"/>
              </a:p>
              <a:p>
                <a:pPr marL="571500" indent="-571500">
                  <a:buNone/>
                </a:pPr>
                <a:endParaRPr lang="en-US" sz="2000" dirty="0">
                  <a:latin typeface="+mj-lt"/>
                </a:endParaRPr>
              </a:p>
              <a:p>
                <a:pPr>
                  <a:buNone/>
                </a:pPr>
                <a:r>
                  <a:rPr lang="en-US" sz="2000" dirty="0">
                    <a:latin typeface="+mj-lt"/>
                  </a:rPr>
                  <a:t>ii)  three status signals (</a:t>
                </a:r>
                <a:r>
                  <a:rPr lang="en-US" sz="2000" b="1" dirty="0">
                    <a:latin typeface="+mj-lt"/>
                  </a:rPr>
                  <a:t>IO/</a:t>
                </a:r>
                <a14:m>
                  <m:oMath xmlns:m="http://schemas.openxmlformats.org/officeDocument/2006/math">
                    <m:acc>
                      <m:accPr>
                        <m:chr m:val="̅"/>
                        <m:ctrlPr>
                          <a:rPr lang="en-US" sz="2000" b="1" i="1" dirty="0" smtClean="0">
                            <a:latin typeface="Cambria Math" panose="02040503050406030204" pitchFamily="18" charset="0"/>
                          </a:rPr>
                        </m:ctrlPr>
                      </m:accPr>
                      <m:e>
                        <m:r>
                          <a:rPr lang="en-US" sz="2000" b="1" i="0" dirty="0" smtClean="0">
                            <a:latin typeface="Cambria Math" panose="02040503050406030204" pitchFamily="18" charset="0"/>
                          </a:rPr>
                          <m:t>𝐌</m:t>
                        </m:r>
                      </m:e>
                    </m:acc>
                  </m:oMath>
                </a14:m>
                <a:r>
                  <a:rPr lang="en-US" sz="2000" dirty="0">
                    <a:latin typeface="+mj-lt"/>
                  </a:rPr>
                  <a:t> , </a:t>
                </a:r>
                <a:r>
                  <a:rPr lang="en-US" sz="2000" b="1" dirty="0">
                    <a:latin typeface="+mj-lt"/>
                  </a:rPr>
                  <a:t>S1</a:t>
                </a:r>
                <a:r>
                  <a:rPr lang="en-US" sz="2000" dirty="0">
                    <a:latin typeface="+mj-lt"/>
                  </a:rPr>
                  <a:t> and </a:t>
                </a:r>
                <a:r>
                  <a:rPr lang="en-US" sz="2000" b="1" dirty="0">
                    <a:latin typeface="+mj-lt"/>
                  </a:rPr>
                  <a:t>S0</a:t>
                </a:r>
                <a:r>
                  <a:rPr lang="en-US" sz="2000" dirty="0">
                    <a:latin typeface="+mj-lt"/>
                  </a:rPr>
                  <a:t>) to identify the nature of the operation.</a:t>
                </a:r>
              </a:p>
              <a:p>
                <a:pPr>
                  <a:buNone/>
                </a:pPr>
                <a:r>
                  <a:rPr lang="en-US" sz="2000" dirty="0">
                    <a:latin typeface="+mj-lt"/>
                  </a:rPr>
                  <a:t>iii) one special signals (</a:t>
                </a:r>
                <a:r>
                  <a:rPr lang="en-US" sz="2000" b="1" dirty="0">
                    <a:latin typeface="+mj-lt"/>
                  </a:rPr>
                  <a:t>ALE</a:t>
                </a:r>
                <a:r>
                  <a:rPr lang="en-US" sz="2000" dirty="0">
                    <a:latin typeface="+mj-lt"/>
                  </a:rPr>
                  <a:t>) to indicate the beginning of the operation.</a:t>
                </a:r>
              </a:p>
              <a:p>
                <a:pPr>
                  <a:buFont typeface="Wingdings" pitchFamily="2" charset="2"/>
                  <a:buChar char="q"/>
                </a:pPr>
                <a:r>
                  <a:rPr lang="en-US" sz="2000" b="1" dirty="0">
                    <a:latin typeface="+mj-lt"/>
                  </a:rPr>
                  <a:t>Read(</a:t>
                </a:r>
                <a14:m>
                  <m:oMath xmlns:m="http://schemas.openxmlformats.org/officeDocument/2006/math">
                    <m:acc>
                      <m:accPr>
                        <m:chr m:val="̅"/>
                        <m:ctrlPr>
                          <a:rPr lang="en-US" sz="2000" b="1" i="1" dirty="0" smtClean="0">
                            <a:latin typeface="Cambria Math" panose="02040503050406030204" pitchFamily="18" charset="0"/>
                          </a:rPr>
                        </m:ctrlPr>
                      </m:accPr>
                      <m:e>
                        <m:r>
                          <a:rPr lang="en-US" sz="2000" b="1" i="0" dirty="0" smtClean="0">
                            <a:latin typeface="Cambria Math" panose="02040503050406030204" pitchFamily="18" charset="0"/>
                          </a:rPr>
                          <m:t>𝐑𝐃</m:t>
                        </m:r>
                      </m:e>
                    </m:acc>
                    <m:r>
                      <a:rPr lang="en-US" sz="2000" b="1" i="1" dirty="0" smtClean="0">
                        <a:latin typeface="Cambria Math" panose="02040503050406030204" pitchFamily="18" charset="0"/>
                      </a:rPr>
                      <m:t> </m:t>
                    </m:r>
                  </m:oMath>
                </a14:m>
                <a:r>
                  <a:rPr lang="en-US" sz="2000" b="1" dirty="0">
                    <a:latin typeface="+mj-lt"/>
                  </a:rPr>
                  <a:t>):  </a:t>
                </a:r>
              </a:p>
              <a:p>
                <a:pPr>
                  <a:buFont typeface="Wingdings" pitchFamily="2" charset="2"/>
                  <a:buChar char="§"/>
                </a:pPr>
                <a:r>
                  <a:rPr lang="en-US" sz="2000" dirty="0">
                    <a:latin typeface="+mj-lt"/>
                  </a:rPr>
                  <a:t>read control signal(active low).</a:t>
                </a:r>
              </a:p>
              <a:p>
                <a:pPr>
                  <a:buFont typeface="Wingdings" pitchFamily="2" charset="2"/>
                  <a:buChar char="§"/>
                </a:pPr>
                <a:r>
                  <a:rPr lang="en-US" sz="2000" dirty="0">
                    <a:latin typeface="+mj-lt"/>
                  </a:rPr>
                  <a:t>indicates that the selected I/O or memory device is to be read and data are available on the data bus.</a:t>
                </a:r>
              </a:p>
              <a:p>
                <a:pPr>
                  <a:buFont typeface="Wingdings" pitchFamily="2" charset="2"/>
                  <a:buChar char="q"/>
                </a:pPr>
                <a:r>
                  <a:rPr lang="en-US" sz="2000" b="1" dirty="0">
                    <a:latin typeface="+mj-lt"/>
                  </a:rPr>
                  <a:t> Write(</a:t>
                </a:r>
                <a14:m>
                  <m:oMath xmlns:m="http://schemas.openxmlformats.org/officeDocument/2006/math">
                    <m:acc>
                      <m:accPr>
                        <m:chr m:val="̅"/>
                        <m:ctrlPr>
                          <a:rPr lang="en-US" sz="2000" b="1" i="1" smtClean="0">
                            <a:latin typeface="Cambria Math" panose="02040503050406030204" pitchFamily="18" charset="0"/>
                          </a:rPr>
                        </m:ctrlPr>
                      </m:accPr>
                      <m:e>
                        <m:r>
                          <a:rPr lang="en-US" sz="2000" b="1" i="0" smtClean="0">
                            <a:latin typeface="Cambria Math" panose="02040503050406030204" pitchFamily="18" charset="0"/>
                          </a:rPr>
                          <m:t>𝐖𝐑</m:t>
                        </m:r>
                      </m:e>
                    </m:acc>
                    <m:r>
                      <a:rPr lang="en-US" sz="2000" b="1" i="1" smtClean="0">
                        <a:latin typeface="Cambria Math" panose="02040503050406030204" pitchFamily="18" charset="0"/>
                      </a:rPr>
                      <m:t> </m:t>
                    </m:r>
                  </m:oMath>
                </a14:m>
                <a:r>
                  <a:rPr lang="en-US" sz="2000" b="1" dirty="0">
                    <a:latin typeface="+mj-lt"/>
                  </a:rPr>
                  <a:t>): </a:t>
                </a:r>
              </a:p>
              <a:p>
                <a:pPr>
                  <a:buFont typeface="Wingdings" pitchFamily="2" charset="2"/>
                  <a:buChar char="§"/>
                </a:pPr>
                <a:r>
                  <a:rPr lang="en-US" sz="2000" dirty="0">
                    <a:latin typeface="+mj-lt"/>
                  </a:rPr>
                  <a:t>write control signal (active low) . </a:t>
                </a:r>
              </a:p>
              <a:p>
                <a:pPr>
                  <a:buFont typeface="Wingdings" pitchFamily="2" charset="2"/>
                  <a:buChar char="§"/>
                </a:pPr>
                <a:r>
                  <a:rPr lang="en-US" sz="2000" dirty="0">
                    <a:latin typeface="+mj-lt"/>
                  </a:rPr>
                  <a:t>indicates that the data on the data bus are to be written into a selected memory or I/O location.</a:t>
                </a:r>
              </a:p>
              <a:p>
                <a:endParaRPr lang="en-US" sz="20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105400"/>
              </a:xfrm>
              <a:blipFill>
                <a:blip r:embed="rId2"/>
                <a:stretch>
                  <a:fillRect l="-741" t="-597" r="-96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83A1E829-BA45-40CF-BE59-9E0BF613D37F}"/>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sz="3600" b="1" dirty="0"/>
              <a:t>Characteristics contd..</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029200"/>
              </a:xfrm>
            </p:spPr>
            <p:txBody>
              <a:bodyPr>
                <a:normAutofit fontScale="77500" lnSpcReduction="20000"/>
              </a:bodyPr>
              <a:lstStyle/>
              <a:p>
                <a:pPr>
                  <a:buFont typeface="Wingdings" pitchFamily="2" charset="2"/>
                  <a:buChar char="q"/>
                </a:pPr>
                <a:r>
                  <a:rPr lang="en-US" sz="2800" b="1" dirty="0">
                    <a:latin typeface="+mj-lt"/>
                  </a:rPr>
                  <a:t>IO  /</a:t>
                </a:r>
                <a14:m>
                  <m:oMath xmlns:m="http://schemas.openxmlformats.org/officeDocument/2006/math">
                    <m:acc>
                      <m:accPr>
                        <m:chr m:val="̅"/>
                        <m:ctrlPr>
                          <a:rPr lang="en-US" sz="2800" b="1" i="1" dirty="0" smtClean="0">
                            <a:latin typeface="Cambria Math" panose="02040503050406030204" pitchFamily="18" charset="0"/>
                          </a:rPr>
                        </m:ctrlPr>
                      </m:accPr>
                      <m:e>
                        <m:r>
                          <a:rPr lang="en-US" sz="2800" b="1" i="0" dirty="0" smtClean="0">
                            <a:latin typeface="Cambria Math" panose="02040503050406030204" pitchFamily="18" charset="0"/>
                          </a:rPr>
                          <m:t>𝐌</m:t>
                        </m:r>
                      </m:e>
                    </m:acc>
                  </m:oMath>
                </a14:m>
                <a:r>
                  <a:rPr lang="en-US" sz="2800" dirty="0">
                    <a:latin typeface="+mj-lt"/>
                  </a:rPr>
                  <a:t> : </a:t>
                </a:r>
              </a:p>
              <a:p>
                <a:pPr>
                  <a:buFont typeface="Wingdings" pitchFamily="2" charset="2"/>
                  <a:buChar char="§"/>
                </a:pPr>
                <a:r>
                  <a:rPr lang="en-US" sz="2800" dirty="0">
                    <a:latin typeface="+mj-lt"/>
                  </a:rPr>
                  <a:t>used to differentiate between I/O and memory operations.</a:t>
                </a:r>
              </a:p>
              <a:p>
                <a:pPr>
                  <a:buFont typeface="Wingdings" pitchFamily="2" charset="2"/>
                  <a:buChar char="§"/>
                </a:pPr>
                <a:r>
                  <a:rPr lang="en-US" sz="2800" dirty="0">
                    <a:latin typeface="+mj-lt"/>
                  </a:rPr>
                  <a:t>When it is high , it indicates an I/O operation; When it is low indicates a memory operation. </a:t>
                </a:r>
              </a:p>
              <a:p>
                <a:pPr>
                  <a:buFont typeface="Wingdings" pitchFamily="2" charset="2"/>
                  <a:buChar char="§"/>
                </a:pPr>
                <a:r>
                  <a:rPr lang="en-US" sz="2800" dirty="0">
                    <a:latin typeface="+mj-lt"/>
                  </a:rPr>
                  <a:t>This signal is combined with Read(</a:t>
                </a:r>
                <a14:m>
                  <m:oMath xmlns:m="http://schemas.openxmlformats.org/officeDocument/2006/math">
                    <m:acc>
                      <m:accPr>
                        <m:chr m:val="̅"/>
                        <m:ctrlPr>
                          <a:rPr lang="en-US" sz="2800" b="1" i="1" dirty="0" smtClean="0">
                            <a:latin typeface="Cambria Math" panose="02040503050406030204" pitchFamily="18" charset="0"/>
                          </a:rPr>
                        </m:ctrlPr>
                      </m:accPr>
                      <m:e>
                        <m:r>
                          <a:rPr lang="en-US" sz="2800" b="1" i="0" dirty="0" smtClean="0">
                            <a:latin typeface="Cambria Math" panose="02040503050406030204" pitchFamily="18" charset="0"/>
                          </a:rPr>
                          <m:t>𝐑𝐃</m:t>
                        </m:r>
                      </m:e>
                    </m:acc>
                    <m:r>
                      <a:rPr lang="en-US" sz="2800" b="1" i="1" dirty="0" smtClean="0">
                        <a:latin typeface="Cambria Math" panose="02040503050406030204" pitchFamily="18" charset="0"/>
                      </a:rPr>
                      <m:t>)</m:t>
                    </m:r>
                  </m:oMath>
                </a14:m>
                <a:r>
                  <a:rPr lang="en-US" sz="2800" dirty="0">
                    <a:latin typeface="+mj-lt"/>
                  </a:rPr>
                  <a:t> and Write(</a:t>
                </a:r>
                <a14:m>
                  <m:oMath xmlns:m="http://schemas.openxmlformats.org/officeDocument/2006/math">
                    <m:acc>
                      <m:accPr>
                        <m:chr m:val="̅"/>
                        <m:ctrlPr>
                          <a:rPr lang="en-US" sz="2800" b="1" i="1">
                            <a:latin typeface="Cambria Math" panose="02040503050406030204" pitchFamily="18" charset="0"/>
                          </a:rPr>
                        </m:ctrlPr>
                      </m:accPr>
                      <m:e>
                        <m:r>
                          <a:rPr lang="en-US" sz="2800" b="1">
                            <a:latin typeface="Cambria Math" panose="02040503050406030204" pitchFamily="18" charset="0"/>
                          </a:rPr>
                          <m:t>𝐖𝐑</m:t>
                        </m:r>
                      </m:e>
                    </m:acc>
                  </m:oMath>
                </a14:m>
                <a:r>
                  <a:rPr lang="en-US" sz="2800" dirty="0">
                    <a:latin typeface="+mj-lt"/>
                  </a:rPr>
                  <a:t>) to generate I/O and memory signals.</a:t>
                </a:r>
              </a:p>
              <a:p>
                <a:pPr>
                  <a:buFont typeface="Wingdings" pitchFamily="2" charset="2"/>
                  <a:buChar char="q"/>
                </a:pPr>
                <a:r>
                  <a:rPr lang="en-US" sz="2900" b="1" dirty="0">
                    <a:latin typeface="+mj-lt"/>
                  </a:rPr>
                  <a:t>S1 and S0 </a:t>
                </a:r>
                <a:r>
                  <a:rPr lang="en-US" sz="2800" dirty="0">
                    <a:latin typeface="+mj-lt"/>
                  </a:rPr>
                  <a:t>:</a:t>
                </a:r>
              </a:p>
              <a:p>
                <a:pPr>
                  <a:buFont typeface="Wingdings" pitchFamily="2" charset="2"/>
                  <a:buChar char="§"/>
                </a:pPr>
                <a:r>
                  <a:rPr lang="en-US" sz="2800" dirty="0">
                    <a:latin typeface="+mj-lt"/>
                  </a:rPr>
                  <a:t> similar to IO /</a:t>
                </a:r>
                <a14:m>
                  <m:oMath xmlns:m="http://schemas.openxmlformats.org/officeDocument/2006/math">
                    <m:acc>
                      <m:accPr>
                        <m:chr m:val="̅"/>
                        <m:ctrlPr>
                          <a:rPr lang="en-US" sz="2800" i="1" dirty="0" smtClean="0">
                            <a:latin typeface="Cambria Math" panose="02040503050406030204" pitchFamily="18" charset="0"/>
                          </a:rPr>
                        </m:ctrlPr>
                      </m:accPr>
                      <m:e>
                        <m:r>
                          <m:rPr>
                            <m:sty m:val="p"/>
                          </m:rPr>
                          <a:rPr lang="en-US" sz="2800" b="0" i="0" dirty="0" smtClean="0">
                            <a:latin typeface="Cambria Math" panose="02040503050406030204" pitchFamily="18" charset="0"/>
                          </a:rPr>
                          <m:t>M</m:t>
                        </m:r>
                      </m:e>
                    </m:acc>
                  </m:oMath>
                </a14:m>
                <a:r>
                  <a:rPr lang="en-US" sz="2800" dirty="0">
                    <a:latin typeface="+mj-lt"/>
                  </a:rPr>
                  <a:t> , can identify various operations, but are rarely used in small systems. </a:t>
                </a:r>
              </a:p>
              <a:p>
                <a:pPr>
                  <a:buFont typeface="Wingdings" pitchFamily="2" charset="2"/>
                  <a:buChar char="q"/>
                </a:pPr>
                <a:r>
                  <a:rPr lang="en-US" b="1" dirty="0">
                    <a:latin typeface="+mj-lt"/>
                  </a:rPr>
                  <a:t>ALE- Address Latch Enable: </a:t>
                </a:r>
              </a:p>
              <a:p>
                <a:pPr>
                  <a:buFont typeface="Wingdings" pitchFamily="2" charset="2"/>
                  <a:buChar char="§"/>
                </a:pPr>
                <a:r>
                  <a:rPr lang="en-US" dirty="0">
                    <a:latin typeface="+mj-lt"/>
                  </a:rPr>
                  <a:t>This is a positive going pulse generated  at the beginning of an operation .</a:t>
                </a:r>
              </a:p>
              <a:p>
                <a:pPr>
                  <a:buFont typeface="Wingdings" pitchFamily="2" charset="2"/>
                  <a:buChar char="§"/>
                </a:pPr>
                <a:r>
                  <a:rPr lang="en-US" dirty="0">
                    <a:latin typeface="+mj-lt"/>
                  </a:rPr>
                  <a:t>indicates that the bits AD</a:t>
                </a:r>
                <a:r>
                  <a:rPr lang="en-US" baseline="-25000" dirty="0">
                    <a:latin typeface="+mj-lt"/>
                  </a:rPr>
                  <a:t>7</a:t>
                </a:r>
                <a:r>
                  <a:rPr lang="en-US" dirty="0">
                    <a:latin typeface="+mj-lt"/>
                  </a:rPr>
                  <a:t>-AD</a:t>
                </a:r>
                <a:r>
                  <a:rPr lang="en-US" baseline="-25000" dirty="0">
                    <a:latin typeface="+mj-lt"/>
                  </a:rPr>
                  <a:t>0 </a:t>
                </a:r>
                <a:r>
                  <a:rPr lang="en-US" dirty="0">
                    <a:latin typeface="+mj-lt"/>
                  </a:rPr>
                  <a:t> are address bits.</a:t>
                </a:r>
              </a:p>
              <a:p>
                <a:pPr>
                  <a:buFont typeface="Wingdings" pitchFamily="2" charset="2"/>
                  <a:buChar char="§"/>
                </a:pPr>
                <a:r>
                  <a:rPr lang="en-US" dirty="0">
                    <a:latin typeface="+mj-lt"/>
                  </a:rPr>
                  <a:t>This signal is used primarily to latch the low-order address from the multiplexed bus and generate a separate set of eight address lines A</a:t>
                </a:r>
                <a:r>
                  <a:rPr lang="en-US" baseline="-25000" dirty="0">
                    <a:latin typeface="+mj-lt"/>
                  </a:rPr>
                  <a:t>7</a:t>
                </a:r>
                <a:r>
                  <a:rPr lang="en-US" dirty="0">
                    <a:latin typeface="+mj-lt"/>
                  </a:rPr>
                  <a:t>-A</a:t>
                </a:r>
                <a:r>
                  <a:rPr lang="en-US" baseline="-25000" dirty="0">
                    <a:latin typeface="+mj-lt"/>
                  </a:rPr>
                  <a:t>0 </a:t>
                </a:r>
                <a:r>
                  <a:rPr lang="en-US" dirty="0">
                    <a:latin typeface="+mj-lt"/>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029200"/>
              </a:xfrm>
              <a:blipFill>
                <a:blip r:embed="rId2"/>
                <a:stretch>
                  <a:fillRect l="-741" t="-206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D5EF74A-CDB5-49F0-A812-2BE9B785DC8B}"/>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a:t>Characteristics </a:t>
            </a:r>
            <a:r>
              <a:rPr lang="en-US" sz="3600" dirty="0" err="1"/>
              <a:t>contd</a:t>
            </a:r>
            <a:endParaRPr lang="en-US" sz="3600" dirty="0"/>
          </a:p>
        </p:txBody>
      </p:sp>
      <p:sp>
        <p:nvSpPr>
          <p:cNvPr id="3" name="Content Placeholder 2"/>
          <p:cNvSpPr>
            <a:spLocks noGrp="1"/>
          </p:cNvSpPr>
          <p:nvPr>
            <p:ph idx="1"/>
          </p:nvPr>
        </p:nvSpPr>
        <p:spPr>
          <a:xfrm>
            <a:off x="381000" y="1676400"/>
            <a:ext cx="8229600" cy="4389120"/>
          </a:xfrm>
        </p:spPr>
        <p:txBody>
          <a:bodyPr/>
          <a:lstStyle/>
          <a:p>
            <a:r>
              <a:rPr lang="en-US" b="1" dirty="0">
                <a:latin typeface="+mj-lt"/>
              </a:rPr>
              <a:t>4. Power Supply and Clock frequency:</a:t>
            </a:r>
            <a:r>
              <a:rPr lang="en-US" dirty="0">
                <a:latin typeface="+mj-lt"/>
              </a:rPr>
              <a:t> -</a:t>
            </a:r>
          </a:p>
          <a:p>
            <a:r>
              <a:rPr lang="en-US" dirty="0">
                <a:latin typeface="+mj-lt"/>
              </a:rPr>
              <a:t> VCC: +5V power supply </a:t>
            </a:r>
          </a:p>
          <a:p>
            <a:r>
              <a:rPr lang="en-US" dirty="0">
                <a:latin typeface="+mj-lt"/>
              </a:rPr>
              <a:t> VSS: Ground reference </a:t>
            </a:r>
          </a:p>
          <a:p>
            <a:r>
              <a:rPr lang="en-US" dirty="0">
                <a:latin typeface="+mj-lt"/>
              </a:rPr>
              <a:t> X1 and X2: A crystal (RC or LC network) is connected at these two pins for frequency.</a:t>
            </a:r>
          </a:p>
          <a:p>
            <a:r>
              <a:rPr lang="en-US" dirty="0">
                <a:latin typeface="+mj-lt"/>
              </a:rPr>
              <a:t> CLK OUT: It can be used as the system clock for other devices.</a:t>
            </a:r>
            <a:br>
              <a:rPr lang="en-US" dirty="0">
                <a:latin typeface="+mj-lt"/>
              </a:rPr>
            </a:br>
            <a:endParaRPr lang="en-US" dirty="0">
              <a:latin typeface="+mj-lt"/>
            </a:endParaRPr>
          </a:p>
        </p:txBody>
      </p:sp>
      <p:sp>
        <p:nvSpPr>
          <p:cNvPr id="5" name="Slide Number Placeholder 4">
            <a:extLst>
              <a:ext uri="{FF2B5EF4-FFF2-40B4-BE49-F238E27FC236}">
                <a16:creationId xmlns:a16="http://schemas.microsoft.com/office/drawing/2014/main" id="{EB1A19E0-B818-4785-982C-C2BEE0092B64}"/>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sz="3200" dirty="0"/>
              <a:t>Characteristics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105400"/>
              </a:xfrm>
            </p:spPr>
            <p:txBody>
              <a:bodyPr>
                <a:noAutofit/>
              </a:bodyPr>
              <a:lstStyle/>
              <a:p>
                <a:pPr>
                  <a:buNone/>
                </a:pPr>
                <a:r>
                  <a:rPr lang="en-US" sz="2400" b="1" dirty="0" smtClean="0">
                    <a:latin typeface="+mj-lt"/>
                  </a:rPr>
                  <a:t>5. Externally Initiated signals:</a:t>
                </a:r>
              </a:p>
              <a:p>
                <a:pPr>
                  <a:buNone/>
                </a:pPr>
                <a:r>
                  <a:rPr lang="en-US" sz="1800" b="1" dirty="0">
                    <a:latin typeface="+mj-lt"/>
                  </a:rPr>
                  <a:t>INTR (Input):  Interrupt Request</a:t>
                </a:r>
              </a:p>
              <a:p>
                <a:pPr>
                  <a:buNone/>
                </a:pPr>
                <a:r>
                  <a:rPr lang="en-US" sz="1800" dirty="0">
                    <a:latin typeface="+mj-lt"/>
                  </a:rPr>
                  <a:t> 	used as a general purpose interrupt. </a:t>
                </a:r>
              </a:p>
              <a:p>
                <a:pPr>
                  <a:buNone/>
                </a:pPr>
                <a14:m>
                  <m:oMath xmlns:m="http://schemas.openxmlformats.org/officeDocument/2006/math">
                    <m:acc>
                      <m:accPr>
                        <m:chr m:val="̅"/>
                        <m:ctrlPr>
                          <a:rPr lang="en-US" sz="1800" b="1" i="1" dirty="0">
                            <a:latin typeface="Cambria Math" panose="02040503050406030204" pitchFamily="18" charset="0"/>
                          </a:rPr>
                        </m:ctrlPr>
                      </m:accPr>
                      <m:e>
                        <m:r>
                          <a:rPr lang="en-US" sz="1800" b="1" i="0" dirty="0" smtClean="0">
                            <a:latin typeface="Cambria Math" panose="02040503050406030204" pitchFamily="18" charset="0"/>
                          </a:rPr>
                          <m:t>𝐈𝐍𝐓𝐀</m:t>
                        </m:r>
                      </m:e>
                    </m:acc>
                  </m:oMath>
                </a14:m>
                <a:r>
                  <a:rPr lang="en-US" sz="1800" b="1" dirty="0" smtClean="0">
                    <a:latin typeface="+mj-lt"/>
                  </a:rPr>
                  <a:t> (</a:t>
                </a:r>
                <a:r>
                  <a:rPr lang="en-US" sz="1800" b="1" dirty="0">
                    <a:latin typeface="+mj-lt"/>
                  </a:rPr>
                  <a:t>Output): </a:t>
                </a:r>
              </a:p>
              <a:p>
                <a:pPr>
                  <a:buNone/>
                </a:pPr>
                <a:r>
                  <a:rPr lang="en-US" sz="1800" dirty="0">
                    <a:latin typeface="+mj-lt"/>
                  </a:rPr>
                  <a:t>	used to acknowledge an Interrupt.</a:t>
                </a:r>
              </a:p>
              <a:p>
                <a:pPr>
                  <a:buNone/>
                </a:pPr>
                <a:r>
                  <a:rPr lang="en-US" sz="1800" b="1" dirty="0">
                    <a:latin typeface="+mj-lt"/>
                  </a:rPr>
                  <a:t>RST 7.5, 6.5, 5.5 (Inputs): </a:t>
                </a:r>
              </a:p>
              <a:p>
                <a:pPr>
                  <a:buNone/>
                </a:pPr>
                <a:r>
                  <a:rPr lang="en-US" sz="1800" dirty="0">
                    <a:latin typeface="+mj-lt"/>
                  </a:rPr>
                  <a:t>	 vectored interrupts that transfer the program control to specific memory locations. </a:t>
                </a:r>
              </a:p>
              <a:p>
                <a:pPr>
                  <a:buNone/>
                </a:pPr>
                <a:r>
                  <a:rPr lang="en-US" sz="1800" dirty="0">
                    <a:latin typeface="+mj-lt"/>
                  </a:rPr>
                  <a:t> 	 the priority order is 7.5, 6.5, and 5.5.</a:t>
                </a:r>
              </a:p>
              <a:p>
                <a:pPr>
                  <a:buNone/>
                </a:pPr>
                <a:r>
                  <a:rPr lang="en-US" sz="1800" b="1" dirty="0">
                    <a:latin typeface="+mj-lt"/>
                  </a:rPr>
                  <a:t> TRAP (input): </a:t>
                </a:r>
              </a:p>
              <a:p>
                <a:pPr>
                  <a:buNone/>
                </a:pPr>
                <a:r>
                  <a:rPr lang="en-US" sz="1800" dirty="0">
                    <a:latin typeface="+mj-lt"/>
                  </a:rPr>
                  <a:t>	 a non-</a:t>
                </a:r>
                <a:r>
                  <a:rPr lang="en-US" sz="1800" dirty="0" err="1">
                    <a:latin typeface="+mj-lt"/>
                  </a:rPr>
                  <a:t>maskable</a:t>
                </a:r>
                <a:r>
                  <a:rPr lang="en-US" sz="1800" dirty="0">
                    <a:latin typeface="+mj-lt"/>
                  </a:rPr>
                  <a:t> interrupt with highest priority.</a:t>
                </a:r>
              </a:p>
              <a:p>
                <a:pPr>
                  <a:buNone/>
                </a:pPr>
                <a:r>
                  <a:rPr lang="en-US" sz="1800" b="1" dirty="0">
                    <a:latin typeface="+mj-lt"/>
                  </a:rPr>
                  <a:t>HOLD (input): </a:t>
                </a:r>
              </a:p>
              <a:p>
                <a:pPr>
                  <a:buNone/>
                </a:pPr>
                <a:r>
                  <a:rPr lang="en-US" sz="1800" b="1" dirty="0">
                    <a:latin typeface="+mj-lt"/>
                  </a:rPr>
                  <a:t>	</a:t>
                </a:r>
                <a:r>
                  <a:rPr lang="en-US" sz="1800" dirty="0">
                    <a:latin typeface="+mj-lt"/>
                  </a:rPr>
                  <a:t>indicates that a peripheral such as a DMA( Direct Memory Access) controller is requesting use of address and data bus.</a:t>
                </a:r>
              </a:p>
              <a:p>
                <a:pPr>
                  <a:buNone/>
                </a:pPr>
                <a:r>
                  <a:rPr lang="en-US" sz="1800" b="1" dirty="0">
                    <a:latin typeface="+mj-lt"/>
                  </a:rPr>
                  <a:t>HLDA (output):</a:t>
                </a:r>
                <a:r>
                  <a:rPr lang="en-US" sz="1800" dirty="0">
                    <a:latin typeface="+mj-lt"/>
                  </a:rPr>
                  <a:t> Hold Acknowledge: </a:t>
                </a:r>
              </a:p>
              <a:p>
                <a:pPr>
                  <a:buNone/>
                </a:pPr>
                <a:r>
                  <a:rPr lang="en-US" sz="1800" dirty="0">
                    <a:latin typeface="+mj-lt"/>
                  </a:rPr>
                  <a:t>	acknowledges the HOLD request</a:t>
                </a:r>
                <a:br>
                  <a:rPr lang="en-US" sz="1800" dirty="0">
                    <a:latin typeface="+mj-lt"/>
                  </a:rPr>
                </a:br>
                <a:endParaRPr lang="en-US" sz="18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105400"/>
              </a:xfrm>
              <a:blipFill>
                <a:blip r:embed="rId2"/>
                <a:stretch>
                  <a:fillRect l="-1111" t="-955" r="-96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D504DD1-3EC5-4444-B7DC-10D657E02A7D}"/>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sz="3600" dirty="0"/>
              <a:t>Characteristics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105400"/>
              </a:xfrm>
            </p:spPr>
            <p:txBody>
              <a:bodyPr>
                <a:normAutofit fontScale="77500" lnSpcReduction="20000"/>
              </a:bodyPr>
              <a:lstStyle/>
              <a:p>
                <a:pPr>
                  <a:buNone/>
                </a:pPr>
                <a:r>
                  <a:rPr lang="en-US" b="1" dirty="0" smtClean="0">
                    <a:latin typeface="+mj-lt"/>
                  </a:rPr>
                  <a:t>READY (Input) :</a:t>
                </a:r>
              </a:p>
              <a:p>
                <a:pPr>
                  <a:buFont typeface="Wingdings" pitchFamily="2" charset="2"/>
                  <a:buChar char="§"/>
                </a:pPr>
                <a:r>
                  <a:rPr lang="en-US" dirty="0">
                    <a:latin typeface="+mj-lt"/>
                  </a:rPr>
                  <a:t>used to delay </a:t>
                </a:r>
                <a:r>
                  <a:rPr lang="en-US" sz="2400" dirty="0">
                    <a:latin typeface="+mj-lt"/>
                  </a:rPr>
                  <a:t> µp</a:t>
                </a:r>
                <a:r>
                  <a:rPr lang="en-US" dirty="0">
                    <a:latin typeface="+mj-lt"/>
                  </a:rPr>
                  <a:t> Read or Write cycles until a slow- responding peripheral is ready to send or accept data. </a:t>
                </a:r>
              </a:p>
              <a:p>
                <a:pPr>
                  <a:buFont typeface="Wingdings" pitchFamily="2" charset="2"/>
                  <a:buChar char="§"/>
                </a:pPr>
                <a:r>
                  <a:rPr lang="en-US" dirty="0">
                    <a:latin typeface="+mj-lt"/>
                  </a:rPr>
                  <a:t>When this signal goes low, the microprocessor waits for an integral number of clock cycles until it goes high.</a:t>
                </a:r>
              </a:p>
              <a:p>
                <a:pPr>
                  <a:buNone/>
                </a:pPr>
                <a14:m>
                  <m:oMath xmlns:m="http://schemas.openxmlformats.org/officeDocument/2006/math">
                    <m:acc>
                      <m:accPr>
                        <m:chr m:val="̅"/>
                        <m:ctrlPr>
                          <a:rPr lang="en-US" sz="2400" b="1" i="1" dirty="0" smtClean="0">
                            <a:latin typeface="Cambria Math" panose="02040503050406030204" pitchFamily="18" charset="0"/>
                          </a:rPr>
                        </m:ctrlPr>
                      </m:accPr>
                      <m:e>
                        <m:r>
                          <a:rPr lang="en-US" sz="2400" b="1" i="0" dirty="0" smtClean="0">
                            <a:latin typeface="Cambria Math" panose="02040503050406030204" pitchFamily="18" charset="0"/>
                          </a:rPr>
                          <m:t>𝐑𝐄𝐒𝐄𝐓</m:t>
                        </m:r>
                        <m:r>
                          <a:rPr lang="en-US" sz="2400" b="1" i="0" dirty="0" smtClean="0">
                            <a:latin typeface="Cambria Math" panose="02040503050406030204" pitchFamily="18" charset="0"/>
                          </a:rPr>
                          <m:t> </m:t>
                        </m:r>
                        <m:r>
                          <a:rPr lang="en-US" sz="2400" b="1" i="0" dirty="0" smtClean="0">
                            <a:latin typeface="Cambria Math" panose="02040503050406030204" pitchFamily="18" charset="0"/>
                          </a:rPr>
                          <m:t>𝐈𝐍</m:t>
                        </m:r>
                      </m:e>
                    </m:acc>
                  </m:oMath>
                </a14:m>
                <a:r>
                  <a:rPr lang="en-US" b="1" dirty="0" smtClean="0">
                    <a:latin typeface="+mj-lt"/>
                  </a:rPr>
                  <a:t>:</a:t>
                </a:r>
                <a:endParaRPr lang="en-US" b="1" dirty="0">
                  <a:latin typeface="+mj-lt"/>
                </a:endParaRPr>
              </a:p>
              <a:p>
                <a:pPr>
                  <a:buNone/>
                </a:pPr>
                <a:r>
                  <a:rPr lang="en-US" b="1" dirty="0">
                    <a:latin typeface="+mj-lt"/>
                  </a:rPr>
                  <a:t>	 </a:t>
                </a:r>
                <a:r>
                  <a:rPr lang="en-US" dirty="0">
                    <a:latin typeface="+mj-lt"/>
                  </a:rPr>
                  <a:t>When the signal on this pin goes low, the PC is set to zero, the buses are tri-stated, and MPU is reset.</a:t>
                </a:r>
              </a:p>
              <a:p>
                <a:pPr>
                  <a:buNone/>
                </a:pPr>
                <a:r>
                  <a:rPr lang="en-US" b="1" dirty="0">
                    <a:latin typeface="+mj-lt"/>
                  </a:rPr>
                  <a:t>RESET OUT: </a:t>
                </a:r>
              </a:p>
              <a:p>
                <a:pPr>
                  <a:buFont typeface="Wingdings" pitchFamily="2" charset="2"/>
                  <a:buChar char="§"/>
                </a:pPr>
                <a:r>
                  <a:rPr lang="en-US" dirty="0">
                    <a:latin typeface="+mj-lt"/>
                  </a:rPr>
                  <a:t>indicates that the MPU is being reset. </a:t>
                </a:r>
              </a:p>
              <a:p>
                <a:pPr>
                  <a:buFont typeface="Wingdings" pitchFamily="2" charset="2"/>
                  <a:buChar char="§"/>
                </a:pPr>
                <a:r>
                  <a:rPr lang="en-US" dirty="0">
                    <a:latin typeface="+mj-lt"/>
                  </a:rPr>
                  <a:t>can be used to reset other devices.</a:t>
                </a:r>
              </a:p>
              <a:p>
                <a:pPr>
                  <a:buNone/>
                </a:pPr>
                <a:r>
                  <a:rPr lang="en-US" b="1" dirty="0">
                    <a:latin typeface="+mj-lt"/>
                  </a:rPr>
                  <a:t>Serial I/O ports:</a:t>
                </a:r>
              </a:p>
              <a:p>
                <a:pPr>
                  <a:buFont typeface="Wingdings" pitchFamily="2" charset="2"/>
                  <a:buChar char="§"/>
                </a:pPr>
                <a:r>
                  <a:rPr lang="en-US" dirty="0"/>
                  <a:t> In serial transmission, data bits are sent over a single line, one bit at a time</a:t>
                </a:r>
                <a:endParaRPr lang="en-US" b="1" dirty="0">
                  <a:latin typeface="+mj-lt"/>
                </a:endParaRPr>
              </a:p>
              <a:p>
                <a:pPr>
                  <a:buFont typeface="Wingdings" pitchFamily="2" charset="2"/>
                  <a:buChar char="§"/>
                </a:pPr>
                <a:r>
                  <a:rPr lang="en-US" dirty="0">
                    <a:latin typeface="+mj-lt"/>
                  </a:rPr>
                  <a:t>two signals to implement the serial transmission</a:t>
                </a:r>
                <a:r>
                  <a:rPr lang="en-US" b="1" dirty="0">
                    <a:latin typeface="+mj-lt"/>
                  </a:rPr>
                  <a:t>: SID (Serial Input Data) and SOD (Serial Output Data).</a:t>
                </a:r>
                <a:r>
                  <a:rPr lang="en-US" dirty="0">
                    <a:latin typeface="+mj-lt"/>
                  </a:rPr>
                  <a:t>	</a:t>
                </a:r>
                <a:br>
                  <a:rPr lang="en-US" dirty="0">
                    <a:latin typeface="+mj-lt"/>
                  </a:rPr>
                </a:br>
                <a:endParaRPr lang="en-US" dirty="0">
                  <a:latin typeface="+mj-lt"/>
                </a:endParaRPr>
              </a:p>
              <a:p>
                <a:endParaRPr lang="en-US"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105400"/>
              </a:xfrm>
              <a:blipFill>
                <a:blip r:embed="rId2"/>
                <a:stretch>
                  <a:fillRect l="-741" t="-1671" r="-140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8BAAB91-0F2E-42B5-8515-D9315170C9AB}"/>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4000" b="1" dirty="0"/>
              <a:t>Instruction description and format</a:t>
            </a:r>
            <a:endParaRPr lang="en-US" sz="4000" dirty="0"/>
          </a:p>
        </p:txBody>
      </p:sp>
      <p:sp>
        <p:nvSpPr>
          <p:cNvPr id="3" name="Content Placeholder 2"/>
          <p:cNvSpPr>
            <a:spLocks noGrp="1"/>
          </p:cNvSpPr>
          <p:nvPr>
            <p:ph idx="1"/>
          </p:nvPr>
        </p:nvSpPr>
        <p:spPr/>
        <p:txBody>
          <a:bodyPr>
            <a:normAutofit/>
          </a:bodyPr>
          <a:lstStyle/>
          <a:p>
            <a:pPr>
              <a:buNone/>
            </a:pPr>
            <a:r>
              <a:rPr lang="en-US" sz="3100" b="1" dirty="0">
                <a:latin typeface="+mj-lt"/>
              </a:rPr>
              <a:t>Instruction: </a:t>
            </a:r>
          </a:p>
          <a:p>
            <a:pPr>
              <a:buNone/>
            </a:pPr>
            <a:r>
              <a:rPr lang="en-US" sz="2500" dirty="0">
                <a:latin typeface="+mj-lt"/>
              </a:rPr>
              <a:t>A command to µp to </a:t>
            </a:r>
            <a:r>
              <a:rPr lang="en-US" sz="2400" dirty="0">
                <a:latin typeface="+mj-lt"/>
              </a:rPr>
              <a:t>perform given task on specified data.</a:t>
            </a:r>
            <a:r>
              <a:rPr lang="en-US" b="1" dirty="0">
                <a:latin typeface="+mj-lt"/>
              </a:rPr>
              <a:t> </a:t>
            </a:r>
          </a:p>
          <a:p>
            <a:pPr>
              <a:buFont typeface="Arial" pitchFamily="34" charset="0"/>
              <a:buChar char="•"/>
            </a:pPr>
            <a:r>
              <a:rPr lang="en-US" dirty="0">
                <a:latin typeface="+mj-lt"/>
              </a:rPr>
              <a:t>Each instruction has two parts: </a:t>
            </a:r>
            <a:br>
              <a:rPr lang="en-US" dirty="0">
                <a:latin typeface="+mj-lt"/>
              </a:rPr>
            </a:br>
            <a:r>
              <a:rPr lang="en-US" dirty="0" err="1">
                <a:latin typeface="+mj-lt"/>
              </a:rPr>
              <a:t>i</a:t>
            </a:r>
            <a:r>
              <a:rPr lang="en-US" dirty="0">
                <a:latin typeface="+mj-lt"/>
              </a:rPr>
              <a:t>)</a:t>
            </a:r>
            <a:r>
              <a:rPr lang="en-US" b="1" dirty="0">
                <a:latin typeface="+mj-lt"/>
              </a:rPr>
              <a:t>Operation code (Op-Code) </a:t>
            </a:r>
            <a:r>
              <a:rPr lang="en-US" dirty="0">
                <a:latin typeface="+mj-lt"/>
              </a:rPr>
              <a:t>: the task to be performed</a:t>
            </a:r>
            <a:br>
              <a:rPr lang="en-US" dirty="0">
                <a:latin typeface="+mj-lt"/>
              </a:rPr>
            </a:br>
            <a:r>
              <a:rPr lang="en-US" b="1" dirty="0">
                <a:latin typeface="+mj-lt"/>
              </a:rPr>
              <a:t>ii)Operand or address field: </a:t>
            </a:r>
            <a:r>
              <a:rPr lang="en-US" dirty="0">
                <a:latin typeface="+mj-lt"/>
              </a:rPr>
              <a:t>the data to be operated on</a:t>
            </a:r>
            <a:r>
              <a:rPr lang="en-US" b="1" dirty="0">
                <a:latin typeface="+mj-lt"/>
              </a:rPr>
              <a:t>. </a:t>
            </a:r>
          </a:p>
          <a:p>
            <a:pPr>
              <a:buFont typeface="Arial" pitchFamily="34" charset="0"/>
              <a:buChar char="•"/>
            </a:pPr>
            <a:r>
              <a:rPr lang="en-US" dirty="0">
                <a:latin typeface="+mj-lt"/>
              </a:rPr>
              <a:t>Operand may include 8-bit (or 16-bit) data, an internal register, a memory location, or an 8-bit (or 16-bit) address.</a:t>
            </a:r>
          </a:p>
          <a:p>
            <a:pPr>
              <a:buNone/>
            </a:pPr>
            <a:r>
              <a:rPr lang="en-US" dirty="0">
                <a:latin typeface="+mj-lt"/>
              </a:rPr>
              <a:t>  </a:t>
            </a:r>
          </a:p>
        </p:txBody>
      </p:sp>
      <p:sp>
        <p:nvSpPr>
          <p:cNvPr id="5" name="Slide Number Placeholder 4">
            <a:extLst>
              <a:ext uri="{FF2B5EF4-FFF2-40B4-BE49-F238E27FC236}">
                <a16:creationId xmlns:a16="http://schemas.microsoft.com/office/drawing/2014/main" id="{2062F50B-BE94-4BFD-9D96-C42123CA6472}"/>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943600"/>
          </a:xfrm>
        </p:spPr>
        <p:txBody>
          <a:bodyPr>
            <a:noAutofit/>
          </a:bodyPr>
          <a:lstStyle/>
          <a:p>
            <a:r>
              <a:rPr lang="en-US" sz="2000" dirty="0">
                <a:latin typeface="+mj-lt"/>
              </a:rPr>
              <a:t>8085 A can handle at the maximum of 256 instructions( 2</a:t>
            </a:r>
            <a:r>
              <a:rPr lang="en-US" sz="2000" baseline="30000" dirty="0">
                <a:latin typeface="+mj-lt"/>
              </a:rPr>
              <a:t>8</a:t>
            </a:r>
            <a:r>
              <a:rPr lang="en-US" sz="2000" dirty="0">
                <a:latin typeface="+mj-lt"/>
              </a:rPr>
              <a:t>) only but 246 instructions are used.</a:t>
            </a:r>
          </a:p>
          <a:p>
            <a:pPr>
              <a:buNone/>
            </a:pPr>
            <a:r>
              <a:rPr lang="en-US" sz="1600" dirty="0">
                <a:latin typeface="+mj-lt"/>
              </a:rPr>
              <a:t> </a:t>
            </a:r>
            <a:r>
              <a:rPr lang="en-US" sz="2000" b="1" dirty="0">
                <a:latin typeface="+mj-lt"/>
              </a:rPr>
              <a:t>Instruction Sheet</a:t>
            </a:r>
            <a:r>
              <a:rPr lang="en-US" sz="1600" dirty="0">
                <a:latin typeface="+mj-lt"/>
              </a:rPr>
              <a:t>.</a:t>
            </a:r>
          </a:p>
          <a:p>
            <a:r>
              <a:rPr lang="en-US" sz="2000" dirty="0">
                <a:latin typeface="+mj-lt"/>
              </a:rPr>
              <a:t>The sheet which contains all these instructions with their hex code, mnemonics, descriptions and function.</a:t>
            </a:r>
          </a:p>
        </p:txBody>
      </p:sp>
      <p:pic>
        <p:nvPicPr>
          <p:cNvPr id="2050" name="Picture 2" descr="http://4.bp.blogspot.com/-PsjMFa_caPk/VMJfnTXkDzI/AAAAAAAAAVo/MT1DA2kMs80/s1600/opcodessvv.png"/>
          <p:cNvPicPr>
            <a:picLocks noChangeAspect="1" noChangeArrowheads="1"/>
          </p:cNvPicPr>
          <p:nvPr/>
        </p:nvPicPr>
        <p:blipFill>
          <a:blip r:embed="rId2"/>
          <a:srcRect/>
          <a:stretch>
            <a:fillRect/>
          </a:stretch>
        </p:blipFill>
        <p:spPr bwMode="auto">
          <a:xfrm>
            <a:off x="838201" y="2667001"/>
            <a:ext cx="7924799" cy="4095648"/>
          </a:xfrm>
          <a:prstGeom prst="rect">
            <a:avLst/>
          </a:prstGeom>
          <a:noFill/>
        </p:spPr>
      </p:pic>
      <p:sp>
        <p:nvSpPr>
          <p:cNvPr id="5" name="Slide Number Placeholder 4">
            <a:extLst>
              <a:ext uri="{FF2B5EF4-FFF2-40B4-BE49-F238E27FC236}">
                <a16:creationId xmlns:a16="http://schemas.microsoft.com/office/drawing/2014/main" id="{005949D2-570B-43B3-8659-DBE1BBEA28C7}"/>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5105400"/>
          </a:xfrm>
        </p:spPr>
        <p:txBody>
          <a:bodyPr>
            <a:noAutofit/>
          </a:bodyPr>
          <a:lstStyle/>
          <a:p>
            <a:pPr marL="457200" indent="-457200">
              <a:buNone/>
            </a:pPr>
            <a:r>
              <a:rPr lang="en-US" sz="2400" dirty="0">
                <a:latin typeface="+mj-lt"/>
              </a:rPr>
              <a:t> Depending on no. of address specified in instruction sheet, the instruction format can be classified into the categories:</a:t>
            </a:r>
          </a:p>
          <a:p>
            <a:pPr marL="457200" indent="-457200">
              <a:buNone/>
            </a:pPr>
            <a:r>
              <a:rPr lang="en-US" sz="2400" b="1" dirty="0">
                <a:latin typeface="+mj-lt"/>
              </a:rPr>
              <a:t>1. One address format (1 byte instruction): </a:t>
            </a:r>
          </a:p>
          <a:p>
            <a:pPr marL="457200" indent="-457200">
              <a:buNone/>
            </a:pPr>
            <a:r>
              <a:rPr lang="en-US" sz="2400" dirty="0">
                <a:latin typeface="+mj-lt"/>
              </a:rPr>
              <a:t>	Here 1 byte will be Op-code and operand will be default.</a:t>
            </a:r>
          </a:p>
          <a:p>
            <a:pPr marL="457200" indent="-457200">
              <a:buNone/>
            </a:pPr>
            <a:r>
              <a:rPr lang="en-US" sz="2400" dirty="0">
                <a:latin typeface="+mj-lt"/>
              </a:rPr>
              <a:t>	 E.g. ADD B, MOV A,B</a:t>
            </a:r>
          </a:p>
          <a:p>
            <a:pPr marL="457200" indent="-457200">
              <a:buNone/>
            </a:pPr>
            <a:r>
              <a:rPr lang="en-US" sz="2400" dirty="0">
                <a:latin typeface="+mj-lt"/>
              </a:rPr>
              <a:t>2.  </a:t>
            </a:r>
            <a:r>
              <a:rPr lang="en-US" sz="2400" b="1" dirty="0">
                <a:latin typeface="+mj-lt"/>
              </a:rPr>
              <a:t>Two address format (2 byte instruction): </a:t>
            </a:r>
          </a:p>
          <a:p>
            <a:pPr marL="457200" indent="-457200">
              <a:buNone/>
            </a:pPr>
            <a:r>
              <a:rPr lang="en-US" sz="2400" dirty="0">
                <a:latin typeface="+mj-lt"/>
              </a:rPr>
              <a:t>	Here first byte will be Op-code and second byte will be the operand/data. E.g. IN 40H, MVI A, 8-bit Data </a:t>
            </a:r>
          </a:p>
          <a:p>
            <a:pPr marL="457200" indent="-457200">
              <a:buNone/>
            </a:pPr>
            <a:endParaRPr lang="en-US" sz="2400" dirty="0">
              <a:latin typeface="+mj-lt"/>
            </a:endParaRPr>
          </a:p>
          <a:p>
            <a:pPr marL="457200" indent="-457200">
              <a:buNone/>
            </a:pPr>
            <a:r>
              <a:rPr lang="en-US" sz="2400" dirty="0">
                <a:latin typeface="+mj-lt"/>
              </a:rPr>
              <a:t>Address		Mnemonics		Hex code</a:t>
            </a:r>
          </a:p>
          <a:p>
            <a:pPr marL="457200" indent="-457200">
              <a:buNone/>
            </a:pPr>
            <a:r>
              <a:rPr lang="en-US" sz="2400" dirty="0">
                <a:latin typeface="+mj-lt"/>
              </a:rPr>
              <a:t>3050			MVI B,F2H		06</a:t>
            </a:r>
          </a:p>
          <a:p>
            <a:pPr marL="457200" indent="-457200">
              <a:buNone/>
            </a:pPr>
            <a:r>
              <a:rPr lang="en-US" sz="2400" dirty="0">
                <a:latin typeface="+mj-lt"/>
              </a:rPr>
              <a:t>3051						F2</a:t>
            </a:r>
          </a:p>
          <a:p>
            <a:pPr>
              <a:buNone/>
            </a:pPr>
            <a:endParaRPr lang="en-US" sz="2000" dirty="0">
              <a:latin typeface="+mj-lt"/>
            </a:endParaRPr>
          </a:p>
        </p:txBody>
      </p:sp>
      <p:sp>
        <p:nvSpPr>
          <p:cNvPr id="5" name="Slide Number Placeholder 4">
            <a:extLst>
              <a:ext uri="{FF2B5EF4-FFF2-40B4-BE49-F238E27FC236}">
                <a16:creationId xmlns:a16="http://schemas.microsoft.com/office/drawing/2014/main" id="{350298DD-2E35-4687-B71D-3538E6BA8049}"/>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73510"/>
            <a:ext cx="8229600" cy="621890"/>
          </a:xfrm>
        </p:spPr>
        <p:txBody>
          <a:bodyPr>
            <a:noAutofit/>
          </a:bodyPr>
          <a:lstStyle/>
          <a:p>
            <a:r>
              <a:rPr lang="en-US" sz="2400" dirty="0"/>
              <a:t>3.  </a:t>
            </a:r>
            <a:r>
              <a:rPr lang="en-US" sz="2400" b="1" dirty="0"/>
              <a:t>Three address format (3 byte instruction):</a:t>
            </a:r>
            <a:br>
              <a:rPr lang="en-US" sz="2400" b="1" dirty="0"/>
            </a:br>
            <a:endParaRPr lang="en-US" sz="2000" dirty="0"/>
          </a:p>
        </p:txBody>
      </p:sp>
      <p:sp>
        <p:nvSpPr>
          <p:cNvPr id="3" name="Content Placeholder 2"/>
          <p:cNvSpPr>
            <a:spLocks noGrp="1"/>
          </p:cNvSpPr>
          <p:nvPr>
            <p:ph idx="1"/>
          </p:nvPr>
        </p:nvSpPr>
        <p:spPr>
          <a:xfrm>
            <a:off x="457200" y="1295400"/>
            <a:ext cx="8229600" cy="5029200"/>
          </a:xfrm>
        </p:spPr>
        <p:txBody>
          <a:bodyPr>
            <a:normAutofit lnSpcReduction="10000"/>
          </a:bodyPr>
          <a:lstStyle/>
          <a:p>
            <a:pPr>
              <a:buFont typeface="Wingdings" pitchFamily="2" charset="2"/>
              <a:buChar char="Ø"/>
            </a:pPr>
            <a:r>
              <a:rPr lang="en-US" sz="2800" dirty="0">
                <a:latin typeface="+mj-lt"/>
              </a:rPr>
              <a:t>first byte will be Op-code, second and third byte will be operands/data.</a:t>
            </a:r>
          </a:p>
          <a:p>
            <a:pPr>
              <a:buFont typeface="Wingdings" pitchFamily="2" charset="2"/>
              <a:buChar char="Ø"/>
            </a:pPr>
            <a:r>
              <a:rPr lang="en-US" sz="2800" dirty="0">
                <a:latin typeface="+mj-lt"/>
              </a:rPr>
              <a:t> 2nd byte- lower order data</a:t>
            </a:r>
          </a:p>
          <a:p>
            <a:pPr>
              <a:buFont typeface="Wingdings" pitchFamily="2" charset="2"/>
              <a:buChar char="Ø"/>
            </a:pPr>
            <a:r>
              <a:rPr lang="en-US" sz="2800" dirty="0">
                <a:latin typeface="+mj-lt"/>
              </a:rPr>
              <a:t>3rd byte – higher order data </a:t>
            </a:r>
          </a:p>
          <a:p>
            <a:pPr>
              <a:buNone/>
            </a:pPr>
            <a:r>
              <a:rPr lang="en-US" sz="2800" dirty="0">
                <a:latin typeface="+mj-lt"/>
              </a:rPr>
              <a:t>E.g. LDA 2050 H </a:t>
            </a:r>
          </a:p>
          <a:p>
            <a:pPr>
              <a:buNone/>
            </a:pPr>
            <a:r>
              <a:rPr lang="en-US" sz="2800" dirty="0">
                <a:latin typeface="+mj-lt"/>
              </a:rPr>
              <a:t>Loads accumulator with the contents of memory address 2050H</a:t>
            </a:r>
          </a:p>
          <a:p>
            <a:pPr>
              <a:buNone/>
            </a:pPr>
            <a:r>
              <a:rPr lang="en-US" sz="2800" dirty="0">
                <a:latin typeface="+mj-lt"/>
              </a:rPr>
              <a:t>A</a:t>
            </a:r>
            <a:r>
              <a:rPr lang="en-US" dirty="0">
                <a:latin typeface="+mj-lt"/>
              </a:rPr>
              <a:t>ddress	Mnemonics		Hex code</a:t>
            </a:r>
          </a:p>
          <a:p>
            <a:pPr>
              <a:buNone/>
            </a:pPr>
            <a:r>
              <a:rPr lang="en-US" dirty="0">
                <a:latin typeface="+mj-lt"/>
              </a:rPr>
              <a:t>1000		LDA 2050 H		3A</a:t>
            </a:r>
          </a:p>
          <a:p>
            <a:pPr>
              <a:buNone/>
            </a:pPr>
            <a:r>
              <a:rPr lang="en-US" dirty="0">
                <a:latin typeface="+mj-lt"/>
              </a:rPr>
              <a:t>1001					50</a:t>
            </a:r>
          </a:p>
          <a:p>
            <a:pPr>
              <a:buNone/>
            </a:pPr>
            <a:r>
              <a:rPr lang="en-US" dirty="0">
                <a:latin typeface="+mj-lt"/>
              </a:rPr>
              <a:t>1002					20</a:t>
            </a:r>
          </a:p>
          <a:p>
            <a:pPr>
              <a:buNone/>
            </a:pPr>
            <a:endParaRPr lang="en-US" dirty="0">
              <a:latin typeface="+mj-lt"/>
            </a:endParaRPr>
          </a:p>
        </p:txBody>
      </p:sp>
      <p:sp>
        <p:nvSpPr>
          <p:cNvPr id="5" name="Slide Number Placeholder 4">
            <a:extLst>
              <a:ext uri="{FF2B5EF4-FFF2-40B4-BE49-F238E27FC236}">
                <a16:creationId xmlns:a16="http://schemas.microsoft.com/office/drawing/2014/main" id="{FFCC25EA-D2CB-4711-94CC-DAEB0699B471}"/>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sz="2800" b="1" dirty="0"/>
              <a:t>Classification of an instruction</a:t>
            </a:r>
            <a:endParaRPr lang="en-US" sz="2800" dirty="0"/>
          </a:p>
        </p:txBody>
      </p:sp>
      <p:sp>
        <p:nvSpPr>
          <p:cNvPr id="3" name="Content Placeholder 2"/>
          <p:cNvSpPr>
            <a:spLocks noGrp="1"/>
          </p:cNvSpPr>
          <p:nvPr>
            <p:ph idx="1"/>
          </p:nvPr>
        </p:nvSpPr>
        <p:spPr>
          <a:xfrm>
            <a:off x="381000" y="1447800"/>
            <a:ext cx="8229600" cy="4389120"/>
          </a:xfrm>
        </p:spPr>
        <p:txBody>
          <a:bodyPr>
            <a:normAutofit fontScale="77500" lnSpcReduction="20000"/>
          </a:bodyPr>
          <a:lstStyle/>
          <a:p>
            <a:pPr>
              <a:buNone/>
            </a:pPr>
            <a:r>
              <a:rPr lang="en-US" dirty="0">
                <a:latin typeface="+mj-lt"/>
              </a:rPr>
              <a:t> 8085 instruction set can be classified in to 5- different groups:</a:t>
            </a:r>
          </a:p>
          <a:p>
            <a:pPr marL="514350" indent="-514350">
              <a:buNone/>
            </a:pPr>
            <a:r>
              <a:rPr lang="en-US" b="1" dirty="0">
                <a:latin typeface="+mj-lt"/>
              </a:rPr>
              <a:t>1)  Data transfer group: </a:t>
            </a:r>
          </a:p>
          <a:p>
            <a:pPr marL="514350" indent="-514350">
              <a:buNone/>
            </a:pPr>
            <a:r>
              <a:rPr lang="en-US" dirty="0">
                <a:latin typeface="+mj-lt"/>
              </a:rPr>
              <a:t>	instructions used to transfer data from one register to another register or register to memory.</a:t>
            </a:r>
          </a:p>
          <a:p>
            <a:pPr marL="514350" indent="-514350">
              <a:buNone/>
            </a:pPr>
            <a:r>
              <a:rPr lang="en-US" b="1" dirty="0">
                <a:latin typeface="+mj-lt"/>
              </a:rPr>
              <a:t>2 ) Arithmetic group: </a:t>
            </a:r>
          </a:p>
          <a:p>
            <a:pPr marL="514350" indent="-514350">
              <a:buNone/>
            </a:pPr>
            <a:r>
              <a:rPr lang="en-US" b="1" dirty="0">
                <a:latin typeface="+mj-lt"/>
              </a:rPr>
              <a:t>	</a:t>
            </a:r>
            <a:r>
              <a:rPr lang="en-US" dirty="0">
                <a:latin typeface="+mj-lt"/>
              </a:rPr>
              <a:t> instructions which perform arithmetic operations such as addition, subtraction, increment, decrement etc.</a:t>
            </a:r>
          </a:p>
          <a:p>
            <a:pPr marL="514350" indent="-514350">
              <a:buNone/>
            </a:pPr>
            <a:r>
              <a:rPr lang="en-US" b="1" dirty="0">
                <a:latin typeface="+mj-lt"/>
              </a:rPr>
              <a:t>3) Logical group:</a:t>
            </a:r>
          </a:p>
          <a:p>
            <a:pPr marL="514350" indent="-514350">
              <a:buNone/>
            </a:pPr>
            <a:r>
              <a:rPr lang="en-US" dirty="0">
                <a:latin typeface="+mj-lt"/>
              </a:rPr>
              <a:t> 	 instructions which perform logical operations such as AND, OR, XOR,COMPARE etc.</a:t>
            </a:r>
          </a:p>
          <a:p>
            <a:pPr marL="514350" indent="-514350">
              <a:buNone/>
            </a:pPr>
            <a:r>
              <a:rPr lang="en-US" b="1" dirty="0">
                <a:latin typeface="+mj-lt"/>
              </a:rPr>
              <a:t>4) Branching group:</a:t>
            </a:r>
            <a:r>
              <a:rPr lang="en-US" dirty="0">
                <a:latin typeface="+mj-lt"/>
              </a:rPr>
              <a:t> </a:t>
            </a:r>
          </a:p>
          <a:p>
            <a:pPr marL="514350" indent="-514350">
              <a:buNone/>
            </a:pPr>
            <a:r>
              <a:rPr lang="en-US" dirty="0">
                <a:latin typeface="+mj-lt"/>
              </a:rPr>
              <a:t>	instructions which are used for looping and branching  </a:t>
            </a:r>
            <a:r>
              <a:rPr lang="en-US">
                <a:latin typeface="+mj-lt"/>
              </a:rPr>
              <a:t>like </a:t>
            </a:r>
            <a:r>
              <a:rPr lang="en-US" smtClean="0">
                <a:latin typeface="+mj-lt"/>
              </a:rPr>
              <a:t>jump, </a:t>
            </a:r>
            <a:r>
              <a:rPr lang="en-US" dirty="0">
                <a:latin typeface="+mj-lt"/>
              </a:rPr>
              <a:t>call etc.</a:t>
            </a:r>
          </a:p>
          <a:p>
            <a:pPr marL="514350" indent="-514350">
              <a:buNone/>
            </a:pPr>
            <a:r>
              <a:rPr lang="en-US" b="1" dirty="0">
                <a:latin typeface="+mj-lt"/>
              </a:rPr>
              <a:t>5)  Miscellaneous group: </a:t>
            </a:r>
          </a:p>
          <a:p>
            <a:pPr marL="514350" indent="-514350">
              <a:buNone/>
            </a:pPr>
            <a:r>
              <a:rPr lang="en-US" dirty="0">
                <a:latin typeface="+mj-lt"/>
              </a:rPr>
              <a:t>	instructions relating to stack operation, controlling purposes</a:t>
            </a:r>
            <a:br>
              <a:rPr lang="en-US" dirty="0">
                <a:latin typeface="+mj-lt"/>
              </a:rPr>
            </a:br>
            <a:r>
              <a:rPr lang="en-US" dirty="0">
                <a:latin typeface="+mj-lt"/>
              </a:rPr>
              <a:t>such as interrupt  including machine control instructions like HLT, NOP.</a:t>
            </a:r>
          </a:p>
        </p:txBody>
      </p:sp>
      <p:sp>
        <p:nvSpPr>
          <p:cNvPr id="5" name="Slide Number Placeholder 4">
            <a:extLst>
              <a:ext uri="{FF2B5EF4-FFF2-40B4-BE49-F238E27FC236}">
                <a16:creationId xmlns:a16="http://schemas.microsoft.com/office/drawing/2014/main" id="{83396668-3A17-4E73-9199-ADD697ADBE5E}"/>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dirty="0"/>
              <a:t>Internal Architecture of 8085 Microprocessor</a:t>
            </a:r>
          </a:p>
        </p:txBody>
      </p:sp>
      <p:pic>
        <p:nvPicPr>
          <p:cNvPr id="4" name="Content Placeholder 3" descr="Education for ALL: Functional Block Diagram of 8085 Microprocessor"/>
          <p:cNvPicPr>
            <a:picLocks noGrp="1"/>
          </p:cNvPicPr>
          <p:nvPr>
            <p:ph idx="1"/>
          </p:nvPr>
        </p:nvPicPr>
        <p:blipFill>
          <a:blip r:embed="rId2"/>
          <a:srcRect/>
          <a:stretch>
            <a:fillRect/>
          </a:stretch>
        </p:blipFill>
        <p:spPr bwMode="auto">
          <a:xfrm>
            <a:off x="987715" y="1600200"/>
            <a:ext cx="6708485" cy="419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8DF2B258-ACBC-40BD-BC24-C0774E45481E}"/>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Autofit/>
          </a:bodyPr>
          <a:lstStyle/>
          <a:p>
            <a:r>
              <a:rPr lang="en-US" sz="2800" b="1" dirty="0" smtClean="0"/>
              <a:t>1)Data </a:t>
            </a:r>
            <a:r>
              <a:rPr lang="en-US" sz="2800" b="1" dirty="0"/>
              <a:t>transfer group instructions:</a:t>
            </a:r>
            <a:endParaRPr lang="en-US" sz="2800" dirty="0"/>
          </a:p>
        </p:txBody>
      </p:sp>
      <p:sp>
        <p:nvSpPr>
          <p:cNvPr id="3" name="Content Placeholder 2"/>
          <p:cNvSpPr>
            <a:spLocks noGrp="1"/>
          </p:cNvSpPr>
          <p:nvPr>
            <p:ph idx="1"/>
          </p:nvPr>
        </p:nvSpPr>
        <p:spPr>
          <a:xfrm>
            <a:off x="457200" y="1219200"/>
            <a:ext cx="8229600" cy="5105400"/>
          </a:xfrm>
        </p:spPr>
        <p:txBody>
          <a:bodyPr>
            <a:noAutofit/>
          </a:bodyPr>
          <a:lstStyle/>
          <a:p>
            <a:pPr>
              <a:buFont typeface="Wingdings" pitchFamily="2" charset="2"/>
              <a:buChar char="Ø"/>
            </a:pPr>
            <a:r>
              <a:rPr lang="en-US" sz="1600" dirty="0">
                <a:latin typeface="+mj-lt"/>
              </a:rPr>
              <a:t> copy data from a source location to destination location without modifying the contents of the source.</a:t>
            </a:r>
          </a:p>
          <a:p>
            <a:pPr>
              <a:buFont typeface="Wingdings" pitchFamily="2" charset="2"/>
              <a:buChar char="Ø"/>
            </a:pPr>
            <a:r>
              <a:rPr lang="en-US" sz="1600" dirty="0">
                <a:latin typeface="+mj-lt"/>
              </a:rPr>
              <a:t> transfer of data may be between the registers or between register and memory or between an I/O device and accumulator.</a:t>
            </a:r>
          </a:p>
          <a:p>
            <a:pPr>
              <a:buFont typeface="Wingdings" pitchFamily="2" charset="2"/>
              <a:buChar char="Ø"/>
            </a:pPr>
            <a:r>
              <a:rPr lang="en-US" sz="1600" dirty="0">
                <a:latin typeface="+mj-lt"/>
              </a:rPr>
              <a:t> none of these instructions changes the flag.</a:t>
            </a:r>
          </a:p>
          <a:p>
            <a:pPr>
              <a:buNone/>
            </a:pPr>
            <a:r>
              <a:rPr lang="en-US" sz="1600" dirty="0">
                <a:latin typeface="+mj-lt"/>
              </a:rPr>
              <a:t/>
            </a:r>
            <a:br>
              <a:rPr lang="en-US" sz="1600" dirty="0">
                <a:latin typeface="+mj-lt"/>
              </a:rPr>
            </a:br>
            <a:r>
              <a:rPr lang="en-US" sz="1600" b="1" dirty="0">
                <a:latin typeface="+mj-lt"/>
              </a:rPr>
              <a:t>1) MOV Rd, Rs	 Rd ←Rs  (Move register instruction)</a:t>
            </a:r>
            <a:r>
              <a:rPr lang="en-US" sz="1600" dirty="0">
                <a:latin typeface="+mj-lt"/>
              </a:rPr>
              <a:t/>
            </a:r>
            <a:br>
              <a:rPr lang="en-US" sz="1600" dirty="0">
                <a:latin typeface="+mj-lt"/>
              </a:rPr>
            </a:br>
            <a:r>
              <a:rPr lang="en-US" sz="1600" dirty="0">
                <a:latin typeface="+mj-lt"/>
              </a:rPr>
              <a:t>– 1 byte instruction</a:t>
            </a:r>
            <a:br>
              <a:rPr lang="en-US" sz="1600" dirty="0">
                <a:latin typeface="+mj-lt"/>
              </a:rPr>
            </a:br>
            <a:r>
              <a:rPr lang="en-US" sz="1600" dirty="0">
                <a:latin typeface="+mj-lt"/>
              </a:rPr>
              <a:t>– Copies data from source register to destination register.</a:t>
            </a:r>
            <a:br>
              <a:rPr lang="en-US" sz="1600" dirty="0">
                <a:latin typeface="+mj-lt"/>
              </a:rPr>
            </a:br>
            <a:r>
              <a:rPr lang="en-US" sz="1600" dirty="0">
                <a:latin typeface="+mj-lt"/>
              </a:rPr>
              <a:t>– Rd &amp; Rs may be A, B, C, D, E, H &amp;L</a:t>
            </a:r>
            <a:br>
              <a:rPr lang="en-US" sz="1600" dirty="0">
                <a:latin typeface="+mj-lt"/>
              </a:rPr>
            </a:br>
            <a:r>
              <a:rPr lang="en-US" sz="1600" dirty="0">
                <a:latin typeface="+mj-lt"/>
              </a:rPr>
              <a:t>– E.g. MOV A, B</a:t>
            </a:r>
          </a:p>
          <a:p>
            <a:pPr>
              <a:buNone/>
            </a:pPr>
            <a:r>
              <a:rPr lang="en-US" sz="1600" dirty="0">
                <a:latin typeface="+mj-lt"/>
              </a:rPr>
              <a:t/>
            </a:r>
            <a:br>
              <a:rPr lang="en-US" sz="1600" dirty="0">
                <a:latin typeface="+mj-lt"/>
              </a:rPr>
            </a:br>
            <a:r>
              <a:rPr lang="en-US" sz="1600" b="1" dirty="0">
                <a:latin typeface="+mj-lt"/>
              </a:rPr>
              <a:t>2) MVI R, 8 bit data (Move immediate instruction)</a:t>
            </a:r>
            <a:r>
              <a:rPr lang="en-US" sz="1600" dirty="0">
                <a:latin typeface="+mj-lt"/>
              </a:rPr>
              <a:t/>
            </a:r>
            <a:br>
              <a:rPr lang="en-US" sz="1600" dirty="0">
                <a:latin typeface="+mj-lt"/>
              </a:rPr>
            </a:br>
            <a:r>
              <a:rPr lang="en-US" sz="1600" dirty="0">
                <a:latin typeface="+mj-lt"/>
              </a:rPr>
              <a:t>– 2 byte instruction</a:t>
            </a:r>
            <a:br>
              <a:rPr lang="en-US" sz="1600" dirty="0">
                <a:latin typeface="+mj-lt"/>
              </a:rPr>
            </a:br>
            <a:r>
              <a:rPr lang="en-US" sz="1600" dirty="0">
                <a:latin typeface="+mj-lt"/>
              </a:rPr>
              <a:t>– Loads the second byte ( 8 bit immediate data) into the register specified.</a:t>
            </a:r>
            <a:br>
              <a:rPr lang="en-US" sz="1600" dirty="0">
                <a:latin typeface="+mj-lt"/>
              </a:rPr>
            </a:br>
            <a:r>
              <a:rPr lang="en-US" sz="1600" dirty="0">
                <a:latin typeface="+mj-lt"/>
              </a:rPr>
              <a:t>– R may be A, B, C, D, E, H &amp; L</a:t>
            </a:r>
            <a:br>
              <a:rPr lang="en-US" sz="1600" dirty="0">
                <a:latin typeface="+mj-lt"/>
              </a:rPr>
            </a:br>
            <a:r>
              <a:rPr lang="en-US" sz="1600" dirty="0">
                <a:latin typeface="+mj-lt"/>
              </a:rPr>
              <a:t>– E.g. MVI C, 53H		 C</a:t>
            </a:r>
            <a:r>
              <a:rPr lang="en-US" sz="1600" dirty="0"/>
              <a:t>← </a:t>
            </a:r>
            <a:r>
              <a:rPr lang="en-US" sz="1600" dirty="0">
                <a:latin typeface="+mj-lt"/>
              </a:rPr>
              <a:t>53H</a:t>
            </a:r>
            <a:br>
              <a:rPr lang="en-US" sz="1600" dirty="0">
                <a:latin typeface="+mj-lt"/>
              </a:rPr>
            </a:br>
            <a:endParaRPr lang="en-US" sz="1600" dirty="0">
              <a:latin typeface="+mj-lt"/>
            </a:endParaRPr>
          </a:p>
        </p:txBody>
      </p:sp>
      <p:sp>
        <p:nvSpPr>
          <p:cNvPr id="5" name="Slide Number Placeholder 4">
            <a:extLst>
              <a:ext uri="{FF2B5EF4-FFF2-40B4-BE49-F238E27FC236}">
                <a16:creationId xmlns:a16="http://schemas.microsoft.com/office/drawing/2014/main" id="{8BFEC528-D4D6-4DE3-B56C-151F73136576}"/>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10200"/>
          </a:xfrm>
        </p:spPr>
        <p:txBody>
          <a:bodyPr>
            <a:noAutofit/>
          </a:bodyPr>
          <a:lstStyle/>
          <a:p>
            <a:pPr>
              <a:buNone/>
            </a:pPr>
            <a:r>
              <a:rPr lang="en-US" sz="1600" b="1" dirty="0">
                <a:latin typeface="+mj-lt"/>
              </a:rPr>
              <a:t>3) MOV M, R (Move from register to memory)</a:t>
            </a:r>
            <a:r>
              <a:rPr lang="en-US" sz="1600" dirty="0">
                <a:latin typeface="+mj-lt"/>
              </a:rPr>
              <a:t/>
            </a:r>
            <a:br>
              <a:rPr lang="en-US" sz="1600" dirty="0">
                <a:latin typeface="+mj-lt"/>
              </a:rPr>
            </a:br>
            <a:r>
              <a:rPr lang="en-US" sz="1600" dirty="0">
                <a:latin typeface="+mj-lt"/>
              </a:rPr>
              <a:t>– Copy the contents of the specified register to memory. </a:t>
            </a:r>
          </a:p>
          <a:p>
            <a:pPr>
              <a:buNone/>
            </a:pPr>
            <a:r>
              <a:rPr lang="en-US" sz="1600" dirty="0">
                <a:latin typeface="+mj-lt"/>
              </a:rPr>
              <a:t>	Here memory is the location specified by contents of the HL register pair.</a:t>
            </a:r>
            <a:br>
              <a:rPr lang="en-US" sz="1600" dirty="0">
                <a:latin typeface="+mj-lt"/>
              </a:rPr>
            </a:br>
            <a:r>
              <a:rPr lang="en-US" sz="1600" dirty="0">
                <a:latin typeface="+mj-lt"/>
              </a:rPr>
              <a:t>– E.g. MOV M, B</a:t>
            </a:r>
          </a:p>
          <a:p>
            <a:pPr>
              <a:buNone/>
            </a:pPr>
            <a:r>
              <a:rPr lang="en-US" sz="1600" b="1" dirty="0">
                <a:latin typeface="+mj-lt"/>
              </a:rPr>
              <a:t>4) MOV R, M (move from memory to register)</a:t>
            </a:r>
            <a:r>
              <a:rPr lang="en-US" sz="1600" dirty="0">
                <a:latin typeface="+mj-lt"/>
              </a:rPr>
              <a:t/>
            </a:r>
            <a:br>
              <a:rPr lang="en-US" sz="1600" dirty="0">
                <a:latin typeface="+mj-lt"/>
              </a:rPr>
            </a:br>
            <a:r>
              <a:rPr lang="en-US" sz="1600" dirty="0">
                <a:latin typeface="+mj-lt"/>
              </a:rPr>
              <a:t>– Copy the contents of memory location specified by HL pair to specified register.</a:t>
            </a:r>
            <a:br>
              <a:rPr lang="en-US" sz="1600" dirty="0">
                <a:latin typeface="+mj-lt"/>
              </a:rPr>
            </a:br>
            <a:r>
              <a:rPr lang="en-US" sz="1600" dirty="0">
                <a:latin typeface="+mj-lt"/>
              </a:rPr>
              <a:t>– E. g. MOV A, M</a:t>
            </a:r>
          </a:p>
          <a:p>
            <a:pPr>
              <a:buNone/>
            </a:pPr>
            <a:endParaRPr lang="en-US" sz="1600" dirty="0">
              <a:latin typeface="+mj-lt"/>
            </a:endParaRPr>
          </a:p>
          <a:p>
            <a:pPr>
              <a:buNone/>
            </a:pPr>
            <a:r>
              <a:rPr lang="en-US" sz="1600" dirty="0">
                <a:latin typeface="+mj-lt"/>
              </a:rPr>
              <a:t>Let H=30H and L=58H and B=95H			Let H=20H  L=51H </a:t>
            </a:r>
          </a:p>
          <a:p>
            <a:pPr>
              <a:buNone/>
            </a:pPr>
            <a:r>
              <a:rPr lang="en-US" sz="1600" dirty="0">
                <a:latin typeface="+mj-lt"/>
              </a:rPr>
              <a:t>		</a:t>
            </a:r>
            <a:r>
              <a:rPr lang="en-US" sz="1600" b="1" dirty="0">
                <a:latin typeface="+mj-lt"/>
              </a:rPr>
              <a:t>MOV M,B				MOV A,M</a:t>
            </a:r>
          </a:p>
          <a:p>
            <a:pPr>
              <a:buNone/>
            </a:pPr>
            <a:r>
              <a:rPr lang="en-US" sz="1600" dirty="0">
                <a:latin typeface="+mj-lt"/>
              </a:rPr>
              <a:t>	</a:t>
            </a:r>
          </a:p>
          <a:p>
            <a:pPr>
              <a:buNone/>
            </a:pPr>
            <a:r>
              <a:rPr lang="en-US" sz="1600" b="1" dirty="0">
                <a:latin typeface="+mj-lt"/>
              </a:rPr>
              <a:t>	</a:t>
            </a:r>
            <a:r>
              <a:rPr lang="en-US" sz="2000" b="1" dirty="0">
                <a:latin typeface="+mj-lt"/>
              </a:rPr>
              <a:t>3055					2050</a:t>
            </a:r>
          </a:p>
          <a:p>
            <a:pPr>
              <a:buNone/>
            </a:pPr>
            <a:r>
              <a:rPr lang="en-US" sz="2000" b="1" dirty="0">
                <a:latin typeface="+mj-lt"/>
              </a:rPr>
              <a:t>	3056					</a:t>
            </a:r>
            <a:r>
              <a:rPr lang="en-US" sz="2000" b="1" u="sng" dirty="0">
                <a:latin typeface="+mj-lt"/>
              </a:rPr>
              <a:t>2051</a:t>
            </a:r>
          </a:p>
          <a:p>
            <a:pPr>
              <a:buNone/>
            </a:pPr>
            <a:r>
              <a:rPr lang="en-US" sz="2000" b="1" dirty="0">
                <a:latin typeface="+mj-lt"/>
              </a:rPr>
              <a:t>	3057					2052</a:t>
            </a:r>
          </a:p>
          <a:p>
            <a:pPr>
              <a:buNone/>
            </a:pPr>
            <a:r>
              <a:rPr lang="en-US" sz="2000" b="1" dirty="0">
                <a:latin typeface="+mj-lt"/>
              </a:rPr>
              <a:t>	</a:t>
            </a:r>
            <a:r>
              <a:rPr lang="en-US" sz="2000" b="1" u="sng" dirty="0">
                <a:latin typeface="+mj-lt"/>
              </a:rPr>
              <a:t>3058</a:t>
            </a:r>
            <a:r>
              <a:rPr lang="en-US" sz="2000" b="1" dirty="0">
                <a:latin typeface="+mj-lt"/>
              </a:rPr>
              <a:t>					2053</a:t>
            </a:r>
            <a:endParaRPr lang="en-US" sz="2000" b="1" u="sng" dirty="0">
              <a:latin typeface="+mj-lt"/>
            </a:endParaRPr>
          </a:p>
          <a:p>
            <a:pPr>
              <a:buNone/>
            </a:pPr>
            <a:r>
              <a:rPr lang="en-US" sz="2000" b="1" dirty="0">
                <a:latin typeface="+mj-lt"/>
              </a:rPr>
              <a:t>	3059					2054</a:t>
            </a:r>
          </a:p>
          <a:p>
            <a:pPr>
              <a:buNone/>
            </a:pPr>
            <a:r>
              <a:rPr lang="en-US" sz="2000" b="1" dirty="0">
                <a:latin typeface="+mj-lt"/>
              </a:rPr>
              <a:t>	3060					2055</a:t>
            </a:r>
          </a:p>
          <a:p>
            <a:pPr>
              <a:buNone/>
            </a:pPr>
            <a:endParaRPr lang="en-US" sz="1600" dirty="0">
              <a:latin typeface="+mj-lt"/>
            </a:endParaRPr>
          </a:p>
          <a:p>
            <a:pPr>
              <a:buNone/>
            </a:pPr>
            <a:r>
              <a:rPr lang="en-US" sz="1600" dirty="0">
                <a:latin typeface="+mj-lt"/>
              </a:rPr>
              <a:t/>
            </a:r>
            <a:br>
              <a:rPr lang="en-US" sz="1600" dirty="0">
                <a:latin typeface="+mj-lt"/>
              </a:rPr>
            </a:br>
            <a:endParaRPr lang="en-US" sz="1600" dirty="0">
              <a:latin typeface="+mj-lt"/>
            </a:endParaRPr>
          </a:p>
        </p:txBody>
      </p:sp>
      <p:graphicFrame>
        <p:nvGraphicFramePr>
          <p:cNvPr id="6" name="Table 5"/>
          <p:cNvGraphicFramePr>
            <a:graphicFrameLocks noGrp="1"/>
          </p:cNvGraphicFramePr>
          <p:nvPr/>
        </p:nvGraphicFramePr>
        <p:xfrm>
          <a:off x="1447800" y="3901442"/>
          <a:ext cx="685800" cy="21945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43668">
                <a:tc>
                  <a:txBody>
                    <a:bodyPr/>
                    <a:lstStyle/>
                    <a:p>
                      <a:pPr algn="ctr"/>
                      <a:r>
                        <a:rPr lang="en-US" b="1" dirty="0">
                          <a:latin typeface="+mj-lt"/>
                        </a:rPr>
                        <a:t>00</a:t>
                      </a:r>
                    </a:p>
                  </a:txBody>
                  <a:tcPr/>
                </a:tc>
                <a:extLst>
                  <a:ext uri="{0D108BD9-81ED-4DB2-BD59-A6C34878D82A}">
                    <a16:rowId xmlns:a16="http://schemas.microsoft.com/office/drawing/2014/main" val="10000"/>
                  </a:ext>
                </a:extLst>
              </a:tr>
              <a:tr h="357987">
                <a:tc>
                  <a:txBody>
                    <a:bodyPr/>
                    <a:lstStyle/>
                    <a:p>
                      <a:pPr algn="ctr"/>
                      <a:r>
                        <a:rPr lang="en-US" b="1" dirty="0">
                          <a:latin typeface="+mj-lt"/>
                        </a:rPr>
                        <a:t>00</a:t>
                      </a:r>
                    </a:p>
                  </a:txBody>
                  <a:tcPr/>
                </a:tc>
                <a:extLst>
                  <a:ext uri="{0D108BD9-81ED-4DB2-BD59-A6C34878D82A}">
                    <a16:rowId xmlns:a16="http://schemas.microsoft.com/office/drawing/2014/main" val="10001"/>
                  </a:ext>
                </a:extLst>
              </a:tr>
              <a:tr h="357987">
                <a:tc>
                  <a:txBody>
                    <a:bodyPr/>
                    <a:lstStyle/>
                    <a:p>
                      <a:pPr algn="ctr"/>
                      <a:r>
                        <a:rPr lang="en-US" b="1" dirty="0">
                          <a:latin typeface="+mj-lt"/>
                        </a:rPr>
                        <a:t>00</a:t>
                      </a:r>
                    </a:p>
                  </a:txBody>
                  <a:tcPr/>
                </a:tc>
                <a:extLst>
                  <a:ext uri="{0D108BD9-81ED-4DB2-BD59-A6C34878D82A}">
                    <a16:rowId xmlns:a16="http://schemas.microsoft.com/office/drawing/2014/main" val="10002"/>
                  </a:ext>
                </a:extLst>
              </a:tr>
              <a:tr h="357987">
                <a:tc>
                  <a:txBody>
                    <a:bodyPr/>
                    <a:lstStyle/>
                    <a:p>
                      <a:pPr algn="ctr"/>
                      <a:r>
                        <a:rPr lang="en-US" b="1" dirty="0">
                          <a:latin typeface="+mj-lt"/>
                        </a:rPr>
                        <a:t>95</a:t>
                      </a:r>
                    </a:p>
                  </a:txBody>
                  <a:tcPr/>
                </a:tc>
                <a:extLst>
                  <a:ext uri="{0D108BD9-81ED-4DB2-BD59-A6C34878D82A}">
                    <a16:rowId xmlns:a16="http://schemas.microsoft.com/office/drawing/2014/main" val="10003"/>
                  </a:ext>
                </a:extLst>
              </a:tr>
              <a:tr h="357987">
                <a:tc>
                  <a:txBody>
                    <a:bodyPr/>
                    <a:lstStyle/>
                    <a:p>
                      <a:pPr algn="ctr"/>
                      <a:r>
                        <a:rPr lang="en-US" b="1" dirty="0">
                          <a:latin typeface="+mj-lt"/>
                        </a:rPr>
                        <a:t>00</a:t>
                      </a:r>
                    </a:p>
                  </a:txBody>
                  <a:tcPr/>
                </a:tc>
                <a:extLst>
                  <a:ext uri="{0D108BD9-81ED-4DB2-BD59-A6C34878D82A}">
                    <a16:rowId xmlns:a16="http://schemas.microsoft.com/office/drawing/2014/main" val="10004"/>
                  </a:ext>
                </a:extLst>
              </a:tr>
              <a:tr h="357987">
                <a:tc>
                  <a:txBody>
                    <a:bodyPr/>
                    <a:lstStyle/>
                    <a:p>
                      <a:pPr algn="ctr"/>
                      <a:r>
                        <a:rPr lang="en-US" b="1" dirty="0">
                          <a:latin typeface="+mj-lt"/>
                        </a:rPr>
                        <a:t>00</a:t>
                      </a:r>
                    </a:p>
                  </a:txBody>
                  <a:tcPr/>
                </a:tc>
                <a:extLst>
                  <a:ext uri="{0D108BD9-81ED-4DB2-BD59-A6C34878D82A}">
                    <a16:rowId xmlns:a16="http://schemas.microsoft.com/office/drawing/2014/main" val="10005"/>
                  </a:ext>
                </a:extLst>
              </a:tr>
            </a:tbl>
          </a:graphicData>
        </a:graphic>
      </p:graphicFrame>
      <p:cxnSp>
        <p:nvCxnSpPr>
          <p:cNvPr id="10" name="Straight Connector 9"/>
          <p:cNvCxnSpPr/>
          <p:nvPr/>
        </p:nvCxnSpPr>
        <p:spPr>
          <a:xfrm rot="5400000" flipH="1" flipV="1">
            <a:off x="2782094" y="4837906"/>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2133600" y="5105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194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graphicFrame>
        <p:nvGraphicFramePr>
          <p:cNvPr id="14" name="Table 13"/>
          <p:cNvGraphicFramePr>
            <a:graphicFrameLocks noGrp="1"/>
          </p:cNvGraphicFramePr>
          <p:nvPr/>
        </p:nvGraphicFramePr>
        <p:xfrm>
          <a:off x="5867400" y="3886200"/>
          <a:ext cx="762000" cy="221962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tblGrid>
              <a:tr h="370772">
                <a:tc>
                  <a:txBody>
                    <a:bodyPr/>
                    <a:lstStyle/>
                    <a:p>
                      <a:pPr algn="ctr"/>
                      <a:r>
                        <a:rPr lang="en-US" b="1" dirty="0">
                          <a:latin typeface="+mj-lt"/>
                        </a:rPr>
                        <a:t>31</a:t>
                      </a:r>
                    </a:p>
                  </a:txBody>
                  <a:tcPr/>
                </a:tc>
                <a:extLst>
                  <a:ext uri="{0D108BD9-81ED-4DB2-BD59-A6C34878D82A}">
                    <a16:rowId xmlns:a16="http://schemas.microsoft.com/office/drawing/2014/main" val="10000"/>
                  </a:ext>
                </a:extLst>
              </a:tr>
              <a:tr h="370772">
                <a:tc>
                  <a:txBody>
                    <a:bodyPr/>
                    <a:lstStyle/>
                    <a:p>
                      <a:pPr algn="ctr"/>
                      <a:r>
                        <a:rPr lang="en-US" b="1" dirty="0">
                          <a:latin typeface="+mj-lt"/>
                        </a:rPr>
                        <a:t>32</a:t>
                      </a:r>
                    </a:p>
                  </a:txBody>
                  <a:tcPr/>
                </a:tc>
                <a:extLst>
                  <a:ext uri="{0D108BD9-81ED-4DB2-BD59-A6C34878D82A}">
                    <a16:rowId xmlns:a16="http://schemas.microsoft.com/office/drawing/2014/main" val="10001"/>
                  </a:ext>
                </a:extLst>
              </a:tr>
              <a:tr h="370772">
                <a:tc>
                  <a:txBody>
                    <a:bodyPr/>
                    <a:lstStyle/>
                    <a:p>
                      <a:pPr algn="ctr"/>
                      <a:r>
                        <a:rPr lang="en-US" b="1" dirty="0">
                          <a:latin typeface="+mj-lt"/>
                        </a:rPr>
                        <a:t>33</a:t>
                      </a:r>
                    </a:p>
                  </a:txBody>
                  <a:tcPr/>
                </a:tc>
                <a:extLst>
                  <a:ext uri="{0D108BD9-81ED-4DB2-BD59-A6C34878D82A}">
                    <a16:rowId xmlns:a16="http://schemas.microsoft.com/office/drawing/2014/main" val="10002"/>
                  </a:ext>
                </a:extLst>
              </a:tr>
              <a:tr h="370772">
                <a:tc>
                  <a:txBody>
                    <a:bodyPr/>
                    <a:lstStyle/>
                    <a:p>
                      <a:pPr algn="ctr"/>
                      <a:r>
                        <a:rPr lang="en-US" b="1" dirty="0">
                          <a:latin typeface="+mj-lt"/>
                        </a:rPr>
                        <a:t>34</a:t>
                      </a:r>
                    </a:p>
                  </a:txBody>
                  <a:tcPr/>
                </a:tc>
                <a:extLst>
                  <a:ext uri="{0D108BD9-81ED-4DB2-BD59-A6C34878D82A}">
                    <a16:rowId xmlns:a16="http://schemas.microsoft.com/office/drawing/2014/main" val="10003"/>
                  </a:ext>
                </a:extLst>
              </a:tr>
              <a:tr h="370772">
                <a:tc>
                  <a:txBody>
                    <a:bodyPr/>
                    <a:lstStyle/>
                    <a:p>
                      <a:pPr algn="ctr"/>
                      <a:r>
                        <a:rPr lang="en-US" b="1" dirty="0">
                          <a:latin typeface="+mj-lt"/>
                        </a:rPr>
                        <a:t>35</a:t>
                      </a:r>
                    </a:p>
                  </a:txBody>
                  <a:tcPr/>
                </a:tc>
                <a:extLst>
                  <a:ext uri="{0D108BD9-81ED-4DB2-BD59-A6C34878D82A}">
                    <a16:rowId xmlns:a16="http://schemas.microsoft.com/office/drawing/2014/main" val="10004"/>
                  </a:ext>
                </a:extLst>
              </a:tr>
              <a:tr h="355941">
                <a:tc>
                  <a:txBody>
                    <a:bodyPr/>
                    <a:lstStyle/>
                    <a:p>
                      <a:pPr algn="ctr"/>
                      <a:r>
                        <a:rPr lang="en-US" b="1" dirty="0">
                          <a:latin typeface="+mj-lt"/>
                        </a:rPr>
                        <a:t>36</a:t>
                      </a:r>
                    </a:p>
                  </a:txBody>
                  <a:tcPr/>
                </a:tc>
                <a:extLst>
                  <a:ext uri="{0D108BD9-81ED-4DB2-BD59-A6C34878D82A}">
                    <a16:rowId xmlns:a16="http://schemas.microsoft.com/office/drawing/2014/main" val="10005"/>
                  </a:ext>
                </a:extLst>
              </a:tr>
            </a:tbl>
          </a:graphicData>
        </a:graphic>
      </p:graphicFrame>
      <p:sp>
        <p:nvSpPr>
          <p:cNvPr id="15" name="Rectangle 14"/>
          <p:cNvSpPr/>
          <p:nvPr/>
        </p:nvSpPr>
        <p:spPr>
          <a:xfrm>
            <a:off x="7543800" y="502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cxnSp>
        <p:nvCxnSpPr>
          <p:cNvPr id="17" name="Straight Connector 16"/>
          <p:cNvCxnSpPr/>
          <p:nvPr/>
        </p:nvCxnSpPr>
        <p:spPr>
          <a:xfrm>
            <a:off x="6629400" y="44196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0"/>
          </p:cNvCxnSpPr>
          <p:nvPr/>
        </p:nvCxnSpPr>
        <p:spPr>
          <a:xfrm rot="5400000">
            <a:off x="7467600" y="4724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6B6C25B-323B-4FE7-BE6F-895623AC15FB}"/>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315712"/>
          </a:xfrm>
        </p:spPr>
        <p:txBody>
          <a:bodyPr>
            <a:noAutofit/>
          </a:bodyPr>
          <a:lstStyle/>
          <a:p>
            <a:pPr>
              <a:buFont typeface="Wingdings" pitchFamily="2" charset="2"/>
              <a:buChar char="Ø"/>
            </a:pPr>
            <a:r>
              <a:rPr lang="en-US" sz="4000" dirty="0"/>
              <a:t>Write a program to load data 22H and 33 H to the registers B and C respectively and swap the data between them.</a:t>
            </a:r>
            <a:br>
              <a:rPr lang="en-US" sz="4000" dirty="0"/>
            </a:br>
            <a:r>
              <a:rPr lang="en-US" sz="4000" dirty="0"/>
              <a:t>Hint: swap with help of one unused register</a:t>
            </a:r>
          </a:p>
        </p:txBody>
      </p:sp>
      <p:sp>
        <p:nvSpPr>
          <p:cNvPr id="4" name="Slide Number Placeholder 3">
            <a:extLst>
              <a:ext uri="{FF2B5EF4-FFF2-40B4-BE49-F238E27FC236}">
                <a16:creationId xmlns:a16="http://schemas.microsoft.com/office/drawing/2014/main" id="{37EF50C7-DB8F-4354-AAFA-0EBD1B463CD1}"/>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457200" y="1981200"/>
            <a:ext cx="8229600" cy="4389120"/>
          </a:xfrm>
        </p:spPr>
        <p:txBody>
          <a:bodyPr>
            <a:normAutofit/>
          </a:bodyPr>
          <a:lstStyle/>
          <a:p>
            <a:pPr>
              <a:buNone/>
            </a:pPr>
            <a:r>
              <a:rPr lang="en-US" sz="1600" dirty="0">
                <a:latin typeface="+mj-lt"/>
              </a:rPr>
              <a:t> 	</a:t>
            </a:r>
          </a:p>
          <a:p>
            <a:pPr>
              <a:buNone/>
            </a:pPr>
            <a:endParaRPr lang="en-US" sz="1600" dirty="0">
              <a:latin typeface="+mj-lt"/>
            </a:endParaRPr>
          </a:p>
        </p:txBody>
      </p:sp>
      <p:graphicFrame>
        <p:nvGraphicFramePr>
          <p:cNvPr id="4" name="Table 3"/>
          <p:cNvGraphicFramePr>
            <a:graphicFrameLocks noGrp="1"/>
          </p:cNvGraphicFramePr>
          <p:nvPr/>
        </p:nvGraphicFramePr>
        <p:xfrm>
          <a:off x="838199" y="1981201"/>
          <a:ext cx="6858001" cy="4326637"/>
        </p:xfrm>
        <a:graphic>
          <a:graphicData uri="http://schemas.openxmlformats.org/drawingml/2006/table">
            <a:tbl>
              <a:tblPr firstRow="1" bandRow="1">
                <a:tableStyleId>{5940675A-B579-460E-94D1-54222C63F5DA}</a:tableStyleId>
              </a:tblPr>
              <a:tblGrid>
                <a:gridCol w="2657476">
                  <a:extLst>
                    <a:ext uri="{9D8B030D-6E8A-4147-A177-3AD203B41FA5}">
                      <a16:colId xmlns:a16="http://schemas.microsoft.com/office/drawing/2014/main" val="20000"/>
                    </a:ext>
                  </a:extLst>
                </a:gridCol>
                <a:gridCol w="4200525">
                  <a:extLst>
                    <a:ext uri="{9D8B030D-6E8A-4147-A177-3AD203B41FA5}">
                      <a16:colId xmlns:a16="http://schemas.microsoft.com/office/drawing/2014/main" val="20001"/>
                    </a:ext>
                  </a:extLst>
                </a:gridCol>
              </a:tblGrid>
              <a:tr h="385566">
                <a:tc>
                  <a:txBody>
                    <a:bodyPr/>
                    <a:lstStyle/>
                    <a:p>
                      <a:pPr algn="ctr"/>
                      <a:r>
                        <a:rPr lang="en-US" b="1" dirty="0">
                          <a:solidFill>
                            <a:srgbClr val="0070C0"/>
                          </a:solidFill>
                          <a:latin typeface="+mj-lt"/>
                        </a:rPr>
                        <a:t>Mnemonics</a:t>
                      </a:r>
                    </a:p>
                  </a:txBody>
                  <a:tcPr/>
                </a:tc>
                <a:tc>
                  <a:txBody>
                    <a:bodyPr/>
                    <a:lstStyle/>
                    <a:p>
                      <a:pPr algn="ctr"/>
                      <a:r>
                        <a:rPr lang="en-US" b="1" dirty="0">
                          <a:solidFill>
                            <a:srgbClr val="0070C0"/>
                          </a:solidFill>
                          <a:latin typeface="+mj-lt"/>
                        </a:rPr>
                        <a:t>Description</a:t>
                      </a:r>
                    </a:p>
                  </a:txBody>
                  <a:tcPr/>
                </a:tc>
                <a:extLst>
                  <a:ext uri="{0D108BD9-81ED-4DB2-BD59-A6C34878D82A}">
                    <a16:rowId xmlns:a16="http://schemas.microsoft.com/office/drawing/2014/main" val="10000"/>
                  </a:ext>
                </a:extLst>
              </a:tr>
              <a:tr h="390922">
                <a:tc>
                  <a:txBody>
                    <a:bodyPr/>
                    <a:lstStyle/>
                    <a:p>
                      <a:r>
                        <a:rPr lang="en-US" dirty="0">
                          <a:latin typeface="+mj-lt"/>
                        </a:rPr>
                        <a:t>MVI B,22H</a:t>
                      </a:r>
                    </a:p>
                  </a:txBody>
                  <a:tcPr>
                    <a:solidFill>
                      <a:schemeClr val="bg2"/>
                    </a:solidFill>
                  </a:tcPr>
                </a:tc>
                <a:tc>
                  <a:txBody>
                    <a:bodyPr/>
                    <a:lstStyle/>
                    <a:p>
                      <a:r>
                        <a:rPr kumimoji="0" lang="en-US" sz="1800" kern="1200" dirty="0">
                          <a:solidFill>
                            <a:schemeClr val="tx1"/>
                          </a:solidFill>
                          <a:latin typeface="+mj-lt"/>
                          <a:ea typeface="+mn-ea"/>
                          <a:cs typeface="+mn-cs"/>
                        </a:rPr>
                        <a:t>Loads 8 bit data 22H to register B</a:t>
                      </a:r>
                      <a:endParaRPr lang="en-US" dirty="0">
                        <a:latin typeface="+mj-lt"/>
                      </a:endParaRPr>
                    </a:p>
                  </a:txBody>
                  <a:tcPr>
                    <a:solidFill>
                      <a:schemeClr val="bg2"/>
                    </a:solidFill>
                  </a:tcPr>
                </a:tc>
                <a:extLst>
                  <a:ext uri="{0D108BD9-81ED-4DB2-BD59-A6C34878D82A}">
                    <a16:rowId xmlns:a16="http://schemas.microsoft.com/office/drawing/2014/main" val="10001"/>
                  </a:ext>
                </a:extLst>
              </a:tr>
              <a:tr h="390922">
                <a:tc>
                  <a:txBody>
                    <a:bodyPr/>
                    <a:lstStyle/>
                    <a:p>
                      <a:r>
                        <a:rPr kumimoji="0" lang="en-US" sz="1800" kern="1200" dirty="0">
                          <a:solidFill>
                            <a:schemeClr val="tx1"/>
                          </a:solidFill>
                          <a:latin typeface="+mj-lt"/>
                          <a:ea typeface="+mn-ea"/>
                          <a:cs typeface="+mn-cs"/>
                        </a:rPr>
                        <a:t>MVI C,33H</a:t>
                      </a:r>
                      <a:endParaRPr lang="en-US" dirty="0">
                        <a:latin typeface="+mj-lt"/>
                      </a:endParaRPr>
                    </a:p>
                  </a:txBody>
                  <a:tcPr>
                    <a:solidFill>
                      <a:schemeClr val="bg2"/>
                    </a:solidFill>
                  </a:tcPr>
                </a:tc>
                <a:tc>
                  <a:txBody>
                    <a:bodyPr/>
                    <a:lstStyle/>
                    <a:p>
                      <a:r>
                        <a:rPr kumimoji="0" lang="en-US" sz="1800" kern="1200" dirty="0">
                          <a:solidFill>
                            <a:schemeClr val="tx1"/>
                          </a:solidFill>
                          <a:latin typeface="+mj-lt"/>
                          <a:ea typeface="+mn-ea"/>
                          <a:cs typeface="+mn-cs"/>
                        </a:rPr>
                        <a:t>Loads 8 bit data 33H to register C</a:t>
                      </a:r>
                      <a:endParaRPr lang="en-US" dirty="0">
                        <a:latin typeface="+mj-lt"/>
                      </a:endParaRPr>
                    </a:p>
                  </a:txBody>
                  <a:tcPr>
                    <a:solidFill>
                      <a:schemeClr val="bg2"/>
                    </a:solidFill>
                  </a:tcPr>
                </a:tc>
                <a:extLst>
                  <a:ext uri="{0D108BD9-81ED-4DB2-BD59-A6C34878D82A}">
                    <a16:rowId xmlns:a16="http://schemas.microsoft.com/office/drawing/2014/main" val="10002"/>
                  </a:ext>
                </a:extLst>
              </a:tr>
              <a:tr h="963916">
                <a:tc>
                  <a:txBody>
                    <a:bodyPr/>
                    <a:lstStyle/>
                    <a:p>
                      <a:r>
                        <a:rPr kumimoji="0" lang="en-US" sz="1800" kern="1200" dirty="0">
                          <a:solidFill>
                            <a:schemeClr val="tx1"/>
                          </a:solidFill>
                          <a:latin typeface="+mj-lt"/>
                          <a:ea typeface="+mn-ea"/>
                          <a:cs typeface="+mn-cs"/>
                        </a:rPr>
                        <a:t>MOV A,B</a:t>
                      </a:r>
                      <a:endParaRPr lang="en-US" dirty="0">
                        <a:latin typeface="+mj-lt"/>
                      </a:endParaRPr>
                    </a:p>
                  </a:txBody>
                  <a:tcPr>
                    <a:solidFill>
                      <a:schemeClr val="bg2"/>
                    </a:solidFill>
                  </a:tcPr>
                </a:tc>
                <a:tc>
                  <a:txBody>
                    <a:bodyPr/>
                    <a:lstStyle/>
                    <a:p>
                      <a:pPr>
                        <a:buNone/>
                      </a:pPr>
                      <a:r>
                        <a:rPr kumimoji="0" lang="en-US" sz="1800" kern="1200" dirty="0">
                          <a:solidFill>
                            <a:schemeClr val="tx1"/>
                          </a:solidFill>
                          <a:latin typeface="+mj-lt"/>
                          <a:ea typeface="+mn-ea"/>
                          <a:cs typeface="+mn-cs"/>
                        </a:rPr>
                        <a:t>Moves content of register B to register A</a:t>
                      </a:r>
                    </a:p>
                    <a:p>
                      <a:pPr>
                        <a:buNone/>
                      </a:pPr>
                      <a:r>
                        <a:rPr kumimoji="0" lang="en-US" sz="1800" kern="1200" dirty="0">
                          <a:solidFill>
                            <a:schemeClr val="tx1"/>
                          </a:solidFill>
                          <a:latin typeface="+mj-lt"/>
                          <a:ea typeface="+mn-ea"/>
                          <a:cs typeface="+mn-cs"/>
                        </a:rPr>
                        <a:t>(A=22H,B=22H)</a:t>
                      </a:r>
                    </a:p>
                  </a:txBody>
                  <a:tcPr>
                    <a:solidFill>
                      <a:schemeClr val="bg2"/>
                    </a:solidFill>
                  </a:tcPr>
                </a:tc>
                <a:extLst>
                  <a:ext uri="{0D108BD9-81ED-4DB2-BD59-A6C34878D82A}">
                    <a16:rowId xmlns:a16="http://schemas.microsoft.com/office/drawing/2014/main" val="10003"/>
                  </a:ext>
                </a:extLst>
              </a:tr>
              <a:tr h="840473">
                <a:tc>
                  <a:txBody>
                    <a:bodyPr/>
                    <a:lstStyle/>
                    <a:p>
                      <a:r>
                        <a:rPr kumimoji="0" lang="en-US" sz="1800" kern="1200" dirty="0">
                          <a:solidFill>
                            <a:schemeClr val="tx1"/>
                          </a:solidFill>
                          <a:latin typeface="+mj-lt"/>
                          <a:ea typeface="+mn-ea"/>
                          <a:cs typeface="+mn-cs"/>
                        </a:rPr>
                        <a:t>MOV B,C</a:t>
                      </a:r>
                      <a:endParaRPr lang="en-US" dirty="0">
                        <a:latin typeface="+mj-lt"/>
                      </a:endParaRPr>
                    </a:p>
                  </a:txBody>
                  <a:tcPr>
                    <a:solidFill>
                      <a:schemeClr val="bg2"/>
                    </a:solidFill>
                  </a:tcPr>
                </a:tc>
                <a:tc>
                  <a:txBody>
                    <a:bodyPr/>
                    <a:lstStyle/>
                    <a:p>
                      <a:r>
                        <a:rPr kumimoji="0" lang="en-US" sz="1800" kern="1200" dirty="0">
                          <a:solidFill>
                            <a:schemeClr val="tx1"/>
                          </a:solidFill>
                          <a:latin typeface="+mj-lt"/>
                          <a:ea typeface="+mn-ea"/>
                          <a:cs typeface="+mn-cs"/>
                        </a:rPr>
                        <a:t>Moves content of register C to register B(A=22H,B=33H,C=33H)</a:t>
                      </a:r>
                      <a:endParaRPr lang="en-US" dirty="0">
                        <a:latin typeface="+mj-lt"/>
                      </a:endParaRPr>
                    </a:p>
                  </a:txBody>
                  <a:tcPr>
                    <a:solidFill>
                      <a:schemeClr val="bg2"/>
                    </a:solidFill>
                  </a:tcPr>
                </a:tc>
                <a:extLst>
                  <a:ext uri="{0D108BD9-81ED-4DB2-BD59-A6C34878D82A}">
                    <a16:rowId xmlns:a16="http://schemas.microsoft.com/office/drawing/2014/main" val="10004"/>
                  </a:ext>
                </a:extLst>
              </a:tr>
              <a:tr h="963916">
                <a:tc>
                  <a:txBody>
                    <a:bodyPr/>
                    <a:lstStyle/>
                    <a:p>
                      <a:r>
                        <a:rPr kumimoji="0" lang="en-US" sz="1800" kern="1200" dirty="0">
                          <a:solidFill>
                            <a:schemeClr val="tx1"/>
                          </a:solidFill>
                          <a:latin typeface="+mj-lt"/>
                          <a:ea typeface="+mn-ea"/>
                          <a:cs typeface="+mn-cs"/>
                        </a:rPr>
                        <a:t>MOV C,A</a:t>
                      </a:r>
                      <a:endParaRPr lang="en-US" dirty="0">
                        <a:latin typeface="+mj-lt"/>
                      </a:endParaRPr>
                    </a:p>
                  </a:txBody>
                  <a:tcPr>
                    <a:solidFill>
                      <a:schemeClr val="bg2"/>
                    </a:solidFill>
                  </a:tcPr>
                </a:tc>
                <a:tc>
                  <a:txBody>
                    <a:bodyPr/>
                    <a:lstStyle/>
                    <a:p>
                      <a:pPr>
                        <a:buNone/>
                      </a:pPr>
                      <a:r>
                        <a:rPr kumimoji="0" lang="en-US" sz="1800" kern="1200" dirty="0">
                          <a:solidFill>
                            <a:schemeClr val="tx1"/>
                          </a:solidFill>
                          <a:latin typeface="+mj-lt"/>
                          <a:ea typeface="+mn-ea"/>
                          <a:cs typeface="+mn-cs"/>
                        </a:rPr>
                        <a:t>Moves content of register A to register B</a:t>
                      </a:r>
                    </a:p>
                    <a:p>
                      <a:pPr>
                        <a:buNone/>
                      </a:pPr>
                      <a:r>
                        <a:rPr kumimoji="0" lang="en-US" sz="1800" kern="1200" dirty="0">
                          <a:solidFill>
                            <a:schemeClr val="tx1"/>
                          </a:solidFill>
                          <a:latin typeface="+mj-lt"/>
                          <a:ea typeface="+mn-ea"/>
                          <a:cs typeface="+mn-cs"/>
                        </a:rPr>
                        <a:t>(A=22H,B=33H,C=22H)</a:t>
                      </a:r>
                    </a:p>
                  </a:txBody>
                  <a:tcPr>
                    <a:solidFill>
                      <a:schemeClr val="bg2"/>
                    </a:solidFill>
                  </a:tcPr>
                </a:tc>
                <a:extLst>
                  <a:ext uri="{0D108BD9-81ED-4DB2-BD59-A6C34878D82A}">
                    <a16:rowId xmlns:a16="http://schemas.microsoft.com/office/drawing/2014/main" val="10005"/>
                  </a:ext>
                </a:extLst>
              </a:tr>
              <a:tr h="390922">
                <a:tc>
                  <a:txBody>
                    <a:bodyPr/>
                    <a:lstStyle/>
                    <a:p>
                      <a:r>
                        <a:rPr kumimoji="0" lang="en-US" sz="1800" kern="1200" dirty="0">
                          <a:solidFill>
                            <a:schemeClr val="tx1"/>
                          </a:solidFill>
                          <a:latin typeface="+mj-lt"/>
                          <a:ea typeface="+mn-ea"/>
                          <a:cs typeface="+mn-cs"/>
                        </a:rPr>
                        <a:t>HLT</a:t>
                      </a:r>
                      <a:endParaRPr lang="en-US" dirty="0">
                        <a:latin typeface="+mj-lt"/>
                      </a:endParaRPr>
                    </a:p>
                  </a:txBody>
                  <a:tcPr>
                    <a:solidFill>
                      <a:schemeClr val="bg2"/>
                    </a:solidFill>
                  </a:tcPr>
                </a:tc>
                <a:tc>
                  <a:txBody>
                    <a:bodyPr/>
                    <a:lstStyle/>
                    <a:p>
                      <a:r>
                        <a:rPr lang="en-US" dirty="0">
                          <a:latin typeface="+mj-lt"/>
                        </a:rPr>
                        <a:t>Terminates</a:t>
                      </a:r>
                      <a:r>
                        <a:rPr lang="en-US" baseline="0" dirty="0">
                          <a:latin typeface="+mj-lt"/>
                        </a:rPr>
                        <a:t> the program</a:t>
                      </a:r>
                      <a:endParaRPr lang="en-US" dirty="0">
                        <a:latin typeface="+mj-lt"/>
                      </a:endParaRPr>
                    </a:p>
                  </a:txBody>
                  <a:tcPr>
                    <a:solidFill>
                      <a:schemeClr val="bg2"/>
                    </a:solidFill>
                  </a:tcPr>
                </a:tc>
                <a:extLst>
                  <a:ext uri="{0D108BD9-81ED-4DB2-BD59-A6C34878D82A}">
                    <a16:rowId xmlns:a16="http://schemas.microsoft.com/office/drawing/2014/main" val="10006"/>
                  </a:ext>
                </a:extLst>
              </a:tr>
            </a:tbl>
          </a:graphicData>
        </a:graphic>
      </p:graphicFrame>
      <p:sp>
        <p:nvSpPr>
          <p:cNvPr id="6" name="Slide Number Placeholder 5">
            <a:extLst>
              <a:ext uri="{FF2B5EF4-FFF2-40B4-BE49-F238E27FC236}">
                <a16:creationId xmlns:a16="http://schemas.microsoft.com/office/drawing/2014/main" id="{93C9C4A8-D8A2-4620-8B11-8D3271B2EC21}"/>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dirty="0"/>
              <a:t>Data transfer instructions </a:t>
            </a:r>
            <a:r>
              <a:rPr lang="en-US" sz="3600" dirty="0" err="1"/>
              <a:t>contd</a:t>
            </a:r>
            <a:r>
              <a:rPr lang="en-US" sz="3600" dirty="0"/>
              <a:t>…</a:t>
            </a:r>
          </a:p>
        </p:txBody>
      </p:sp>
      <p:sp>
        <p:nvSpPr>
          <p:cNvPr id="3" name="Content Placeholder 2"/>
          <p:cNvSpPr>
            <a:spLocks noGrp="1"/>
          </p:cNvSpPr>
          <p:nvPr>
            <p:ph idx="1"/>
          </p:nvPr>
        </p:nvSpPr>
        <p:spPr>
          <a:xfrm>
            <a:off x="457200" y="1676400"/>
            <a:ext cx="8229600" cy="4648200"/>
          </a:xfrm>
        </p:spPr>
        <p:txBody>
          <a:bodyPr>
            <a:noAutofit/>
          </a:bodyPr>
          <a:lstStyle/>
          <a:p>
            <a:pPr>
              <a:buNone/>
            </a:pPr>
            <a:r>
              <a:rPr lang="en-US" sz="2000" b="1" dirty="0">
                <a:latin typeface="+mj-lt"/>
              </a:rPr>
              <a:t>5) LXI </a:t>
            </a:r>
            <a:r>
              <a:rPr lang="en-US" sz="2000" b="1" dirty="0" err="1"/>
              <a:t>R</a:t>
            </a:r>
            <a:r>
              <a:rPr lang="en-US" sz="2000" b="1" baseline="-25000" dirty="0" err="1"/>
              <a:t>p</a:t>
            </a:r>
            <a:r>
              <a:rPr lang="en-US" sz="2000" b="1" dirty="0">
                <a:latin typeface="+mj-lt"/>
              </a:rPr>
              <a:t>, 2 bytes data (Load register pair)</a:t>
            </a:r>
            <a:r>
              <a:rPr lang="en-US" sz="2000" dirty="0">
                <a:latin typeface="+mj-lt"/>
              </a:rPr>
              <a:t/>
            </a:r>
            <a:br>
              <a:rPr lang="en-US" sz="2000" dirty="0">
                <a:latin typeface="+mj-lt"/>
              </a:rPr>
            </a:br>
            <a:r>
              <a:rPr lang="en-US" sz="2000" dirty="0">
                <a:latin typeface="+mj-lt"/>
              </a:rPr>
              <a:t>– 3-byte instruction</a:t>
            </a:r>
            <a:br>
              <a:rPr lang="en-US" sz="2000" dirty="0">
                <a:latin typeface="+mj-lt"/>
              </a:rPr>
            </a:br>
            <a:r>
              <a:rPr lang="en-US" sz="2000" dirty="0">
                <a:latin typeface="+mj-lt"/>
              </a:rPr>
              <a:t>– Load immediate data to register pair</a:t>
            </a:r>
            <a:br>
              <a:rPr lang="en-US" sz="2000" dirty="0">
                <a:latin typeface="+mj-lt"/>
              </a:rPr>
            </a:br>
            <a:r>
              <a:rPr lang="en-US" sz="2000" dirty="0">
                <a:latin typeface="+mj-lt"/>
              </a:rPr>
              <a:t>– Register pair may be BC, DE, HL &amp; SP(Stack pointer)</a:t>
            </a:r>
            <a:br>
              <a:rPr lang="en-US" sz="2000" dirty="0">
                <a:latin typeface="+mj-lt"/>
              </a:rPr>
            </a:br>
            <a:r>
              <a:rPr lang="en-US" sz="2000" dirty="0">
                <a:latin typeface="+mj-lt"/>
              </a:rPr>
              <a:t>– 1st byte- Op-code</a:t>
            </a:r>
            <a:br>
              <a:rPr lang="en-US" sz="2000" dirty="0">
                <a:latin typeface="+mj-lt"/>
              </a:rPr>
            </a:br>
            <a:r>
              <a:rPr lang="en-US" sz="2000" dirty="0">
                <a:latin typeface="+mj-lt"/>
              </a:rPr>
              <a:t>– 2nd byte – lower order data</a:t>
            </a:r>
            <a:br>
              <a:rPr lang="en-US" sz="2000" dirty="0">
                <a:latin typeface="+mj-lt"/>
              </a:rPr>
            </a:br>
            <a:r>
              <a:rPr lang="en-US" sz="2000" dirty="0">
                <a:latin typeface="+mj-lt"/>
              </a:rPr>
              <a:t>– 3rd byte- higher order data</a:t>
            </a:r>
            <a:br>
              <a:rPr lang="en-US" sz="2000" dirty="0">
                <a:latin typeface="+mj-lt"/>
              </a:rPr>
            </a:br>
            <a:r>
              <a:rPr lang="en-US" sz="2000" dirty="0">
                <a:latin typeface="+mj-lt"/>
              </a:rPr>
              <a:t>– E.g. LXI D, 4080H; D</a:t>
            </a:r>
            <a:r>
              <a:rPr lang="en-US" sz="2000" dirty="0"/>
              <a:t> ←</a:t>
            </a:r>
            <a:r>
              <a:rPr lang="en-US" sz="2000" dirty="0">
                <a:latin typeface="+mj-lt"/>
              </a:rPr>
              <a:t> 40, E</a:t>
            </a:r>
            <a:r>
              <a:rPr lang="en-US" sz="2000" dirty="0"/>
              <a:t> ←</a:t>
            </a:r>
            <a:r>
              <a:rPr lang="en-US" sz="2000" dirty="0">
                <a:latin typeface="+mj-lt"/>
              </a:rPr>
              <a:t> 80H</a:t>
            </a:r>
          </a:p>
          <a:p>
            <a:pPr>
              <a:buNone/>
            </a:pPr>
            <a:r>
              <a:rPr lang="en-US" sz="2000" b="1" dirty="0">
                <a:latin typeface="+mj-lt"/>
              </a:rPr>
              <a:t>6) MVI M, data (Load memory immediate)</a:t>
            </a:r>
            <a:r>
              <a:rPr lang="en-US" sz="2000" dirty="0">
                <a:latin typeface="+mj-lt"/>
              </a:rPr>
              <a:t/>
            </a:r>
            <a:br>
              <a:rPr lang="en-US" sz="2000" dirty="0">
                <a:latin typeface="+mj-lt"/>
              </a:rPr>
            </a:br>
            <a:r>
              <a:rPr lang="en-US" sz="2000" dirty="0">
                <a:latin typeface="+mj-lt"/>
              </a:rPr>
              <a:t>– 2 byte instruction.</a:t>
            </a:r>
            <a:br>
              <a:rPr lang="en-US" sz="2000" dirty="0">
                <a:latin typeface="+mj-lt"/>
              </a:rPr>
            </a:br>
            <a:r>
              <a:rPr lang="en-US" sz="2000" dirty="0">
                <a:latin typeface="+mj-lt"/>
              </a:rPr>
              <a:t>– Loads the 8-bit data to the memory location whose address is specified by the contents of HL pair.</a:t>
            </a:r>
          </a:p>
          <a:p>
            <a:pPr>
              <a:buNone/>
            </a:pPr>
            <a:r>
              <a:rPr lang="en-US" sz="2000" dirty="0">
                <a:latin typeface="+mj-lt"/>
              </a:rPr>
              <a:t>	 E.g. MVI M , 35H; [HL]</a:t>
            </a:r>
            <a:r>
              <a:rPr lang="en-US" sz="2000" dirty="0"/>
              <a:t> ←</a:t>
            </a:r>
            <a:r>
              <a:rPr lang="en-US" sz="2000" dirty="0">
                <a:latin typeface="+mj-lt"/>
              </a:rPr>
              <a:t> 35H</a:t>
            </a:r>
          </a:p>
          <a:p>
            <a:pPr>
              <a:buNone/>
            </a:pPr>
            <a:r>
              <a:rPr lang="en-US" sz="2000" dirty="0">
                <a:latin typeface="+mj-lt"/>
              </a:rPr>
              <a:t/>
            </a:r>
            <a:br>
              <a:rPr lang="en-US" sz="2000" dirty="0">
                <a:latin typeface="+mj-lt"/>
              </a:rPr>
            </a:br>
            <a:r>
              <a:rPr lang="en-US" sz="2000" dirty="0">
                <a:latin typeface="+mj-lt"/>
              </a:rPr>
              <a:t/>
            </a:r>
            <a:br>
              <a:rPr lang="en-US" sz="2000" dirty="0">
                <a:latin typeface="+mj-lt"/>
              </a:rPr>
            </a:br>
            <a:r>
              <a:rPr lang="en-US" sz="2000" dirty="0">
                <a:latin typeface="+mj-lt"/>
              </a:rPr>
              <a:t/>
            </a:r>
            <a:br>
              <a:rPr lang="en-US" sz="2000" dirty="0">
                <a:latin typeface="+mj-lt"/>
              </a:rPr>
            </a:br>
            <a:endParaRPr lang="en-US" sz="2000" dirty="0">
              <a:latin typeface="+mj-lt"/>
            </a:endParaRPr>
          </a:p>
        </p:txBody>
      </p:sp>
      <p:sp>
        <p:nvSpPr>
          <p:cNvPr id="5" name="Slide Number Placeholder 4">
            <a:extLst>
              <a:ext uri="{FF2B5EF4-FFF2-40B4-BE49-F238E27FC236}">
                <a16:creationId xmlns:a16="http://schemas.microsoft.com/office/drawing/2014/main" id="{7843760A-A247-461E-9DD6-1D9EF3C60BBD}"/>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3600" dirty="0"/>
              <a:t>Data transfer instructions </a:t>
            </a:r>
            <a:r>
              <a:rPr lang="en-US" sz="3600" dirty="0" err="1"/>
              <a:t>contd</a:t>
            </a:r>
            <a:r>
              <a:rPr lang="en-US" sz="3600" dirty="0"/>
              <a:t>…</a:t>
            </a:r>
            <a:endParaRPr lang="en-US" sz="3200" dirty="0"/>
          </a:p>
        </p:txBody>
      </p:sp>
      <p:sp>
        <p:nvSpPr>
          <p:cNvPr id="3" name="Content Placeholder 2"/>
          <p:cNvSpPr>
            <a:spLocks noGrp="1"/>
          </p:cNvSpPr>
          <p:nvPr>
            <p:ph idx="1"/>
          </p:nvPr>
        </p:nvSpPr>
        <p:spPr>
          <a:xfrm>
            <a:off x="457200" y="1371600"/>
            <a:ext cx="8229600" cy="4953000"/>
          </a:xfrm>
        </p:spPr>
        <p:txBody>
          <a:bodyPr>
            <a:noAutofit/>
          </a:bodyPr>
          <a:lstStyle/>
          <a:p>
            <a:pPr>
              <a:buNone/>
            </a:pPr>
            <a:r>
              <a:rPr lang="en-US" sz="2400" b="1" dirty="0">
                <a:latin typeface="+mj-lt"/>
              </a:rPr>
              <a:t>7) LDA  </a:t>
            </a:r>
            <a:r>
              <a:rPr lang="en-US" sz="2400" b="1" dirty="0" smtClean="0">
                <a:latin typeface="+mj-lt"/>
              </a:rPr>
              <a:t>16 </a:t>
            </a:r>
            <a:r>
              <a:rPr lang="en-US" sz="2400" b="1" dirty="0">
                <a:latin typeface="+mj-lt"/>
              </a:rPr>
              <a:t>bit address (Load accumulator direct)</a:t>
            </a:r>
            <a:r>
              <a:rPr lang="en-US" sz="2400" dirty="0">
                <a:latin typeface="+mj-lt"/>
              </a:rPr>
              <a:t/>
            </a:r>
            <a:br>
              <a:rPr lang="en-US" sz="2400" dirty="0">
                <a:latin typeface="+mj-lt"/>
              </a:rPr>
            </a:br>
            <a:r>
              <a:rPr lang="en-US" sz="2400" dirty="0">
                <a:latin typeface="+mj-lt"/>
              </a:rPr>
              <a:t>– 3-byte instruction</a:t>
            </a:r>
            <a:br>
              <a:rPr lang="en-US" sz="2400" dirty="0">
                <a:latin typeface="+mj-lt"/>
              </a:rPr>
            </a:br>
            <a:r>
              <a:rPr lang="en-US" sz="2400" dirty="0">
                <a:latin typeface="+mj-lt"/>
              </a:rPr>
              <a:t>– Loads the accumulator with the contents of memory location whose address is specified by 16 bit address.</a:t>
            </a:r>
            <a:br>
              <a:rPr lang="en-US" sz="2400" dirty="0">
                <a:latin typeface="+mj-lt"/>
              </a:rPr>
            </a:br>
            <a:r>
              <a:rPr lang="en-US" sz="2400" dirty="0">
                <a:latin typeface="+mj-lt"/>
              </a:rPr>
              <a:t>–E.g. </a:t>
            </a:r>
            <a:r>
              <a:rPr lang="en-US" sz="2400" dirty="0" smtClean="0">
                <a:latin typeface="+mj-lt"/>
              </a:rPr>
              <a:t>LDA 3050H   </a:t>
            </a:r>
            <a:r>
              <a:rPr lang="en-US" sz="2400" dirty="0">
                <a:latin typeface="+mj-lt"/>
              </a:rPr>
              <a:t>; A ← [3050H] </a:t>
            </a:r>
          </a:p>
          <a:p>
            <a:pPr>
              <a:buNone/>
            </a:pPr>
            <a:r>
              <a:rPr lang="en-US" sz="2400" b="1" dirty="0">
                <a:latin typeface="+mj-lt"/>
              </a:rPr>
              <a:t>8) LDAX </a:t>
            </a:r>
            <a:r>
              <a:rPr lang="en-US" sz="2400" b="1" dirty="0" err="1">
                <a:latin typeface="+mj-lt"/>
              </a:rPr>
              <a:t>Rp</a:t>
            </a:r>
            <a:r>
              <a:rPr lang="en-US" sz="2400" b="1" dirty="0">
                <a:latin typeface="+mj-lt"/>
              </a:rPr>
              <a:t> (Load accumulator indirect)</a:t>
            </a:r>
            <a:r>
              <a:rPr lang="en-US" sz="2400" dirty="0">
                <a:latin typeface="+mj-lt"/>
              </a:rPr>
              <a:t/>
            </a:r>
            <a:br>
              <a:rPr lang="en-US" sz="2400" dirty="0">
                <a:latin typeface="+mj-lt"/>
              </a:rPr>
            </a:br>
            <a:r>
              <a:rPr lang="en-US" sz="2400" dirty="0">
                <a:latin typeface="+mj-lt"/>
              </a:rPr>
              <a:t>– 1 byte instruction</a:t>
            </a:r>
            <a:br>
              <a:rPr lang="en-US" sz="2400" dirty="0">
                <a:latin typeface="+mj-lt"/>
              </a:rPr>
            </a:br>
            <a:r>
              <a:rPr lang="en-US" sz="2400" dirty="0">
                <a:latin typeface="+mj-lt"/>
              </a:rPr>
              <a:t>– Loads the contents of memory location pointed by the contents of register pair to accumulator.</a:t>
            </a:r>
            <a:br>
              <a:rPr lang="en-US" sz="2400" dirty="0">
                <a:latin typeface="+mj-lt"/>
              </a:rPr>
            </a:br>
            <a:r>
              <a:rPr lang="en-US" sz="2400" dirty="0">
                <a:latin typeface="+mj-lt"/>
              </a:rPr>
              <a:t>– E. g. LDAX B ;  A</a:t>
            </a:r>
            <a:r>
              <a:rPr lang="en-US" sz="2000" dirty="0">
                <a:latin typeface="+mj-lt"/>
              </a:rPr>
              <a:t> ←</a:t>
            </a:r>
            <a:r>
              <a:rPr lang="en-US" sz="2400" dirty="0">
                <a:latin typeface="+mj-lt"/>
              </a:rPr>
              <a:t> </a:t>
            </a:r>
            <a:r>
              <a:rPr lang="en-US" sz="2400" dirty="0" smtClean="0">
                <a:latin typeface="+mj-lt"/>
              </a:rPr>
              <a:t>[</a:t>
            </a:r>
            <a:r>
              <a:rPr lang="en-US" sz="2400" dirty="0">
                <a:latin typeface="+mj-lt"/>
              </a:rPr>
              <a:t>BC</a:t>
            </a:r>
            <a:r>
              <a:rPr lang="en-US" sz="2400" dirty="0" smtClean="0">
                <a:latin typeface="+mj-lt"/>
              </a:rPr>
              <a:t>]</a:t>
            </a:r>
            <a:r>
              <a:rPr lang="en-US" sz="2400" dirty="0">
                <a:latin typeface="+mj-lt"/>
              </a:rPr>
              <a:t/>
            </a:r>
            <a:br>
              <a:rPr lang="en-US" sz="2400" dirty="0">
                <a:latin typeface="+mj-lt"/>
              </a:rPr>
            </a:br>
            <a:r>
              <a:rPr lang="en-US" sz="2400" dirty="0">
                <a:latin typeface="+mj-lt"/>
              </a:rPr>
              <a:t>LXI D, 8000H ;  D= 80, E= 00</a:t>
            </a:r>
            <a:br>
              <a:rPr lang="en-US" sz="2400" dirty="0">
                <a:latin typeface="+mj-lt"/>
              </a:rPr>
            </a:br>
            <a:r>
              <a:rPr lang="en-US" sz="2400" dirty="0">
                <a:latin typeface="+mj-lt"/>
              </a:rPr>
              <a:t>LDAX D ;  A ← [8000]</a:t>
            </a:r>
            <a:br>
              <a:rPr lang="en-US" sz="2400" dirty="0">
                <a:latin typeface="+mj-lt"/>
              </a:rPr>
            </a:br>
            <a:endParaRPr lang="en-US" sz="2400" dirty="0">
              <a:latin typeface="+mj-lt"/>
            </a:endParaRPr>
          </a:p>
        </p:txBody>
      </p:sp>
      <p:sp>
        <p:nvSpPr>
          <p:cNvPr id="5" name="Slide Number Placeholder 4">
            <a:extLst>
              <a:ext uri="{FF2B5EF4-FFF2-40B4-BE49-F238E27FC236}">
                <a16:creationId xmlns:a16="http://schemas.microsoft.com/office/drawing/2014/main" id="{3FE5279A-0ABF-416E-B0B2-5B464E6811B3}"/>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438912"/>
          </a:xfrm>
        </p:spPr>
        <p:txBody>
          <a:bodyPr>
            <a:noAutofit/>
          </a:bodyPr>
          <a:lstStyle/>
          <a:p>
            <a:r>
              <a:rPr lang="en-US" sz="3600" dirty="0"/>
              <a:t>Data transfer instructions </a:t>
            </a:r>
            <a:r>
              <a:rPr lang="en-US" sz="3600" dirty="0" err="1"/>
              <a:t>contd</a:t>
            </a:r>
            <a:r>
              <a:rPr lang="en-US" sz="3600" dirty="0"/>
              <a:t>…</a:t>
            </a:r>
            <a:endParaRPr lang="en-US" sz="3200" dirty="0"/>
          </a:p>
        </p:txBody>
      </p:sp>
      <p:sp>
        <p:nvSpPr>
          <p:cNvPr id="3" name="Content Placeholder 2"/>
          <p:cNvSpPr>
            <a:spLocks noGrp="1"/>
          </p:cNvSpPr>
          <p:nvPr>
            <p:ph idx="1"/>
          </p:nvPr>
        </p:nvSpPr>
        <p:spPr>
          <a:xfrm>
            <a:off x="457200" y="1295400"/>
            <a:ext cx="8382000" cy="5410200"/>
          </a:xfrm>
        </p:spPr>
        <p:txBody>
          <a:bodyPr>
            <a:noAutofit/>
          </a:bodyPr>
          <a:lstStyle/>
          <a:p>
            <a:pPr>
              <a:buNone/>
            </a:pPr>
            <a:r>
              <a:rPr lang="en-US" sz="2400" b="1" dirty="0">
                <a:latin typeface="+mj-lt"/>
              </a:rPr>
              <a:t>9) STA 16-bit address (Store accumulator contents direct)</a:t>
            </a:r>
            <a:br>
              <a:rPr lang="en-US" sz="2400" b="1" dirty="0">
                <a:latin typeface="+mj-lt"/>
              </a:rPr>
            </a:br>
            <a:r>
              <a:rPr lang="en-US" sz="2400" dirty="0">
                <a:latin typeface="+mj-lt"/>
              </a:rPr>
              <a:t>– 3-byte instruction.</a:t>
            </a:r>
            <a:br>
              <a:rPr lang="en-US" sz="2400" dirty="0">
                <a:latin typeface="+mj-lt"/>
              </a:rPr>
            </a:br>
            <a:r>
              <a:rPr lang="en-US" sz="2400" dirty="0">
                <a:latin typeface="+mj-lt"/>
              </a:rPr>
              <a:t>– Stores the contents of accumulator to specified address</a:t>
            </a:r>
            <a:br>
              <a:rPr lang="en-US" sz="2400" dirty="0">
                <a:latin typeface="+mj-lt"/>
              </a:rPr>
            </a:br>
            <a:r>
              <a:rPr lang="en-US" sz="2400" dirty="0">
                <a:latin typeface="+mj-lt"/>
              </a:rPr>
              <a:t>– E.g. STA 3A55H    ; [3A55] ← </a:t>
            </a:r>
            <a:r>
              <a:rPr lang="en-US" sz="2400" dirty="0" smtClean="0">
                <a:latin typeface="+mj-lt"/>
              </a:rPr>
              <a:t>A</a:t>
            </a:r>
            <a:endParaRPr lang="en-US" sz="2400" dirty="0">
              <a:latin typeface="+mj-lt"/>
            </a:endParaRPr>
          </a:p>
          <a:p>
            <a:pPr>
              <a:buNone/>
            </a:pPr>
            <a:r>
              <a:rPr lang="en-US" sz="2400" b="1" dirty="0">
                <a:latin typeface="+mj-lt"/>
              </a:rPr>
              <a:t>10) STAX </a:t>
            </a:r>
            <a:r>
              <a:rPr lang="en-US" sz="2400" b="1" dirty="0" err="1">
                <a:latin typeface="+mj-lt"/>
              </a:rPr>
              <a:t>Rp</a:t>
            </a:r>
            <a:r>
              <a:rPr lang="en-US" sz="2400" b="1" dirty="0">
                <a:latin typeface="+mj-lt"/>
              </a:rPr>
              <a:t> (Store accumulator contents  indirect)</a:t>
            </a:r>
            <a:r>
              <a:rPr lang="en-US" sz="2400" dirty="0">
                <a:latin typeface="+mj-lt"/>
              </a:rPr>
              <a:t/>
            </a:r>
            <a:br>
              <a:rPr lang="en-US" sz="2400" dirty="0">
                <a:latin typeface="+mj-lt"/>
              </a:rPr>
            </a:br>
            <a:r>
              <a:rPr lang="en-US" sz="2400" dirty="0">
                <a:latin typeface="+mj-lt"/>
              </a:rPr>
              <a:t> – 1 byte instruction</a:t>
            </a:r>
          </a:p>
          <a:p>
            <a:pPr>
              <a:buNone/>
            </a:pPr>
            <a:r>
              <a:rPr lang="en-US" sz="2400" dirty="0">
                <a:latin typeface="+mj-lt"/>
              </a:rPr>
              <a:t>	– Store s the contents of accumulator to memory location specified by the contents of register pair. </a:t>
            </a:r>
          </a:p>
          <a:p>
            <a:pPr>
              <a:buNone/>
            </a:pPr>
            <a:r>
              <a:rPr lang="en-US" sz="2400" dirty="0">
                <a:latin typeface="+mj-lt"/>
              </a:rPr>
              <a:t>	– E. g. STAX B</a:t>
            </a:r>
          </a:p>
          <a:p>
            <a:pPr>
              <a:buNone/>
            </a:pPr>
            <a:r>
              <a:rPr lang="en-US" sz="2400" b="1" dirty="0">
                <a:latin typeface="+mj-lt"/>
              </a:rPr>
              <a:t/>
            </a:r>
            <a:br>
              <a:rPr lang="en-US" sz="2400" b="1" dirty="0">
                <a:latin typeface="+mj-lt"/>
              </a:rPr>
            </a:br>
            <a:endParaRPr lang="en-US" sz="2400" b="1" dirty="0">
              <a:latin typeface="+mj-lt"/>
            </a:endParaRPr>
          </a:p>
        </p:txBody>
      </p:sp>
      <p:sp>
        <p:nvSpPr>
          <p:cNvPr id="5" name="Slide Number Placeholder 4">
            <a:extLst>
              <a:ext uri="{FF2B5EF4-FFF2-40B4-BE49-F238E27FC236}">
                <a16:creationId xmlns:a16="http://schemas.microsoft.com/office/drawing/2014/main" id="{38738E36-BDE3-4947-B566-CB01C32F3805}"/>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01FB-C8AB-4F2B-82C0-60E28B3207D0}"/>
              </a:ext>
            </a:extLst>
          </p:cNvPr>
          <p:cNvSpPr>
            <a:spLocks noGrp="1"/>
          </p:cNvSpPr>
          <p:nvPr>
            <p:ph type="title"/>
          </p:nvPr>
        </p:nvSpPr>
        <p:spPr>
          <a:xfrm>
            <a:off x="457200" y="704088"/>
            <a:ext cx="8229600" cy="591312"/>
          </a:xfrm>
        </p:spPr>
        <p:txBody>
          <a:bodyPr>
            <a:normAutofit fontScale="90000"/>
          </a:bodyPr>
          <a:lstStyle/>
          <a:p>
            <a:r>
              <a:rPr lang="en-US" sz="3600" dirty="0"/>
              <a:t>Data transfer instruction </a:t>
            </a:r>
            <a:r>
              <a:rPr lang="en-US" sz="3600" dirty="0" err="1"/>
              <a:t>contd</a:t>
            </a:r>
            <a:endParaRPr lang="en-US" sz="3600" dirty="0"/>
          </a:p>
        </p:txBody>
      </p:sp>
      <p:sp>
        <p:nvSpPr>
          <p:cNvPr id="3" name="Content Placeholder 2">
            <a:extLst>
              <a:ext uri="{FF2B5EF4-FFF2-40B4-BE49-F238E27FC236}">
                <a16:creationId xmlns:a16="http://schemas.microsoft.com/office/drawing/2014/main" id="{FBE24ABF-7354-4288-B378-F7A313321BA8}"/>
              </a:ext>
            </a:extLst>
          </p:cNvPr>
          <p:cNvSpPr>
            <a:spLocks noGrp="1"/>
          </p:cNvSpPr>
          <p:nvPr>
            <p:ph idx="1"/>
          </p:nvPr>
        </p:nvSpPr>
        <p:spPr>
          <a:xfrm>
            <a:off x="457200" y="1600200"/>
            <a:ext cx="8229600" cy="4724400"/>
          </a:xfrm>
        </p:spPr>
        <p:txBody>
          <a:bodyPr>
            <a:normAutofit/>
          </a:bodyPr>
          <a:lstStyle/>
          <a:p>
            <a:pPr marL="0" indent="0">
              <a:buNone/>
            </a:pPr>
            <a:r>
              <a:rPr lang="en-US" sz="2800" b="1" dirty="0">
                <a:latin typeface="+mj-lt"/>
              </a:rPr>
              <a:t>11) IN 8-bit address</a:t>
            </a:r>
            <a:r>
              <a:rPr lang="en-US" sz="2800" dirty="0">
                <a:latin typeface="+mj-lt"/>
              </a:rPr>
              <a:t/>
            </a:r>
            <a:br>
              <a:rPr lang="en-US" sz="2800" dirty="0">
                <a:latin typeface="+mj-lt"/>
              </a:rPr>
            </a:br>
            <a:r>
              <a:rPr lang="en-US" sz="2800" dirty="0">
                <a:latin typeface="+mj-lt"/>
              </a:rPr>
              <a:t>– 2-byte instruction</a:t>
            </a:r>
            <a:br>
              <a:rPr lang="en-US" sz="2800" dirty="0">
                <a:latin typeface="+mj-lt"/>
              </a:rPr>
            </a:br>
            <a:r>
              <a:rPr lang="en-US" sz="2800" dirty="0">
                <a:latin typeface="+mj-lt"/>
              </a:rPr>
              <a:t>– Read data from the input port address specified in the 2nd byte and loads data into the accumulator.</a:t>
            </a:r>
            <a:br>
              <a:rPr lang="en-US" sz="2800" dirty="0">
                <a:latin typeface="+mj-lt"/>
              </a:rPr>
            </a:br>
            <a:r>
              <a:rPr lang="en-US" sz="2800" dirty="0">
                <a:latin typeface="+mj-lt"/>
              </a:rPr>
              <a:t>– E. g. IN 40H  ;A</a:t>
            </a:r>
            <a:r>
              <a:rPr lang="en-US" sz="3200" dirty="0">
                <a:latin typeface="+mj-lt"/>
              </a:rPr>
              <a:t> ←</a:t>
            </a:r>
            <a:r>
              <a:rPr lang="en-US" sz="2800" dirty="0">
                <a:latin typeface="+mj-lt"/>
              </a:rPr>
              <a:t>[40H]</a:t>
            </a:r>
            <a:br>
              <a:rPr lang="en-US" sz="2800" dirty="0">
                <a:latin typeface="+mj-lt"/>
              </a:rPr>
            </a:br>
            <a:r>
              <a:rPr lang="en-US" sz="2800" b="1" dirty="0">
                <a:latin typeface="+mj-lt"/>
              </a:rPr>
              <a:t>12) OUT 8-bit address</a:t>
            </a:r>
            <a:r>
              <a:rPr lang="en-US" sz="2800" dirty="0">
                <a:latin typeface="+mj-lt"/>
              </a:rPr>
              <a:t/>
            </a:r>
            <a:br>
              <a:rPr lang="en-US" sz="2800" dirty="0">
                <a:latin typeface="+mj-lt"/>
              </a:rPr>
            </a:br>
            <a:r>
              <a:rPr lang="en-US" sz="2800" dirty="0">
                <a:latin typeface="+mj-lt"/>
              </a:rPr>
              <a:t>– 2-byte instruction</a:t>
            </a:r>
            <a:br>
              <a:rPr lang="en-US" sz="2800" dirty="0">
                <a:latin typeface="+mj-lt"/>
              </a:rPr>
            </a:br>
            <a:r>
              <a:rPr lang="en-US" sz="2800" dirty="0">
                <a:latin typeface="+mj-lt"/>
              </a:rPr>
              <a:t>– Copies the contents of the accumulator to the output port address specified in the 2nd byte. </a:t>
            </a:r>
            <a:br>
              <a:rPr lang="en-US" sz="2800" dirty="0">
                <a:latin typeface="+mj-lt"/>
              </a:rPr>
            </a:br>
            <a:r>
              <a:rPr lang="en-US" sz="2800" dirty="0">
                <a:latin typeface="+mj-lt"/>
              </a:rPr>
              <a:t>– E. g. OUT 40H ; [40]</a:t>
            </a:r>
            <a:r>
              <a:rPr lang="en-US" sz="3200" dirty="0">
                <a:latin typeface="+mj-lt"/>
              </a:rPr>
              <a:t> ←</a:t>
            </a:r>
            <a:r>
              <a:rPr lang="en-US" sz="2800" dirty="0">
                <a:latin typeface="+mj-lt"/>
              </a:rPr>
              <a:t> A</a:t>
            </a:r>
          </a:p>
          <a:p>
            <a:endParaRPr lang="en-US" dirty="0"/>
          </a:p>
        </p:txBody>
      </p:sp>
      <p:sp>
        <p:nvSpPr>
          <p:cNvPr id="5" name="Slide Number Placeholder 4">
            <a:extLst>
              <a:ext uri="{FF2B5EF4-FFF2-40B4-BE49-F238E27FC236}">
                <a16:creationId xmlns:a16="http://schemas.microsoft.com/office/drawing/2014/main" id="{5B1EF5AA-C56C-431F-977B-A6F5CD76AD8F}"/>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29196743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Autofit/>
          </a:bodyPr>
          <a:lstStyle/>
          <a:p>
            <a:r>
              <a:rPr lang="en-US" sz="3200" dirty="0"/>
              <a:t>Data transfer instructions </a:t>
            </a:r>
            <a:r>
              <a:rPr lang="en-US" sz="3200" dirty="0" err="1"/>
              <a:t>contd</a:t>
            </a:r>
            <a:r>
              <a:rPr lang="en-US" sz="3200" dirty="0"/>
              <a:t>…</a:t>
            </a:r>
            <a:endParaRPr lang="en-US" sz="2800" dirty="0"/>
          </a:p>
        </p:txBody>
      </p:sp>
      <p:sp>
        <p:nvSpPr>
          <p:cNvPr id="3" name="Content Placeholder 2"/>
          <p:cNvSpPr>
            <a:spLocks noGrp="1"/>
          </p:cNvSpPr>
          <p:nvPr>
            <p:ph idx="1"/>
          </p:nvPr>
        </p:nvSpPr>
        <p:spPr>
          <a:xfrm>
            <a:off x="457200" y="1295400"/>
            <a:ext cx="8229600" cy="5029200"/>
          </a:xfrm>
        </p:spPr>
        <p:txBody>
          <a:bodyPr>
            <a:noAutofit/>
          </a:bodyPr>
          <a:lstStyle/>
          <a:p>
            <a:pPr>
              <a:buNone/>
            </a:pPr>
            <a:r>
              <a:rPr lang="en-US" sz="2400" b="1" dirty="0">
                <a:latin typeface="+mj-lt"/>
              </a:rPr>
              <a:t>13) LHLD 16-bit address ( Load HL directly)</a:t>
            </a:r>
            <a:r>
              <a:rPr lang="en-US" sz="2400" dirty="0">
                <a:latin typeface="+mj-lt"/>
              </a:rPr>
              <a:t/>
            </a:r>
            <a:br>
              <a:rPr lang="en-US" sz="2400" dirty="0">
                <a:latin typeface="+mj-lt"/>
              </a:rPr>
            </a:br>
            <a:r>
              <a:rPr lang="en-US" sz="2400" dirty="0">
                <a:latin typeface="+mj-lt"/>
              </a:rPr>
              <a:t>– 3-byte instruction.</a:t>
            </a:r>
            <a:br>
              <a:rPr lang="en-US" sz="2400" dirty="0">
                <a:latin typeface="+mj-lt"/>
              </a:rPr>
            </a:br>
            <a:r>
              <a:rPr lang="en-US" sz="2400" dirty="0">
                <a:latin typeface="+mj-lt"/>
              </a:rPr>
              <a:t>– Loads the contents of specified memory location to L–register and contents of next higher location to H-register.</a:t>
            </a:r>
            <a:br>
              <a:rPr lang="en-US" sz="2400" dirty="0">
                <a:latin typeface="+mj-lt"/>
              </a:rPr>
            </a:br>
            <a:r>
              <a:rPr lang="en-US" sz="2400" dirty="0">
                <a:latin typeface="+mj-lt"/>
              </a:rPr>
              <a:t>E.g.</a:t>
            </a:r>
          </a:p>
          <a:p>
            <a:pPr>
              <a:buNone/>
            </a:pPr>
            <a:r>
              <a:rPr lang="en-US" sz="2400" dirty="0">
                <a:latin typeface="+mj-lt"/>
              </a:rPr>
              <a:t>	LHLD 9500H ;  </a:t>
            </a:r>
            <a:r>
              <a:rPr lang="en-US" sz="2400" dirty="0" smtClean="0">
                <a:latin typeface="+mj-lt"/>
              </a:rPr>
              <a:t> L </a:t>
            </a:r>
            <a:r>
              <a:rPr lang="en-US" sz="2400" dirty="0">
                <a:latin typeface="+mj-lt"/>
              </a:rPr>
              <a:t>←[9500] , </a:t>
            </a:r>
            <a:r>
              <a:rPr lang="en-US" sz="2400" dirty="0" smtClean="0">
                <a:latin typeface="+mj-lt"/>
              </a:rPr>
              <a:t>H </a:t>
            </a:r>
            <a:r>
              <a:rPr lang="en-US" sz="2400" dirty="0">
                <a:latin typeface="+mj-lt"/>
              </a:rPr>
              <a:t>←[9501]</a:t>
            </a:r>
          </a:p>
          <a:p>
            <a:pPr>
              <a:buNone/>
            </a:pPr>
            <a:r>
              <a:rPr lang="en-US" sz="2400" b="1" dirty="0">
                <a:latin typeface="+mj-lt"/>
              </a:rPr>
              <a:t>14) SHLD 16-bit address (Store HL directly)</a:t>
            </a:r>
            <a:r>
              <a:rPr lang="en-US" sz="2400" dirty="0">
                <a:latin typeface="+mj-lt"/>
              </a:rPr>
              <a:t/>
            </a:r>
            <a:br>
              <a:rPr lang="en-US" sz="2400" dirty="0">
                <a:latin typeface="+mj-lt"/>
              </a:rPr>
            </a:br>
            <a:r>
              <a:rPr lang="en-US" sz="2400" dirty="0">
                <a:latin typeface="+mj-lt"/>
              </a:rPr>
              <a:t>– 3-byte instruction.</a:t>
            </a:r>
            <a:br>
              <a:rPr lang="en-US" sz="2400" dirty="0">
                <a:latin typeface="+mj-lt"/>
              </a:rPr>
            </a:br>
            <a:r>
              <a:rPr lang="en-US" sz="2400" dirty="0">
                <a:latin typeface="+mj-lt"/>
              </a:rPr>
              <a:t>– Stores the contents of L-register to specified memory location and contents of H register to next higher memory location.</a:t>
            </a:r>
            <a:br>
              <a:rPr lang="en-US" sz="2400" dirty="0">
                <a:latin typeface="+mj-lt"/>
              </a:rPr>
            </a:br>
            <a:r>
              <a:rPr lang="en-US" sz="2400" dirty="0">
                <a:latin typeface="+mj-lt"/>
              </a:rPr>
              <a:t> E .g. </a:t>
            </a:r>
            <a:br>
              <a:rPr lang="en-US" sz="2400" dirty="0">
                <a:latin typeface="+mj-lt"/>
              </a:rPr>
            </a:br>
            <a:r>
              <a:rPr lang="en-US" sz="2400" dirty="0">
                <a:latin typeface="+mj-lt"/>
              </a:rPr>
              <a:t>SHLD 8500H  ;  [8500] </a:t>
            </a:r>
            <a:r>
              <a:rPr lang="en-US" sz="2400">
                <a:latin typeface="+mj-lt"/>
              </a:rPr>
              <a:t>← </a:t>
            </a:r>
            <a:r>
              <a:rPr lang="en-US" sz="2400" smtClean="0">
                <a:latin typeface="+mj-lt"/>
              </a:rPr>
              <a:t>L </a:t>
            </a:r>
            <a:r>
              <a:rPr lang="en-US" sz="2400" dirty="0">
                <a:latin typeface="+mj-lt"/>
              </a:rPr>
              <a:t>, [8501] </a:t>
            </a:r>
            <a:r>
              <a:rPr lang="en-US" sz="2400">
                <a:latin typeface="+mj-lt"/>
              </a:rPr>
              <a:t>← </a:t>
            </a:r>
            <a:r>
              <a:rPr lang="en-US" sz="2400" smtClean="0">
                <a:latin typeface="+mj-lt"/>
              </a:rPr>
              <a:t>H</a:t>
            </a:r>
            <a:r>
              <a:rPr lang="en-US" sz="2400" dirty="0">
                <a:latin typeface="+mj-lt"/>
              </a:rPr>
              <a:t/>
            </a:r>
            <a:br>
              <a:rPr lang="en-US" sz="2400" dirty="0">
                <a:latin typeface="+mj-lt"/>
              </a:rPr>
            </a:br>
            <a:r>
              <a:rPr lang="en-US" sz="2400" dirty="0">
                <a:latin typeface="+mj-lt"/>
              </a:rPr>
              <a:t/>
            </a:r>
            <a:br>
              <a:rPr lang="en-US" sz="2400" dirty="0">
                <a:latin typeface="+mj-lt"/>
              </a:rPr>
            </a:br>
            <a:endParaRPr lang="en-US" sz="2400" dirty="0">
              <a:latin typeface="+mj-lt"/>
            </a:endParaRPr>
          </a:p>
        </p:txBody>
      </p:sp>
      <p:sp>
        <p:nvSpPr>
          <p:cNvPr id="5" name="Slide Number Placeholder 4">
            <a:extLst>
              <a:ext uri="{FF2B5EF4-FFF2-40B4-BE49-F238E27FC236}">
                <a16:creationId xmlns:a16="http://schemas.microsoft.com/office/drawing/2014/main" id="{C77B3296-0E9D-414F-ACC2-5A176C9C49E5}"/>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Autofit/>
          </a:bodyPr>
          <a:lstStyle/>
          <a:p>
            <a:r>
              <a:rPr lang="en-US" sz="3200" dirty="0"/>
              <a:t>Data transfer instructions </a:t>
            </a:r>
            <a:r>
              <a:rPr lang="en-US" sz="3200" dirty="0" err="1"/>
              <a:t>contd</a:t>
            </a:r>
            <a:r>
              <a:rPr lang="en-US" sz="3200" dirty="0"/>
              <a:t>…</a:t>
            </a:r>
            <a:endParaRPr lang="en-US" sz="2800" dirty="0"/>
          </a:p>
        </p:txBody>
      </p:sp>
      <p:sp>
        <p:nvSpPr>
          <p:cNvPr id="3" name="Content Placeholder 2"/>
          <p:cNvSpPr>
            <a:spLocks noGrp="1"/>
          </p:cNvSpPr>
          <p:nvPr>
            <p:ph idx="1"/>
          </p:nvPr>
        </p:nvSpPr>
        <p:spPr>
          <a:xfrm>
            <a:off x="457200" y="1295400"/>
            <a:ext cx="8229600" cy="5029200"/>
          </a:xfrm>
        </p:spPr>
        <p:txBody>
          <a:bodyPr>
            <a:normAutofit/>
          </a:bodyPr>
          <a:lstStyle/>
          <a:p>
            <a:pPr>
              <a:buNone/>
            </a:pPr>
            <a:r>
              <a:rPr lang="pt-BR" sz="2000" b="1" dirty="0">
                <a:latin typeface="+mj-lt"/>
              </a:rPr>
              <a:t>15) XCHG (Exchange</a:t>
            </a:r>
            <a:r>
              <a:rPr lang="pt-BR" sz="2000" b="1" dirty="0" smtClean="0">
                <a:latin typeface="+mj-lt"/>
              </a:rPr>
              <a:t>)</a:t>
            </a:r>
          </a:p>
          <a:p>
            <a:pPr>
              <a:buNone/>
            </a:pPr>
            <a:r>
              <a:rPr lang="pt-BR" sz="2000" dirty="0" smtClean="0">
                <a:latin typeface="+mj-lt"/>
              </a:rPr>
              <a:t>– </a:t>
            </a:r>
            <a:r>
              <a:rPr lang="pt-BR" sz="2000" dirty="0">
                <a:latin typeface="+mj-lt"/>
              </a:rPr>
              <a:t>Exchanges DE pair with HL pair.</a:t>
            </a:r>
            <a:br>
              <a:rPr lang="pt-BR" sz="2000" dirty="0">
                <a:latin typeface="+mj-lt"/>
              </a:rPr>
            </a:br>
            <a:r>
              <a:rPr lang="pt-BR" sz="2000" dirty="0">
                <a:latin typeface="+mj-lt"/>
              </a:rPr>
              <a:t>E. g.</a:t>
            </a:r>
          </a:p>
          <a:p>
            <a:pPr>
              <a:buNone/>
            </a:pPr>
            <a:r>
              <a:rPr lang="pt-BR" sz="2000" dirty="0">
                <a:latin typeface="+mj-lt"/>
              </a:rPr>
              <a:t> LXI H, 7500H  ;  H= 75, L=00</a:t>
            </a:r>
          </a:p>
          <a:p>
            <a:pPr>
              <a:buNone/>
            </a:pPr>
            <a:r>
              <a:rPr lang="pt-BR" sz="2000" dirty="0">
                <a:latin typeface="+mj-lt"/>
              </a:rPr>
              <a:t>LXI D, 9532H  ;   D=95, E=32</a:t>
            </a:r>
          </a:p>
          <a:p>
            <a:pPr>
              <a:buNone/>
            </a:pPr>
            <a:r>
              <a:rPr lang="pt-BR" sz="2000" dirty="0">
                <a:latin typeface="+mj-lt"/>
              </a:rPr>
              <a:t>XCHG   	; H=95, L=32 ,D=75 ,E=00</a:t>
            </a:r>
          </a:p>
          <a:p>
            <a:pPr>
              <a:buNone/>
            </a:pPr>
            <a:r>
              <a:rPr lang="pt-BR" sz="2000" dirty="0" smtClean="0">
                <a:latin typeface="+mj-lt"/>
              </a:rPr>
              <a:t>HLT</a:t>
            </a:r>
            <a:endParaRPr lang="pt-BR" sz="2000" dirty="0">
              <a:latin typeface="+mj-lt"/>
            </a:endParaRPr>
          </a:p>
        </p:txBody>
      </p:sp>
      <p:sp>
        <p:nvSpPr>
          <p:cNvPr id="5" name="Slide Number Placeholder 4">
            <a:extLst>
              <a:ext uri="{FF2B5EF4-FFF2-40B4-BE49-F238E27FC236}">
                <a16:creationId xmlns:a16="http://schemas.microsoft.com/office/drawing/2014/main" id="{E2FE29BB-AD9F-4A07-A964-82CC0B53ADCF}"/>
              </a:ext>
            </a:extLst>
          </p:cNvPr>
          <p:cNvSpPr>
            <a:spLocks noGrp="1"/>
          </p:cNvSpPr>
          <p:nvPr>
            <p:ph type="sldNum" sz="quarter" idx="12"/>
          </p:nvPr>
        </p:nvSpPr>
        <p:spPr/>
        <p:txBody>
          <a:bodyPr/>
          <a:lstStyle/>
          <a:p>
            <a:fld id="{B6F15528-21DE-4FAA-801E-634DDDAF4B2B}" type="slidenum">
              <a:rPr lang="en-US" smtClean="0"/>
              <a:pPr/>
              <a:t>29</a:t>
            </a:fld>
            <a:endParaRPr lang="en-US"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6734"/>
          </a:xfrm>
        </p:spPr>
        <p:txBody>
          <a:bodyPr>
            <a:normAutofit/>
          </a:bodyPr>
          <a:lstStyle/>
          <a:p>
            <a:r>
              <a:rPr lang="en-US" sz="4000" dirty="0" smtClean="0"/>
              <a:t>Pin diagram of 8085 microprocessor</a:t>
            </a:r>
            <a:endParaRPr lang="en-US" sz="4000" dirty="0"/>
          </a:p>
        </p:txBody>
      </p:sp>
      <p:sp>
        <p:nvSpPr>
          <p:cNvPr id="3" name="Content Placeholder 2"/>
          <p:cNvSpPr>
            <a:spLocks noGrp="1"/>
          </p:cNvSpPr>
          <p:nvPr>
            <p:ph idx="1"/>
          </p:nvPr>
        </p:nvSpPr>
        <p:spPr>
          <a:xfrm>
            <a:off x="457201" y="1041223"/>
            <a:ext cx="8605512" cy="5315127"/>
          </a:xfrm>
        </p:spPr>
        <p:txBody>
          <a:bodyPr/>
          <a:lstStyle/>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1026" name="Picture 2" descr="8085 Pin Diagram | Functional Pin Diagram of 8085 Microproces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72544"/>
            <a:ext cx="7315200" cy="5252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97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sz="3600" b="1" dirty="0"/>
              <a:t>Addressing modes:</a:t>
            </a:r>
            <a:endParaRPr lang="en-US" sz="3600" dirty="0"/>
          </a:p>
        </p:txBody>
      </p:sp>
      <p:sp>
        <p:nvSpPr>
          <p:cNvPr id="3" name="Content Placeholder 2"/>
          <p:cNvSpPr>
            <a:spLocks noGrp="1"/>
          </p:cNvSpPr>
          <p:nvPr>
            <p:ph idx="1"/>
          </p:nvPr>
        </p:nvSpPr>
        <p:spPr>
          <a:xfrm>
            <a:off x="457200" y="1371600"/>
            <a:ext cx="8229600" cy="4953000"/>
          </a:xfrm>
        </p:spPr>
        <p:txBody>
          <a:bodyPr>
            <a:noAutofit/>
          </a:bodyPr>
          <a:lstStyle/>
          <a:p>
            <a:pPr>
              <a:buFont typeface="Wingdings" panose="05000000000000000000" pitchFamily="2" charset="2"/>
              <a:buChar char="Ø"/>
            </a:pPr>
            <a:r>
              <a:rPr lang="en-US" sz="1800" b="1" dirty="0">
                <a:latin typeface="+mj-lt"/>
              </a:rPr>
              <a:t>Instruction</a:t>
            </a:r>
            <a:r>
              <a:rPr lang="en-US" sz="1800" dirty="0">
                <a:latin typeface="+mj-lt"/>
              </a:rPr>
              <a:t> - </a:t>
            </a:r>
            <a:r>
              <a:rPr lang="en-US" sz="1800" b="1" dirty="0">
                <a:latin typeface="+mj-lt"/>
              </a:rPr>
              <a:t>op-code</a:t>
            </a:r>
            <a:r>
              <a:rPr lang="en-US" sz="1800" dirty="0">
                <a:latin typeface="+mj-lt"/>
              </a:rPr>
              <a:t> and</a:t>
            </a:r>
            <a:r>
              <a:rPr lang="en-US" sz="1800" b="1" dirty="0">
                <a:latin typeface="+mj-lt"/>
              </a:rPr>
              <a:t> operand</a:t>
            </a:r>
            <a:r>
              <a:rPr lang="en-US" sz="1800" dirty="0">
                <a:latin typeface="+mj-lt"/>
              </a:rPr>
              <a:t>.</a:t>
            </a:r>
          </a:p>
          <a:p>
            <a:pPr>
              <a:buFont typeface="Wingdings" panose="05000000000000000000" pitchFamily="2" charset="2"/>
              <a:buChar char="Ø"/>
            </a:pPr>
            <a:r>
              <a:rPr lang="en-US" sz="1800" dirty="0">
                <a:latin typeface="+mj-lt"/>
              </a:rPr>
              <a:t> </a:t>
            </a:r>
            <a:r>
              <a:rPr lang="en-US" sz="1800" b="1" dirty="0">
                <a:latin typeface="+mj-lt"/>
              </a:rPr>
              <a:t>operand </a:t>
            </a:r>
            <a:r>
              <a:rPr lang="en-US" sz="1800" dirty="0">
                <a:latin typeface="+mj-lt"/>
              </a:rPr>
              <a:t>- source only, destination only or both.</a:t>
            </a:r>
          </a:p>
          <a:p>
            <a:pPr>
              <a:buFont typeface="Wingdings" panose="05000000000000000000" pitchFamily="2" charset="2"/>
              <a:buChar char="Ø"/>
            </a:pPr>
            <a:r>
              <a:rPr lang="en-US" sz="1800" b="1" dirty="0">
                <a:latin typeface="+mj-lt"/>
              </a:rPr>
              <a:t> source </a:t>
            </a:r>
            <a:r>
              <a:rPr lang="en-US" sz="1800" dirty="0">
                <a:latin typeface="+mj-lt"/>
              </a:rPr>
              <a:t>- register, a memory or an input port.</a:t>
            </a:r>
          </a:p>
          <a:p>
            <a:pPr>
              <a:buFont typeface="Wingdings" panose="05000000000000000000" pitchFamily="2" charset="2"/>
              <a:buChar char="Ø"/>
            </a:pPr>
            <a:r>
              <a:rPr lang="en-US" sz="1800" b="1" dirty="0">
                <a:latin typeface="+mj-lt"/>
              </a:rPr>
              <a:t> destination </a:t>
            </a:r>
            <a:r>
              <a:rPr lang="en-US" sz="1800" dirty="0">
                <a:latin typeface="+mj-lt"/>
              </a:rPr>
              <a:t>- register, a memory location, or an output port.</a:t>
            </a:r>
          </a:p>
          <a:p>
            <a:pPr>
              <a:buNone/>
            </a:pPr>
            <a:r>
              <a:rPr lang="en-US" sz="1800" dirty="0">
                <a:latin typeface="+mj-lt"/>
              </a:rPr>
              <a:t> </a:t>
            </a:r>
            <a:r>
              <a:rPr lang="en-US" sz="2400" dirty="0">
                <a:solidFill>
                  <a:srgbClr val="7030A0"/>
                </a:solidFill>
                <a:latin typeface="+mj-lt"/>
              </a:rPr>
              <a:t>The various format of specifying the operands are called</a:t>
            </a:r>
            <a:r>
              <a:rPr lang="en-US" sz="2400" b="1" dirty="0">
                <a:solidFill>
                  <a:srgbClr val="7030A0"/>
                </a:solidFill>
                <a:latin typeface="+mj-lt"/>
              </a:rPr>
              <a:t> addressing mode</a:t>
            </a:r>
            <a:r>
              <a:rPr lang="en-US" sz="2000" b="1" dirty="0">
                <a:solidFill>
                  <a:srgbClr val="7030A0"/>
                </a:solidFill>
                <a:latin typeface="+mj-lt"/>
              </a:rPr>
              <a:t>. </a:t>
            </a:r>
            <a:endParaRPr lang="en-US" sz="1800" dirty="0">
              <a:solidFill>
                <a:srgbClr val="7030A0"/>
              </a:solidFill>
              <a:latin typeface="+mj-lt"/>
            </a:endParaRPr>
          </a:p>
          <a:p>
            <a:pPr>
              <a:buNone/>
            </a:pPr>
            <a:r>
              <a:rPr lang="en-US" sz="1600" dirty="0">
                <a:latin typeface="+mj-lt"/>
              </a:rPr>
              <a:t> </a:t>
            </a:r>
            <a:r>
              <a:rPr lang="en-US" sz="2000" b="1" dirty="0">
                <a:latin typeface="+mj-lt"/>
              </a:rPr>
              <a:t> 5 addressing mode:</a:t>
            </a:r>
            <a:endParaRPr lang="en-US" sz="1600" b="1" dirty="0">
              <a:latin typeface="+mj-lt"/>
            </a:endParaRPr>
          </a:p>
          <a:p>
            <a:pPr>
              <a:buNone/>
            </a:pPr>
            <a:r>
              <a:rPr lang="en-US" sz="2400" b="1" dirty="0">
                <a:latin typeface="+mj-lt"/>
              </a:rPr>
              <a:t>1) Direct addressing mode</a:t>
            </a:r>
          </a:p>
          <a:p>
            <a:pPr>
              <a:buNone/>
            </a:pPr>
            <a:r>
              <a:rPr lang="en-US" sz="1800" dirty="0">
                <a:latin typeface="+mj-lt"/>
              </a:rPr>
              <a:t>Instruction specifies the effective address as part of instruction. </a:t>
            </a:r>
          </a:p>
          <a:p>
            <a:pPr>
              <a:buNone/>
            </a:pPr>
            <a:r>
              <a:rPr lang="en-US" sz="1800" dirty="0">
                <a:latin typeface="+mj-lt"/>
              </a:rPr>
              <a:t>Can be 2-bytes or 3-bytes with first byte op-code followed by 1 or 2 bytes </a:t>
            </a:r>
          </a:p>
          <a:p>
            <a:pPr>
              <a:buNone/>
            </a:pPr>
            <a:r>
              <a:rPr lang="en-US" sz="1800" dirty="0">
                <a:latin typeface="+mj-lt"/>
              </a:rPr>
              <a:t>of address of data.</a:t>
            </a:r>
          </a:p>
          <a:p>
            <a:pPr>
              <a:buNone/>
            </a:pPr>
            <a:r>
              <a:rPr lang="en-US" sz="1800" dirty="0">
                <a:latin typeface="+mj-lt"/>
              </a:rPr>
              <a:t>Also called </a:t>
            </a:r>
            <a:r>
              <a:rPr lang="en-US" sz="1800" b="1" dirty="0">
                <a:latin typeface="+mj-lt"/>
              </a:rPr>
              <a:t>absolute addressing.</a:t>
            </a:r>
          </a:p>
          <a:p>
            <a:pPr>
              <a:buNone/>
            </a:pPr>
            <a:r>
              <a:rPr lang="en-US" sz="1800" dirty="0" smtClean="0">
                <a:latin typeface="+mj-lt"/>
              </a:rPr>
              <a:t>Ex: LDA </a:t>
            </a:r>
            <a:r>
              <a:rPr lang="en-US" sz="1800" dirty="0">
                <a:latin typeface="+mj-lt"/>
              </a:rPr>
              <a:t>9500H  ; A</a:t>
            </a:r>
            <a:r>
              <a:rPr lang="en-US" sz="1800" dirty="0"/>
              <a:t> ←</a:t>
            </a:r>
            <a:r>
              <a:rPr lang="en-US" sz="2000" dirty="0">
                <a:latin typeface="+mj-lt"/>
              </a:rPr>
              <a:t> </a:t>
            </a:r>
            <a:r>
              <a:rPr lang="en-US" sz="1800" dirty="0">
                <a:latin typeface="+mj-lt"/>
              </a:rPr>
              <a:t> [9500]</a:t>
            </a:r>
          </a:p>
          <a:p>
            <a:pPr>
              <a:buNone/>
            </a:pPr>
            <a:r>
              <a:rPr lang="en-US" sz="1800" dirty="0" smtClean="0">
                <a:latin typeface="+mj-lt"/>
              </a:rPr>
              <a:t>	IN </a:t>
            </a:r>
            <a:r>
              <a:rPr lang="en-US" sz="1800" dirty="0">
                <a:latin typeface="+mj-lt"/>
              </a:rPr>
              <a:t>80H  ; A</a:t>
            </a:r>
            <a:r>
              <a:rPr lang="en-US" sz="1800" dirty="0"/>
              <a:t> ←</a:t>
            </a:r>
            <a:r>
              <a:rPr lang="en-US" sz="2000" dirty="0">
                <a:latin typeface="+mj-lt"/>
              </a:rPr>
              <a:t> </a:t>
            </a:r>
            <a:r>
              <a:rPr lang="en-US" sz="1800" dirty="0">
                <a:latin typeface="+mj-lt"/>
              </a:rPr>
              <a:t> [80]</a:t>
            </a:r>
            <a:br>
              <a:rPr lang="en-US" sz="1800" dirty="0">
                <a:latin typeface="+mj-lt"/>
              </a:rPr>
            </a:br>
            <a:endParaRPr lang="en-US" sz="1800" dirty="0">
              <a:latin typeface="+mj-lt"/>
            </a:endParaRPr>
          </a:p>
        </p:txBody>
      </p:sp>
      <p:sp>
        <p:nvSpPr>
          <p:cNvPr id="5" name="Slide Number Placeholder 4">
            <a:extLst>
              <a:ext uri="{FF2B5EF4-FFF2-40B4-BE49-F238E27FC236}">
                <a16:creationId xmlns:a16="http://schemas.microsoft.com/office/drawing/2014/main" id="{D42E29A2-D0CE-4221-811D-C1D6C07ED666}"/>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8278-18CD-43A8-B612-122CA9D90028}"/>
              </a:ext>
            </a:extLst>
          </p:cNvPr>
          <p:cNvSpPr>
            <a:spLocks noGrp="1"/>
          </p:cNvSpPr>
          <p:nvPr>
            <p:ph type="title"/>
          </p:nvPr>
        </p:nvSpPr>
        <p:spPr>
          <a:xfrm>
            <a:off x="457200" y="304800"/>
            <a:ext cx="8229600" cy="609600"/>
          </a:xfrm>
        </p:spPr>
        <p:txBody>
          <a:bodyPr>
            <a:normAutofit/>
          </a:bodyPr>
          <a:lstStyle/>
          <a:p>
            <a:r>
              <a:rPr lang="en-US" sz="3200" dirty="0"/>
              <a:t>Addressing Modes </a:t>
            </a:r>
            <a:r>
              <a:rPr lang="en-US" sz="3200" dirty="0" err="1"/>
              <a:t>Contd</a:t>
            </a:r>
            <a:r>
              <a:rPr lang="en-US" sz="3200" dirty="0"/>
              <a:t>…</a:t>
            </a:r>
          </a:p>
        </p:txBody>
      </p:sp>
      <p:sp>
        <p:nvSpPr>
          <p:cNvPr id="3" name="Content Placeholder 2">
            <a:extLst>
              <a:ext uri="{FF2B5EF4-FFF2-40B4-BE49-F238E27FC236}">
                <a16:creationId xmlns:a16="http://schemas.microsoft.com/office/drawing/2014/main" id="{63733AE7-1318-43DF-9D19-BDAE657F3ABE}"/>
              </a:ext>
            </a:extLst>
          </p:cNvPr>
          <p:cNvSpPr>
            <a:spLocks noGrp="1"/>
          </p:cNvSpPr>
          <p:nvPr>
            <p:ph idx="1"/>
          </p:nvPr>
        </p:nvSpPr>
        <p:spPr>
          <a:xfrm>
            <a:off x="457200" y="1066800"/>
            <a:ext cx="8229600" cy="5257800"/>
          </a:xfrm>
        </p:spPr>
        <p:txBody>
          <a:bodyPr>
            <a:noAutofit/>
          </a:bodyPr>
          <a:lstStyle/>
          <a:p>
            <a:pPr marL="0" indent="0">
              <a:buNone/>
            </a:pPr>
            <a:r>
              <a:rPr lang="en-US" sz="3200" b="1" dirty="0">
                <a:latin typeface="+mj-lt"/>
              </a:rPr>
              <a:t>2) Register Direct addressing mode:</a:t>
            </a:r>
          </a:p>
          <a:p>
            <a:pPr>
              <a:buFont typeface="Wingdings" panose="05000000000000000000" pitchFamily="2" charset="2"/>
              <a:buChar char="Ø"/>
            </a:pPr>
            <a:r>
              <a:rPr lang="en-US" sz="3200" dirty="0">
                <a:latin typeface="+mj-lt"/>
              </a:rPr>
              <a:t>specifies the register or register pair that contains the data.</a:t>
            </a:r>
            <a:br>
              <a:rPr lang="en-US" sz="3200" dirty="0">
                <a:latin typeface="+mj-lt"/>
              </a:rPr>
            </a:br>
            <a:r>
              <a:rPr lang="en-US" sz="3200" dirty="0">
                <a:latin typeface="+mj-lt"/>
              </a:rPr>
              <a:t>E g. MOV A, B   ;ADD C  ; XCHG etc.</a:t>
            </a:r>
          </a:p>
          <a:p>
            <a:pPr marL="0" indent="0">
              <a:buNone/>
            </a:pPr>
            <a:r>
              <a:rPr lang="en-US" sz="3200" dirty="0">
                <a:latin typeface="+mj-lt"/>
              </a:rPr>
              <a:t/>
            </a:r>
            <a:br>
              <a:rPr lang="en-US" sz="3200" dirty="0">
                <a:latin typeface="+mj-lt"/>
              </a:rPr>
            </a:br>
            <a:r>
              <a:rPr lang="en-US" sz="3200" b="1" dirty="0">
                <a:latin typeface="+mj-lt"/>
              </a:rPr>
              <a:t>3) Register Indirect addressing mode:</a:t>
            </a:r>
          </a:p>
          <a:p>
            <a:pPr>
              <a:buFont typeface="Wingdings" panose="05000000000000000000" pitchFamily="2" charset="2"/>
              <a:buChar char="Ø"/>
            </a:pPr>
            <a:r>
              <a:rPr lang="en-US" sz="3200" dirty="0">
                <a:latin typeface="+mj-lt"/>
              </a:rPr>
              <a:t>the address part of instruction specifies the memory whose contents are the address of the operand.</a:t>
            </a:r>
            <a:br>
              <a:rPr lang="en-US" sz="3200" dirty="0">
                <a:latin typeface="+mj-lt"/>
              </a:rPr>
            </a:br>
            <a:r>
              <a:rPr lang="en-US" sz="3200" dirty="0">
                <a:latin typeface="+mj-lt"/>
              </a:rPr>
              <a:t>e. g. MOV R, M; MOV M, R ; STAX ; LDAX etc.</a:t>
            </a:r>
          </a:p>
        </p:txBody>
      </p:sp>
      <p:sp>
        <p:nvSpPr>
          <p:cNvPr id="4" name="Slide Number Placeholder 3">
            <a:extLst>
              <a:ext uri="{FF2B5EF4-FFF2-40B4-BE49-F238E27FC236}">
                <a16:creationId xmlns:a16="http://schemas.microsoft.com/office/drawing/2014/main" id="{5232EFCB-7F6B-48BB-8702-8DBB622EBF8E}"/>
              </a:ext>
            </a:extLst>
          </p:cNvPr>
          <p:cNvSpPr>
            <a:spLocks noGrp="1"/>
          </p:cNvSpPr>
          <p:nvPr>
            <p:ph type="sldNum" sz="quarter" idx="12"/>
          </p:nvPr>
        </p:nvSpPr>
        <p:spPr/>
        <p:txBody>
          <a:bodyPr/>
          <a:lstStyle/>
          <a:p>
            <a:fld id="{B6F15528-21DE-4FAA-801E-634DDDAF4B2B}" type="slidenum">
              <a:rPr lang="en-US" sz="1100" smtClean="0"/>
              <a:pPr/>
              <a:t>31</a:t>
            </a:fld>
            <a:endParaRPr lang="en-US" sz="1100" dirty="0"/>
          </a:p>
        </p:txBody>
      </p:sp>
    </p:spTree>
    <p:extLst>
      <p:ext uri="{BB962C8B-B14F-4D97-AF65-F5344CB8AC3E}">
        <p14:creationId xmlns:p14="http://schemas.microsoft.com/office/powerpoint/2010/main" val="3272342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7744"/>
            <a:ext cx="8229600" cy="591312"/>
          </a:xfrm>
        </p:spPr>
        <p:txBody>
          <a:bodyPr>
            <a:normAutofit fontScale="90000"/>
          </a:bodyPr>
          <a:lstStyle/>
          <a:p>
            <a:r>
              <a:rPr lang="en-US" dirty="0"/>
              <a:t>Addressing Mode Contd..</a:t>
            </a:r>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b="1" dirty="0">
                <a:latin typeface="+mj-lt"/>
              </a:rPr>
              <a:t>4) Immediate addressing mode:</a:t>
            </a:r>
          </a:p>
          <a:p>
            <a:pPr>
              <a:buFont typeface="Wingdings" panose="05000000000000000000" pitchFamily="2" charset="2"/>
              <a:buChar char="Ø"/>
            </a:pPr>
            <a:r>
              <a:rPr lang="en-US" dirty="0">
                <a:latin typeface="+mj-lt"/>
              </a:rPr>
              <a:t>the operand specifies the immediate data.</a:t>
            </a:r>
          </a:p>
          <a:p>
            <a:pPr>
              <a:buFont typeface="Wingdings" panose="05000000000000000000" pitchFamily="2" charset="2"/>
              <a:buChar char="Ø"/>
            </a:pPr>
            <a:r>
              <a:rPr lang="en-US" dirty="0">
                <a:latin typeface="+mj-lt"/>
              </a:rPr>
              <a:t>For 8-bit data, instruction size is 2 bytes and for 16 bit data, instruction size is 3 bytes.</a:t>
            </a:r>
            <a:br>
              <a:rPr lang="en-US" dirty="0">
                <a:latin typeface="+mj-lt"/>
              </a:rPr>
            </a:br>
            <a:r>
              <a:rPr lang="en-US" dirty="0">
                <a:latin typeface="+mj-lt"/>
              </a:rPr>
              <a:t>E.g. 	MVI A, 32H</a:t>
            </a:r>
            <a:br>
              <a:rPr lang="en-US" dirty="0">
                <a:latin typeface="+mj-lt"/>
              </a:rPr>
            </a:br>
            <a:r>
              <a:rPr lang="en-US" dirty="0">
                <a:latin typeface="+mj-lt"/>
              </a:rPr>
              <a:t>	LXI B, 4567H</a:t>
            </a:r>
          </a:p>
          <a:p>
            <a:pPr marL="0" indent="0">
              <a:buNone/>
            </a:pPr>
            <a:r>
              <a:rPr lang="en-US" b="1" dirty="0">
                <a:latin typeface="+mj-lt"/>
              </a:rPr>
              <a:t>5) Implied or Inherent addressing mode:</a:t>
            </a:r>
          </a:p>
          <a:p>
            <a:pPr>
              <a:buFont typeface="Wingdings" panose="05000000000000000000" pitchFamily="2" charset="2"/>
              <a:buChar char="Ø"/>
            </a:pPr>
            <a:r>
              <a:rPr lang="en-US" dirty="0">
                <a:latin typeface="+mj-lt"/>
              </a:rPr>
              <a:t>this mode do not have operands. E.g.</a:t>
            </a:r>
            <a:br>
              <a:rPr lang="en-US" dirty="0">
                <a:latin typeface="+mj-lt"/>
              </a:rPr>
            </a:br>
            <a:r>
              <a:rPr lang="en-US" dirty="0">
                <a:latin typeface="+mj-lt"/>
              </a:rPr>
              <a:t>NOP: No operation</a:t>
            </a:r>
            <a:br>
              <a:rPr lang="en-US" dirty="0">
                <a:latin typeface="+mj-lt"/>
              </a:rPr>
            </a:br>
            <a:r>
              <a:rPr lang="en-US" dirty="0">
                <a:latin typeface="+mj-lt"/>
              </a:rPr>
              <a:t>HLT: Halt</a:t>
            </a:r>
            <a:br>
              <a:rPr lang="en-US" dirty="0">
                <a:latin typeface="+mj-lt"/>
              </a:rPr>
            </a:br>
            <a:r>
              <a:rPr lang="en-US" dirty="0">
                <a:latin typeface="+mj-lt"/>
              </a:rPr>
              <a:t>EI: Enable interrupt</a:t>
            </a:r>
            <a:br>
              <a:rPr lang="en-US" dirty="0">
                <a:latin typeface="+mj-lt"/>
              </a:rPr>
            </a:br>
            <a:r>
              <a:rPr lang="en-US" dirty="0">
                <a:latin typeface="+mj-lt"/>
              </a:rPr>
              <a:t>DI: Disable interrupt</a:t>
            </a:r>
          </a:p>
        </p:txBody>
      </p:sp>
      <p:sp>
        <p:nvSpPr>
          <p:cNvPr id="5" name="Slide Number Placeholder 4">
            <a:extLst>
              <a:ext uri="{FF2B5EF4-FFF2-40B4-BE49-F238E27FC236}">
                <a16:creationId xmlns:a16="http://schemas.microsoft.com/office/drawing/2014/main" id="{67729977-4042-44B5-A080-FBA459C56E7A}"/>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F21C-88DF-4523-B6EA-B7BBA603CB60}"/>
              </a:ext>
            </a:extLst>
          </p:cNvPr>
          <p:cNvSpPr>
            <a:spLocks noGrp="1"/>
          </p:cNvSpPr>
          <p:nvPr>
            <p:ph type="title"/>
          </p:nvPr>
        </p:nvSpPr>
        <p:spPr>
          <a:xfrm>
            <a:off x="457200" y="704088"/>
            <a:ext cx="8229600" cy="515112"/>
          </a:xfrm>
        </p:spPr>
        <p:txBody>
          <a:bodyPr>
            <a:normAutofit fontScale="90000"/>
          </a:bodyPr>
          <a:lstStyle/>
          <a:p>
            <a:r>
              <a:rPr lang="en-US" sz="3200" b="1" i="0" u="none" strike="noStrike" baseline="0" dirty="0" smtClean="0">
                <a:solidFill>
                  <a:srgbClr val="0070C0"/>
                </a:solidFill>
                <a:latin typeface="Calibri" panose="020F0502020204030204" pitchFamily="34" charset="0"/>
              </a:rPr>
              <a:t>2)Arithmetic </a:t>
            </a:r>
            <a:r>
              <a:rPr lang="en-US" sz="3200" b="1" i="0" u="none" strike="noStrike" baseline="0" dirty="0">
                <a:solidFill>
                  <a:srgbClr val="0070C0"/>
                </a:solidFill>
                <a:latin typeface="Calibri" panose="020F0502020204030204" pitchFamily="34" charset="0"/>
              </a:rPr>
              <a:t>group Instructions</a:t>
            </a:r>
            <a:endParaRPr lang="en-US" sz="2800" dirty="0">
              <a:solidFill>
                <a:srgbClr val="0070C0"/>
              </a:solidFill>
            </a:endParaRPr>
          </a:p>
        </p:txBody>
      </p:sp>
      <p:sp>
        <p:nvSpPr>
          <p:cNvPr id="3" name="Content Placeholder 2">
            <a:extLst>
              <a:ext uri="{FF2B5EF4-FFF2-40B4-BE49-F238E27FC236}">
                <a16:creationId xmlns:a16="http://schemas.microsoft.com/office/drawing/2014/main" id="{19101F10-E256-46A3-BC19-F3EDF0A2FB4F}"/>
              </a:ext>
            </a:extLst>
          </p:cNvPr>
          <p:cNvSpPr>
            <a:spLocks noGrp="1"/>
          </p:cNvSpPr>
          <p:nvPr>
            <p:ph idx="1"/>
          </p:nvPr>
        </p:nvSpPr>
        <p:spPr>
          <a:xfrm>
            <a:off x="457200" y="1447800"/>
            <a:ext cx="8382000" cy="5029200"/>
          </a:xfrm>
        </p:spPr>
        <p:txBody>
          <a:bodyPr>
            <a:normAutofit fontScale="77500" lnSpcReduction="20000"/>
          </a:bodyPr>
          <a:lstStyle/>
          <a:p>
            <a:pPr>
              <a:buFont typeface="Wingdings" panose="05000000000000000000" pitchFamily="2" charset="2"/>
              <a:buChar char="v"/>
            </a:pPr>
            <a:r>
              <a:rPr lang="en-US" sz="2100" b="1" dirty="0">
                <a:solidFill>
                  <a:srgbClr val="0070C0"/>
                </a:solidFill>
                <a:latin typeface="Calibri" panose="020F0502020204030204" pitchFamily="34" charset="0"/>
              </a:rPr>
              <a:t>A</a:t>
            </a:r>
            <a:r>
              <a:rPr lang="en-US" sz="2100" b="1" i="0" u="none" strike="noStrike" baseline="0" dirty="0">
                <a:solidFill>
                  <a:srgbClr val="0070C0"/>
                </a:solidFill>
                <a:latin typeface="Calibri" panose="020F0502020204030204" pitchFamily="34" charset="0"/>
              </a:rPr>
              <a:t>ssume implicitly that accumulator is one of the operands.</a:t>
            </a:r>
          </a:p>
          <a:p>
            <a:pPr>
              <a:buFont typeface="Wingdings" panose="05000000000000000000" pitchFamily="2" charset="2"/>
              <a:buChar char="v"/>
            </a:pPr>
            <a:r>
              <a:rPr lang="en-US" sz="2100" b="1" dirty="0">
                <a:solidFill>
                  <a:srgbClr val="0070C0"/>
                </a:solidFill>
                <a:latin typeface="Calibri" panose="020F0502020204030204" pitchFamily="34" charset="0"/>
              </a:rPr>
              <a:t>M</a:t>
            </a:r>
            <a:r>
              <a:rPr lang="en-US" sz="2100" b="1" i="0" u="none" strike="noStrike" baseline="0" dirty="0">
                <a:solidFill>
                  <a:srgbClr val="0070C0"/>
                </a:solidFill>
                <a:latin typeface="Calibri" panose="020F0502020204030204" pitchFamily="34" charset="0"/>
              </a:rPr>
              <a:t>odify all flags according to the result. </a:t>
            </a:r>
          </a:p>
          <a:p>
            <a:pPr>
              <a:buFont typeface="Wingdings" panose="05000000000000000000" pitchFamily="2" charset="2"/>
              <a:buChar char="v"/>
            </a:pPr>
            <a:r>
              <a:rPr lang="en-US" sz="2100" b="1" i="0" u="none" strike="noStrike" baseline="0" dirty="0">
                <a:solidFill>
                  <a:srgbClr val="0070C0"/>
                </a:solidFill>
                <a:latin typeface="Calibri" panose="020F0502020204030204" pitchFamily="34" charset="0"/>
              </a:rPr>
              <a:t>Result is stored in accumulator. </a:t>
            </a:r>
            <a:endParaRPr lang="en-US" sz="2100" b="1" i="0" u="none" strike="noStrike" baseline="0" dirty="0">
              <a:solidFill>
                <a:srgbClr val="0070C0"/>
              </a:solidFill>
              <a:latin typeface="+mj-lt"/>
            </a:endParaRPr>
          </a:p>
          <a:p>
            <a:pPr marL="0" indent="0">
              <a:buNone/>
            </a:pPr>
            <a:r>
              <a:rPr lang="en-US" sz="1800" b="1" i="0" u="none" strike="noStrike" baseline="0" dirty="0">
                <a:solidFill>
                  <a:srgbClr val="000000"/>
                </a:solidFill>
                <a:latin typeface="+mj-lt"/>
              </a:rPr>
              <a:t>1) ADD R/M </a:t>
            </a:r>
            <a:endParaRPr lang="en-US" sz="1800" b="0" i="0" u="none" strike="noStrike" baseline="0" dirty="0">
              <a:solidFill>
                <a:srgbClr val="000000"/>
              </a:solidFill>
              <a:latin typeface="+mj-lt"/>
            </a:endParaRPr>
          </a:p>
          <a:p>
            <a:r>
              <a:rPr lang="en-US" sz="1800" b="0" i="0" u="none" strike="noStrike" baseline="0" dirty="0">
                <a:solidFill>
                  <a:srgbClr val="000000"/>
                </a:solidFill>
                <a:latin typeface="+mj-lt"/>
              </a:rPr>
              <a:t> 1 byte add instruction. </a:t>
            </a:r>
          </a:p>
          <a:p>
            <a:r>
              <a:rPr lang="en-US" sz="1800" b="0" i="0" u="none" strike="noStrike" baseline="0" dirty="0">
                <a:solidFill>
                  <a:srgbClr val="000000"/>
                </a:solidFill>
                <a:latin typeface="+mj-lt"/>
              </a:rPr>
              <a:t> Adds the contents of register/memory to the contents of the accumulator and stores the result in accumulator. </a:t>
            </a:r>
          </a:p>
          <a:p>
            <a:r>
              <a:rPr lang="en-US" sz="1800" dirty="0">
                <a:solidFill>
                  <a:srgbClr val="000000"/>
                </a:solidFill>
                <a:latin typeface="+mj-lt"/>
              </a:rPr>
              <a:t>If the result is greater than 8 bit , then carry flag is set.</a:t>
            </a:r>
            <a:endParaRPr lang="en-US" sz="1800" b="0" i="0" u="none" strike="noStrike" baseline="0" dirty="0">
              <a:solidFill>
                <a:srgbClr val="000000"/>
              </a:solidFill>
              <a:latin typeface="+mj-lt"/>
            </a:endParaRPr>
          </a:p>
          <a:p>
            <a:r>
              <a:rPr lang="en-US" sz="1800" b="0" i="0" u="none" strike="noStrike" baseline="0" dirty="0">
                <a:solidFill>
                  <a:srgbClr val="000000"/>
                </a:solidFill>
                <a:latin typeface="+mj-lt"/>
              </a:rPr>
              <a:t> E. g. ADD E	; A</a:t>
            </a:r>
            <a:r>
              <a:rPr lang="en-US" sz="1800" dirty="0">
                <a:latin typeface="+mj-lt"/>
              </a:rPr>
              <a:t> ←</a:t>
            </a:r>
            <a:r>
              <a:rPr lang="en-US" sz="1800" b="0" i="0" u="none" strike="noStrike" baseline="0" dirty="0">
                <a:solidFill>
                  <a:srgbClr val="000000"/>
                </a:solidFill>
                <a:latin typeface="+mj-lt"/>
              </a:rPr>
              <a:t> </a:t>
            </a:r>
            <a:r>
              <a:rPr lang="en-US" sz="1800" b="0" i="0" u="none" strike="noStrike" baseline="0" dirty="0" smtClean="0">
                <a:solidFill>
                  <a:srgbClr val="000000"/>
                </a:solidFill>
                <a:latin typeface="+mj-lt"/>
              </a:rPr>
              <a:t>A </a:t>
            </a:r>
            <a:r>
              <a:rPr lang="en-US" sz="1800" b="0" i="0" u="none" strike="noStrike" baseline="0" dirty="0">
                <a:solidFill>
                  <a:srgbClr val="000000"/>
                </a:solidFill>
                <a:latin typeface="+mj-lt"/>
              </a:rPr>
              <a:t>+ </a:t>
            </a:r>
            <a:r>
              <a:rPr lang="en-US" sz="1800" b="0" i="0" u="none" strike="noStrike" baseline="0" dirty="0" smtClean="0">
                <a:solidFill>
                  <a:srgbClr val="000000"/>
                </a:solidFill>
                <a:latin typeface="+mj-lt"/>
              </a:rPr>
              <a:t>E</a:t>
            </a:r>
            <a:endParaRPr lang="en-US" sz="1800" b="0" i="0" u="none" strike="noStrike" baseline="0" dirty="0">
              <a:solidFill>
                <a:srgbClr val="000000"/>
              </a:solidFill>
              <a:latin typeface="+mj-lt"/>
            </a:endParaRPr>
          </a:p>
          <a:p>
            <a:pPr marL="0" indent="0">
              <a:buNone/>
            </a:pPr>
            <a:r>
              <a:rPr lang="it-IT" sz="1800" b="1" i="0" u="none" strike="noStrike" baseline="0" dirty="0">
                <a:solidFill>
                  <a:srgbClr val="000000"/>
                </a:solidFill>
                <a:latin typeface="+mj-lt"/>
              </a:rPr>
              <a:t>2) ADI 8 bit data </a:t>
            </a:r>
            <a:endParaRPr lang="it-IT" sz="1800" b="0" i="0" u="none" strike="noStrike" baseline="0" dirty="0">
              <a:solidFill>
                <a:srgbClr val="000000"/>
              </a:solidFill>
              <a:latin typeface="+mj-lt"/>
            </a:endParaRPr>
          </a:p>
          <a:p>
            <a:r>
              <a:rPr lang="en-US" sz="1800" b="0" i="0" u="none" strike="noStrike" baseline="0" dirty="0">
                <a:solidFill>
                  <a:srgbClr val="000000"/>
                </a:solidFill>
                <a:latin typeface="+mj-lt"/>
              </a:rPr>
              <a:t> 2 byte add immediate instruction. </a:t>
            </a:r>
          </a:p>
          <a:p>
            <a:r>
              <a:rPr lang="en-US" sz="1800" b="0" i="0" u="none" strike="noStrike" baseline="0" dirty="0">
                <a:solidFill>
                  <a:srgbClr val="000000"/>
                </a:solidFill>
                <a:latin typeface="+mj-lt"/>
              </a:rPr>
              <a:t> Adds the 8 bit data with the contents of accumulator and stores result in accumulator. </a:t>
            </a:r>
          </a:p>
          <a:p>
            <a:r>
              <a:rPr lang="it-IT" sz="1800" b="0" i="0" u="none" strike="noStrike" baseline="0" dirty="0">
                <a:solidFill>
                  <a:srgbClr val="000000"/>
                </a:solidFill>
                <a:latin typeface="+mj-lt"/>
              </a:rPr>
              <a:t> E g. ADI B7H	 ; A</a:t>
            </a:r>
            <a:r>
              <a:rPr lang="en-US" sz="1800" dirty="0">
                <a:latin typeface="+mj-lt"/>
              </a:rPr>
              <a:t> </a:t>
            </a:r>
            <a:r>
              <a:rPr lang="en-US" sz="1800" dirty="0" smtClean="0">
                <a:latin typeface="+mj-lt"/>
              </a:rPr>
              <a:t>←</a:t>
            </a:r>
            <a:r>
              <a:rPr lang="en-US" sz="1800" dirty="0">
                <a:latin typeface="+mj-lt"/>
              </a:rPr>
              <a:t> </a:t>
            </a:r>
            <a:r>
              <a:rPr lang="it-IT" sz="1800" b="0" i="0" u="none" strike="noStrike" baseline="0" dirty="0" smtClean="0">
                <a:solidFill>
                  <a:srgbClr val="000000"/>
                </a:solidFill>
                <a:latin typeface="+mj-lt"/>
              </a:rPr>
              <a:t>A+B7H </a:t>
            </a:r>
            <a:endParaRPr lang="it-IT" sz="1800" b="0" i="0" u="none" strike="noStrike" baseline="0" dirty="0">
              <a:solidFill>
                <a:srgbClr val="000000"/>
              </a:solidFill>
              <a:latin typeface="+mj-lt"/>
            </a:endParaRPr>
          </a:p>
          <a:p>
            <a:pPr marL="0" indent="0">
              <a:buNone/>
            </a:pPr>
            <a:r>
              <a:rPr lang="en-US" sz="1800" b="1" i="0" u="none" strike="noStrike" baseline="0" dirty="0">
                <a:solidFill>
                  <a:srgbClr val="000000"/>
                </a:solidFill>
                <a:latin typeface="+mj-lt"/>
              </a:rPr>
              <a:t>3) SUB R/M </a:t>
            </a:r>
            <a:endParaRPr lang="en-US" sz="1800" b="0" i="0" u="none" strike="noStrike" baseline="0" dirty="0">
              <a:solidFill>
                <a:srgbClr val="000000"/>
              </a:solidFill>
              <a:latin typeface="+mj-lt"/>
            </a:endParaRPr>
          </a:p>
          <a:p>
            <a:r>
              <a:rPr lang="en-US" sz="1800" b="0" i="0" u="none" strike="noStrike" baseline="0" dirty="0">
                <a:solidFill>
                  <a:srgbClr val="000000"/>
                </a:solidFill>
                <a:latin typeface="+mj-lt"/>
              </a:rPr>
              <a:t> 1 byte subtract instruction. </a:t>
            </a:r>
          </a:p>
          <a:p>
            <a:r>
              <a:rPr lang="en-US" sz="1800" b="0" i="0" u="none" strike="noStrike" baseline="0" dirty="0">
                <a:solidFill>
                  <a:srgbClr val="000000"/>
                </a:solidFill>
                <a:latin typeface="+mj-lt"/>
              </a:rPr>
              <a:t> Subtracts the contents of specified register / memory with the contents of accumulator and stores the result in accumulator. </a:t>
            </a:r>
          </a:p>
          <a:p>
            <a:r>
              <a:rPr lang="pt-BR" sz="1800" b="0" i="0" u="none" strike="noStrike" baseline="0" dirty="0">
                <a:solidFill>
                  <a:srgbClr val="000000"/>
                </a:solidFill>
                <a:latin typeface="+mj-lt"/>
              </a:rPr>
              <a:t> E. g. SUB D	 ; A </a:t>
            </a:r>
            <a:r>
              <a:rPr lang="en-US" sz="1800" dirty="0" smtClean="0">
                <a:latin typeface="+mj-lt"/>
              </a:rPr>
              <a:t>←</a:t>
            </a:r>
            <a:r>
              <a:rPr lang="pt-BR" sz="1800" b="0" i="0" u="none" strike="noStrike" baseline="0" dirty="0" smtClean="0">
                <a:solidFill>
                  <a:srgbClr val="000000"/>
                </a:solidFill>
                <a:latin typeface="+mj-lt"/>
              </a:rPr>
              <a:t> A</a:t>
            </a:r>
            <a:r>
              <a:rPr lang="pt-BR" sz="1800" b="0" i="0" u="none" strike="noStrike" dirty="0" smtClean="0">
                <a:solidFill>
                  <a:srgbClr val="000000"/>
                </a:solidFill>
                <a:latin typeface="+mj-lt"/>
              </a:rPr>
              <a:t> </a:t>
            </a:r>
            <a:r>
              <a:rPr lang="pt-BR" sz="1800" b="0" i="0" u="none" strike="noStrike" baseline="0" dirty="0" smtClean="0">
                <a:solidFill>
                  <a:srgbClr val="000000"/>
                </a:solidFill>
                <a:latin typeface="+mj-lt"/>
              </a:rPr>
              <a:t>-</a:t>
            </a:r>
            <a:r>
              <a:rPr lang="pt-BR" sz="1800" b="0" i="0" u="none" strike="noStrike" dirty="0" smtClean="0">
                <a:solidFill>
                  <a:srgbClr val="000000"/>
                </a:solidFill>
                <a:latin typeface="+mj-lt"/>
              </a:rPr>
              <a:t> </a:t>
            </a:r>
            <a:r>
              <a:rPr lang="pt-BR" sz="1800" b="0" i="0" u="none" strike="noStrike" baseline="0" dirty="0" smtClean="0">
                <a:solidFill>
                  <a:srgbClr val="000000"/>
                </a:solidFill>
                <a:latin typeface="+mj-lt"/>
              </a:rPr>
              <a:t>D </a:t>
            </a:r>
            <a:endParaRPr lang="pt-BR" sz="1800" b="0" i="0" u="none" strike="noStrike" baseline="0" dirty="0">
              <a:solidFill>
                <a:srgbClr val="000000"/>
              </a:solidFill>
              <a:latin typeface="+mj-lt"/>
            </a:endParaRPr>
          </a:p>
          <a:p>
            <a:pPr marL="0" indent="0">
              <a:buNone/>
            </a:pPr>
            <a:r>
              <a:rPr lang="it-IT" sz="1800" b="1" i="0" u="none" strike="noStrike" baseline="0" dirty="0">
                <a:solidFill>
                  <a:srgbClr val="000000"/>
                </a:solidFill>
                <a:latin typeface="+mj-lt"/>
              </a:rPr>
              <a:t>4) SUI 8 bit data </a:t>
            </a:r>
            <a:endParaRPr lang="it-IT" sz="1800" b="0" i="0" u="none" strike="noStrike" baseline="0" dirty="0">
              <a:solidFill>
                <a:srgbClr val="000000"/>
              </a:solidFill>
              <a:latin typeface="+mj-lt"/>
            </a:endParaRPr>
          </a:p>
          <a:p>
            <a:r>
              <a:rPr lang="en-US" sz="1800" b="0" i="0" u="none" strike="noStrike" baseline="0" dirty="0">
                <a:solidFill>
                  <a:srgbClr val="000000"/>
                </a:solidFill>
                <a:latin typeface="+mj-lt"/>
              </a:rPr>
              <a:t> 2 byte subtract immediate instruction. </a:t>
            </a:r>
          </a:p>
          <a:p>
            <a:pPr algn="l"/>
            <a:r>
              <a:rPr lang="en-US" sz="1800" b="0" i="0" u="none" strike="noStrike" baseline="0" dirty="0">
                <a:solidFill>
                  <a:srgbClr val="000000"/>
                </a:solidFill>
                <a:latin typeface="+mj-lt"/>
              </a:rPr>
              <a:t> Subtracts the 8 bit data from the contents of accumulator stores result in </a:t>
            </a:r>
          </a:p>
          <a:p>
            <a:r>
              <a:rPr lang="en-US" sz="1800" b="0" i="0" u="none" strike="noStrike" baseline="0" dirty="0">
                <a:solidFill>
                  <a:srgbClr val="000000"/>
                </a:solidFill>
                <a:latin typeface="+mj-lt"/>
              </a:rPr>
              <a:t>in accumulator. </a:t>
            </a:r>
          </a:p>
          <a:p>
            <a:r>
              <a:rPr lang="pt-BR" sz="1800" b="0" i="0" u="none" strike="noStrike" baseline="0" dirty="0">
                <a:solidFill>
                  <a:srgbClr val="000000"/>
                </a:solidFill>
                <a:latin typeface="+mj-lt"/>
              </a:rPr>
              <a:t>E. g. SUI D3H	; A</a:t>
            </a:r>
            <a:r>
              <a:rPr lang="en-US" sz="1800" dirty="0">
                <a:latin typeface="+mj-lt"/>
              </a:rPr>
              <a:t> ←</a:t>
            </a:r>
            <a:r>
              <a:rPr lang="pt-BR" sz="1800" b="0" i="0" u="none" strike="noStrike" baseline="0" dirty="0">
                <a:solidFill>
                  <a:srgbClr val="000000"/>
                </a:solidFill>
                <a:latin typeface="+mj-lt"/>
              </a:rPr>
              <a:t> </a:t>
            </a:r>
            <a:r>
              <a:rPr lang="pt-BR" sz="1800" b="0" i="0" u="none" strike="noStrike" baseline="0" dirty="0" smtClean="0">
                <a:solidFill>
                  <a:srgbClr val="000000"/>
                </a:solidFill>
                <a:latin typeface="+mj-lt"/>
              </a:rPr>
              <a:t>A-D3H </a:t>
            </a:r>
            <a:endParaRPr lang="pt-BR" sz="1800" b="0" i="0" u="none" strike="noStrike" baseline="0" dirty="0">
              <a:solidFill>
                <a:srgbClr val="000000"/>
              </a:solidFill>
              <a:latin typeface="+mj-lt"/>
            </a:endParaRPr>
          </a:p>
          <a:p>
            <a:pPr marL="0" indent="0">
              <a:buNone/>
            </a:pPr>
            <a:endParaRPr lang="en-US" sz="1800" b="0" i="0" u="none" strike="noStrike" baseline="0" dirty="0">
              <a:solidFill>
                <a:srgbClr val="000000"/>
              </a:solidFill>
              <a:latin typeface="+mj-lt"/>
            </a:endParaRPr>
          </a:p>
          <a:p>
            <a:pPr marL="0" indent="0">
              <a:buNone/>
            </a:pPr>
            <a:endParaRPr lang="en-US" sz="1800" b="0" i="0" u="none" strike="noStrike" baseline="0" dirty="0">
              <a:solidFill>
                <a:srgbClr val="000000"/>
              </a:solidFill>
              <a:latin typeface="+mj-lt"/>
            </a:endParaRPr>
          </a:p>
        </p:txBody>
      </p:sp>
      <p:sp>
        <p:nvSpPr>
          <p:cNvPr id="4" name="Slide Number Placeholder 3">
            <a:extLst>
              <a:ext uri="{FF2B5EF4-FFF2-40B4-BE49-F238E27FC236}">
                <a16:creationId xmlns:a16="http://schemas.microsoft.com/office/drawing/2014/main" id="{FE6104BC-5BFD-47B9-AC99-09797C5E615C}"/>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3706438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86B-91C5-4616-8375-BB13CE3BECAF}"/>
              </a:ext>
            </a:extLst>
          </p:cNvPr>
          <p:cNvSpPr>
            <a:spLocks noGrp="1"/>
          </p:cNvSpPr>
          <p:nvPr>
            <p:ph type="title"/>
          </p:nvPr>
        </p:nvSpPr>
        <p:spPr>
          <a:xfrm>
            <a:off x="457200" y="704088"/>
            <a:ext cx="8229600" cy="515112"/>
          </a:xfrm>
        </p:spPr>
        <p:txBody>
          <a:bodyPr>
            <a:normAutofit fontScale="90000"/>
          </a:bodyPr>
          <a:lstStyle/>
          <a:p>
            <a:r>
              <a:rPr lang="en-US" sz="3600" b="1" i="0" u="none" strike="noStrike" baseline="0" dirty="0">
                <a:solidFill>
                  <a:srgbClr val="000000"/>
                </a:solidFill>
                <a:latin typeface="Calibri" panose="020F0502020204030204" pitchFamily="34" charset="0"/>
              </a:rPr>
              <a:t>Arithmetic group Instructions</a:t>
            </a:r>
            <a:endParaRPr lang="en-US" sz="3200" dirty="0"/>
          </a:p>
        </p:txBody>
      </p:sp>
      <p:sp>
        <p:nvSpPr>
          <p:cNvPr id="3" name="Content Placeholder 2">
            <a:extLst>
              <a:ext uri="{FF2B5EF4-FFF2-40B4-BE49-F238E27FC236}">
                <a16:creationId xmlns:a16="http://schemas.microsoft.com/office/drawing/2014/main" id="{82FE20E4-23DF-4A8A-933B-B7A4BDDFBB0D}"/>
              </a:ext>
            </a:extLst>
          </p:cNvPr>
          <p:cNvSpPr>
            <a:spLocks noGrp="1"/>
          </p:cNvSpPr>
          <p:nvPr>
            <p:ph idx="1"/>
          </p:nvPr>
        </p:nvSpPr>
        <p:spPr>
          <a:xfrm>
            <a:off x="444500" y="1295400"/>
            <a:ext cx="8229600" cy="5387975"/>
          </a:xfrm>
        </p:spPr>
        <p:txBody>
          <a:bodyPr>
            <a:normAutofit fontScale="92500" lnSpcReduction="20000"/>
          </a:bodyPr>
          <a:lstStyle/>
          <a:p>
            <a:pPr marL="0" indent="0">
              <a:buNone/>
            </a:pPr>
            <a:endParaRPr lang="pt-BR" sz="1800" b="0" i="0" u="none" strike="noStrike" baseline="0" dirty="0">
              <a:solidFill>
                <a:srgbClr val="000000"/>
              </a:solidFill>
              <a:latin typeface="+mj-lt"/>
            </a:endParaRPr>
          </a:p>
          <a:p>
            <a:pPr marL="0" indent="0">
              <a:buNone/>
            </a:pPr>
            <a:r>
              <a:rPr lang="pt-BR" sz="1800" b="1" i="0" u="none" strike="noStrike" baseline="0" dirty="0">
                <a:solidFill>
                  <a:srgbClr val="000000"/>
                </a:solidFill>
                <a:latin typeface="+mj-lt"/>
              </a:rPr>
              <a:t>5) INR R/M; DCR R/M </a:t>
            </a:r>
            <a:endParaRPr lang="pt-BR" sz="1800" b="0" i="0" u="none" strike="noStrike" baseline="0" dirty="0">
              <a:solidFill>
                <a:srgbClr val="000000"/>
              </a:solidFill>
              <a:latin typeface="+mj-lt"/>
            </a:endParaRPr>
          </a:p>
          <a:p>
            <a:r>
              <a:rPr lang="en-US" sz="1800" b="0" i="0" u="none" strike="noStrike" baseline="0" dirty="0">
                <a:solidFill>
                  <a:srgbClr val="000000"/>
                </a:solidFill>
                <a:latin typeface="+mj-lt"/>
              </a:rPr>
              <a:t> 1 byte increment / decrement instructions. </a:t>
            </a:r>
          </a:p>
          <a:p>
            <a:r>
              <a:rPr lang="en-US" sz="1800" b="0" i="0" u="none" strike="noStrike" baseline="0" dirty="0">
                <a:solidFill>
                  <a:srgbClr val="000000"/>
                </a:solidFill>
                <a:latin typeface="+mj-lt"/>
              </a:rPr>
              <a:t>Increase / decrease the contents of register or memory by 1 respectively. </a:t>
            </a:r>
          </a:p>
          <a:p>
            <a:r>
              <a:rPr lang="de-DE" sz="1800" b="0" i="0" u="none" strike="noStrike" baseline="0" dirty="0">
                <a:solidFill>
                  <a:srgbClr val="000000"/>
                </a:solidFill>
                <a:latin typeface="+mj-lt"/>
              </a:rPr>
              <a:t> E. g. DCR B    ; B=B-1 	</a:t>
            </a:r>
            <a:r>
              <a:rPr lang="en-US" sz="1600" b="0" i="0" u="none" strike="noStrike" baseline="0" dirty="0">
                <a:solidFill>
                  <a:srgbClr val="000000"/>
                </a:solidFill>
                <a:latin typeface="+mj-lt"/>
              </a:rPr>
              <a:t>DCR M     ; [HL] = [HL]-1</a:t>
            </a:r>
          </a:p>
          <a:p>
            <a:pPr marL="393192" lvl="1" indent="0">
              <a:buNone/>
            </a:pPr>
            <a:r>
              <a:rPr lang="en-US" sz="1600" b="0" i="0" u="none" strike="noStrike" baseline="0" dirty="0">
                <a:solidFill>
                  <a:srgbClr val="000000"/>
                </a:solidFill>
                <a:latin typeface="+mj-lt"/>
              </a:rPr>
              <a:t>       INR A       ; A=A+1	 INR M     ;[HL]= [HL] +1 </a:t>
            </a:r>
          </a:p>
          <a:p>
            <a:pPr marL="0" indent="0">
              <a:buNone/>
            </a:pPr>
            <a:r>
              <a:rPr lang="en-US" sz="1800" b="1" i="0" u="none" strike="noStrike" baseline="0" dirty="0">
                <a:solidFill>
                  <a:srgbClr val="000000"/>
                </a:solidFill>
                <a:latin typeface="+mj-lt"/>
              </a:rPr>
              <a:t>6) INX Rp, DCX </a:t>
            </a:r>
            <a:r>
              <a:rPr lang="en-US" sz="1800" b="1" dirty="0" err="1">
                <a:solidFill>
                  <a:srgbClr val="000000"/>
                </a:solidFill>
              </a:rPr>
              <a:t>Rp</a:t>
            </a:r>
            <a:r>
              <a:rPr lang="en-US" sz="1800" b="1" dirty="0">
                <a:solidFill>
                  <a:srgbClr val="000000"/>
                </a:solidFill>
              </a:rPr>
              <a:t> </a:t>
            </a:r>
            <a:r>
              <a:rPr lang="en-US" sz="1800" b="1" i="0" u="none" strike="noStrike" baseline="0" dirty="0" smtClean="0">
                <a:solidFill>
                  <a:srgbClr val="000000"/>
                </a:solidFill>
                <a:latin typeface="+mj-lt"/>
              </a:rPr>
              <a:t> </a:t>
            </a:r>
            <a:endParaRPr lang="en-US" sz="1800" b="1" i="0" u="none" strike="noStrike" baseline="0" dirty="0">
              <a:solidFill>
                <a:srgbClr val="000000"/>
              </a:solidFill>
              <a:latin typeface="+mj-lt"/>
            </a:endParaRPr>
          </a:p>
          <a:p>
            <a:r>
              <a:rPr lang="en-US" sz="1800" b="0" i="0" u="none" strike="noStrike" baseline="0" dirty="0">
                <a:solidFill>
                  <a:srgbClr val="000000"/>
                </a:solidFill>
                <a:latin typeface="+mj-lt"/>
              </a:rPr>
              <a:t> 1 byte instruction. </a:t>
            </a:r>
          </a:p>
          <a:p>
            <a:r>
              <a:rPr lang="en-US" sz="1800" b="0" i="0" u="none" strike="noStrike" baseline="0" dirty="0">
                <a:solidFill>
                  <a:srgbClr val="000000"/>
                </a:solidFill>
                <a:latin typeface="+mj-lt"/>
              </a:rPr>
              <a:t> Increase and decrease the register pair by 1. </a:t>
            </a:r>
          </a:p>
          <a:p>
            <a:pPr marL="365760" lvl="1" indent="0">
              <a:buNone/>
            </a:pPr>
            <a:r>
              <a:rPr lang="en-US" sz="1600" b="0" i="0" u="none" strike="noStrike" baseline="0" dirty="0">
                <a:solidFill>
                  <a:srgbClr val="000000"/>
                </a:solidFill>
                <a:latin typeface="+mj-lt"/>
              </a:rPr>
              <a:t> E.g. INX B    ;BC=BC+1 	DCX D   ;DE=DE-1 </a:t>
            </a:r>
          </a:p>
          <a:p>
            <a:r>
              <a:rPr lang="en-US" sz="1800" b="0" i="0" u="none" strike="noStrike" baseline="0" dirty="0">
                <a:solidFill>
                  <a:srgbClr val="000000"/>
                </a:solidFill>
                <a:latin typeface="+mj-lt"/>
              </a:rPr>
              <a:t> No flags affected </a:t>
            </a:r>
            <a:r>
              <a:rPr lang="en-US" sz="1600" b="0" i="0" u="none" strike="noStrike" baseline="0" dirty="0">
                <a:solidFill>
                  <a:srgbClr val="000000"/>
                </a:solidFill>
                <a:latin typeface="+mj-lt"/>
              </a:rPr>
              <a:t>	</a:t>
            </a:r>
          </a:p>
          <a:p>
            <a:pPr marL="0" indent="0">
              <a:buNone/>
            </a:pPr>
            <a:r>
              <a:rPr lang="en-US" sz="1800" b="1" i="0" u="none" strike="noStrike" baseline="0" dirty="0">
                <a:solidFill>
                  <a:srgbClr val="000000"/>
                </a:solidFill>
                <a:latin typeface="+mj-lt"/>
              </a:rPr>
              <a:t>7) ADC R/M (Add with Carry)</a:t>
            </a:r>
          </a:p>
          <a:p>
            <a:pPr>
              <a:buFont typeface="Arial" panose="020B0604020202020204" pitchFamily="34" charset="0"/>
              <a:buChar char="•"/>
            </a:pPr>
            <a:r>
              <a:rPr lang="en-US" sz="1800" b="0" i="0" u="none" strike="noStrike" baseline="0" dirty="0">
                <a:solidFill>
                  <a:srgbClr val="000000"/>
                </a:solidFill>
                <a:latin typeface="+mj-lt"/>
              </a:rPr>
              <a:t> 1 byte instruction</a:t>
            </a:r>
            <a:r>
              <a:rPr lang="it-IT" sz="1800" b="0" i="0" u="none" strike="noStrike" baseline="0" dirty="0">
                <a:solidFill>
                  <a:srgbClr val="000000"/>
                </a:solidFill>
                <a:latin typeface="+mj-lt"/>
              </a:rPr>
              <a:t> </a:t>
            </a:r>
          </a:p>
          <a:p>
            <a:r>
              <a:rPr lang="en-US" sz="1800" b="0" i="0" u="none" strike="noStrike" baseline="0" dirty="0">
                <a:solidFill>
                  <a:srgbClr val="000000"/>
                </a:solidFill>
                <a:latin typeface="+mj-lt"/>
              </a:rPr>
              <a:t> Adds the accumulator with the contents of register or memory content </a:t>
            </a:r>
            <a:r>
              <a:rPr lang="en-US" sz="1800" dirty="0">
                <a:solidFill>
                  <a:srgbClr val="000000"/>
                </a:solidFill>
                <a:latin typeface="+mj-lt"/>
              </a:rPr>
              <a:t>and </a:t>
            </a:r>
            <a:r>
              <a:rPr lang="en-US" sz="1800" b="0" i="0" u="none" strike="noStrike" baseline="0" dirty="0">
                <a:solidFill>
                  <a:srgbClr val="000000"/>
                </a:solidFill>
                <a:latin typeface="+mj-lt"/>
              </a:rPr>
              <a:t>previous carry. The result is stored in accumulator</a:t>
            </a:r>
          </a:p>
          <a:p>
            <a:r>
              <a:rPr lang="en-US" sz="1800" b="0" i="0" u="none" strike="noStrike" baseline="0" dirty="0">
                <a:solidFill>
                  <a:srgbClr val="000000"/>
                </a:solidFill>
                <a:latin typeface="+mj-lt"/>
              </a:rPr>
              <a:t> E.g. ADC B          ; A</a:t>
            </a:r>
            <a:r>
              <a:rPr lang="en-US" sz="1800" dirty="0">
                <a:latin typeface="+mj-lt"/>
              </a:rPr>
              <a:t> ←</a:t>
            </a:r>
            <a:r>
              <a:rPr lang="en-US" sz="1800" b="0" i="0" u="none" strike="noStrike" baseline="0" dirty="0">
                <a:solidFill>
                  <a:srgbClr val="000000"/>
                </a:solidFill>
                <a:latin typeface="+mj-lt"/>
              </a:rPr>
              <a:t> A+B+</a:t>
            </a:r>
            <a:r>
              <a:rPr lang="en-US" sz="1800" b="1" i="0" u="none" strike="noStrike" baseline="0" dirty="0">
                <a:solidFill>
                  <a:srgbClr val="000000"/>
                </a:solidFill>
                <a:latin typeface="+mj-lt"/>
              </a:rPr>
              <a:t>CY </a:t>
            </a:r>
          </a:p>
          <a:p>
            <a:pPr marL="0" indent="0">
              <a:buNone/>
            </a:pPr>
            <a:r>
              <a:rPr lang="en-US" sz="1800" b="1" dirty="0">
                <a:solidFill>
                  <a:srgbClr val="000000"/>
                </a:solidFill>
                <a:latin typeface="+mj-lt"/>
              </a:rPr>
              <a:t>8)</a:t>
            </a:r>
            <a:r>
              <a:rPr lang="it-IT" sz="1800" b="1" i="0" u="none" strike="noStrike" baseline="0" dirty="0">
                <a:solidFill>
                  <a:srgbClr val="000000"/>
                </a:solidFill>
                <a:latin typeface="+mj-lt"/>
              </a:rPr>
              <a:t> ACI 8-bit data immediate </a:t>
            </a:r>
            <a:endParaRPr lang="it-IT" sz="1800" b="0" i="0" u="none" strike="noStrike" baseline="0" dirty="0">
              <a:solidFill>
                <a:srgbClr val="000000"/>
              </a:solidFill>
              <a:latin typeface="+mj-lt"/>
            </a:endParaRPr>
          </a:p>
          <a:p>
            <a:r>
              <a:rPr lang="en-US" sz="1800" b="0" i="0" u="none" strike="noStrike" baseline="0" dirty="0">
                <a:solidFill>
                  <a:srgbClr val="000000"/>
                </a:solidFill>
                <a:latin typeface="+mj-lt"/>
              </a:rPr>
              <a:t>Adds the accumulator with 8 bit data </a:t>
            </a:r>
            <a:r>
              <a:rPr lang="en-US" sz="1800" dirty="0">
                <a:solidFill>
                  <a:srgbClr val="000000"/>
                </a:solidFill>
                <a:latin typeface="+mj-lt"/>
              </a:rPr>
              <a:t>and</a:t>
            </a:r>
            <a:r>
              <a:rPr lang="en-US" sz="1800" b="0" i="0" u="none" strike="noStrike" baseline="0" dirty="0">
                <a:solidFill>
                  <a:srgbClr val="000000"/>
                </a:solidFill>
                <a:latin typeface="+mj-lt"/>
              </a:rPr>
              <a:t> the previous carry . The result is stored in accumulator.</a:t>
            </a:r>
          </a:p>
          <a:p>
            <a:r>
              <a:rPr lang="pt-BR" sz="1800" b="0" i="0" u="none" strike="noStrike" baseline="0" dirty="0">
                <a:solidFill>
                  <a:srgbClr val="000000"/>
                </a:solidFill>
                <a:latin typeface="+mj-lt"/>
              </a:rPr>
              <a:t>E.g. ACI 70H ; A</a:t>
            </a:r>
            <a:r>
              <a:rPr lang="en-US" sz="1800" dirty="0">
                <a:latin typeface="+mj-lt"/>
              </a:rPr>
              <a:t> ←</a:t>
            </a:r>
            <a:r>
              <a:rPr lang="pt-BR" sz="1800" b="0" i="0" u="none" strike="noStrike" baseline="0" dirty="0">
                <a:solidFill>
                  <a:srgbClr val="000000"/>
                </a:solidFill>
                <a:latin typeface="+mj-lt"/>
              </a:rPr>
              <a:t> A + 70+</a:t>
            </a:r>
            <a:r>
              <a:rPr lang="pt-BR" sz="1800" b="1" i="0" u="none" strike="noStrike" baseline="0" dirty="0">
                <a:solidFill>
                  <a:srgbClr val="000000"/>
                </a:solidFill>
                <a:latin typeface="+mj-lt"/>
              </a:rPr>
              <a:t>CY </a:t>
            </a:r>
            <a:endParaRPr lang="pt-BR" sz="1800" b="0" i="0" u="none" strike="noStrike" baseline="0" dirty="0">
              <a:solidFill>
                <a:srgbClr val="000000"/>
              </a:solidFill>
              <a:latin typeface="+mj-lt"/>
            </a:endParaRPr>
          </a:p>
          <a:p>
            <a:endParaRPr lang="en-US" sz="1800" b="0" i="0" u="none" strike="noStrike" baseline="0" dirty="0">
              <a:solidFill>
                <a:srgbClr val="000000"/>
              </a:solidFill>
              <a:latin typeface="+mj-lt"/>
            </a:endParaRPr>
          </a:p>
        </p:txBody>
      </p:sp>
      <p:sp>
        <p:nvSpPr>
          <p:cNvPr id="4" name="Slide Number Placeholder 3">
            <a:extLst>
              <a:ext uri="{FF2B5EF4-FFF2-40B4-BE49-F238E27FC236}">
                <a16:creationId xmlns:a16="http://schemas.microsoft.com/office/drawing/2014/main" id="{9FF1C248-A23F-4922-ADB5-625E0A17A8DF}"/>
              </a:ext>
            </a:extLst>
          </p:cNvPr>
          <p:cNvSpPr>
            <a:spLocks noGrp="1"/>
          </p:cNvSpPr>
          <p:nvPr>
            <p:ph type="sldNum" sz="quarter" idx="12"/>
          </p:nvPr>
        </p:nvSpPr>
        <p:spPr/>
        <p:txBody>
          <a:bodyPr/>
          <a:lstStyle/>
          <a:p>
            <a:fld id="{B6F15528-21DE-4FAA-801E-634DDDAF4B2B}" type="slidenum">
              <a:rPr lang="en-US" sz="900" smtClean="0"/>
              <a:pPr/>
              <a:t>34</a:t>
            </a:fld>
            <a:endParaRPr lang="en-US" sz="900" dirty="0"/>
          </a:p>
        </p:txBody>
      </p:sp>
    </p:spTree>
    <p:extLst>
      <p:ext uri="{BB962C8B-B14F-4D97-AF65-F5344CB8AC3E}">
        <p14:creationId xmlns:p14="http://schemas.microsoft.com/office/powerpoint/2010/main" val="3418230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AB18-7FF5-4152-A970-30F170A09F0B}"/>
              </a:ext>
            </a:extLst>
          </p:cNvPr>
          <p:cNvSpPr>
            <a:spLocks noGrp="1"/>
          </p:cNvSpPr>
          <p:nvPr>
            <p:ph type="title"/>
          </p:nvPr>
        </p:nvSpPr>
        <p:spPr>
          <a:xfrm>
            <a:off x="457200" y="704088"/>
            <a:ext cx="8001000" cy="438912"/>
          </a:xfrm>
        </p:spPr>
        <p:txBody>
          <a:bodyPr>
            <a:noAutofit/>
          </a:bodyPr>
          <a:lstStyle/>
          <a:p>
            <a:r>
              <a:rPr lang="en-US" sz="3200" b="1" i="0" u="none" strike="noStrike" baseline="0" dirty="0">
                <a:solidFill>
                  <a:srgbClr val="000000"/>
                </a:solidFill>
                <a:latin typeface="Calibri" panose="020F0502020204030204" pitchFamily="34" charset="0"/>
              </a:rPr>
              <a:t>Arithmetic group Instructions contd..</a:t>
            </a:r>
            <a:endParaRPr lang="en-US" sz="2800" dirty="0"/>
          </a:p>
        </p:txBody>
      </p:sp>
      <p:sp>
        <p:nvSpPr>
          <p:cNvPr id="3" name="Content Placeholder 2">
            <a:extLst>
              <a:ext uri="{FF2B5EF4-FFF2-40B4-BE49-F238E27FC236}">
                <a16:creationId xmlns:a16="http://schemas.microsoft.com/office/drawing/2014/main" id="{58E82507-9AD1-47D5-8AB5-2C22C865EF21}"/>
              </a:ext>
            </a:extLst>
          </p:cNvPr>
          <p:cNvSpPr>
            <a:spLocks noGrp="1"/>
          </p:cNvSpPr>
          <p:nvPr>
            <p:ph idx="1"/>
          </p:nvPr>
        </p:nvSpPr>
        <p:spPr>
          <a:xfrm>
            <a:off x="457200" y="1371600"/>
            <a:ext cx="8229600" cy="4953000"/>
          </a:xfrm>
        </p:spPr>
        <p:txBody>
          <a:bodyPr>
            <a:normAutofit fontScale="92500" lnSpcReduction="20000"/>
          </a:bodyPr>
          <a:lstStyle/>
          <a:p>
            <a:pPr marL="0" indent="0">
              <a:buNone/>
            </a:pPr>
            <a:r>
              <a:rPr lang="en-US" sz="2800" b="1" dirty="0">
                <a:solidFill>
                  <a:srgbClr val="000000"/>
                </a:solidFill>
                <a:latin typeface="Calibri" panose="020F0502020204030204" pitchFamily="34" charset="0"/>
              </a:rPr>
              <a:t>9</a:t>
            </a:r>
            <a:r>
              <a:rPr lang="en-US" sz="2800" b="1" i="0" u="none" strike="noStrike" baseline="0" dirty="0">
                <a:solidFill>
                  <a:srgbClr val="000000"/>
                </a:solidFill>
                <a:latin typeface="Calibri" panose="020F0502020204030204" pitchFamily="34" charset="0"/>
              </a:rPr>
              <a:t>) SBB R/M (Subtract with Borrow)</a:t>
            </a:r>
            <a:endParaRPr lang="en-US"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Arial" panose="020B0604020202020204" pitchFamily="34" charset="0"/>
              </a:rPr>
              <a:t> </a:t>
            </a:r>
            <a:r>
              <a:rPr lang="en-US" sz="2800" b="0" i="0" u="none" strike="noStrike" baseline="0" dirty="0">
                <a:solidFill>
                  <a:srgbClr val="000000"/>
                </a:solidFill>
                <a:latin typeface="Calibri" panose="020F0502020204030204" pitchFamily="34" charset="0"/>
              </a:rPr>
              <a:t>1 byte instruction. </a:t>
            </a:r>
          </a:p>
          <a:p>
            <a:r>
              <a:rPr lang="en-US" sz="2800" b="0" i="0" u="none" strike="noStrike" baseline="0" dirty="0">
                <a:solidFill>
                  <a:srgbClr val="000000"/>
                </a:solidFill>
                <a:latin typeface="Arial" panose="020B0604020202020204" pitchFamily="34" charset="0"/>
              </a:rPr>
              <a:t> </a:t>
            </a:r>
            <a:r>
              <a:rPr lang="en-US" sz="2800" b="0" i="0" u="none" strike="noStrike" baseline="0" dirty="0">
                <a:solidFill>
                  <a:srgbClr val="000000"/>
                </a:solidFill>
                <a:latin typeface="Calibri" panose="020F0502020204030204" pitchFamily="34" charset="0"/>
              </a:rPr>
              <a:t>Subtracts the contents of register or memory and borrow from the contents of accumulator and stores the result in accumulator. </a:t>
            </a:r>
          </a:p>
          <a:p>
            <a:r>
              <a:rPr lang="en-US" sz="2800" b="0" i="0" u="none" strike="noStrike" baseline="0" dirty="0">
                <a:solidFill>
                  <a:srgbClr val="000000"/>
                </a:solidFill>
                <a:latin typeface="Calibri" panose="020F0502020204030204" pitchFamily="34" charset="0"/>
              </a:rPr>
              <a:t>e. g. SBB D ; A= A-D-</a:t>
            </a:r>
            <a:r>
              <a:rPr lang="en-US" sz="2800" b="1" i="0" u="none" strike="noStrike" baseline="0" dirty="0">
                <a:solidFill>
                  <a:srgbClr val="000000"/>
                </a:solidFill>
                <a:latin typeface="Calibri" panose="020F0502020204030204" pitchFamily="34" charset="0"/>
              </a:rPr>
              <a:t>Borrow </a:t>
            </a:r>
            <a:endParaRPr lang="en-US" sz="2800" b="0" i="0" u="none" strike="noStrike" baseline="0" dirty="0">
              <a:solidFill>
                <a:srgbClr val="000000"/>
              </a:solidFill>
              <a:latin typeface="Calibri" panose="020F0502020204030204" pitchFamily="34" charset="0"/>
            </a:endParaRPr>
          </a:p>
          <a:p>
            <a:endParaRPr lang="en-US" sz="2800" b="1" i="0" u="none" strike="noStrike" baseline="0" dirty="0">
              <a:solidFill>
                <a:srgbClr val="000000"/>
              </a:solidFill>
              <a:latin typeface="Calibri" panose="020F0502020204030204" pitchFamily="34" charset="0"/>
            </a:endParaRPr>
          </a:p>
          <a:p>
            <a:pPr marL="0" indent="0">
              <a:buNone/>
            </a:pPr>
            <a:r>
              <a:rPr lang="en-US" sz="2800" b="1" i="0" u="none" strike="noStrike" baseline="0" dirty="0">
                <a:solidFill>
                  <a:srgbClr val="000000"/>
                </a:solidFill>
                <a:latin typeface="Calibri" panose="020F0502020204030204" pitchFamily="34" charset="0"/>
              </a:rPr>
              <a:t>10)SBI 8 bit data </a:t>
            </a:r>
            <a:r>
              <a:rPr lang="en-US" sz="2800" b="1" dirty="0">
                <a:solidFill>
                  <a:srgbClr val="000000"/>
                </a:solidFill>
                <a:latin typeface="Calibri" panose="020F0502020204030204" pitchFamily="34" charset="0"/>
              </a:rPr>
              <a:t> (Subtract with Borrow Immediate)</a:t>
            </a:r>
            <a:endParaRPr lang="en-US"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Calibri" panose="020F0502020204030204" pitchFamily="34" charset="0"/>
              </a:rPr>
              <a:t>2 byte instruction. </a:t>
            </a:r>
          </a:p>
          <a:p>
            <a:r>
              <a:rPr lang="en-US" sz="2800" b="0" i="0" u="none" strike="noStrike" baseline="0" dirty="0">
                <a:solidFill>
                  <a:srgbClr val="000000"/>
                </a:solidFill>
                <a:latin typeface="Calibri" panose="020F0502020204030204" pitchFamily="34" charset="0"/>
              </a:rPr>
              <a:t>Subtracts the 8-bit immediate data and borrow from the content of the accumulator and stores the result in accumulator. </a:t>
            </a:r>
          </a:p>
          <a:p>
            <a:r>
              <a:rPr lang="pt-BR" sz="2800" b="0" i="0" u="none" strike="noStrike" baseline="0" dirty="0">
                <a:solidFill>
                  <a:srgbClr val="000000"/>
                </a:solidFill>
                <a:latin typeface="Arial" panose="020B0604020202020204" pitchFamily="34" charset="0"/>
              </a:rPr>
              <a:t> </a:t>
            </a:r>
            <a:r>
              <a:rPr lang="pt-BR" sz="2800" b="0" i="0" u="none" strike="noStrike" baseline="0" dirty="0">
                <a:solidFill>
                  <a:srgbClr val="000000"/>
                </a:solidFill>
                <a:latin typeface="Calibri" panose="020F0502020204030204" pitchFamily="34" charset="0"/>
              </a:rPr>
              <a:t>E.g. SBI 70H ; A A-70-</a:t>
            </a:r>
            <a:r>
              <a:rPr lang="pt-BR" sz="2800" b="1" i="0" u="none" strike="noStrike" baseline="0" dirty="0">
                <a:solidFill>
                  <a:srgbClr val="000000"/>
                </a:solidFill>
                <a:latin typeface="Calibri" panose="020F0502020204030204" pitchFamily="34" charset="0"/>
              </a:rPr>
              <a:t>Borrow </a:t>
            </a:r>
            <a:endParaRPr lang="pt-BR" sz="2800" b="0" i="0" u="none" strike="noStrike" baseline="0" dirty="0">
              <a:solidFill>
                <a:srgbClr val="000000"/>
              </a:solidFill>
              <a:latin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5665A57F-BB61-4D20-AA1D-C5E79963374B}"/>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27129396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F89B-E4FF-4E12-BF8A-08962B6F56B6}"/>
              </a:ext>
            </a:extLst>
          </p:cNvPr>
          <p:cNvSpPr>
            <a:spLocks noGrp="1"/>
          </p:cNvSpPr>
          <p:nvPr>
            <p:ph type="title"/>
          </p:nvPr>
        </p:nvSpPr>
        <p:spPr>
          <a:xfrm>
            <a:off x="457200" y="704088"/>
            <a:ext cx="8229600" cy="515112"/>
          </a:xfrm>
        </p:spPr>
        <p:txBody>
          <a:bodyPr>
            <a:noAutofit/>
          </a:bodyPr>
          <a:lstStyle/>
          <a:p>
            <a:r>
              <a:rPr lang="en-US" sz="3200" b="1" i="0" u="none" strike="noStrike" baseline="0" dirty="0">
                <a:solidFill>
                  <a:srgbClr val="000000"/>
                </a:solidFill>
                <a:latin typeface="Calibri" panose="020F0502020204030204" pitchFamily="34" charset="0"/>
              </a:rPr>
              <a:t>Arithmetic group Instructions contd..</a:t>
            </a:r>
            <a:endParaRPr lang="en-US" sz="2800" dirty="0"/>
          </a:p>
        </p:txBody>
      </p:sp>
      <p:sp>
        <p:nvSpPr>
          <p:cNvPr id="3" name="Content Placeholder 2">
            <a:extLst>
              <a:ext uri="{FF2B5EF4-FFF2-40B4-BE49-F238E27FC236}">
                <a16:creationId xmlns:a16="http://schemas.microsoft.com/office/drawing/2014/main" id="{9FBD4FD0-3C08-4CB5-873D-B272F7859538}"/>
              </a:ext>
            </a:extLst>
          </p:cNvPr>
          <p:cNvSpPr>
            <a:spLocks noGrp="1"/>
          </p:cNvSpPr>
          <p:nvPr>
            <p:ph idx="1"/>
          </p:nvPr>
        </p:nvSpPr>
        <p:spPr>
          <a:xfrm>
            <a:off x="457200" y="1600200"/>
            <a:ext cx="8229600" cy="4724400"/>
          </a:xfrm>
        </p:spPr>
        <p:txBody>
          <a:bodyPr>
            <a:normAutofit/>
          </a:bodyPr>
          <a:lstStyle/>
          <a:p>
            <a:pPr marL="0" indent="0">
              <a:buNone/>
            </a:pPr>
            <a:r>
              <a:rPr lang="en-US" sz="1800" b="1" dirty="0">
                <a:solidFill>
                  <a:srgbClr val="000000"/>
                </a:solidFill>
                <a:latin typeface="Calibri" panose="020F0502020204030204" pitchFamily="34" charset="0"/>
              </a:rPr>
              <a:t>11</a:t>
            </a:r>
            <a:r>
              <a:rPr lang="en-US" sz="1800" b="1" i="0" u="none" strike="noStrike" baseline="0" dirty="0">
                <a:solidFill>
                  <a:srgbClr val="000000"/>
                </a:solidFill>
                <a:latin typeface="Calibri" panose="020F0502020204030204" pitchFamily="34" charset="0"/>
              </a:rPr>
              <a:t>) DAD Rp(Double addition) </a:t>
            </a: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 1 byte instruction. </a:t>
            </a:r>
          </a:p>
          <a:p>
            <a:r>
              <a:rPr lang="en-US" sz="1800" b="0" i="0" u="none" strike="noStrike" baseline="0" dirty="0">
                <a:solidFill>
                  <a:srgbClr val="000000"/>
                </a:solidFill>
                <a:latin typeface="Calibri" panose="020F0502020204030204" pitchFamily="34" charset="0"/>
              </a:rPr>
              <a:t>Adds register pair with HL pair and store the 16 bit result in HL pair. </a:t>
            </a:r>
          </a:p>
          <a:p>
            <a:r>
              <a:rPr lang="pt-BR" sz="1800" b="0" i="0" u="none" strike="noStrike" baseline="0" dirty="0">
                <a:solidFill>
                  <a:srgbClr val="000000"/>
                </a:solidFill>
                <a:latin typeface="Arial" panose="020B0604020202020204" pitchFamily="34" charset="0"/>
              </a:rPr>
              <a:t> </a:t>
            </a:r>
            <a:r>
              <a:rPr lang="pt-BR" sz="1800" b="0" i="0" u="none" strike="noStrike" baseline="0" dirty="0">
                <a:solidFill>
                  <a:srgbClr val="000000"/>
                </a:solidFill>
                <a:latin typeface="Calibri" panose="020F0502020204030204" pitchFamily="34" charset="0"/>
              </a:rPr>
              <a:t>E. g.    LXI H, 7320H </a:t>
            </a:r>
            <a:endParaRPr lang="en-US" sz="1800" b="0" i="0" u="none" strike="noStrike" baseline="0" dirty="0">
              <a:solidFill>
                <a:srgbClr val="000000"/>
              </a:solidFill>
              <a:latin typeface="Calibri" panose="020F0502020204030204" pitchFamily="34" charset="0"/>
            </a:endParaRPr>
          </a:p>
          <a:p>
            <a:pPr marL="0" indent="0">
              <a:buNone/>
            </a:pPr>
            <a:r>
              <a:rPr lang="en-US" sz="1800" b="0" i="0" u="none" strike="noStrike" baseline="0" dirty="0">
                <a:solidFill>
                  <a:srgbClr val="000000"/>
                </a:solidFill>
                <a:latin typeface="Calibri" panose="020F0502020204030204" pitchFamily="34" charset="0"/>
              </a:rPr>
              <a:t>	LXI B, 4220H </a:t>
            </a:r>
          </a:p>
          <a:p>
            <a:pPr marL="0" indent="0">
              <a:buNone/>
            </a:pPr>
            <a:r>
              <a:rPr lang="en-US" sz="1800" b="0" i="0" u="none" strike="noStrike" baseline="0" dirty="0">
                <a:solidFill>
                  <a:srgbClr val="000000"/>
                </a:solidFill>
                <a:latin typeface="Calibri" panose="020F0502020204030204" pitchFamily="34" charset="0"/>
              </a:rPr>
              <a:t>	DAD B	; HL=HL+BC </a:t>
            </a:r>
            <a:r>
              <a:rPr lang="en-US" sz="1800" b="1" i="0" u="none" strike="noStrike" baseline="0" dirty="0">
                <a:solidFill>
                  <a:srgbClr val="000000"/>
                </a:solidFill>
                <a:latin typeface="Calibri" panose="020F0502020204030204" pitchFamily="34" charset="0"/>
              </a:rPr>
              <a:t> </a:t>
            </a:r>
            <a:r>
              <a:rPr lang="en-US" sz="1600" b="1" i="0" u="none" strike="noStrike" baseline="0" dirty="0">
                <a:solidFill>
                  <a:srgbClr val="000000"/>
                </a:solidFill>
                <a:latin typeface="Calibri" panose="020F0502020204030204" pitchFamily="34" charset="0"/>
              </a:rPr>
              <a:t>(</a:t>
            </a:r>
            <a:r>
              <a:rPr lang="en-US" sz="1800" b="0" i="0" u="none" strike="noStrike" baseline="0" dirty="0">
                <a:solidFill>
                  <a:srgbClr val="000000"/>
                </a:solidFill>
                <a:latin typeface="Calibri" panose="020F0502020204030204" pitchFamily="34" charset="0"/>
              </a:rPr>
              <a:t>7320+4220=B540H)</a:t>
            </a:r>
          </a:p>
          <a:p>
            <a:pPr marL="0" indent="0">
              <a:buNone/>
            </a:pPr>
            <a:r>
              <a:rPr lang="en-US" sz="1800" b="1" i="0" u="none" strike="noStrike" baseline="0" dirty="0">
                <a:solidFill>
                  <a:srgbClr val="000000"/>
                </a:solidFill>
                <a:latin typeface="Calibri" panose="020F0502020204030204" pitchFamily="34" charset="0"/>
              </a:rPr>
              <a:t>12) DAA (Decimal adjustment accumulator) </a:t>
            </a:r>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Used only after addition. </a:t>
            </a: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1 byte instruction. </a:t>
            </a: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The content of accumulator is changed from binary to two 4-bit BCD digits. </a:t>
            </a:r>
          </a:p>
          <a:p>
            <a:r>
              <a:rPr lang="pt-BR" sz="1800" b="0" i="0" u="none" strike="noStrike" baseline="0" dirty="0">
                <a:solidFill>
                  <a:srgbClr val="000000"/>
                </a:solidFill>
                <a:latin typeface="Arial" panose="020B0604020202020204" pitchFamily="34" charset="0"/>
              </a:rPr>
              <a:t> </a:t>
            </a:r>
            <a:r>
              <a:rPr lang="pt-BR" sz="1800" b="0" i="0" u="none" strike="noStrike" baseline="0" dirty="0">
                <a:solidFill>
                  <a:srgbClr val="000000"/>
                </a:solidFill>
                <a:latin typeface="Calibri" panose="020F0502020204030204" pitchFamily="34" charset="0"/>
              </a:rPr>
              <a:t>E. g     MVI A, 78H 	; A=78H</a:t>
            </a:r>
          </a:p>
          <a:p>
            <a:pPr marL="0" indent="0">
              <a:buNone/>
            </a:pPr>
            <a:r>
              <a:rPr lang="en-US" sz="1800" b="0" i="0" u="none" strike="noStrike" baseline="0" dirty="0">
                <a:solidFill>
                  <a:srgbClr val="000000"/>
                </a:solidFill>
                <a:latin typeface="Calibri" panose="020F0502020204030204" pitchFamily="34" charset="0"/>
              </a:rPr>
              <a:t>	MVI B, 42H	 ; B=42H </a:t>
            </a:r>
          </a:p>
          <a:p>
            <a:pPr marL="0" indent="0">
              <a:buNone/>
            </a:pPr>
            <a:r>
              <a:rPr lang="en-US" sz="1800" b="0" i="0" u="none" strike="noStrike" baseline="0" dirty="0">
                <a:solidFill>
                  <a:srgbClr val="000000"/>
                </a:solidFill>
                <a:latin typeface="Calibri" panose="020F0502020204030204" pitchFamily="34" charset="0"/>
              </a:rPr>
              <a:t>	ADD B		 ; A=A+B =(78H+42H)= BA H </a:t>
            </a:r>
          </a:p>
          <a:p>
            <a:pPr marL="0" indent="0">
              <a:buNone/>
            </a:pPr>
            <a:r>
              <a:rPr lang="en-US" sz="1800" b="0" i="0" u="none" strike="noStrike" baseline="0" dirty="0">
                <a:solidFill>
                  <a:srgbClr val="000000"/>
                </a:solidFill>
                <a:latin typeface="Calibri" panose="020F0502020204030204" pitchFamily="34" charset="0"/>
              </a:rPr>
              <a:t>	DAA		 ; A=20, CY=1</a:t>
            </a:r>
            <a:endParaRPr lang="pt-BR" sz="1800" b="0" i="0" u="none" strike="noStrike" baseline="0"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6EAE909E-CBD0-446B-97CB-2427BFD4E17F}"/>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3155439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C7B9-544D-4ECC-8BFA-D44851A74C35}"/>
              </a:ext>
            </a:extLst>
          </p:cNvPr>
          <p:cNvSpPr>
            <a:spLocks noGrp="1"/>
          </p:cNvSpPr>
          <p:nvPr>
            <p:ph type="title"/>
          </p:nvPr>
        </p:nvSpPr>
        <p:spPr>
          <a:xfrm>
            <a:off x="457200" y="704088"/>
            <a:ext cx="8229600" cy="743712"/>
          </a:xfrm>
        </p:spPr>
        <p:txBody>
          <a:bodyPr>
            <a:normAutofit/>
          </a:bodyPr>
          <a:lstStyle/>
          <a:p>
            <a:r>
              <a:rPr lang="en-US" sz="4400" b="1" i="0" u="none" strike="noStrike" baseline="0" dirty="0">
                <a:solidFill>
                  <a:srgbClr val="000000"/>
                </a:solidFill>
                <a:latin typeface="Calibri" panose="020F0502020204030204" pitchFamily="34" charset="0"/>
              </a:rPr>
              <a:t>BCD Addition</a:t>
            </a:r>
            <a:endParaRPr lang="en-US" sz="4400" dirty="0"/>
          </a:p>
        </p:txBody>
      </p:sp>
      <p:sp>
        <p:nvSpPr>
          <p:cNvPr id="3" name="Content Placeholder 2">
            <a:extLst>
              <a:ext uri="{FF2B5EF4-FFF2-40B4-BE49-F238E27FC236}">
                <a16:creationId xmlns:a16="http://schemas.microsoft.com/office/drawing/2014/main" id="{9D01C900-C07D-494A-B0E3-01B430BB4EE8}"/>
              </a:ext>
            </a:extLst>
          </p:cNvPr>
          <p:cNvSpPr>
            <a:spLocks noGrp="1"/>
          </p:cNvSpPr>
          <p:nvPr>
            <p:ph idx="1"/>
          </p:nvPr>
        </p:nvSpPr>
        <p:spPr>
          <a:xfrm>
            <a:off x="457200" y="1935479"/>
            <a:ext cx="8229600" cy="4785995"/>
          </a:xfrm>
        </p:spPr>
        <p:txBody>
          <a:bodyPr>
            <a:normAutofit lnSpcReduction="10000"/>
          </a:bodyPr>
          <a:lstStyle/>
          <a:p>
            <a:r>
              <a:rPr lang="en-US" sz="2800" b="0" i="0" u="none" strike="noStrike" baseline="0" dirty="0">
                <a:solidFill>
                  <a:srgbClr val="000000"/>
                </a:solidFill>
                <a:latin typeface="Calibri" panose="020F0502020204030204" pitchFamily="34" charset="0"/>
              </a:rPr>
              <a:t>Any number larger than 9 (from A to F) is invalid and needs to be adjusted by adding 6 in binary.</a:t>
            </a:r>
          </a:p>
          <a:p>
            <a:pPr marL="0" indent="0">
              <a:buNone/>
            </a:pPr>
            <a:r>
              <a:rPr lang="en-US" sz="2800" b="0" i="0" u="none" strike="noStrike" baseline="0" dirty="0">
                <a:solidFill>
                  <a:srgbClr val="000000"/>
                </a:solidFill>
                <a:latin typeface="Calibri" panose="020F0502020204030204" pitchFamily="34" charset="0"/>
              </a:rPr>
              <a:t> Ex: Add 77 and 48 </a:t>
            </a:r>
          </a:p>
          <a:p>
            <a:pPr marL="0" indent="0">
              <a:buNone/>
            </a:pPr>
            <a:r>
              <a:rPr lang="en-US" sz="2800" b="0" i="0" u="none" strike="noStrike" baseline="0" dirty="0">
                <a:solidFill>
                  <a:srgbClr val="000000"/>
                </a:solidFill>
                <a:latin typeface="Calibri" panose="020F0502020204030204" pitchFamily="34" charset="0"/>
              </a:rPr>
              <a:t>		7 7= 0111 0111 </a:t>
            </a:r>
          </a:p>
          <a:p>
            <a:pPr marL="0" indent="0">
              <a:buNone/>
            </a:pPr>
            <a:r>
              <a:rPr lang="en-US" sz="2800" b="0" i="0" u="none" strike="noStrike" baseline="0" dirty="0">
                <a:solidFill>
                  <a:srgbClr val="000000"/>
                </a:solidFill>
                <a:latin typeface="Calibri" panose="020F0502020204030204" pitchFamily="34" charset="0"/>
              </a:rPr>
              <a:t>	         +4 8= 0100 1000 </a:t>
            </a:r>
          </a:p>
          <a:p>
            <a:pPr marL="0" indent="0">
              <a:buNone/>
            </a:pPr>
            <a:r>
              <a:rPr lang="en-US" sz="2800" dirty="0">
                <a:solidFill>
                  <a:srgbClr val="000000"/>
                </a:solidFill>
                <a:latin typeface="Calibri" panose="020F0502020204030204" pitchFamily="34" charset="0"/>
              </a:rPr>
              <a:t>	        </a:t>
            </a:r>
            <a:r>
              <a:rPr lang="en-US" sz="2800" b="0" i="0" u="none" strike="noStrike" baseline="0" dirty="0">
                <a:solidFill>
                  <a:srgbClr val="000000"/>
                </a:solidFill>
                <a:latin typeface="Calibri" panose="020F0502020204030204" pitchFamily="34" charset="0"/>
              </a:rPr>
              <a:t>1 2 5   1011 1111 </a:t>
            </a:r>
          </a:p>
          <a:p>
            <a:pPr marL="0" indent="0">
              <a:buNone/>
            </a:pPr>
            <a:r>
              <a:rPr lang="en-US" sz="2800" b="0" i="0" u="none" strike="noStrike" baseline="0" dirty="0">
                <a:solidFill>
                  <a:srgbClr val="000000"/>
                </a:solidFill>
                <a:latin typeface="Calibri" panose="020F0502020204030204" pitchFamily="34" charset="0"/>
              </a:rPr>
              <a:t>			      </a:t>
            </a:r>
            <a:r>
              <a:rPr lang="pl-PL" sz="2800" b="0" i="0" u="none" strike="noStrike" baseline="0" dirty="0">
                <a:solidFill>
                  <a:srgbClr val="000000"/>
                </a:solidFill>
                <a:latin typeface="Calibri" panose="020F0502020204030204" pitchFamily="34" charset="0"/>
              </a:rPr>
              <a:t>+0110</a:t>
            </a:r>
            <a:endParaRPr lang="en-US" sz="2800" b="0" i="0" u="none" strike="noStrike" baseline="0" dirty="0">
              <a:solidFill>
                <a:srgbClr val="000000"/>
              </a:solidFill>
              <a:latin typeface="Calibri" panose="020F0502020204030204" pitchFamily="34" charset="0"/>
            </a:endParaRPr>
          </a:p>
          <a:p>
            <a:pPr marL="0" indent="0">
              <a:buNone/>
            </a:pPr>
            <a:r>
              <a:rPr lang="en-US" sz="2800" b="0" i="0" u="none" strike="noStrike" baseline="0" dirty="0">
                <a:solidFill>
                  <a:srgbClr val="000000"/>
                </a:solidFill>
                <a:latin typeface="Calibri" panose="020F0502020204030204" pitchFamily="34" charset="0"/>
              </a:rPr>
              <a:t>                                   </a:t>
            </a:r>
            <a:r>
              <a:rPr lang="pl-PL" sz="2800" b="0" i="0" u="none" strike="noStrike" baseline="0" dirty="0">
                <a:solidFill>
                  <a:srgbClr val="000000"/>
                </a:solidFill>
                <a:latin typeface="Calibri" panose="020F0502020204030204" pitchFamily="34" charset="0"/>
              </a:rPr>
              <a:t> </a:t>
            </a:r>
            <a:r>
              <a:rPr lang="en-US" sz="2800" b="0" i="0" u="none" strike="noStrike" baseline="0" dirty="0">
                <a:solidFill>
                  <a:srgbClr val="000000"/>
                </a:solidFill>
                <a:latin typeface="Calibri" panose="020F0502020204030204" pitchFamily="34" charset="0"/>
              </a:rPr>
              <a:t>   </a:t>
            </a:r>
            <a:r>
              <a:rPr lang="pl-PL" sz="2800" b="0" i="0" u="none" strike="noStrike" baseline="0" dirty="0">
                <a:solidFill>
                  <a:srgbClr val="000000"/>
                </a:solidFill>
                <a:latin typeface="Calibri" panose="020F0502020204030204" pitchFamily="34" charset="0"/>
              </a:rPr>
              <a:t>1 0101 </a:t>
            </a:r>
            <a:endParaRPr lang="en-US" sz="2800" b="0" i="0" u="none" strike="noStrike" baseline="0" dirty="0">
              <a:solidFill>
                <a:srgbClr val="000000"/>
              </a:solidFill>
              <a:latin typeface="Calibri" panose="020F0502020204030204" pitchFamily="34" charset="0"/>
            </a:endParaRPr>
          </a:p>
          <a:p>
            <a:pPr marL="0" indent="0">
              <a:buNone/>
            </a:pPr>
            <a:r>
              <a:rPr lang="en-US" sz="2800" dirty="0">
                <a:solidFill>
                  <a:srgbClr val="000000"/>
                </a:solidFill>
                <a:latin typeface="Calibri" panose="020F0502020204030204" pitchFamily="34" charset="0"/>
              </a:rPr>
              <a:t>                              </a:t>
            </a:r>
            <a:r>
              <a:rPr lang="pl-PL" sz="2800" b="0" i="0" u="none" strike="noStrike" baseline="0" dirty="0">
                <a:solidFill>
                  <a:srgbClr val="000000"/>
                </a:solidFill>
                <a:latin typeface="Calibri" panose="020F0502020204030204" pitchFamily="34" charset="0"/>
              </a:rPr>
              <a:t>+0110 </a:t>
            </a:r>
            <a:r>
              <a:rPr lang="pl-PL" sz="2800" b="1" i="0" u="none" strike="noStrike" baseline="0" dirty="0">
                <a:solidFill>
                  <a:srgbClr val="000000"/>
                </a:solidFill>
                <a:latin typeface="Calibri" panose="020F0502020204030204" pitchFamily="34" charset="0"/>
              </a:rPr>
              <a:t>…… </a:t>
            </a:r>
            <a:endParaRPr lang="en-US" sz="2800" b="1" i="0" u="none" strike="noStrike" baseline="0" dirty="0">
              <a:solidFill>
                <a:srgbClr val="000000"/>
              </a:solidFill>
              <a:latin typeface="Calibri" panose="020F0502020204030204" pitchFamily="34" charset="0"/>
            </a:endParaRPr>
          </a:p>
          <a:p>
            <a:pPr marL="0" indent="0">
              <a:buNone/>
            </a:pPr>
            <a:r>
              <a:rPr lang="en-US" sz="2800" b="1" i="0" u="none" strike="noStrike" baseline="0" dirty="0">
                <a:solidFill>
                  <a:srgbClr val="000000"/>
                </a:solidFill>
                <a:latin typeface="Calibri" panose="020F0502020204030204" pitchFamily="34" charset="0"/>
              </a:rPr>
              <a:t>	          </a:t>
            </a:r>
            <a:r>
              <a:rPr lang="pl-PL" sz="2800" b="1" i="0" u="none" strike="noStrike" baseline="0" dirty="0">
                <a:solidFill>
                  <a:srgbClr val="000000"/>
                </a:solidFill>
                <a:latin typeface="Calibri" panose="020F0502020204030204" pitchFamily="34" charset="0"/>
              </a:rPr>
              <a:t>CY= 1 </a:t>
            </a:r>
            <a:r>
              <a:rPr lang="pl-PL" sz="2800" b="0" i="0" u="none" strike="noStrike" baseline="0" dirty="0">
                <a:solidFill>
                  <a:srgbClr val="000000"/>
                </a:solidFill>
                <a:latin typeface="Calibri" panose="020F0502020204030204" pitchFamily="34" charset="0"/>
              </a:rPr>
              <a:t>0010 0101 </a:t>
            </a:r>
            <a:r>
              <a:rPr lang="en-US" sz="2800" dirty="0">
                <a:solidFill>
                  <a:srgbClr val="000000"/>
                </a:solidFill>
                <a:latin typeface="Calibri" panose="020F0502020204030204" pitchFamily="34" charset="0"/>
              </a:rPr>
              <a:t>   </a:t>
            </a:r>
            <a:r>
              <a:rPr lang="pl-PL" sz="2800" b="0" i="0" u="none" strike="noStrike" baseline="0" dirty="0">
                <a:solidFill>
                  <a:srgbClr val="000000"/>
                </a:solidFill>
                <a:latin typeface="Calibri" panose="020F0502020204030204" pitchFamily="34" charset="0"/>
              </a:rPr>
              <a:t>25BCD </a:t>
            </a:r>
            <a:endParaRPr lang="en-US" dirty="0"/>
          </a:p>
          <a:p>
            <a:endParaRPr lang="en-US" dirty="0"/>
          </a:p>
        </p:txBody>
      </p:sp>
      <p:sp>
        <p:nvSpPr>
          <p:cNvPr id="4" name="Slide Number Placeholder 3">
            <a:extLst>
              <a:ext uri="{FF2B5EF4-FFF2-40B4-BE49-F238E27FC236}">
                <a16:creationId xmlns:a16="http://schemas.microsoft.com/office/drawing/2014/main" id="{BE9FEAE3-BF9C-41E3-A5E4-127026B5421F}"/>
              </a:ext>
            </a:extLst>
          </p:cNvPr>
          <p:cNvSpPr>
            <a:spLocks noGrp="1"/>
          </p:cNvSpPr>
          <p:nvPr>
            <p:ph type="sldNum" sz="quarter" idx="12"/>
          </p:nvPr>
        </p:nvSpPr>
        <p:spPr/>
        <p:txBody>
          <a:bodyPr/>
          <a:lstStyle/>
          <a:p>
            <a:fld id="{B6F15528-21DE-4FAA-801E-634DDDAF4B2B}" type="slidenum">
              <a:rPr lang="en-US" smtClean="0"/>
              <a:pPr/>
              <a:t>37</a:t>
            </a:fld>
            <a:endParaRPr lang="en-US" dirty="0"/>
          </a:p>
        </p:txBody>
      </p:sp>
      <p:cxnSp>
        <p:nvCxnSpPr>
          <p:cNvPr id="6" name="Straight Connector 5">
            <a:extLst>
              <a:ext uri="{FF2B5EF4-FFF2-40B4-BE49-F238E27FC236}">
                <a16:creationId xmlns:a16="http://schemas.microsoft.com/office/drawing/2014/main" id="{7FA22FB2-BB4A-4A20-BB24-119EC8B2EC17}"/>
              </a:ext>
            </a:extLst>
          </p:cNvPr>
          <p:cNvCxnSpPr/>
          <p:nvPr/>
        </p:nvCxnSpPr>
        <p:spPr>
          <a:xfrm>
            <a:off x="1828800" y="4267200"/>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A507A7-A403-4E05-9665-DD861A4137A1}"/>
              </a:ext>
            </a:extLst>
          </p:cNvPr>
          <p:cNvCxnSpPr/>
          <p:nvPr/>
        </p:nvCxnSpPr>
        <p:spPr>
          <a:xfrm>
            <a:off x="1828800" y="5105400"/>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5D19C58-EE12-4EC4-83EE-CC3D45AF1CF8}"/>
              </a:ext>
            </a:extLst>
          </p:cNvPr>
          <p:cNvCxnSpPr/>
          <p:nvPr/>
        </p:nvCxnSpPr>
        <p:spPr>
          <a:xfrm>
            <a:off x="2133600" y="6096000"/>
            <a:ext cx="312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895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3CDE-FAC0-45EF-903B-B1AEC927028A}"/>
              </a:ext>
            </a:extLst>
          </p:cNvPr>
          <p:cNvSpPr>
            <a:spLocks noGrp="1"/>
          </p:cNvSpPr>
          <p:nvPr>
            <p:ph type="title"/>
          </p:nvPr>
        </p:nvSpPr>
        <p:spPr>
          <a:xfrm>
            <a:off x="457200" y="704088"/>
            <a:ext cx="8229600" cy="438912"/>
          </a:xfrm>
        </p:spPr>
        <p:txBody>
          <a:bodyPr>
            <a:normAutofit fontScale="90000"/>
          </a:bodyPr>
          <a:lstStyle/>
          <a:p>
            <a:r>
              <a:rPr lang="en-US" sz="3600" dirty="0"/>
              <a:t>Examples:</a:t>
            </a:r>
          </a:p>
        </p:txBody>
      </p:sp>
      <p:sp>
        <p:nvSpPr>
          <p:cNvPr id="3" name="Content Placeholder 2">
            <a:extLst>
              <a:ext uri="{FF2B5EF4-FFF2-40B4-BE49-F238E27FC236}">
                <a16:creationId xmlns:a16="http://schemas.microsoft.com/office/drawing/2014/main" id="{848FF207-2F3F-4F22-AA6A-EF1C61AE5E09}"/>
              </a:ext>
            </a:extLst>
          </p:cNvPr>
          <p:cNvSpPr>
            <a:spLocks noGrp="1"/>
          </p:cNvSpPr>
          <p:nvPr>
            <p:ph idx="1"/>
          </p:nvPr>
        </p:nvSpPr>
        <p:spPr>
          <a:xfrm>
            <a:off x="457200" y="1295400"/>
            <a:ext cx="8229600" cy="5029200"/>
          </a:xfrm>
        </p:spPr>
        <p:txBody>
          <a:bodyPr>
            <a:normAutofit fontScale="85000" lnSpcReduction="20000"/>
          </a:bodyPr>
          <a:lstStyle/>
          <a:p>
            <a:pPr>
              <a:buFont typeface="Wingdings" panose="05000000000000000000" pitchFamily="2" charset="2"/>
              <a:buChar char="v"/>
            </a:pPr>
            <a:r>
              <a:rPr lang="en-US" sz="2800" b="1" i="0" u="none" strike="noStrike" baseline="0" dirty="0">
                <a:solidFill>
                  <a:srgbClr val="000000"/>
                </a:solidFill>
                <a:latin typeface="Calibri" panose="020F0502020204030204" pitchFamily="34" charset="0"/>
              </a:rPr>
              <a:t>Addition</a:t>
            </a:r>
          </a:p>
          <a:p>
            <a:pPr marL="0" indent="0">
              <a:buNone/>
            </a:pPr>
            <a:r>
              <a:rPr lang="en-US" sz="2800" b="0" i="0" u="none" strike="noStrike" baseline="0" dirty="0">
                <a:solidFill>
                  <a:srgbClr val="000000"/>
                </a:solidFill>
                <a:latin typeface="Calibri" panose="020F0502020204030204" pitchFamily="34" charset="0"/>
              </a:rPr>
              <a:t>MVI A, 93H</a:t>
            </a:r>
          </a:p>
          <a:p>
            <a:pPr marL="0" indent="0">
              <a:buNone/>
            </a:pPr>
            <a:r>
              <a:rPr lang="en-US" sz="2800" b="0" i="0" u="none" strike="noStrike" baseline="0" dirty="0">
                <a:solidFill>
                  <a:srgbClr val="000000"/>
                </a:solidFill>
                <a:latin typeface="Calibri" panose="020F0502020204030204" pitchFamily="34" charset="0"/>
              </a:rPr>
              <a:t>MVI C, B7H</a:t>
            </a:r>
          </a:p>
          <a:p>
            <a:pPr marL="0" indent="0">
              <a:buNone/>
            </a:pPr>
            <a:r>
              <a:rPr lang="en-US" sz="2800" b="0" i="0" u="none" strike="noStrike" baseline="0" dirty="0">
                <a:solidFill>
                  <a:srgbClr val="000000"/>
                </a:solidFill>
                <a:latin typeface="Calibri" panose="020F0502020204030204" pitchFamily="34" charset="0"/>
              </a:rPr>
              <a:t>ADD C</a:t>
            </a:r>
          </a:p>
          <a:p>
            <a:pPr marL="0" indent="0">
              <a:buNone/>
            </a:pPr>
            <a:r>
              <a:rPr lang="en-US" sz="2800" dirty="0">
                <a:solidFill>
                  <a:srgbClr val="000000"/>
                </a:solidFill>
                <a:latin typeface="Calibri" panose="020F0502020204030204" pitchFamily="34" charset="0"/>
              </a:rPr>
              <a:t>HLT</a:t>
            </a:r>
            <a:r>
              <a:rPr lang="en-US" sz="2800" b="0" i="0" u="none" strike="noStrike" baseline="0" dirty="0">
                <a:solidFill>
                  <a:srgbClr val="000000"/>
                </a:solidFill>
                <a:latin typeface="Calibri" panose="020F0502020204030204" pitchFamily="34" charset="0"/>
              </a:rPr>
              <a:t> </a:t>
            </a:r>
            <a:endParaRPr lang="en-US" sz="2800" b="1" dirty="0">
              <a:solidFill>
                <a:srgbClr val="000000"/>
              </a:solidFill>
              <a:latin typeface="Calibri" panose="020F0502020204030204" pitchFamily="34" charset="0"/>
            </a:endParaRPr>
          </a:p>
          <a:p>
            <a:pPr>
              <a:buFont typeface="Wingdings" panose="05000000000000000000" pitchFamily="2" charset="2"/>
              <a:buChar char="v"/>
            </a:pPr>
            <a:r>
              <a:rPr lang="en-US" sz="2800" b="1" i="0" u="none" strike="noStrike" baseline="0" dirty="0">
                <a:solidFill>
                  <a:srgbClr val="000000"/>
                </a:solidFill>
                <a:latin typeface="Calibri" panose="020F0502020204030204" pitchFamily="34" charset="0"/>
              </a:rPr>
              <a:t>Subtraction </a:t>
            </a:r>
          </a:p>
          <a:p>
            <a:pPr>
              <a:buFont typeface="Wingdings" panose="05000000000000000000" pitchFamily="2" charset="2"/>
              <a:buChar char="Ø"/>
            </a:pPr>
            <a:r>
              <a:rPr lang="en-US" sz="2800" i="0" u="none" strike="noStrike" baseline="0" dirty="0">
                <a:solidFill>
                  <a:srgbClr val="000000"/>
                </a:solidFill>
                <a:latin typeface="Calibri" panose="020F0502020204030204" pitchFamily="34" charset="0"/>
              </a:rPr>
              <a:t>using 2’s complement.</a:t>
            </a:r>
          </a:p>
          <a:p>
            <a:pPr>
              <a:buFont typeface="Wingdings" panose="05000000000000000000" pitchFamily="2" charset="2"/>
              <a:buChar char="Ø"/>
            </a:pPr>
            <a:r>
              <a:rPr lang="en-US" sz="2800" dirty="0">
                <a:solidFill>
                  <a:srgbClr val="000000"/>
                </a:solidFill>
                <a:latin typeface="Calibri" panose="020F0502020204030204" pitchFamily="34" charset="0"/>
              </a:rPr>
              <a:t>Complement carry flag.</a:t>
            </a:r>
          </a:p>
          <a:p>
            <a:pPr marL="0" indent="0">
              <a:buNone/>
            </a:pPr>
            <a:r>
              <a:rPr lang="en-US" sz="2800" dirty="0">
                <a:solidFill>
                  <a:srgbClr val="000000"/>
                </a:solidFill>
                <a:latin typeface="Calibri" panose="020F0502020204030204" pitchFamily="34" charset="0"/>
              </a:rPr>
              <a:t>MVI A,97H		MVI A,65H</a:t>
            </a:r>
          </a:p>
          <a:p>
            <a:pPr marL="0" indent="0">
              <a:buNone/>
            </a:pPr>
            <a:r>
              <a:rPr lang="en-US" sz="2800" dirty="0">
                <a:solidFill>
                  <a:srgbClr val="000000"/>
                </a:solidFill>
                <a:latin typeface="Calibri" panose="020F0502020204030204" pitchFamily="34" charset="0"/>
              </a:rPr>
              <a:t>MVI B,65H		MVI B,97H</a:t>
            </a:r>
          </a:p>
          <a:p>
            <a:pPr marL="0" indent="0">
              <a:buNone/>
            </a:pPr>
            <a:r>
              <a:rPr lang="en-US" sz="2800" dirty="0">
                <a:solidFill>
                  <a:srgbClr val="000000"/>
                </a:solidFill>
                <a:latin typeface="Calibri" panose="020F0502020204030204" pitchFamily="34" charset="0"/>
              </a:rPr>
              <a:t>SUB B			SUB B</a:t>
            </a:r>
          </a:p>
          <a:p>
            <a:pPr marL="0" indent="0">
              <a:buNone/>
            </a:pPr>
            <a:r>
              <a:rPr lang="en-US" sz="2800" dirty="0">
                <a:solidFill>
                  <a:srgbClr val="000000"/>
                </a:solidFill>
                <a:latin typeface="Calibri" panose="020F0502020204030204" pitchFamily="34" charset="0"/>
              </a:rPr>
              <a:t>HLT			HLT</a:t>
            </a:r>
          </a:p>
          <a:p>
            <a:pPr marL="0" indent="0">
              <a:buNone/>
            </a:pPr>
            <a:r>
              <a:rPr lang="en-US" sz="2800" dirty="0">
                <a:solidFill>
                  <a:srgbClr val="000000"/>
                </a:solidFill>
                <a:latin typeface="Calibri" panose="020F0502020204030204" pitchFamily="34" charset="0"/>
              </a:rPr>
              <a:t>(Ans:32H,Cy=0)	(Ans:32H,Cy=1)	</a:t>
            </a:r>
          </a:p>
          <a:p>
            <a:pPr marL="0" indent="0">
              <a:buNone/>
            </a:pPr>
            <a:endParaRPr lang="en-US" sz="2800" dirty="0">
              <a:solidFill>
                <a:srgbClr val="000000"/>
              </a:solidFill>
              <a:latin typeface="Calibri" panose="020F0502020204030204" pitchFamily="34" charset="0"/>
            </a:endParaRPr>
          </a:p>
          <a:p>
            <a:pPr marL="0" indent="0">
              <a:buNone/>
            </a:pPr>
            <a:endParaRPr lang="en-US" sz="2800" i="0" u="none" strike="noStrike" baseline="0" dirty="0">
              <a:solidFill>
                <a:srgbClr val="000000"/>
              </a:solidFill>
              <a:latin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53712CD5-768E-4D0E-B742-CF085B835600}"/>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1033639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8A82-EE63-4742-A784-6D40DE003732}"/>
              </a:ext>
            </a:extLst>
          </p:cNvPr>
          <p:cNvSpPr>
            <a:spLocks noGrp="1"/>
          </p:cNvSpPr>
          <p:nvPr>
            <p:ph type="title"/>
          </p:nvPr>
        </p:nvSpPr>
        <p:spPr>
          <a:xfrm>
            <a:off x="457200" y="704088"/>
            <a:ext cx="8229600" cy="438912"/>
          </a:xfrm>
        </p:spPr>
        <p:txBody>
          <a:bodyPr>
            <a:normAutofit fontScale="90000"/>
          </a:bodyPr>
          <a:lstStyle/>
          <a:p>
            <a:r>
              <a:rPr lang="en-US" sz="4000" b="1" i="0" u="none" strike="noStrike" baseline="0" dirty="0" smtClean="0">
                <a:solidFill>
                  <a:srgbClr val="0070C0"/>
                </a:solidFill>
                <a:latin typeface="Calibri" panose="020F0502020204030204" pitchFamily="34" charset="0"/>
              </a:rPr>
              <a:t>3)Logical </a:t>
            </a:r>
            <a:r>
              <a:rPr lang="en-US" sz="4000" b="1" i="0" u="none" strike="noStrike" baseline="0" dirty="0">
                <a:solidFill>
                  <a:srgbClr val="0070C0"/>
                </a:solidFill>
                <a:latin typeface="Calibri" panose="020F0502020204030204" pitchFamily="34" charset="0"/>
              </a:rPr>
              <a:t>Group Instructions:</a:t>
            </a:r>
            <a:endParaRPr lang="en-US" sz="4000" dirty="0">
              <a:solidFill>
                <a:srgbClr val="0070C0"/>
              </a:solidFill>
            </a:endParaRPr>
          </a:p>
        </p:txBody>
      </p:sp>
      <p:sp>
        <p:nvSpPr>
          <p:cNvPr id="3" name="Content Placeholder 2">
            <a:extLst>
              <a:ext uri="{FF2B5EF4-FFF2-40B4-BE49-F238E27FC236}">
                <a16:creationId xmlns:a16="http://schemas.microsoft.com/office/drawing/2014/main" id="{901161BE-C68F-437B-B9C3-DED9DE5C4E09}"/>
              </a:ext>
            </a:extLst>
          </p:cNvPr>
          <p:cNvSpPr>
            <a:spLocks noGrp="1"/>
          </p:cNvSpPr>
          <p:nvPr>
            <p:ph idx="1"/>
          </p:nvPr>
        </p:nvSpPr>
        <p:spPr>
          <a:xfrm>
            <a:off x="457200" y="1371600"/>
            <a:ext cx="8229600" cy="4953000"/>
          </a:xfrm>
        </p:spPr>
        <p:txBody>
          <a:bodyPr>
            <a:normAutofit/>
          </a:bodyPr>
          <a:lstStyle/>
          <a:p>
            <a:pPr>
              <a:buFont typeface="Wingdings" panose="05000000000000000000" pitchFamily="2" charset="2"/>
              <a:buChar char="v"/>
            </a:pPr>
            <a:r>
              <a:rPr lang="en-US" sz="2000" b="0" i="0" u="none" strike="noStrike" baseline="0" dirty="0">
                <a:solidFill>
                  <a:srgbClr val="0070C0"/>
                </a:solidFill>
                <a:latin typeface="+mj-lt"/>
              </a:rPr>
              <a:t>The instructions implicitly assume that the accumulator is one of the operands. </a:t>
            </a:r>
          </a:p>
          <a:p>
            <a:pPr>
              <a:buFont typeface="Wingdings" panose="05000000000000000000" pitchFamily="2" charset="2"/>
              <a:buChar char="v"/>
            </a:pPr>
            <a:r>
              <a:rPr lang="en-US" sz="2000" b="0" i="0" u="none" strike="noStrike" baseline="0" dirty="0">
                <a:solidFill>
                  <a:srgbClr val="0070C0"/>
                </a:solidFill>
                <a:latin typeface="+mj-lt"/>
              </a:rPr>
              <a:t>All instructions reset carry flag except for complement where flag remain unchanged. </a:t>
            </a:r>
          </a:p>
          <a:p>
            <a:pPr>
              <a:buFont typeface="Wingdings" panose="05000000000000000000" pitchFamily="2" charset="2"/>
              <a:buChar char="v"/>
            </a:pPr>
            <a:r>
              <a:rPr lang="en-US" sz="2000" b="0" i="0" u="none" strike="noStrike" baseline="0" dirty="0">
                <a:solidFill>
                  <a:srgbClr val="0070C0"/>
                </a:solidFill>
                <a:latin typeface="+mj-lt"/>
              </a:rPr>
              <a:t>They modify Z, P &amp; S flags according to the data conditions of the result. </a:t>
            </a:r>
          </a:p>
          <a:p>
            <a:pPr>
              <a:buFont typeface="Wingdings" panose="05000000000000000000" pitchFamily="2" charset="2"/>
              <a:buChar char="v"/>
            </a:pPr>
            <a:r>
              <a:rPr lang="en-US" sz="2000" b="0" i="0" u="none" strike="noStrike" baseline="0" dirty="0">
                <a:solidFill>
                  <a:srgbClr val="0070C0"/>
                </a:solidFill>
                <a:latin typeface="+mj-lt"/>
              </a:rPr>
              <a:t>Place the result in the accumulator. </a:t>
            </a:r>
          </a:p>
          <a:p>
            <a:pPr>
              <a:buFont typeface="Wingdings" panose="05000000000000000000" pitchFamily="2" charset="2"/>
              <a:buChar char="v"/>
            </a:pPr>
            <a:r>
              <a:rPr lang="en-US" sz="2000" b="0" i="0" u="none" strike="noStrike" baseline="0" dirty="0">
                <a:solidFill>
                  <a:srgbClr val="0070C0"/>
                </a:solidFill>
                <a:latin typeface="+mj-lt"/>
              </a:rPr>
              <a:t>They do not affect the contents of the operand register. </a:t>
            </a:r>
          </a:p>
          <a:p>
            <a:pPr marL="0" indent="0">
              <a:buNone/>
            </a:pPr>
            <a:endParaRPr lang="en-US" sz="2000" b="0" i="0" u="none" strike="noStrike" baseline="0" dirty="0">
              <a:solidFill>
                <a:srgbClr val="000000"/>
              </a:solidFill>
              <a:latin typeface="+mj-lt"/>
            </a:endParaRPr>
          </a:p>
          <a:p>
            <a:pPr marL="0" indent="0">
              <a:buNone/>
            </a:pPr>
            <a:r>
              <a:rPr lang="en-US" sz="2000" b="1" i="0" u="none" strike="noStrike" baseline="0" dirty="0">
                <a:solidFill>
                  <a:srgbClr val="000000"/>
                </a:solidFill>
                <a:latin typeface="+mj-lt"/>
              </a:rPr>
              <a:t>1) ANA R/M </a:t>
            </a:r>
            <a:r>
              <a:rPr lang="en-US" sz="2000" b="0" i="0" u="none" strike="noStrike" baseline="0" dirty="0">
                <a:solidFill>
                  <a:srgbClr val="000000"/>
                </a:solidFill>
                <a:latin typeface="+mj-lt"/>
              </a:rPr>
              <a:t>(the contents of register/memory) </a:t>
            </a:r>
          </a:p>
          <a:p>
            <a:pPr marL="0" indent="0">
              <a:buNone/>
            </a:pPr>
            <a:r>
              <a:rPr lang="en-US" sz="2000" b="0" i="0" u="none" strike="noStrike" baseline="0" dirty="0">
                <a:solidFill>
                  <a:srgbClr val="000000"/>
                </a:solidFill>
                <a:latin typeface="+mj-lt"/>
              </a:rPr>
              <a:t>– Logically AND the contents of register/memory with the contents of accumulator. </a:t>
            </a:r>
          </a:p>
          <a:p>
            <a:pPr marL="0" indent="0">
              <a:buNone/>
            </a:pPr>
            <a:r>
              <a:rPr lang="pl-PL" sz="2000" b="1" i="0" u="none" strike="noStrike" baseline="0" dirty="0">
                <a:solidFill>
                  <a:srgbClr val="000000"/>
                </a:solidFill>
                <a:latin typeface="+mj-lt"/>
              </a:rPr>
              <a:t>2) ANI 8 bit data </a:t>
            </a:r>
            <a:endParaRPr lang="pl-PL" sz="2000" b="0" i="0" u="none" strike="noStrike" baseline="0" dirty="0">
              <a:solidFill>
                <a:srgbClr val="000000"/>
              </a:solidFill>
              <a:latin typeface="+mj-lt"/>
            </a:endParaRPr>
          </a:p>
          <a:p>
            <a:pPr marL="0" indent="0">
              <a:buNone/>
            </a:pPr>
            <a:r>
              <a:rPr lang="en-US" sz="2000" b="0" i="0" u="none" strike="noStrike" baseline="0" dirty="0">
                <a:solidFill>
                  <a:srgbClr val="000000"/>
                </a:solidFill>
                <a:latin typeface="+mj-lt"/>
              </a:rPr>
              <a:t>– Logically AND 8 bit immediate data with the contents of accumulator. </a:t>
            </a:r>
          </a:p>
          <a:p>
            <a:pPr marL="0" indent="0">
              <a:buNone/>
            </a:pPr>
            <a:endParaRPr lang="en-US" sz="2000" b="0" i="0" u="none" strike="noStrike" baseline="0" dirty="0">
              <a:solidFill>
                <a:srgbClr val="000000"/>
              </a:solidFill>
              <a:latin typeface="+mj-lt"/>
            </a:endParaRPr>
          </a:p>
          <a:p>
            <a:endParaRPr lang="en-US" sz="2800" dirty="0">
              <a:latin typeface="+mj-lt"/>
            </a:endParaRPr>
          </a:p>
        </p:txBody>
      </p:sp>
      <p:sp>
        <p:nvSpPr>
          <p:cNvPr id="4" name="Slide Number Placeholder 3">
            <a:extLst>
              <a:ext uri="{FF2B5EF4-FFF2-40B4-BE49-F238E27FC236}">
                <a16:creationId xmlns:a16="http://schemas.microsoft.com/office/drawing/2014/main" id="{E8A1AEB0-75A6-4EDD-802D-1CF3A6BFD9E2}"/>
              </a:ext>
            </a:extLst>
          </p:cNvPr>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195236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a:t>Internal Architecture(Contd..)</a:t>
            </a:r>
          </a:p>
        </p:txBody>
      </p:sp>
      <p:sp>
        <p:nvSpPr>
          <p:cNvPr id="3" name="Content Placeholder 2"/>
          <p:cNvSpPr>
            <a:spLocks noGrp="1"/>
          </p:cNvSpPr>
          <p:nvPr>
            <p:ph idx="1"/>
          </p:nvPr>
        </p:nvSpPr>
        <p:spPr>
          <a:xfrm>
            <a:off x="457200" y="1524000"/>
            <a:ext cx="8229600" cy="4800600"/>
          </a:xfrm>
        </p:spPr>
        <p:txBody>
          <a:bodyPr>
            <a:noAutofit/>
          </a:bodyPr>
          <a:lstStyle/>
          <a:p>
            <a:pPr>
              <a:buNone/>
            </a:pPr>
            <a:r>
              <a:rPr lang="en-US" sz="2400" b="1" dirty="0"/>
              <a:t>1.  ALU:- </a:t>
            </a:r>
          </a:p>
          <a:p>
            <a:r>
              <a:rPr lang="en-US" sz="2400" dirty="0"/>
              <a:t> it includes the accumulator, the temporary register, the arithmetic and logic circuits and five flags.</a:t>
            </a:r>
          </a:p>
          <a:p>
            <a:r>
              <a:rPr lang="en-US" sz="2400" dirty="0"/>
              <a:t> temporary register is used to hold data during an arithmetic/logic operation and the result is stored in the accumulator.</a:t>
            </a:r>
            <a:br>
              <a:rPr lang="en-US" sz="2400" dirty="0"/>
            </a:br>
            <a:r>
              <a:rPr lang="en-US" sz="2400" b="1" dirty="0"/>
              <a:t>2. Accumulator (Register A): </a:t>
            </a:r>
            <a:r>
              <a:rPr lang="en-US" sz="2400" dirty="0"/>
              <a:t> </a:t>
            </a:r>
          </a:p>
          <a:p>
            <a:r>
              <a:rPr lang="en-US" sz="2400" dirty="0"/>
              <a:t>used to store the 8-bit data and to perform arithmetic and logic operations .</a:t>
            </a:r>
          </a:p>
          <a:p>
            <a:r>
              <a:rPr lang="en-US" sz="2400" dirty="0"/>
              <a:t>When data is read from input port, it first moved to accumulator and when data is sent to output port, it must be first placed in accumulator.</a:t>
            </a:r>
          </a:p>
          <a:p>
            <a:pPr>
              <a:buNone/>
            </a:pPr>
            <a:endParaRPr lang="en-US" sz="2400" dirty="0"/>
          </a:p>
        </p:txBody>
      </p:sp>
      <p:sp>
        <p:nvSpPr>
          <p:cNvPr id="5" name="Slide Number Placeholder 4">
            <a:extLst>
              <a:ext uri="{FF2B5EF4-FFF2-40B4-BE49-F238E27FC236}">
                <a16:creationId xmlns:a16="http://schemas.microsoft.com/office/drawing/2014/main" id="{A10D15FF-FC87-4ACB-9B2C-F0DC35BFED2D}"/>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DC6F-7F76-41B6-B4F0-0E5177858A88}"/>
              </a:ext>
            </a:extLst>
          </p:cNvPr>
          <p:cNvSpPr>
            <a:spLocks noGrp="1"/>
          </p:cNvSpPr>
          <p:nvPr>
            <p:ph type="title"/>
          </p:nvPr>
        </p:nvSpPr>
        <p:spPr>
          <a:xfrm>
            <a:off x="457200" y="704088"/>
            <a:ext cx="8229600" cy="515112"/>
          </a:xfrm>
        </p:spPr>
        <p:txBody>
          <a:bodyPr>
            <a:normAutofit fontScale="90000"/>
          </a:bodyPr>
          <a:lstStyle/>
          <a:p>
            <a:r>
              <a:rPr lang="en-US" dirty="0"/>
              <a:t>Logical Instructions </a:t>
            </a:r>
            <a:r>
              <a:rPr lang="en-US" dirty="0" err="1"/>
              <a:t>contd</a:t>
            </a:r>
            <a:r>
              <a:rPr lang="en-US" dirty="0"/>
              <a:t>…</a:t>
            </a:r>
          </a:p>
        </p:txBody>
      </p:sp>
      <p:sp>
        <p:nvSpPr>
          <p:cNvPr id="3" name="Content Placeholder 2">
            <a:extLst>
              <a:ext uri="{FF2B5EF4-FFF2-40B4-BE49-F238E27FC236}">
                <a16:creationId xmlns:a16="http://schemas.microsoft.com/office/drawing/2014/main" id="{5EB6E49A-5DEF-4E7F-833E-AB74801399C6}"/>
              </a:ext>
            </a:extLst>
          </p:cNvPr>
          <p:cNvSpPr>
            <a:spLocks noGrp="1"/>
          </p:cNvSpPr>
          <p:nvPr>
            <p:ph idx="1"/>
          </p:nvPr>
        </p:nvSpPr>
        <p:spPr>
          <a:xfrm>
            <a:off x="457200" y="1447800"/>
            <a:ext cx="8229600" cy="4876800"/>
          </a:xfrm>
        </p:spPr>
        <p:txBody>
          <a:bodyPr>
            <a:normAutofit fontScale="85000" lnSpcReduction="20000"/>
          </a:bodyPr>
          <a:lstStyle/>
          <a:p>
            <a:pPr marL="0" indent="0">
              <a:buNone/>
            </a:pPr>
            <a:r>
              <a:rPr lang="en-US" sz="2800" b="1" i="0" u="none" strike="noStrike" baseline="0" dirty="0">
                <a:solidFill>
                  <a:srgbClr val="000000"/>
                </a:solidFill>
                <a:latin typeface="+mj-lt"/>
              </a:rPr>
              <a:t>3) ORA R/M </a:t>
            </a:r>
            <a:endParaRPr lang="en-US" sz="2800" b="0" i="0" u="none" strike="noStrike" baseline="0" dirty="0">
              <a:solidFill>
                <a:srgbClr val="000000"/>
              </a:solidFill>
              <a:latin typeface="+mj-lt"/>
            </a:endParaRPr>
          </a:p>
          <a:p>
            <a:pPr marL="0" indent="0">
              <a:buNone/>
            </a:pPr>
            <a:r>
              <a:rPr lang="en-US" sz="2800" b="0" i="0" u="none" strike="noStrike" baseline="0" dirty="0">
                <a:solidFill>
                  <a:srgbClr val="000000"/>
                </a:solidFill>
                <a:latin typeface="+mj-lt"/>
              </a:rPr>
              <a:t>– Logically OR the contents of register/memory with the contents of accumulator.</a:t>
            </a:r>
          </a:p>
          <a:p>
            <a:pPr marL="0" indent="0">
              <a:buNone/>
            </a:pPr>
            <a:r>
              <a:rPr lang="en-US" sz="2800" b="0" i="0" u="none" strike="noStrike" baseline="0" dirty="0">
                <a:solidFill>
                  <a:srgbClr val="000000"/>
                </a:solidFill>
                <a:latin typeface="+mj-lt"/>
              </a:rPr>
              <a:t>– CY and AC is reset and other as per result. </a:t>
            </a:r>
          </a:p>
          <a:p>
            <a:pPr marL="0" indent="0">
              <a:buNone/>
            </a:pPr>
            <a:r>
              <a:rPr lang="nn-NO" sz="2800" b="1" i="0" u="none" strike="noStrike" baseline="0" dirty="0">
                <a:solidFill>
                  <a:srgbClr val="000000"/>
                </a:solidFill>
                <a:latin typeface="+mj-lt"/>
              </a:rPr>
              <a:t>4) ORI 8 bit data </a:t>
            </a:r>
            <a:endParaRPr lang="nn-NO" sz="2800" b="0" i="0" u="none" strike="noStrike" baseline="0" dirty="0">
              <a:solidFill>
                <a:srgbClr val="000000"/>
              </a:solidFill>
              <a:latin typeface="+mj-lt"/>
            </a:endParaRPr>
          </a:p>
          <a:p>
            <a:pPr marL="0" indent="0">
              <a:buNone/>
            </a:pPr>
            <a:r>
              <a:rPr lang="en-US" sz="2800" b="0" i="0" u="none" strike="noStrike" baseline="0" dirty="0">
                <a:solidFill>
                  <a:srgbClr val="000000"/>
                </a:solidFill>
                <a:latin typeface="+mj-lt"/>
              </a:rPr>
              <a:t>– Logically OR 8 bit immediate data with the contents of the accumulator. </a:t>
            </a:r>
          </a:p>
          <a:p>
            <a:pPr marL="0" indent="0">
              <a:buNone/>
            </a:pPr>
            <a:r>
              <a:rPr lang="en-US" sz="2800" b="0" i="0" u="none" strike="noStrike" baseline="0" dirty="0">
                <a:solidFill>
                  <a:srgbClr val="000000"/>
                </a:solidFill>
                <a:latin typeface="+mj-lt"/>
              </a:rPr>
              <a:t>– CY and AC is reset and other as per result. </a:t>
            </a:r>
          </a:p>
          <a:p>
            <a:pPr marL="0" indent="0">
              <a:buNone/>
            </a:pPr>
            <a:r>
              <a:rPr lang="en-US" sz="2800" b="0" i="0" u="none" strike="noStrike" baseline="0" dirty="0">
                <a:solidFill>
                  <a:srgbClr val="000000"/>
                </a:solidFill>
                <a:latin typeface="Calibri" panose="020F0502020204030204" pitchFamily="34" charset="0"/>
              </a:rPr>
              <a:t>Ex:</a:t>
            </a:r>
          </a:p>
          <a:p>
            <a:pPr marL="0" indent="0">
              <a:buNone/>
            </a:pPr>
            <a:r>
              <a:rPr lang="en-US" sz="2800" dirty="0">
                <a:solidFill>
                  <a:srgbClr val="000000"/>
                </a:solidFill>
                <a:latin typeface="Calibri" panose="020F0502020204030204" pitchFamily="34" charset="0"/>
              </a:rPr>
              <a:t>MVI A,42H</a:t>
            </a:r>
          </a:p>
          <a:p>
            <a:pPr marL="0" indent="0">
              <a:buNone/>
            </a:pPr>
            <a:r>
              <a:rPr lang="en-US" sz="2800" b="0" i="0" u="none" strike="noStrike" baseline="0" dirty="0">
                <a:solidFill>
                  <a:srgbClr val="000000"/>
                </a:solidFill>
                <a:latin typeface="Calibri" panose="020F0502020204030204" pitchFamily="34" charset="0"/>
              </a:rPr>
              <a:t>MVI B,85H</a:t>
            </a:r>
          </a:p>
          <a:p>
            <a:pPr marL="0" indent="0">
              <a:buNone/>
            </a:pPr>
            <a:r>
              <a:rPr lang="en-US" sz="2800" dirty="0">
                <a:solidFill>
                  <a:srgbClr val="000000"/>
                </a:solidFill>
                <a:latin typeface="Calibri" panose="020F0502020204030204" pitchFamily="34" charset="0"/>
              </a:rPr>
              <a:t>ORA B</a:t>
            </a:r>
          </a:p>
          <a:p>
            <a:pPr marL="0" indent="0">
              <a:buNone/>
            </a:pPr>
            <a:r>
              <a:rPr lang="en-US" sz="2800" b="0" i="0" u="none" strike="noStrike" baseline="0" dirty="0">
                <a:solidFill>
                  <a:srgbClr val="000000"/>
                </a:solidFill>
                <a:latin typeface="Calibri" panose="020F0502020204030204" pitchFamily="34" charset="0"/>
              </a:rPr>
              <a:t>HLT</a:t>
            </a:r>
          </a:p>
          <a:p>
            <a:pPr marL="0" indent="0">
              <a:buNone/>
            </a:pPr>
            <a:endParaRPr lang="en-US" sz="2800" b="0" i="0" u="none" strike="noStrike" baseline="0" dirty="0">
              <a:solidFill>
                <a:srgbClr val="000000"/>
              </a:solidFill>
              <a:latin typeface="+mj-lt"/>
            </a:endParaRPr>
          </a:p>
        </p:txBody>
      </p:sp>
      <p:sp>
        <p:nvSpPr>
          <p:cNvPr id="4" name="Slide Number Placeholder 3">
            <a:extLst>
              <a:ext uri="{FF2B5EF4-FFF2-40B4-BE49-F238E27FC236}">
                <a16:creationId xmlns:a16="http://schemas.microsoft.com/office/drawing/2014/main" id="{058B86B3-460F-47F9-9CAC-CA2AEC39CACA}"/>
              </a:ext>
            </a:extLst>
          </p:cNvPr>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1645431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6080-333B-4077-B0A6-4B0EFE45BD91}"/>
              </a:ext>
            </a:extLst>
          </p:cNvPr>
          <p:cNvSpPr>
            <a:spLocks noGrp="1"/>
          </p:cNvSpPr>
          <p:nvPr>
            <p:ph type="title"/>
          </p:nvPr>
        </p:nvSpPr>
        <p:spPr>
          <a:xfrm>
            <a:off x="457200" y="704088"/>
            <a:ext cx="8229600" cy="515112"/>
          </a:xfrm>
        </p:spPr>
        <p:txBody>
          <a:bodyPr>
            <a:normAutofit fontScale="90000"/>
          </a:bodyPr>
          <a:lstStyle/>
          <a:p>
            <a:r>
              <a:rPr lang="en-US" sz="4000" dirty="0"/>
              <a:t>Logical instructions contd..</a:t>
            </a:r>
          </a:p>
        </p:txBody>
      </p:sp>
      <p:sp>
        <p:nvSpPr>
          <p:cNvPr id="3" name="Content Placeholder 2">
            <a:extLst>
              <a:ext uri="{FF2B5EF4-FFF2-40B4-BE49-F238E27FC236}">
                <a16:creationId xmlns:a16="http://schemas.microsoft.com/office/drawing/2014/main" id="{87F08486-26AB-47FE-8888-39CF9330071E}"/>
              </a:ext>
            </a:extLst>
          </p:cNvPr>
          <p:cNvSpPr>
            <a:spLocks noGrp="1"/>
          </p:cNvSpPr>
          <p:nvPr>
            <p:ph idx="1"/>
          </p:nvPr>
        </p:nvSpPr>
        <p:spPr>
          <a:xfrm>
            <a:off x="457200" y="1935480"/>
            <a:ext cx="8229600" cy="4389120"/>
          </a:xfrm>
        </p:spPr>
        <p:txBody>
          <a:bodyPr>
            <a:normAutofit/>
          </a:bodyPr>
          <a:lstStyle/>
          <a:p>
            <a:pPr marL="0" indent="0">
              <a:buNone/>
            </a:pPr>
            <a:r>
              <a:rPr lang="en-US" sz="3200" b="1" i="0" u="none" strike="noStrike" baseline="0" dirty="0">
                <a:solidFill>
                  <a:srgbClr val="000000"/>
                </a:solidFill>
                <a:latin typeface="+mj-lt"/>
              </a:rPr>
              <a:t>5) XRA R/M </a:t>
            </a:r>
            <a:endParaRPr lang="en-US" sz="3200" b="0" i="0" u="none" strike="noStrike" baseline="0" dirty="0">
              <a:solidFill>
                <a:srgbClr val="000000"/>
              </a:solidFill>
              <a:latin typeface="+mj-lt"/>
            </a:endParaRPr>
          </a:p>
          <a:p>
            <a:pPr marL="0" indent="0">
              <a:buNone/>
            </a:pPr>
            <a:r>
              <a:rPr lang="en-US" sz="3200" b="0" i="0" u="none" strike="noStrike" baseline="0" dirty="0">
                <a:solidFill>
                  <a:srgbClr val="000000"/>
                </a:solidFill>
                <a:latin typeface="+mj-lt"/>
              </a:rPr>
              <a:t>– Logically exclusive OR the contents of register/memory with the contents of accumulator. </a:t>
            </a:r>
            <a:endParaRPr lang="nn-NO" sz="3200" b="1" i="0" u="none" strike="noStrike" baseline="0" dirty="0">
              <a:solidFill>
                <a:srgbClr val="000000"/>
              </a:solidFill>
              <a:latin typeface="Calibri" panose="020F0502020204030204" pitchFamily="34" charset="0"/>
            </a:endParaRPr>
          </a:p>
          <a:p>
            <a:pPr marL="0" indent="0">
              <a:buNone/>
            </a:pPr>
            <a:r>
              <a:rPr lang="nn-NO" sz="3200" b="1" i="0" u="none" strike="noStrike" baseline="0" dirty="0">
                <a:solidFill>
                  <a:srgbClr val="000000"/>
                </a:solidFill>
                <a:latin typeface="Calibri" panose="020F0502020204030204" pitchFamily="34" charset="0"/>
              </a:rPr>
              <a:t>6) XRI 8 bit data </a:t>
            </a:r>
            <a:endParaRPr lang="nn-NO" sz="3200" b="0" i="0" u="none" strike="noStrike" baseline="0" dirty="0">
              <a:solidFill>
                <a:srgbClr val="000000"/>
              </a:solidFill>
              <a:latin typeface="Calibri" panose="020F0502020204030204" pitchFamily="34" charset="0"/>
            </a:endParaRPr>
          </a:p>
          <a:p>
            <a:pPr marL="0" indent="0">
              <a:buNone/>
            </a:pPr>
            <a:r>
              <a:rPr lang="en-US" sz="3200" b="0" i="0" u="none" strike="noStrike" baseline="0" dirty="0">
                <a:solidFill>
                  <a:srgbClr val="000000"/>
                </a:solidFill>
                <a:latin typeface="Arial" panose="020B0604020202020204" pitchFamily="34" charset="0"/>
              </a:rPr>
              <a:t>– </a:t>
            </a:r>
            <a:r>
              <a:rPr lang="en-US" sz="3200" b="0" i="0" u="none" strike="noStrike" baseline="0" dirty="0">
                <a:solidFill>
                  <a:srgbClr val="000000"/>
                </a:solidFill>
                <a:latin typeface="Calibri" panose="020F0502020204030204" pitchFamily="34" charset="0"/>
              </a:rPr>
              <a:t>Logically Exclusive OR 8 bit data immediate with the content of accumulator.</a:t>
            </a:r>
          </a:p>
          <a:p>
            <a:endParaRPr lang="en-US" sz="2800" dirty="0"/>
          </a:p>
        </p:txBody>
      </p:sp>
      <p:sp>
        <p:nvSpPr>
          <p:cNvPr id="4" name="Slide Number Placeholder 3">
            <a:extLst>
              <a:ext uri="{FF2B5EF4-FFF2-40B4-BE49-F238E27FC236}">
                <a16:creationId xmlns:a16="http://schemas.microsoft.com/office/drawing/2014/main" id="{660190DE-3D65-432E-BCF7-F4E5E9D68870}"/>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2303939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DC30-0D22-4161-819C-1ECC30A7E2C8}"/>
              </a:ext>
            </a:extLst>
          </p:cNvPr>
          <p:cNvSpPr>
            <a:spLocks noGrp="1"/>
          </p:cNvSpPr>
          <p:nvPr>
            <p:ph type="title"/>
          </p:nvPr>
        </p:nvSpPr>
        <p:spPr>
          <a:xfrm>
            <a:off x="457200" y="704088"/>
            <a:ext cx="8229600" cy="515112"/>
          </a:xfrm>
        </p:spPr>
        <p:txBody>
          <a:bodyPr>
            <a:normAutofit fontScale="90000"/>
          </a:bodyPr>
          <a:lstStyle/>
          <a:p>
            <a:r>
              <a:rPr lang="en-US" sz="3600" dirty="0"/>
              <a:t>Logical Instructions contd..</a:t>
            </a:r>
          </a:p>
        </p:txBody>
      </p:sp>
      <p:sp>
        <p:nvSpPr>
          <p:cNvPr id="3" name="Content Placeholder 2">
            <a:extLst>
              <a:ext uri="{FF2B5EF4-FFF2-40B4-BE49-F238E27FC236}">
                <a16:creationId xmlns:a16="http://schemas.microsoft.com/office/drawing/2014/main" id="{1772294E-3E99-44F0-B124-B3CD5DA8D18A}"/>
              </a:ext>
            </a:extLst>
          </p:cNvPr>
          <p:cNvSpPr>
            <a:spLocks noGrp="1"/>
          </p:cNvSpPr>
          <p:nvPr>
            <p:ph idx="1"/>
          </p:nvPr>
        </p:nvSpPr>
        <p:spPr>
          <a:xfrm>
            <a:off x="457200" y="1447800"/>
            <a:ext cx="8229600" cy="4876800"/>
          </a:xfrm>
        </p:spPr>
        <p:txBody>
          <a:bodyPr>
            <a:normAutofit/>
          </a:bodyPr>
          <a:lstStyle/>
          <a:p>
            <a:pPr marL="0" indent="0">
              <a:buNone/>
            </a:pPr>
            <a:r>
              <a:rPr lang="en-US" sz="2400" b="1" dirty="0">
                <a:solidFill>
                  <a:srgbClr val="000000"/>
                </a:solidFill>
                <a:latin typeface="+mj-lt"/>
              </a:rPr>
              <a:t>7</a:t>
            </a:r>
            <a:r>
              <a:rPr lang="en-US" sz="2400" b="1" i="0" u="none" strike="noStrike" baseline="0" dirty="0">
                <a:solidFill>
                  <a:srgbClr val="000000"/>
                </a:solidFill>
                <a:latin typeface="+mj-lt"/>
              </a:rPr>
              <a:t>)Logically Compare instructions </a:t>
            </a:r>
          </a:p>
          <a:p>
            <a:pPr marL="514350" indent="-514350">
              <a:buAutoNum type="romanLcParenR"/>
            </a:pPr>
            <a:r>
              <a:rPr lang="en-US" sz="2400" b="1" i="0" u="none" strike="noStrike" baseline="0" dirty="0">
                <a:solidFill>
                  <a:srgbClr val="000000"/>
                </a:solidFill>
                <a:latin typeface="+mj-lt"/>
              </a:rPr>
              <a:t>CMP R/M </a:t>
            </a:r>
            <a:r>
              <a:rPr lang="en-US" sz="2400" b="0" i="0" u="none" strike="noStrike" baseline="0" dirty="0">
                <a:solidFill>
                  <a:srgbClr val="000000"/>
                </a:solidFill>
                <a:latin typeface="+mj-lt"/>
              </a:rPr>
              <a:t>(1 byte instruction)</a:t>
            </a:r>
          </a:p>
          <a:p>
            <a:pPr marL="514350" indent="-514350">
              <a:buAutoNum type="romanLcParenR"/>
            </a:pPr>
            <a:r>
              <a:rPr lang="en-US" sz="2400" b="1" i="0" u="none" strike="noStrike" baseline="0" dirty="0">
                <a:solidFill>
                  <a:srgbClr val="000000"/>
                </a:solidFill>
                <a:latin typeface="+mj-lt"/>
              </a:rPr>
              <a:t>CPI 8 bit data </a:t>
            </a:r>
            <a:r>
              <a:rPr lang="en-US" sz="2400" b="0" i="0" u="none" strike="noStrike" baseline="0" dirty="0">
                <a:solidFill>
                  <a:srgbClr val="000000"/>
                </a:solidFill>
                <a:latin typeface="+mj-lt"/>
              </a:rPr>
              <a:t>( 2 byte instruction) </a:t>
            </a:r>
          </a:p>
          <a:p>
            <a:pPr marL="0" indent="0">
              <a:buNone/>
            </a:pPr>
            <a:r>
              <a:rPr lang="en-US" sz="2400" b="0" i="0" u="none" strike="noStrike" baseline="0" dirty="0">
                <a:solidFill>
                  <a:srgbClr val="000000"/>
                </a:solidFill>
                <a:latin typeface="+mj-lt"/>
              </a:rPr>
              <a:t>– Compare the contents of register/ memory and 8 bit data with the contents of accumulator. </a:t>
            </a:r>
          </a:p>
          <a:p>
            <a:pPr marL="0" indent="0">
              <a:buNone/>
            </a:pPr>
            <a:r>
              <a:rPr lang="en-US" sz="2400" b="0" i="0" u="none" strike="noStrike" baseline="0" dirty="0">
                <a:solidFill>
                  <a:srgbClr val="000000"/>
                </a:solidFill>
                <a:latin typeface="+mj-lt"/>
              </a:rPr>
              <a:t>– Status is shown by flags.</a:t>
            </a:r>
          </a:p>
          <a:p>
            <a:endParaRPr lang="en-US" sz="2800" dirty="0">
              <a:latin typeface="+mj-lt"/>
            </a:endParaRPr>
          </a:p>
        </p:txBody>
      </p:sp>
      <p:sp>
        <p:nvSpPr>
          <p:cNvPr id="4" name="Slide Number Placeholder 3">
            <a:extLst>
              <a:ext uri="{FF2B5EF4-FFF2-40B4-BE49-F238E27FC236}">
                <a16:creationId xmlns:a16="http://schemas.microsoft.com/office/drawing/2014/main" id="{C84817AE-889F-483F-A82F-B317F2944C6E}"/>
              </a:ext>
            </a:extLst>
          </p:cNvPr>
          <p:cNvSpPr>
            <a:spLocks noGrp="1"/>
          </p:cNvSpPr>
          <p:nvPr>
            <p:ph type="sldNum" sz="quarter" idx="12"/>
          </p:nvPr>
        </p:nvSpPr>
        <p:spPr/>
        <p:txBody>
          <a:bodyPr/>
          <a:lstStyle/>
          <a:p>
            <a:fld id="{B6F15528-21DE-4FAA-801E-634DDDAF4B2B}" type="slidenum">
              <a:rPr lang="en-US" smtClean="0"/>
              <a:pPr/>
              <a:t>42</a:t>
            </a:fld>
            <a:endParaRPr lang="en-US" dirty="0"/>
          </a:p>
        </p:txBody>
      </p:sp>
      <p:graphicFrame>
        <p:nvGraphicFramePr>
          <p:cNvPr id="7" name="Table 7">
            <a:extLst>
              <a:ext uri="{FF2B5EF4-FFF2-40B4-BE49-F238E27FC236}">
                <a16:creationId xmlns:a16="http://schemas.microsoft.com/office/drawing/2014/main" id="{4153382C-8122-40CB-8271-C1061496699B}"/>
              </a:ext>
            </a:extLst>
          </p:cNvPr>
          <p:cNvGraphicFramePr>
            <a:graphicFrameLocks noGrp="1"/>
          </p:cNvGraphicFramePr>
          <p:nvPr>
            <p:extLst>
              <p:ext uri="{D42A27DB-BD31-4B8C-83A1-F6EECF244321}">
                <p14:modId xmlns:p14="http://schemas.microsoft.com/office/powerpoint/2010/main" val="2641662212"/>
              </p:ext>
            </p:extLst>
          </p:nvPr>
        </p:nvGraphicFramePr>
        <p:xfrm>
          <a:off x="762000" y="4343400"/>
          <a:ext cx="7391400" cy="1981200"/>
        </p:xfrm>
        <a:graphic>
          <a:graphicData uri="http://schemas.openxmlformats.org/drawingml/2006/table">
            <a:tbl>
              <a:tblPr firstRow="1" bandRow="1">
                <a:tableStyleId>{5C22544A-7EE6-4342-B048-85BDC9FD1C3A}</a:tableStyleId>
              </a:tblPr>
              <a:tblGrid>
                <a:gridCol w="3510915">
                  <a:extLst>
                    <a:ext uri="{9D8B030D-6E8A-4147-A177-3AD203B41FA5}">
                      <a16:colId xmlns:a16="http://schemas.microsoft.com/office/drawing/2014/main" val="488083678"/>
                    </a:ext>
                  </a:extLst>
                </a:gridCol>
                <a:gridCol w="1416685">
                  <a:extLst>
                    <a:ext uri="{9D8B030D-6E8A-4147-A177-3AD203B41FA5}">
                      <a16:colId xmlns:a16="http://schemas.microsoft.com/office/drawing/2014/main" val="4049690511"/>
                    </a:ext>
                  </a:extLst>
                </a:gridCol>
                <a:gridCol w="2463800">
                  <a:extLst>
                    <a:ext uri="{9D8B030D-6E8A-4147-A177-3AD203B41FA5}">
                      <a16:colId xmlns:a16="http://schemas.microsoft.com/office/drawing/2014/main" val="3363725329"/>
                    </a:ext>
                  </a:extLst>
                </a:gridCol>
              </a:tblGrid>
              <a:tr h="495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baseline="0" dirty="0">
                          <a:solidFill>
                            <a:srgbClr val="000000"/>
                          </a:solidFill>
                          <a:latin typeface="+mj-lt"/>
                          <a:ea typeface="+mn-ea"/>
                          <a:cs typeface="+mn-cs"/>
                        </a:rPr>
                        <a:t>Case </a:t>
                      </a:r>
                    </a:p>
                  </a:txBody>
                  <a:tcPr/>
                </a:tc>
                <a:tc>
                  <a:txBody>
                    <a:bodyPr/>
                    <a:lstStyle/>
                    <a:p>
                      <a:pPr algn="ctr"/>
                      <a:r>
                        <a:rPr lang="en-US" sz="2400" dirty="0">
                          <a:latin typeface="+mj-lt"/>
                        </a:rPr>
                        <a:t>CY</a:t>
                      </a:r>
                    </a:p>
                  </a:txBody>
                  <a:tcPr/>
                </a:tc>
                <a:tc>
                  <a:txBody>
                    <a:bodyPr/>
                    <a:lstStyle/>
                    <a:p>
                      <a:pPr algn="ctr"/>
                      <a:r>
                        <a:rPr lang="en-US" sz="2400" dirty="0">
                          <a:latin typeface="+mj-lt"/>
                        </a:rPr>
                        <a:t>Z</a:t>
                      </a:r>
                    </a:p>
                  </a:txBody>
                  <a:tcPr/>
                </a:tc>
                <a:extLst>
                  <a:ext uri="{0D108BD9-81ED-4DB2-BD59-A6C34878D82A}">
                    <a16:rowId xmlns:a16="http://schemas.microsoft.com/office/drawing/2014/main" val="294652170"/>
                  </a:ext>
                </a:extLst>
              </a:tr>
              <a:tr h="495300">
                <a:tc>
                  <a:txBody>
                    <a:bodyPr/>
                    <a:lstStyle/>
                    <a:p>
                      <a:pPr algn="ctr"/>
                      <a:r>
                        <a:rPr lang="en-US" sz="2400" dirty="0">
                          <a:latin typeface="+mj-lt"/>
                        </a:rPr>
                        <a:t>1.</a:t>
                      </a:r>
                      <a:r>
                        <a:rPr kumimoji="0" lang="en-US" sz="2400" b="1" i="0" u="none" strike="noStrike" kern="1200" baseline="0" dirty="0">
                          <a:solidFill>
                            <a:srgbClr val="000000"/>
                          </a:solidFill>
                          <a:latin typeface="+mj-lt"/>
                          <a:ea typeface="+mn-ea"/>
                          <a:cs typeface="+mn-cs"/>
                        </a:rPr>
                        <a:t> </a:t>
                      </a:r>
                      <a:r>
                        <a:rPr kumimoji="0" lang="en-US" sz="2400" b="0" i="0" u="none" strike="noStrike" kern="1200" baseline="0" dirty="0">
                          <a:solidFill>
                            <a:srgbClr val="000000"/>
                          </a:solidFill>
                          <a:latin typeface="+mj-lt"/>
                          <a:ea typeface="+mn-ea"/>
                          <a:cs typeface="+mn-cs"/>
                        </a:rPr>
                        <a:t>[A]&lt;[R/M] or 8 bit data</a:t>
                      </a:r>
                      <a:endParaRPr lang="en-US" sz="2400" dirty="0">
                        <a:latin typeface="+mj-lt"/>
                      </a:endParaRPr>
                    </a:p>
                  </a:txBody>
                  <a:tcPr/>
                </a:tc>
                <a:tc>
                  <a:txBody>
                    <a:bodyPr/>
                    <a:lstStyle/>
                    <a:p>
                      <a:pPr algn="ctr"/>
                      <a:r>
                        <a:rPr lang="en-US" sz="2400" dirty="0">
                          <a:latin typeface="+mj-lt"/>
                        </a:rPr>
                        <a:t>1</a:t>
                      </a:r>
                    </a:p>
                  </a:txBody>
                  <a:tcPr/>
                </a:tc>
                <a:tc>
                  <a:txBody>
                    <a:bodyPr/>
                    <a:lstStyle/>
                    <a:p>
                      <a:pPr algn="ctr"/>
                      <a:r>
                        <a:rPr lang="en-US" sz="2400" dirty="0">
                          <a:latin typeface="+mj-lt"/>
                        </a:rPr>
                        <a:t>0</a:t>
                      </a:r>
                    </a:p>
                  </a:txBody>
                  <a:tcPr/>
                </a:tc>
                <a:extLst>
                  <a:ext uri="{0D108BD9-81ED-4DB2-BD59-A6C34878D82A}">
                    <a16:rowId xmlns:a16="http://schemas.microsoft.com/office/drawing/2014/main" val="1190421572"/>
                  </a:ext>
                </a:extLst>
              </a:tr>
              <a:tr h="495300">
                <a:tc>
                  <a:txBody>
                    <a:bodyPr/>
                    <a:lstStyle/>
                    <a:p>
                      <a:pPr algn="ctr"/>
                      <a:r>
                        <a:rPr lang="en-US" sz="2400" dirty="0">
                          <a:latin typeface="+mj-lt"/>
                        </a:rPr>
                        <a:t>2. </a:t>
                      </a:r>
                      <a:r>
                        <a:rPr kumimoji="0" lang="en-US" sz="2400" b="1" i="0" u="none" strike="noStrike" kern="1200" baseline="0" dirty="0">
                          <a:solidFill>
                            <a:srgbClr val="000000"/>
                          </a:solidFill>
                          <a:latin typeface="+mj-lt"/>
                          <a:ea typeface="+mn-ea"/>
                          <a:cs typeface="+mn-cs"/>
                        </a:rPr>
                        <a:t> </a:t>
                      </a:r>
                      <a:r>
                        <a:rPr kumimoji="0" lang="en-US" sz="2400" b="0" i="0" u="none" strike="noStrike" kern="1200" baseline="0" dirty="0">
                          <a:solidFill>
                            <a:srgbClr val="000000"/>
                          </a:solidFill>
                          <a:latin typeface="+mj-lt"/>
                          <a:ea typeface="+mn-ea"/>
                          <a:cs typeface="+mn-cs"/>
                        </a:rPr>
                        <a:t>[A=[R/M] or 8 bit data</a:t>
                      </a:r>
                      <a:endParaRPr lang="en-US" sz="2400" dirty="0">
                        <a:latin typeface="+mj-lt"/>
                      </a:endParaRPr>
                    </a:p>
                  </a:txBody>
                  <a:tcPr/>
                </a:tc>
                <a:tc>
                  <a:txBody>
                    <a:bodyPr/>
                    <a:lstStyle/>
                    <a:p>
                      <a:pPr algn="ctr"/>
                      <a:r>
                        <a:rPr lang="en-US" sz="2400" dirty="0">
                          <a:latin typeface="+mj-lt"/>
                        </a:rPr>
                        <a:t>0</a:t>
                      </a:r>
                    </a:p>
                  </a:txBody>
                  <a:tcPr/>
                </a:tc>
                <a:tc>
                  <a:txBody>
                    <a:bodyPr/>
                    <a:lstStyle/>
                    <a:p>
                      <a:pPr algn="ctr"/>
                      <a:r>
                        <a:rPr lang="en-US" sz="2400" dirty="0">
                          <a:latin typeface="+mj-lt"/>
                        </a:rPr>
                        <a:t>1</a:t>
                      </a:r>
                    </a:p>
                  </a:txBody>
                  <a:tcPr/>
                </a:tc>
                <a:extLst>
                  <a:ext uri="{0D108BD9-81ED-4DB2-BD59-A6C34878D82A}">
                    <a16:rowId xmlns:a16="http://schemas.microsoft.com/office/drawing/2014/main" val="2228643999"/>
                  </a:ext>
                </a:extLst>
              </a:tr>
              <a:tr h="495300">
                <a:tc>
                  <a:txBody>
                    <a:bodyPr/>
                    <a:lstStyle/>
                    <a:p>
                      <a:pPr algn="ctr"/>
                      <a:r>
                        <a:rPr lang="en-US" sz="2400" dirty="0">
                          <a:latin typeface="+mj-lt"/>
                        </a:rPr>
                        <a:t>3.</a:t>
                      </a:r>
                      <a:r>
                        <a:rPr kumimoji="0" lang="en-US" sz="2400" b="1" i="0" u="none" strike="noStrike" kern="1200" baseline="0" dirty="0">
                          <a:solidFill>
                            <a:srgbClr val="000000"/>
                          </a:solidFill>
                          <a:latin typeface="+mj-lt"/>
                          <a:ea typeface="+mn-ea"/>
                          <a:cs typeface="+mn-cs"/>
                        </a:rPr>
                        <a:t> </a:t>
                      </a:r>
                      <a:r>
                        <a:rPr kumimoji="0" lang="en-US" sz="2400" b="0" i="0" u="none" strike="noStrike" kern="1200" baseline="0" dirty="0">
                          <a:solidFill>
                            <a:srgbClr val="000000"/>
                          </a:solidFill>
                          <a:latin typeface="+mj-lt"/>
                          <a:ea typeface="+mn-ea"/>
                          <a:cs typeface="+mn-cs"/>
                        </a:rPr>
                        <a:t>[A]&gt;[R/M] or 8 bit data</a:t>
                      </a:r>
                      <a:endParaRPr lang="en-US" sz="2400" dirty="0">
                        <a:latin typeface="+mj-lt"/>
                      </a:endParaRPr>
                    </a:p>
                  </a:txBody>
                  <a:tcPr/>
                </a:tc>
                <a:tc>
                  <a:txBody>
                    <a:bodyPr/>
                    <a:lstStyle/>
                    <a:p>
                      <a:pPr algn="ctr"/>
                      <a:r>
                        <a:rPr lang="en-US" sz="2400" dirty="0">
                          <a:latin typeface="+mj-lt"/>
                        </a:rPr>
                        <a:t>0</a:t>
                      </a:r>
                    </a:p>
                  </a:txBody>
                  <a:tcPr/>
                </a:tc>
                <a:tc>
                  <a:txBody>
                    <a:bodyPr/>
                    <a:lstStyle/>
                    <a:p>
                      <a:pPr algn="ctr"/>
                      <a:r>
                        <a:rPr lang="en-US" sz="2400" dirty="0">
                          <a:latin typeface="+mj-lt"/>
                        </a:rPr>
                        <a:t>0</a:t>
                      </a:r>
                    </a:p>
                  </a:txBody>
                  <a:tcPr/>
                </a:tc>
                <a:extLst>
                  <a:ext uri="{0D108BD9-81ED-4DB2-BD59-A6C34878D82A}">
                    <a16:rowId xmlns:a16="http://schemas.microsoft.com/office/drawing/2014/main" val="1680722228"/>
                  </a:ext>
                </a:extLst>
              </a:tr>
            </a:tbl>
          </a:graphicData>
        </a:graphic>
      </p:graphicFrame>
    </p:spTree>
    <p:extLst>
      <p:ext uri="{BB962C8B-B14F-4D97-AF65-F5344CB8AC3E}">
        <p14:creationId xmlns:p14="http://schemas.microsoft.com/office/powerpoint/2010/main" val="2062865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CEC0-3C0E-45BD-A8B7-502F6284F6DD}"/>
              </a:ext>
            </a:extLst>
          </p:cNvPr>
          <p:cNvSpPr>
            <a:spLocks noGrp="1"/>
          </p:cNvSpPr>
          <p:nvPr>
            <p:ph type="title"/>
          </p:nvPr>
        </p:nvSpPr>
        <p:spPr>
          <a:xfrm>
            <a:off x="457200" y="704088"/>
            <a:ext cx="8229600" cy="515112"/>
          </a:xfrm>
        </p:spPr>
        <p:txBody>
          <a:bodyPr>
            <a:normAutofit fontScale="90000"/>
          </a:bodyPr>
          <a:lstStyle/>
          <a:p>
            <a:r>
              <a:rPr lang="en-US" sz="3600" dirty="0"/>
              <a:t>Logical instructions contd..</a:t>
            </a:r>
          </a:p>
        </p:txBody>
      </p:sp>
      <p:sp>
        <p:nvSpPr>
          <p:cNvPr id="3" name="Content Placeholder 2">
            <a:extLst>
              <a:ext uri="{FF2B5EF4-FFF2-40B4-BE49-F238E27FC236}">
                <a16:creationId xmlns:a16="http://schemas.microsoft.com/office/drawing/2014/main" id="{0CE470C3-2039-45F1-BFEA-08B437F531D9}"/>
              </a:ext>
            </a:extLst>
          </p:cNvPr>
          <p:cNvSpPr>
            <a:spLocks noGrp="1"/>
          </p:cNvSpPr>
          <p:nvPr>
            <p:ph idx="1"/>
          </p:nvPr>
        </p:nvSpPr>
        <p:spPr>
          <a:xfrm>
            <a:off x="0" y="1219200"/>
            <a:ext cx="9144000" cy="5867400"/>
          </a:xfrm>
        </p:spPr>
        <p:txBody>
          <a:bodyPr>
            <a:normAutofit/>
          </a:bodyPr>
          <a:lstStyle/>
          <a:p>
            <a:pPr marL="0" indent="0">
              <a:buNone/>
            </a:pPr>
            <a:r>
              <a:rPr lang="en-US" sz="2000" b="0" i="0" u="none" strike="noStrike" baseline="0" dirty="0">
                <a:solidFill>
                  <a:srgbClr val="000000"/>
                </a:solidFill>
                <a:latin typeface="+mj-lt"/>
              </a:rPr>
              <a:t>8. </a:t>
            </a:r>
            <a:r>
              <a:rPr lang="en-US" sz="2000" b="1" i="0" u="none" strike="noStrike" baseline="0" dirty="0">
                <a:solidFill>
                  <a:srgbClr val="000000"/>
                </a:solidFill>
                <a:latin typeface="+mj-lt"/>
              </a:rPr>
              <a:t>Logically Rotate Instructions</a:t>
            </a:r>
          </a:p>
          <a:p>
            <a:pPr>
              <a:buFont typeface="Wingdings" panose="05000000000000000000" pitchFamily="2" charset="2"/>
              <a:buChar char="v"/>
            </a:pPr>
            <a:r>
              <a:rPr lang="en-US" sz="2000" b="0" i="0" u="none" strike="noStrike" baseline="0" dirty="0">
                <a:solidFill>
                  <a:srgbClr val="000000"/>
                </a:solidFill>
                <a:latin typeface="Calibri" panose="020F0502020204030204" pitchFamily="34" charset="0"/>
              </a:rPr>
              <a:t>used in multiply and divide operations and for serial data transfer.</a:t>
            </a:r>
            <a:endParaRPr lang="en-US" sz="2000" b="0" i="0" u="none" strike="noStrike" baseline="0" dirty="0">
              <a:solidFill>
                <a:srgbClr val="000000"/>
              </a:solidFill>
              <a:latin typeface="+mj-lt"/>
            </a:endParaRPr>
          </a:p>
          <a:p>
            <a:pPr marL="0" indent="0">
              <a:buNone/>
            </a:pPr>
            <a:r>
              <a:rPr lang="en-US" sz="2000" b="1" dirty="0">
                <a:solidFill>
                  <a:srgbClr val="000000"/>
                </a:solidFill>
                <a:latin typeface="Calibri" panose="020F0502020204030204" pitchFamily="34" charset="0"/>
              </a:rPr>
              <a:t>i</a:t>
            </a:r>
            <a:r>
              <a:rPr lang="en-US" sz="2000" b="1" i="0" u="none" strike="noStrike" baseline="0" dirty="0">
                <a:solidFill>
                  <a:srgbClr val="000000"/>
                </a:solidFill>
                <a:latin typeface="Calibri" panose="020F0502020204030204" pitchFamily="34" charset="0"/>
              </a:rPr>
              <a:t>) RLC(Rotate </a:t>
            </a:r>
            <a:r>
              <a:rPr lang="en-US" sz="2000" b="1" dirty="0">
                <a:solidFill>
                  <a:srgbClr val="000000"/>
                </a:solidFill>
                <a:latin typeface="Calibri" panose="020F0502020204030204" pitchFamily="34" charset="0"/>
              </a:rPr>
              <a:t>A</a:t>
            </a:r>
            <a:r>
              <a:rPr lang="en-US" sz="2000" b="1" i="0" u="none" strike="noStrike" baseline="0" dirty="0">
                <a:solidFill>
                  <a:srgbClr val="000000"/>
                </a:solidFill>
                <a:latin typeface="Calibri" panose="020F0502020204030204" pitchFamily="34" charset="0"/>
              </a:rPr>
              <a:t>ccumulator Left)</a:t>
            </a:r>
            <a:endParaRPr lang="en-US" sz="2000" b="0" i="0" u="none" strike="noStrike" baseline="0" dirty="0">
              <a:solidFill>
                <a:srgbClr val="000000"/>
              </a:solidFill>
              <a:latin typeface="Calibri" panose="020F0502020204030204" pitchFamily="34" charset="0"/>
            </a:endParaRPr>
          </a:p>
          <a:p>
            <a:pPr marL="0" indent="0">
              <a:buNone/>
            </a:pPr>
            <a:r>
              <a:rPr lang="en-US" sz="2000" b="0" i="0" u="none" strike="noStrike" baseline="0" dirty="0">
                <a:solidFill>
                  <a:srgbClr val="000000"/>
                </a:solidFill>
                <a:latin typeface="Arial" panose="020B0604020202020204" pitchFamily="34" charset="0"/>
              </a:rPr>
              <a:t>– </a:t>
            </a:r>
            <a:r>
              <a:rPr lang="en-US" sz="2000" b="0" i="0" u="none" strike="noStrike" baseline="0" dirty="0">
                <a:solidFill>
                  <a:srgbClr val="000000"/>
                </a:solidFill>
                <a:latin typeface="Calibri" panose="020F0502020204030204" pitchFamily="34" charset="0"/>
              </a:rPr>
              <a:t>Each bit is shifted to the adjacent left position. Bit D7 becomes D0. </a:t>
            </a:r>
          </a:p>
          <a:p>
            <a:pPr marL="0" indent="0">
              <a:buNone/>
            </a:pPr>
            <a:r>
              <a:rPr lang="en-US" sz="2000" b="0" i="0" u="none" strike="noStrike" baseline="0" dirty="0">
                <a:solidFill>
                  <a:srgbClr val="000000"/>
                </a:solidFill>
                <a:latin typeface="Arial" panose="020B0604020202020204" pitchFamily="34" charset="0"/>
              </a:rPr>
              <a:t>– </a:t>
            </a:r>
            <a:r>
              <a:rPr lang="en-US" sz="2000" b="0" i="0" u="none" strike="noStrike" baseline="0" dirty="0">
                <a:solidFill>
                  <a:srgbClr val="000000"/>
                </a:solidFill>
                <a:latin typeface="Calibri" panose="020F0502020204030204" pitchFamily="34" charset="0"/>
              </a:rPr>
              <a:t>The carry flag is modified according to D7. </a:t>
            </a:r>
          </a:p>
          <a:p>
            <a:pPr marL="0" indent="0">
              <a:buNone/>
            </a:pPr>
            <a:endParaRPr lang="en-US" sz="20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rgbClr val="000000"/>
              </a:solidFill>
              <a:latin typeface="Calibri" panose="020F0502020204030204" pitchFamily="34" charset="0"/>
            </a:endParaRPr>
          </a:p>
          <a:p>
            <a:endParaRPr lang="en-US" sz="2000" b="0" i="0" u="none" strike="noStrike" baseline="0" dirty="0">
              <a:solidFill>
                <a:srgbClr val="000000"/>
              </a:solidFill>
              <a:latin typeface="Calibri" panose="020F0502020204030204" pitchFamily="34" charset="0"/>
            </a:endParaRPr>
          </a:p>
          <a:p>
            <a:pPr marL="0" indent="0">
              <a:buNone/>
            </a:pPr>
            <a:endParaRPr lang="en-US" sz="2000" b="1" i="0" u="none" strike="noStrike" baseline="0" dirty="0">
              <a:solidFill>
                <a:srgbClr val="000000"/>
              </a:solidFill>
              <a:latin typeface="Calibri" panose="020F0502020204030204" pitchFamily="34" charset="0"/>
            </a:endParaRPr>
          </a:p>
          <a:p>
            <a:pPr marL="0" indent="0">
              <a:buNone/>
            </a:pPr>
            <a:r>
              <a:rPr lang="en-US" sz="2000" b="1" dirty="0">
                <a:solidFill>
                  <a:srgbClr val="000000"/>
                </a:solidFill>
                <a:latin typeface="Calibri" panose="020F0502020204030204" pitchFamily="34" charset="0"/>
              </a:rPr>
              <a:t>ii</a:t>
            </a:r>
            <a:r>
              <a:rPr lang="en-US" sz="2000" b="1" i="0" u="none" strike="noStrike" baseline="0" dirty="0">
                <a:solidFill>
                  <a:srgbClr val="000000"/>
                </a:solidFill>
                <a:latin typeface="Calibri" panose="020F0502020204030204" pitchFamily="34" charset="0"/>
              </a:rPr>
              <a:t>) RAL: Rotate accumulator left through carry </a:t>
            </a:r>
            <a:endParaRPr lang="en-US" sz="2000" b="0" i="0" u="none" strike="noStrike" baseline="0" dirty="0">
              <a:solidFill>
                <a:srgbClr val="000000"/>
              </a:solidFill>
              <a:latin typeface="Calibri" panose="020F0502020204030204" pitchFamily="34" charset="0"/>
            </a:endParaRPr>
          </a:p>
          <a:p>
            <a:pPr marL="0" indent="0">
              <a:buNone/>
            </a:pPr>
            <a:r>
              <a:rPr lang="en-US" sz="2000" b="0" i="0" u="none" strike="noStrike" baseline="0" dirty="0">
                <a:solidFill>
                  <a:srgbClr val="000000"/>
                </a:solidFill>
                <a:latin typeface="Arial" panose="020B0604020202020204" pitchFamily="34" charset="0"/>
              </a:rPr>
              <a:t>– </a:t>
            </a:r>
            <a:r>
              <a:rPr lang="en-US" sz="2000" b="0" i="0" u="none" strike="noStrike" baseline="0" dirty="0">
                <a:solidFill>
                  <a:srgbClr val="000000"/>
                </a:solidFill>
                <a:latin typeface="Calibri" panose="020F0502020204030204" pitchFamily="34" charset="0"/>
              </a:rPr>
              <a:t>Each bit is shifted to the adjacent left position. Bit D7 becomes the carry bit and the carry bit is shifted into D0. </a:t>
            </a:r>
          </a:p>
          <a:p>
            <a:pPr marL="0" indent="0">
              <a:buNone/>
            </a:pPr>
            <a:r>
              <a:rPr lang="en-US" sz="2000" b="0" i="0" u="none" strike="noStrike" baseline="0" dirty="0">
                <a:solidFill>
                  <a:srgbClr val="000000"/>
                </a:solidFill>
                <a:latin typeface="Arial" panose="020B0604020202020204" pitchFamily="34" charset="0"/>
              </a:rPr>
              <a:t>– </a:t>
            </a:r>
            <a:r>
              <a:rPr lang="en-US" sz="2000" b="0" i="0" u="none" strike="noStrike" baseline="0" dirty="0">
                <a:solidFill>
                  <a:srgbClr val="000000"/>
                </a:solidFill>
                <a:latin typeface="Calibri" panose="020F0502020204030204" pitchFamily="34" charset="0"/>
              </a:rPr>
              <a:t>The carry flag is modified according to D7. </a:t>
            </a:r>
          </a:p>
          <a:p>
            <a:endParaRPr lang="en-US" sz="2000" b="0" i="0" u="none" strike="noStrike" baseline="0" dirty="0">
              <a:solidFill>
                <a:srgbClr val="000000"/>
              </a:solidFill>
              <a:latin typeface="Calibri" panose="020F0502020204030204" pitchFamily="34" charset="0"/>
            </a:endParaRPr>
          </a:p>
          <a:p>
            <a:pPr marL="0" indent="0">
              <a:buNone/>
            </a:pPr>
            <a:endParaRPr lang="pl-PL" sz="2000" b="0" i="0" u="none" strike="noStrike" baseline="0" dirty="0">
              <a:solidFill>
                <a:srgbClr val="000000"/>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3E16C47D-2542-46C2-A327-1C810972D3B4}"/>
              </a:ext>
            </a:extLst>
          </p:cNvPr>
          <p:cNvSpPr>
            <a:spLocks noGrp="1"/>
          </p:cNvSpPr>
          <p:nvPr>
            <p:ph type="sldNum" sz="quarter" idx="12"/>
          </p:nvPr>
        </p:nvSpPr>
        <p:spPr/>
        <p:txBody>
          <a:bodyPr/>
          <a:lstStyle/>
          <a:p>
            <a:fld id="{B6F15528-21DE-4FAA-801E-634DDDAF4B2B}" type="slidenum">
              <a:rPr lang="en-US" smtClean="0"/>
              <a:pPr/>
              <a:t>43</a:t>
            </a:fld>
            <a:endParaRPr lang="en-US" dirty="0"/>
          </a:p>
        </p:txBody>
      </p:sp>
      <p:graphicFrame>
        <p:nvGraphicFramePr>
          <p:cNvPr id="7" name="Table 7">
            <a:extLst>
              <a:ext uri="{FF2B5EF4-FFF2-40B4-BE49-F238E27FC236}">
                <a16:creationId xmlns:a16="http://schemas.microsoft.com/office/drawing/2014/main" id="{EDE54D45-7762-44B3-8C95-9F6EE70C1990}"/>
              </a:ext>
            </a:extLst>
          </p:cNvPr>
          <p:cNvGraphicFramePr>
            <a:graphicFrameLocks noGrp="1"/>
          </p:cNvGraphicFramePr>
          <p:nvPr>
            <p:extLst>
              <p:ext uri="{D42A27DB-BD31-4B8C-83A1-F6EECF244321}">
                <p14:modId xmlns:p14="http://schemas.microsoft.com/office/powerpoint/2010/main" val="794909531"/>
              </p:ext>
            </p:extLst>
          </p:nvPr>
        </p:nvGraphicFramePr>
        <p:xfrm>
          <a:off x="2438400" y="6153912"/>
          <a:ext cx="5653552" cy="370840"/>
        </p:xfrm>
        <a:graphic>
          <a:graphicData uri="http://schemas.openxmlformats.org/drawingml/2006/table">
            <a:tbl>
              <a:tblPr firstRow="1" bandRow="1">
                <a:tableStyleId>{5C22544A-7EE6-4342-B048-85BDC9FD1C3A}</a:tableStyleId>
              </a:tblPr>
              <a:tblGrid>
                <a:gridCol w="706694">
                  <a:extLst>
                    <a:ext uri="{9D8B030D-6E8A-4147-A177-3AD203B41FA5}">
                      <a16:colId xmlns:a16="http://schemas.microsoft.com/office/drawing/2014/main" val="3108445687"/>
                    </a:ext>
                  </a:extLst>
                </a:gridCol>
                <a:gridCol w="706694">
                  <a:extLst>
                    <a:ext uri="{9D8B030D-6E8A-4147-A177-3AD203B41FA5}">
                      <a16:colId xmlns:a16="http://schemas.microsoft.com/office/drawing/2014/main" val="18979170"/>
                    </a:ext>
                  </a:extLst>
                </a:gridCol>
                <a:gridCol w="706694">
                  <a:extLst>
                    <a:ext uri="{9D8B030D-6E8A-4147-A177-3AD203B41FA5}">
                      <a16:colId xmlns:a16="http://schemas.microsoft.com/office/drawing/2014/main" val="3311872834"/>
                    </a:ext>
                  </a:extLst>
                </a:gridCol>
                <a:gridCol w="706694">
                  <a:extLst>
                    <a:ext uri="{9D8B030D-6E8A-4147-A177-3AD203B41FA5}">
                      <a16:colId xmlns:a16="http://schemas.microsoft.com/office/drawing/2014/main" val="2623365445"/>
                    </a:ext>
                  </a:extLst>
                </a:gridCol>
                <a:gridCol w="706694">
                  <a:extLst>
                    <a:ext uri="{9D8B030D-6E8A-4147-A177-3AD203B41FA5}">
                      <a16:colId xmlns:a16="http://schemas.microsoft.com/office/drawing/2014/main" val="2243751811"/>
                    </a:ext>
                  </a:extLst>
                </a:gridCol>
                <a:gridCol w="706694">
                  <a:extLst>
                    <a:ext uri="{9D8B030D-6E8A-4147-A177-3AD203B41FA5}">
                      <a16:colId xmlns:a16="http://schemas.microsoft.com/office/drawing/2014/main" val="3681441964"/>
                    </a:ext>
                  </a:extLst>
                </a:gridCol>
                <a:gridCol w="706694">
                  <a:extLst>
                    <a:ext uri="{9D8B030D-6E8A-4147-A177-3AD203B41FA5}">
                      <a16:colId xmlns:a16="http://schemas.microsoft.com/office/drawing/2014/main" val="1447553073"/>
                    </a:ext>
                  </a:extLst>
                </a:gridCol>
                <a:gridCol w="706694">
                  <a:extLst>
                    <a:ext uri="{9D8B030D-6E8A-4147-A177-3AD203B41FA5}">
                      <a16:colId xmlns:a16="http://schemas.microsoft.com/office/drawing/2014/main" val="1100520937"/>
                    </a:ext>
                  </a:extLst>
                </a:gridCol>
              </a:tblGrid>
              <a:tr h="370840">
                <a:tc>
                  <a:txBody>
                    <a:bodyPr/>
                    <a:lstStyle/>
                    <a:p>
                      <a:pPr algn="ctr"/>
                      <a:r>
                        <a:rPr lang="en-US" dirty="0"/>
                        <a:t>D7</a:t>
                      </a:r>
                    </a:p>
                  </a:txBody>
                  <a:tcPr/>
                </a:tc>
                <a:tc>
                  <a:txBody>
                    <a:bodyPr/>
                    <a:lstStyle/>
                    <a:p>
                      <a:pPr algn="ctr"/>
                      <a:r>
                        <a:rPr lang="en-US" dirty="0"/>
                        <a:t>D6</a:t>
                      </a:r>
                    </a:p>
                  </a:txBody>
                  <a:tcPr/>
                </a:tc>
                <a:tc>
                  <a:txBody>
                    <a:bodyPr/>
                    <a:lstStyle/>
                    <a:p>
                      <a:pPr algn="ctr"/>
                      <a:r>
                        <a:rPr lang="en-US" dirty="0"/>
                        <a:t>D5</a:t>
                      </a:r>
                    </a:p>
                  </a:txBody>
                  <a:tcPr/>
                </a:tc>
                <a:tc>
                  <a:txBody>
                    <a:bodyPr/>
                    <a:lstStyle/>
                    <a:p>
                      <a:pPr algn="ctr"/>
                      <a:r>
                        <a:rPr lang="en-US" dirty="0"/>
                        <a:t>D4</a:t>
                      </a:r>
                    </a:p>
                  </a:txBody>
                  <a:tcPr/>
                </a:tc>
                <a:tc>
                  <a:txBody>
                    <a:bodyPr/>
                    <a:lstStyle/>
                    <a:p>
                      <a:pPr algn="ctr"/>
                      <a:r>
                        <a:rPr lang="en-US" dirty="0"/>
                        <a:t>D3</a:t>
                      </a:r>
                    </a:p>
                  </a:txBody>
                  <a:tcPr/>
                </a:tc>
                <a:tc>
                  <a:txBody>
                    <a:bodyPr/>
                    <a:lstStyle/>
                    <a:p>
                      <a:pPr algn="ctr"/>
                      <a:r>
                        <a:rPr lang="en-US" dirty="0"/>
                        <a:t>D2</a:t>
                      </a:r>
                    </a:p>
                  </a:txBody>
                  <a:tcPr/>
                </a:tc>
                <a:tc>
                  <a:txBody>
                    <a:bodyPr/>
                    <a:lstStyle/>
                    <a:p>
                      <a:pPr algn="ctr"/>
                      <a:r>
                        <a:rPr lang="en-US" dirty="0"/>
                        <a:t>D1</a:t>
                      </a:r>
                    </a:p>
                  </a:txBody>
                  <a:tcPr/>
                </a:tc>
                <a:tc>
                  <a:txBody>
                    <a:bodyPr/>
                    <a:lstStyle/>
                    <a:p>
                      <a:pPr algn="ctr"/>
                      <a:r>
                        <a:rPr lang="en-US" dirty="0"/>
                        <a:t>D0</a:t>
                      </a:r>
                    </a:p>
                  </a:txBody>
                  <a:tcPr/>
                </a:tc>
                <a:extLst>
                  <a:ext uri="{0D108BD9-81ED-4DB2-BD59-A6C34878D82A}">
                    <a16:rowId xmlns:a16="http://schemas.microsoft.com/office/drawing/2014/main" val="3945156707"/>
                  </a:ext>
                </a:extLst>
              </a:tr>
            </a:tbl>
          </a:graphicData>
        </a:graphic>
      </p:graphicFrame>
      <p:graphicFrame>
        <p:nvGraphicFramePr>
          <p:cNvPr id="8" name="Table 8">
            <a:extLst>
              <a:ext uri="{FF2B5EF4-FFF2-40B4-BE49-F238E27FC236}">
                <a16:creationId xmlns:a16="http://schemas.microsoft.com/office/drawing/2014/main" id="{E38AFA46-DB0D-455F-BCE2-73924FC77590}"/>
              </a:ext>
            </a:extLst>
          </p:cNvPr>
          <p:cNvGraphicFramePr>
            <a:graphicFrameLocks noGrp="1"/>
          </p:cNvGraphicFramePr>
          <p:nvPr>
            <p:extLst>
              <p:ext uri="{D42A27DB-BD31-4B8C-83A1-F6EECF244321}">
                <p14:modId xmlns:p14="http://schemas.microsoft.com/office/powerpoint/2010/main" val="3347829775"/>
              </p:ext>
            </p:extLst>
          </p:nvPr>
        </p:nvGraphicFramePr>
        <p:xfrm>
          <a:off x="1386352" y="6153912"/>
          <a:ext cx="533400" cy="3708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538810422"/>
                    </a:ext>
                  </a:extLst>
                </a:gridCol>
              </a:tblGrid>
              <a:tr h="370840">
                <a:tc>
                  <a:txBody>
                    <a:bodyPr/>
                    <a:lstStyle/>
                    <a:p>
                      <a:r>
                        <a:rPr lang="en-US" dirty="0"/>
                        <a:t>CY</a:t>
                      </a:r>
                    </a:p>
                  </a:txBody>
                  <a:tcPr/>
                </a:tc>
                <a:extLst>
                  <a:ext uri="{0D108BD9-81ED-4DB2-BD59-A6C34878D82A}">
                    <a16:rowId xmlns:a16="http://schemas.microsoft.com/office/drawing/2014/main" val="96993315"/>
                  </a:ext>
                </a:extLst>
              </a:tr>
            </a:tbl>
          </a:graphicData>
        </a:graphic>
      </p:graphicFrame>
      <p:cxnSp>
        <p:nvCxnSpPr>
          <p:cNvPr id="11" name="Straight Arrow Connector 10">
            <a:extLst>
              <a:ext uri="{FF2B5EF4-FFF2-40B4-BE49-F238E27FC236}">
                <a16:creationId xmlns:a16="http://schemas.microsoft.com/office/drawing/2014/main" id="{810D5798-37CF-440B-AD53-723D6D27DA8B}"/>
              </a:ext>
            </a:extLst>
          </p:cNvPr>
          <p:cNvCxnSpPr/>
          <p:nvPr/>
        </p:nvCxnSpPr>
        <p:spPr>
          <a:xfrm flipH="1">
            <a:off x="5791200" y="6350229"/>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92EFF84-2A38-4C8D-87F4-C3E2D0AF54C0}"/>
              </a:ext>
            </a:extLst>
          </p:cNvPr>
          <p:cNvCxnSpPr/>
          <p:nvPr/>
        </p:nvCxnSpPr>
        <p:spPr>
          <a:xfrm flipH="1">
            <a:off x="6553200" y="6339332"/>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0782668-8C9D-44A9-B10E-9260F4232FF3}"/>
              </a:ext>
            </a:extLst>
          </p:cNvPr>
          <p:cNvCxnSpPr/>
          <p:nvPr/>
        </p:nvCxnSpPr>
        <p:spPr>
          <a:xfrm flipH="1">
            <a:off x="4374124" y="6339332"/>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A486F4E-1B18-42A2-9ABC-79C3C6132E11}"/>
              </a:ext>
            </a:extLst>
          </p:cNvPr>
          <p:cNvCxnSpPr/>
          <p:nvPr/>
        </p:nvCxnSpPr>
        <p:spPr>
          <a:xfrm flipH="1">
            <a:off x="3733800" y="6355146"/>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002696F-23C5-4EF3-9E26-B5CF377B875F}"/>
              </a:ext>
            </a:extLst>
          </p:cNvPr>
          <p:cNvCxnSpPr/>
          <p:nvPr/>
        </p:nvCxnSpPr>
        <p:spPr>
          <a:xfrm flipH="1">
            <a:off x="3055376" y="6339332"/>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20C3366-FD19-43FB-BEFF-882257B1D502}"/>
              </a:ext>
            </a:extLst>
          </p:cNvPr>
          <p:cNvCxnSpPr/>
          <p:nvPr/>
        </p:nvCxnSpPr>
        <p:spPr>
          <a:xfrm flipH="1">
            <a:off x="7239000" y="6351294"/>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3BCBA40-B9FB-44A2-B95F-F8ABED2B1F4A}"/>
              </a:ext>
            </a:extLst>
          </p:cNvPr>
          <p:cNvCxnSpPr>
            <a:cxnSpLocks/>
            <a:endCxn id="8" idx="3"/>
          </p:cNvCxnSpPr>
          <p:nvPr/>
        </p:nvCxnSpPr>
        <p:spPr>
          <a:xfrm flipH="1" flipV="1">
            <a:off x="1919752" y="6339332"/>
            <a:ext cx="602226" cy="11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Table 7">
            <a:extLst>
              <a:ext uri="{FF2B5EF4-FFF2-40B4-BE49-F238E27FC236}">
                <a16:creationId xmlns:a16="http://schemas.microsoft.com/office/drawing/2014/main" id="{173C7496-3B54-4066-AA27-41EA3DE73749}"/>
              </a:ext>
            </a:extLst>
          </p:cNvPr>
          <p:cNvGraphicFramePr>
            <a:graphicFrameLocks noGrp="1"/>
          </p:cNvGraphicFramePr>
          <p:nvPr>
            <p:extLst>
              <p:ext uri="{D42A27DB-BD31-4B8C-83A1-F6EECF244321}">
                <p14:modId xmlns:p14="http://schemas.microsoft.com/office/powerpoint/2010/main" val="3023071936"/>
              </p:ext>
            </p:extLst>
          </p:nvPr>
        </p:nvGraphicFramePr>
        <p:xfrm>
          <a:off x="2148352" y="3581400"/>
          <a:ext cx="5653552" cy="370840"/>
        </p:xfrm>
        <a:graphic>
          <a:graphicData uri="http://schemas.openxmlformats.org/drawingml/2006/table">
            <a:tbl>
              <a:tblPr firstRow="1" bandRow="1">
                <a:tableStyleId>{5C22544A-7EE6-4342-B048-85BDC9FD1C3A}</a:tableStyleId>
              </a:tblPr>
              <a:tblGrid>
                <a:gridCol w="706694">
                  <a:extLst>
                    <a:ext uri="{9D8B030D-6E8A-4147-A177-3AD203B41FA5}">
                      <a16:colId xmlns:a16="http://schemas.microsoft.com/office/drawing/2014/main" val="3108445687"/>
                    </a:ext>
                  </a:extLst>
                </a:gridCol>
                <a:gridCol w="706694">
                  <a:extLst>
                    <a:ext uri="{9D8B030D-6E8A-4147-A177-3AD203B41FA5}">
                      <a16:colId xmlns:a16="http://schemas.microsoft.com/office/drawing/2014/main" val="18979170"/>
                    </a:ext>
                  </a:extLst>
                </a:gridCol>
                <a:gridCol w="706694">
                  <a:extLst>
                    <a:ext uri="{9D8B030D-6E8A-4147-A177-3AD203B41FA5}">
                      <a16:colId xmlns:a16="http://schemas.microsoft.com/office/drawing/2014/main" val="3311872834"/>
                    </a:ext>
                  </a:extLst>
                </a:gridCol>
                <a:gridCol w="706694">
                  <a:extLst>
                    <a:ext uri="{9D8B030D-6E8A-4147-A177-3AD203B41FA5}">
                      <a16:colId xmlns:a16="http://schemas.microsoft.com/office/drawing/2014/main" val="2623365445"/>
                    </a:ext>
                  </a:extLst>
                </a:gridCol>
                <a:gridCol w="706694">
                  <a:extLst>
                    <a:ext uri="{9D8B030D-6E8A-4147-A177-3AD203B41FA5}">
                      <a16:colId xmlns:a16="http://schemas.microsoft.com/office/drawing/2014/main" val="2243751811"/>
                    </a:ext>
                  </a:extLst>
                </a:gridCol>
                <a:gridCol w="706694">
                  <a:extLst>
                    <a:ext uri="{9D8B030D-6E8A-4147-A177-3AD203B41FA5}">
                      <a16:colId xmlns:a16="http://schemas.microsoft.com/office/drawing/2014/main" val="3681441964"/>
                    </a:ext>
                  </a:extLst>
                </a:gridCol>
                <a:gridCol w="706694">
                  <a:extLst>
                    <a:ext uri="{9D8B030D-6E8A-4147-A177-3AD203B41FA5}">
                      <a16:colId xmlns:a16="http://schemas.microsoft.com/office/drawing/2014/main" val="1447553073"/>
                    </a:ext>
                  </a:extLst>
                </a:gridCol>
                <a:gridCol w="706694">
                  <a:extLst>
                    <a:ext uri="{9D8B030D-6E8A-4147-A177-3AD203B41FA5}">
                      <a16:colId xmlns:a16="http://schemas.microsoft.com/office/drawing/2014/main" val="1100520937"/>
                    </a:ext>
                  </a:extLst>
                </a:gridCol>
              </a:tblGrid>
              <a:tr h="370840">
                <a:tc>
                  <a:txBody>
                    <a:bodyPr/>
                    <a:lstStyle/>
                    <a:p>
                      <a:pPr algn="ctr"/>
                      <a:r>
                        <a:rPr lang="en-US" dirty="0"/>
                        <a:t>D7</a:t>
                      </a:r>
                    </a:p>
                  </a:txBody>
                  <a:tcPr/>
                </a:tc>
                <a:tc>
                  <a:txBody>
                    <a:bodyPr/>
                    <a:lstStyle/>
                    <a:p>
                      <a:pPr algn="ctr"/>
                      <a:r>
                        <a:rPr lang="en-US" dirty="0"/>
                        <a:t>D6</a:t>
                      </a:r>
                    </a:p>
                  </a:txBody>
                  <a:tcPr/>
                </a:tc>
                <a:tc>
                  <a:txBody>
                    <a:bodyPr/>
                    <a:lstStyle/>
                    <a:p>
                      <a:pPr algn="ctr"/>
                      <a:r>
                        <a:rPr lang="en-US" dirty="0"/>
                        <a:t>D5</a:t>
                      </a:r>
                    </a:p>
                  </a:txBody>
                  <a:tcPr/>
                </a:tc>
                <a:tc>
                  <a:txBody>
                    <a:bodyPr/>
                    <a:lstStyle/>
                    <a:p>
                      <a:pPr algn="ctr"/>
                      <a:r>
                        <a:rPr lang="en-US" dirty="0"/>
                        <a:t>D4</a:t>
                      </a:r>
                    </a:p>
                  </a:txBody>
                  <a:tcPr/>
                </a:tc>
                <a:tc>
                  <a:txBody>
                    <a:bodyPr/>
                    <a:lstStyle/>
                    <a:p>
                      <a:pPr algn="ctr"/>
                      <a:r>
                        <a:rPr lang="en-US" dirty="0"/>
                        <a:t>D3</a:t>
                      </a:r>
                    </a:p>
                  </a:txBody>
                  <a:tcPr/>
                </a:tc>
                <a:tc>
                  <a:txBody>
                    <a:bodyPr/>
                    <a:lstStyle/>
                    <a:p>
                      <a:pPr algn="ctr"/>
                      <a:r>
                        <a:rPr lang="en-US" dirty="0"/>
                        <a:t>D2</a:t>
                      </a:r>
                    </a:p>
                  </a:txBody>
                  <a:tcPr/>
                </a:tc>
                <a:tc>
                  <a:txBody>
                    <a:bodyPr/>
                    <a:lstStyle/>
                    <a:p>
                      <a:pPr algn="ctr"/>
                      <a:r>
                        <a:rPr lang="en-US" dirty="0"/>
                        <a:t>D1</a:t>
                      </a:r>
                    </a:p>
                  </a:txBody>
                  <a:tcPr/>
                </a:tc>
                <a:tc>
                  <a:txBody>
                    <a:bodyPr/>
                    <a:lstStyle/>
                    <a:p>
                      <a:pPr algn="ctr"/>
                      <a:r>
                        <a:rPr lang="en-US" dirty="0"/>
                        <a:t>D0</a:t>
                      </a:r>
                    </a:p>
                  </a:txBody>
                  <a:tcPr/>
                </a:tc>
                <a:extLst>
                  <a:ext uri="{0D108BD9-81ED-4DB2-BD59-A6C34878D82A}">
                    <a16:rowId xmlns:a16="http://schemas.microsoft.com/office/drawing/2014/main" val="3945156707"/>
                  </a:ext>
                </a:extLst>
              </a:tr>
            </a:tbl>
          </a:graphicData>
        </a:graphic>
      </p:graphicFrame>
      <p:graphicFrame>
        <p:nvGraphicFramePr>
          <p:cNvPr id="32" name="Table 8">
            <a:extLst>
              <a:ext uri="{FF2B5EF4-FFF2-40B4-BE49-F238E27FC236}">
                <a16:creationId xmlns:a16="http://schemas.microsoft.com/office/drawing/2014/main" id="{E0E7120C-C61A-4657-AC02-5E5B0F932079}"/>
              </a:ext>
            </a:extLst>
          </p:cNvPr>
          <p:cNvGraphicFramePr>
            <a:graphicFrameLocks noGrp="1"/>
          </p:cNvGraphicFramePr>
          <p:nvPr>
            <p:extLst>
              <p:ext uri="{D42A27DB-BD31-4B8C-83A1-F6EECF244321}">
                <p14:modId xmlns:p14="http://schemas.microsoft.com/office/powerpoint/2010/main" val="2986303020"/>
              </p:ext>
            </p:extLst>
          </p:nvPr>
        </p:nvGraphicFramePr>
        <p:xfrm>
          <a:off x="1096304" y="3581400"/>
          <a:ext cx="533400" cy="3708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538810422"/>
                    </a:ext>
                  </a:extLst>
                </a:gridCol>
              </a:tblGrid>
              <a:tr h="370840">
                <a:tc>
                  <a:txBody>
                    <a:bodyPr/>
                    <a:lstStyle/>
                    <a:p>
                      <a:r>
                        <a:rPr lang="en-US" dirty="0"/>
                        <a:t>CY</a:t>
                      </a:r>
                    </a:p>
                  </a:txBody>
                  <a:tcPr/>
                </a:tc>
                <a:extLst>
                  <a:ext uri="{0D108BD9-81ED-4DB2-BD59-A6C34878D82A}">
                    <a16:rowId xmlns:a16="http://schemas.microsoft.com/office/drawing/2014/main" val="96993315"/>
                  </a:ext>
                </a:extLst>
              </a:tr>
            </a:tbl>
          </a:graphicData>
        </a:graphic>
      </p:graphicFrame>
      <p:cxnSp>
        <p:nvCxnSpPr>
          <p:cNvPr id="33" name="Straight Arrow Connector 32">
            <a:extLst>
              <a:ext uri="{FF2B5EF4-FFF2-40B4-BE49-F238E27FC236}">
                <a16:creationId xmlns:a16="http://schemas.microsoft.com/office/drawing/2014/main" id="{2D515BFC-D8BC-4728-8F2A-8D873B15ABA8}"/>
              </a:ext>
            </a:extLst>
          </p:cNvPr>
          <p:cNvCxnSpPr/>
          <p:nvPr/>
        </p:nvCxnSpPr>
        <p:spPr>
          <a:xfrm flipH="1">
            <a:off x="5501152" y="3777717"/>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F4EACF5-ADF9-4C60-A5F5-D38794B17E3E}"/>
              </a:ext>
            </a:extLst>
          </p:cNvPr>
          <p:cNvCxnSpPr/>
          <p:nvPr/>
        </p:nvCxnSpPr>
        <p:spPr>
          <a:xfrm flipH="1">
            <a:off x="6263152" y="3766820"/>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4023024-2283-4C75-9DA2-1F80F5587BB8}"/>
              </a:ext>
            </a:extLst>
          </p:cNvPr>
          <p:cNvCxnSpPr/>
          <p:nvPr/>
        </p:nvCxnSpPr>
        <p:spPr>
          <a:xfrm flipH="1">
            <a:off x="4084076" y="3766820"/>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9B72201-162C-4547-99B9-803D65C712AC}"/>
              </a:ext>
            </a:extLst>
          </p:cNvPr>
          <p:cNvCxnSpPr/>
          <p:nvPr/>
        </p:nvCxnSpPr>
        <p:spPr>
          <a:xfrm flipH="1">
            <a:off x="3443752" y="3782634"/>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0058652-A17D-4069-B658-C398A8790F47}"/>
              </a:ext>
            </a:extLst>
          </p:cNvPr>
          <p:cNvCxnSpPr/>
          <p:nvPr/>
        </p:nvCxnSpPr>
        <p:spPr>
          <a:xfrm flipH="1">
            <a:off x="2765328" y="3766820"/>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3851A1A-0468-4018-911B-4E8B16B83988}"/>
              </a:ext>
            </a:extLst>
          </p:cNvPr>
          <p:cNvCxnSpPr/>
          <p:nvPr/>
        </p:nvCxnSpPr>
        <p:spPr>
          <a:xfrm flipH="1">
            <a:off x="6948952" y="3778782"/>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B3DA569-D82C-4DF4-8683-BA252FB6FCF0}"/>
              </a:ext>
            </a:extLst>
          </p:cNvPr>
          <p:cNvCxnSpPr/>
          <p:nvPr/>
        </p:nvCxnSpPr>
        <p:spPr>
          <a:xfrm flipH="1">
            <a:off x="4846076" y="3766820"/>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A4062BE-BA73-499D-800A-F170C8FE4505}"/>
              </a:ext>
            </a:extLst>
          </p:cNvPr>
          <p:cNvCxnSpPr>
            <a:cxnSpLocks/>
          </p:cNvCxnSpPr>
          <p:nvPr/>
        </p:nvCxnSpPr>
        <p:spPr>
          <a:xfrm flipH="1">
            <a:off x="1524000" y="3766820"/>
            <a:ext cx="746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4884F02F-9F37-4BFB-96AD-AD485F6A8BDD}"/>
              </a:ext>
            </a:extLst>
          </p:cNvPr>
          <p:cNvCxnSpPr>
            <a:endCxn id="31" idx="3"/>
          </p:cNvCxnSpPr>
          <p:nvPr/>
        </p:nvCxnSpPr>
        <p:spPr>
          <a:xfrm flipV="1">
            <a:off x="1951696" y="3766820"/>
            <a:ext cx="5850208" cy="10897"/>
          </a:xfrm>
          <a:prstGeom prst="bentConnector5">
            <a:avLst>
              <a:gd name="adj1" fmla="val 1681"/>
              <a:gd name="adj2" fmla="val 3899394"/>
              <a:gd name="adj3" fmla="val 1039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814892-9DE9-4C80-A1B1-6809D156468A}"/>
              </a:ext>
            </a:extLst>
          </p:cNvPr>
          <p:cNvCxnSpPr/>
          <p:nvPr/>
        </p:nvCxnSpPr>
        <p:spPr>
          <a:xfrm flipH="1">
            <a:off x="5117694" y="6339332"/>
            <a:ext cx="24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id="{EE9F4A59-9D90-4651-89B8-1BA70E981CE1}"/>
              </a:ext>
            </a:extLst>
          </p:cNvPr>
          <p:cNvCxnSpPr/>
          <p:nvPr/>
        </p:nvCxnSpPr>
        <p:spPr>
          <a:xfrm rot="10800000">
            <a:off x="914400" y="6339332"/>
            <a:ext cx="47195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36ACE3F4-3991-42E5-B9FA-1C5BF09E6CCF}"/>
              </a:ext>
            </a:extLst>
          </p:cNvPr>
          <p:cNvCxnSpPr>
            <a:cxnSpLocks/>
          </p:cNvCxnSpPr>
          <p:nvPr/>
        </p:nvCxnSpPr>
        <p:spPr>
          <a:xfrm rot="5400000" flipH="1" flipV="1">
            <a:off x="747037" y="6111990"/>
            <a:ext cx="489179"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9BC330F-A6FC-4679-B39F-CE0C258F9A63}"/>
              </a:ext>
            </a:extLst>
          </p:cNvPr>
          <p:cNvCxnSpPr>
            <a:endCxn id="7" idx="3"/>
          </p:cNvCxnSpPr>
          <p:nvPr/>
        </p:nvCxnSpPr>
        <p:spPr>
          <a:xfrm>
            <a:off x="1026039" y="5867400"/>
            <a:ext cx="7065913" cy="471932"/>
          </a:xfrm>
          <a:prstGeom prst="bentConnector3">
            <a:avLst>
              <a:gd name="adj1" fmla="val 10323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100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02D5-EFD9-4E2C-BF95-CAA51F8D4F12}"/>
              </a:ext>
            </a:extLst>
          </p:cNvPr>
          <p:cNvSpPr>
            <a:spLocks noGrp="1"/>
          </p:cNvSpPr>
          <p:nvPr>
            <p:ph type="title"/>
          </p:nvPr>
        </p:nvSpPr>
        <p:spPr>
          <a:xfrm>
            <a:off x="457200" y="704088"/>
            <a:ext cx="7924800" cy="591312"/>
          </a:xfrm>
        </p:spPr>
        <p:txBody>
          <a:bodyPr>
            <a:normAutofit fontScale="90000"/>
          </a:bodyPr>
          <a:lstStyle/>
          <a:p>
            <a:r>
              <a:rPr lang="en-US" dirty="0"/>
              <a:t>Logical instruction </a:t>
            </a:r>
            <a:r>
              <a:rPr lang="en-US" dirty="0" err="1"/>
              <a:t>contd</a:t>
            </a:r>
            <a:r>
              <a:rPr lang="en-US" dirty="0"/>
              <a:t>…</a:t>
            </a:r>
          </a:p>
        </p:txBody>
      </p:sp>
      <p:sp>
        <p:nvSpPr>
          <p:cNvPr id="3" name="Content Placeholder 2">
            <a:extLst>
              <a:ext uri="{FF2B5EF4-FFF2-40B4-BE49-F238E27FC236}">
                <a16:creationId xmlns:a16="http://schemas.microsoft.com/office/drawing/2014/main" id="{ED72ACFF-2450-4386-A835-AB346414DB95}"/>
              </a:ext>
            </a:extLst>
          </p:cNvPr>
          <p:cNvSpPr>
            <a:spLocks noGrp="1"/>
          </p:cNvSpPr>
          <p:nvPr>
            <p:ph idx="1"/>
          </p:nvPr>
        </p:nvSpPr>
        <p:spPr>
          <a:xfrm>
            <a:off x="152400" y="1524000"/>
            <a:ext cx="8534400" cy="5334000"/>
          </a:xfrm>
        </p:spPr>
        <p:txBody>
          <a:bodyPr>
            <a:normAutofit/>
          </a:bodyPr>
          <a:lstStyle/>
          <a:p>
            <a:pPr marL="0" indent="0">
              <a:buNone/>
            </a:pPr>
            <a:r>
              <a:rPr lang="en-US" sz="2000" b="1" dirty="0">
                <a:solidFill>
                  <a:srgbClr val="000000"/>
                </a:solidFill>
                <a:latin typeface="Calibri" panose="020F0502020204030204" pitchFamily="34" charset="0"/>
              </a:rPr>
              <a:t>iii</a:t>
            </a:r>
            <a:r>
              <a:rPr lang="en-US" sz="2000" b="1" i="0" u="none" strike="noStrike" baseline="0" dirty="0">
                <a:solidFill>
                  <a:srgbClr val="000000"/>
                </a:solidFill>
                <a:latin typeface="Calibri" panose="020F0502020204030204" pitchFamily="34" charset="0"/>
              </a:rPr>
              <a:t>) RRC: rotate accumulator right </a:t>
            </a:r>
            <a:endParaRPr lang="en-US" sz="2000" b="0" i="0" u="none" strike="noStrike" baseline="0" dirty="0">
              <a:solidFill>
                <a:srgbClr val="000000"/>
              </a:solidFill>
              <a:latin typeface="Calibri" panose="020F0502020204030204" pitchFamily="34" charset="0"/>
            </a:endParaRPr>
          </a:p>
          <a:p>
            <a:pPr marL="0" indent="0">
              <a:buNone/>
            </a:pPr>
            <a:r>
              <a:rPr lang="en-US" sz="2000" b="0" i="0" u="none" strike="noStrike" baseline="0" dirty="0">
                <a:solidFill>
                  <a:srgbClr val="000000"/>
                </a:solidFill>
                <a:latin typeface="Arial" panose="020B0604020202020204" pitchFamily="34" charset="0"/>
              </a:rPr>
              <a:t>– </a:t>
            </a:r>
            <a:r>
              <a:rPr lang="en-US" sz="2000" b="0" i="0" u="none" strike="noStrike" baseline="0" dirty="0">
                <a:solidFill>
                  <a:srgbClr val="000000"/>
                </a:solidFill>
                <a:latin typeface="Calibri" panose="020F0502020204030204" pitchFamily="34" charset="0"/>
              </a:rPr>
              <a:t>Each bit is shifted right to the adjacent position. Bit D0 becomes D7. </a:t>
            </a:r>
          </a:p>
          <a:p>
            <a:pPr marL="0" indent="0">
              <a:buNone/>
            </a:pPr>
            <a:r>
              <a:rPr lang="en-US" sz="2000" b="0" i="0" u="none" strike="noStrike" baseline="0" dirty="0">
                <a:solidFill>
                  <a:srgbClr val="000000"/>
                </a:solidFill>
                <a:latin typeface="Arial" panose="020B0604020202020204" pitchFamily="34" charset="0"/>
              </a:rPr>
              <a:t>– </a:t>
            </a:r>
            <a:r>
              <a:rPr lang="en-US" sz="2000" b="0" i="0" u="none" strike="noStrike" baseline="0" dirty="0">
                <a:solidFill>
                  <a:srgbClr val="000000"/>
                </a:solidFill>
                <a:latin typeface="Calibri" panose="020F0502020204030204" pitchFamily="34" charset="0"/>
              </a:rPr>
              <a:t>The carry flag is modified according to D0. </a:t>
            </a:r>
          </a:p>
          <a:p>
            <a:pPr marL="0" indent="0">
              <a:buNone/>
            </a:pPr>
            <a:endParaRPr lang="en-US" sz="20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rgbClr val="000000"/>
              </a:solidFill>
              <a:latin typeface="Calibri" panose="020F0502020204030204" pitchFamily="34" charset="0"/>
            </a:endParaRPr>
          </a:p>
          <a:p>
            <a:pPr marL="0" indent="0">
              <a:buNone/>
            </a:pPr>
            <a:endParaRPr lang="en-US" sz="2000" b="1" dirty="0">
              <a:solidFill>
                <a:srgbClr val="000000"/>
              </a:solidFill>
              <a:latin typeface="Calibri" panose="020F0502020204030204" pitchFamily="34" charset="0"/>
            </a:endParaRPr>
          </a:p>
          <a:p>
            <a:pPr marL="0" indent="0">
              <a:buNone/>
            </a:pPr>
            <a:endParaRPr lang="en-US" sz="2000" b="1" dirty="0">
              <a:solidFill>
                <a:srgbClr val="000000"/>
              </a:solidFill>
              <a:latin typeface="Calibri" panose="020F0502020204030204" pitchFamily="34" charset="0"/>
            </a:endParaRPr>
          </a:p>
          <a:p>
            <a:pPr marL="0" indent="0">
              <a:buNone/>
            </a:pPr>
            <a:r>
              <a:rPr lang="en-US" sz="2000" b="1" dirty="0">
                <a:solidFill>
                  <a:srgbClr val="000000"/>
                </a:solidFill>
                <a:latin typeface="Calibri" panose="020F0502020204030204" pitchFamily="34" charset="0"/>
              </a:rPr>
              <a:t>iv</a:t>
            </a:r>
            <a:r>
              <a:rPr lang="en-US" sz="2000" b="1" i="0" u="none" strike="noStrike" baseline="0" dirty="0">
                <a:solidFill>
                  <a:srgbClr val="000000"/>
                </a:solidFill>
                <a:latin typeface="Calibri" panose="020F0502020204030204" pitchFamily="34" charset="0"/>
              </a:rPr>
              <a:t>) RAR: Rotate accumulator right through carry </a:t>
            </a:r>
            <a:endParaRPr lang="en-US" sz="2000" b="0" i="0" u="none" strike="noStrike" baseline="0" dirty="0">
              <a:solidFill>
                <a:srgbClr val="000000"/>
              </a:solidFill>
              <a:latin typeface="Calibri" panose="020F0502020204030204" pitchFamily="34" charset="0"/>
            </a:endParaRPr>
          </a:p>
          <a:p>
            <a:pPr marL="0" indent="0">
              <a:buNone/>
            </a:pPr>
            <a:r>
              <a:rPr lang="en-US" sz="2000" b="0" i="0" u="none" strike="noStrike" baseline="0" dirty="0">
                <a:solidFill>
                  <a:srgbClr val="000000"/>
                </a:solidFill>
                <a:latin typeface="Arial" panose="020B0604020202020204" pitchFamily="34" charset="0"/>
              </a:rPr>
              <a:t>– </a:t>
            </a:r>
            <a:r>
              <a:rPr lang="en-US" sz="2000" b="0" i="0" u="none" strike="noStrike" baseline="0" dirty="0">
                <a:solidFill>
                  <a:srgbClr val="000000"/>
                </a:solidFill>
                <a:latin typeface="Calibri" panose="020F0502020204030204" pitchFamily="34" charset="0"/>
              </a:rPr>
              <a:t>Each bit is shifted right to the adjacent position. Bit D0 becomes the carry bit and the carry bit is shifted into D7. </a:t>
            </a:r>
          </a:p>
          <a:p>
            <a:endParaRPr lang="en-US" sz="2000" b="0" i="0" u="none" strike="noStrike" baseline="0" dirty="0">
              <a:solidFill>
                <a:srgbClr val="000000"/>
              </a:solidFill>
              <a:latin typeface="Calibri" panose="020F0502020204030204" pitchFamily="34" charset="0"/>
            </a:endParaRPr>
          </a:p>
          <a:p>
            <a:endParaRPr lang="en-US" sz="2000" dirty="0"/>
          </a:p>
        </p:txBody>
      </p:sp>
      <p:sp>
        <p:nvSpPr>
          <p:cNvPr id="4" name="Slide Number Placeholder 3">
            <a:extLst>
              <a:ext uri="{FF2B5EF4-FFF2-40B4-BE49-F238E27FC236}">
                <a16:creationId xmlns:a16="http://schemas.microsoft.com/office/drawing/2014/main" id="{FCBFA014-F234-49F0-A25C-294AA5068CF0}"/>
              </a:ext>
            </a:extLst>
          </p:cNvPr>
          <p:cNvSpPr>
            <a:spLocks noGrp="1"/>
          </p:cNvSpPr>
          <p:nvPr>
            <p:ph type="sldNum" sz="quarter" idx="12"/>
          </p:nvPr>
        </p:nvSpPr>
        <p:spPr/>
        <p:txBody>
          <a:bodyPr/>
          <a:lstStyle/>
          <a:p>
            <a:fld id="{B6F15528-21DE-4FAA-801E-634DDDAF4B2B}" type="slidenum">
              <a:rPr lang="en-US" smtClean="0"/>
              <a:pPr/>
              <a:t>44</a:t>
            </a:fld>
            <a:endParaRPr lang="en-US" dirty="0"/>
          </a:p>
        </p:txBody>
      </p:sp>
      <p:graphicFrame>
        <p:nvGraphicFramePr>
          <p:cNvPr id="5" name="Table 5">
            <a:extLst>
              <a:ext uri="{FF2B5EF4-FFF2-40B4-BE49-F238E27FC236}">
                <a16:creationId xmlns:a16="http://schemas.microsoft.com/office/drawing/2014/main" id="{08EBE6EC-661D-44E2-BAE7-D922A5E8C693}"/>
              </a:ext>
            </a:extLst>
          </p:cNvPr>
          <p:cNvGraphicFramePr>
            <a:graphicFrameLocks noGrp="1"/>
          </p:cNvGraphicFramePr>
          <p:nvPr>
            <p:extLst>
              <p:ext uri="{D42A27DB-BD31-4B8C-83A1-F6EECF244321}">
                <p14:modId xmlns:p14="http://schemas.microsoft.com/office/powerpoint/2010/main" val="340119994"/>
              </p:ext>
            </p:extLst>
          </p:nvPr>
        </p:nvGraphicFramePr>
        <p:xfrm>
          <a:off x="1828800" y="6088257"/>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279030808"/>
                    </a:ext>
                  </a:extLst>
                </a:gridCol>
                <a:gridCol w="762000">
                  <a:extLst>
                    <a:ext uri="{9D8B030D-6E8A-4147-A177-3AD203B41FA5}">
                      <a16:colId xmlns:a16="http://schemas.microsoft.com/office/drawing/2014/main" val="1338326045"/>
                    </a:ext>
                  </a:extLst>
                </a:gridCol>
                <a:gridCol w="762000">
                  <a:extLst>
                    <a:ext uri="{9D8B030D-6E8A-4147-A177-3AD203B41FA5}">
                      <a16:colId xmlns:a16="http://schemas.microsoft.com/office/drawing/2014/main" val="2821121613"/>
                    </a:ext>
                  </a:extLst>
                </a:gridCol>
                <a:gridCol w="762000">
                  <a:extLst>
                    <a:ext uri="{9D8B030D-6E8A-4147-A177-3AD203B41FA5}">
                      <a16:colId xmlns:a16="http://schemas.microsoft.com/office/drawing/2014/main" val="3334116663"/>
                    </a:ext>
                  </a:extLst>
                </a:gridCol>
                <a:gridCol w="762000">
                  <a:extLst>
                    <a:ext uri="{9D8B030D-6E8A-4147-A177-3AD203B41FA5}">
                      <a16:colId xmlns:a16="http://schemas.microsoft.com/office/drawing/2014/main" val="921566003"/>
                    </a:ext>
                  </a:extLst>
                </a:gridCol>
                <a:gridCol w="762000">
                  <a:extLst>
                    <a:ext uri="{9D8B030D-6E8A-4147-A177-3AD203B41FA5}">
                      <a16:colId xmlns:a16="http://schemas.microsoft.com/office/drawing/2014/main" val="1916520870"/>
                    </a:ext>
                  </a:extLst>
                </a:gridCol>
                <a:gridCol w="762000">
                  <a:extLst>
                    <a:ext uri="{9D8B030D-6E8A-4147-A177-3AD203B41FA5}">
                      <a16:colId xmlns:a16="http://schemas.microsoft.com/office/drawing/2014/main" val="2749344461"/>
                    </a:ext>
                  </a:extLst>
                </a:gridCol>
                <a:gridCol w="762000">
                  <a:extLst>
                    <a:ext uri="{9D8B030D-6E8A-4147-A177-3AD203B41FA5}">
                      <a16:colId xmlns:a16="http://schemas.microsoft.com/office/drawing/2014/main" val="1914268690"/>
                    </a:ext>
                  </a:extLst>
                </a:gridCol>
              </a:tblGrid>
              <a:tr h="370840">
                <a:tc>
                  <a:txBody>
                    <a:bodyPr/>
                    <a:lstStyle/>
                    <a:p>
                      <a:pPr algn="ctr"/>
                      <a:r>
                        <a:rPr lang="en-US" dirty="0"/>
                        <a:t>D7</a:t>
                      </a:r>
                    </a:p>
                  </a:txBody>
                  <a:tcPr/>
                </a:tc>
                <a:tc>
                  <a:txBody>
                    <a:bodyPr/>
                    <a:lstStyle/>
                    <a:p>
                      <a:pPr algn="ctr"/>
                      <a:r>
                        <a:rPr lang="en-US" dirty="0"/>
                        <a:t>D6</a:t>
                      </a:r>
                    </a:p>
                  </a:txBody>
                  <a:tcPr/>
                </a:tc>
                <a:tc>
                  <a:txBody>
                    <a:bodyPr/>
                    <a:lstStyle/>
                    <a:p>
                      <a:pPr algn="ctr"/>
                      <a:r>
                        <a:rPr lang="en-US" dirty="0"/>
                        <a:t>D5</a:t>
                      </a:r>
                    </a:p>
                  </a:txBody>
                  <a:tcPr/>
                </a:tc>
                <a:tc>
                  <a:txBody>
                    <a:bodyPr/>
                    <a:lstStyle/>
                    <a:p>
                      <a:pPr algn="ctr"/>
                      <a:r>
                        <a:rPr lang="en-US" dirty="0"/>
                        <a:t>D4</a:t>
                      </a:r>
                    </a:p>
                  </a:txBody>
                  <a:tcPr/>
                </a:tc>
                <a:tc>
                  <a:txBody>
                    <a:bodyPr/>
                    <a:lstStyle/>
                    <a:p>
                      <a:pPr algn="ctr"/>
                      <a:r>
                        <a:rPr lang="en-US" dirty="0"/>
                        <a:t>D3</a:t>
                      </a:r>
                    </a:p>
                  </a:txBody>
                  <a:tcPr/>
                </a:tc>
                <a:tc>
                  <a:txBody>
                    <a:bodyPr/>
                    <a:lstStyle/>
                    <a:p>
                      <a:pPr algn="ctr"/>
                      <a:r>
                        <a:rPr lang="en-US" dirty="0"/>
                        <a:t>D2</a:t>
                      </a:r>
                    </a:p>
                  </a:txBody>
                  <a:tcPr/>
                </a:tc>
                <a:tc>
                  <a:txBody>
                    <a:bodyPr/>
                    <a:lstStyle/>
                    <a:p>
                      <a:pPr algn="ctr"/>
                      <a:r>
                        <a:rPr lang="en-US" dirty="0"/>
                        <a:t>D1</a:t>
                      </a:r>
                    </a:p>
                  </a:txBody>
                  <a:tcPr/>
                </a:tc>
                <a:tc>
                  <a:txBody>
                    <a:bodyPr/>
                    <a:lstStyle/>
                    <a:p>
                      <a:pPr algn="ctr"/>
                      <a:r>
                        <a:rPr lang="en-US" dirty="0"/>
                        <a:t>D0</a:t>
                      </a:r>
                    </a:p>
                  </a:txBody>
                  <a:tcPr/>
                </a:tc>
                <a:extLst>
                  <a:ext uri="{0D108BD9-81ED-4DB2-BD59-A6C34878D82A}">
                    <a16:rowId xmlns:a16="http://schemas.microsoft.com/office/drawing/2014/main" val="2540612123"/>
                  </a:ext>
                </a:extLst>
              </a:tr>
            </a:tbl>
          </a:graphicData>
        </a:graphic>
      </p:graphicFrame>
      <p:graphicFrame>
        <p:nvGraphicFramePr>
          <p:cNvPr id="7" name="Table 7">
            <a:extLst>
              <a:ext uri="{FF2B5EF4-FFF2-40B4-BE49-F238E27FC236}">
                <a16:creationId xmlns:a16="http://schemas.microsoft.com/office/drawing/2014/main" id="{BDB0353C-EAFF-45E9-A913-D99E8BED8BB1}"/>
              </a:ext>
            </a:extLst>
          </p:cNvPr>
          <p:cNvGraphicFramePr>
            <a:graphicFrameLocks noGrp="1"/>
          </p:cNvGraphicFramePr>
          <p:nvPr>
            <p:extLst>
              <p:ext uri="{D42A27DB-BD31-4B8C-83A1-F6EECF244321}">
                <p14:modId xmlns:p14="http://schemas.microsoft.com/office/powerpoint/2010/main" val="3464739427"/>
              </p:ext>
            </p:extLst>
          </p:nvPr>
        </p:nvGraphicFramePr>
        <p:xfrm>
          <a:off x="1885336" y="3228832"/>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697394303"/>
                    </a:ext>
                  </a:extLst>
                </a:gridCol>
                <a:gridCol w="762000">
                  <a:extLst>
                    <a:ext uri="{9D8B030D-6E8A-4147-A177-3AD203B41FA5}">
                      <a16:colId xmlns:a16="http://schemas.microsoft.com/office/drawing/2014/main" val="85521498"/>
                    </a:ext>
                  </a:extLst>
                </a:gridCol>
                <a:gridCol w="762000">
                  <a:extLst>
                    <a:ext uri="{9D8B030D-6E8A-4147-A177-3AD203B41FA5}">
                      <a16:colId xmlns:a16="http://schemas.microsoft.com/office/drawing/2014/main" val="35086840"/>
                    </a:ext>
                  </a:extLst>
                </a:gridCol>
                <a:gridCol w="762000">
                  <a:extLst>
                    <a:ext uri="{9D8B030D-6E8A-4147-A177-3AD203B41FA5}">
                      <a16:colId xmlns:a16="http://schemas.microsoft.com/office/drawing/2014/main" val="2118087289"/>
                    </a:ext>
                  </a:extLst>
                </a:gridCol>
                <a:gridCol w="762000">
                  <a:extLst>
                    <a:ext uri="{9D8B030D-6E8A-4147-A177-3AD203B41FA5}">
                      <a16:colId xmlns:a16="http://schemas.microsoft.com/office/drawing/2014/main" val="2496590223"/>
                    </a:ext>
                  </a:extLst>
                </a:gridCol>
                <a:gridCol w="762000">
                  <a:extLst>
                    <a:ext uri="{9D8B030D-6E8A-4147-A177-3AD203B41FA5}">
                      <a16:colId xmlns:a16="http://schemas.microsoft.com/office/drawing/2014/main" val="3008887517"/>
                    </a:ext>
                  </a:extLst>
                </a:gridCol>
                <a:gridCol w="762000">
                  <a:extLst>
                    <a:ext uri="{9D8B030D-6E8A-4147-A177-3AD203B41FA5}">
                      <a16:colId xmlns:a16="http://schemas.microsoft.com/office/drawing/2014/main" val="2941641965"/>
                    </a:ext>
                  </a:extLst>
                </a:gridCol>
                <a:gridCol w="762000">
                  <a:extLst>
                    <a:ext uri="{9D8B030D-6E8A-4147-A177-3AD203B41FA5}">
                      <a16:colId xmlns:a16="http://schemas.microsoft.com/office/drawing/2014/main" val="631657131"/>
                    </a:ext>
                  </a:extLst>
                </a:gridCol>
              </a:tblGrid>
              <a:tr h="370840">
                <a:tc>
                  <a:txBody>
                    <a:bodyPr/>
                    <a:lstStyle/>
                    <a:p>
                      <a:pPr algn="ctr"/>
                      <a:r>
                        <a:rPr lang="en-US" dirty="0"/>
                        <a:t>D7</a:t>
                      </a:r>
                    </a:p>
                  </a:txBody>
                  <a:tcPr/>
                </a:tc>
                <a:tc>
                  <a:txBody>
                    <a:bodyPr/>
                    <a:lstStyle/>
                    <a:p>
                      <a:pPr algn="ctr"/>
                      <a:r>
                        <a:rPr lang="en-US" dirty="0"/>
                        <a:t>D6</a:t>
                      </a:r>
                    </a:p>
                  </a:txBody>
                  <a:tcPr/>
                </a:tc>
                <a:tc>
                  <a:txBody>
                    <a:bodyPr/>
                    <a:lstStyle/>
                    <a:p>
                      <a:pPr algn="ctr"/>
                      <a:r>
                        <a:rPr lang="en-US" dirty="0"/>
                        <a:t>D5</a:t>
                      </a:r>
                    </a:p>
                  </a:txBody>
                  <a:tcPr/>
                </a:tc>
                <a:tc>
                  <a:txBody>
                    <a:bodyPr/>
                    <a:lstStyle/>
                    <a:p>
                      <a:pPr algn="ctr"/>
                      <a:r>
                        <a:rPr lang="en-US" dirty="0"/>
                        <a:t>D4</a:t>
                      </a:r>
                    </a:p>
                  </a:txBody>
                  <a:tcPr/>
                </a:tc>
                <a:tc>
                  <a:txBody>
                    <a:bodyPr/>
                    <a:lstStyle/>
                    <a:p>
                      <a:pPr algn="ctr"/>
                      <a:r>
                        <a:rPr lang="en-US" dirty="0"/>
                        <a:t>D3</a:t>
                      </a:r>
                    </a:p>
                  </a:txBody>
                  <a:tcPr/>
                </a:tc>
                <a:tc>
                  <a:txBody>
                    <a:bodyPr/>
                    <a:lstStyle/>
                    <a:p>
                      <a:pPr algn="ctr"/>
                      <a:r>
                        <a:rPr lang="en-US" dirty="0"/>
                        <a:t>D2</a:t>
                      </a:r>
                    </a:p>
                  </a:txBody>
                  <a:tcPr/>
                </a:tc>
                <a:tc>
                  <a:txBody>
                    <a:bodyPr/>
                    <a:lstStyle/>
                    <a:p>
                      <a:pPr algn="ctr"/>
                      <a:r>
                        <a:rPr lang="en-US" dirty="0"/>
                        <a:t>D1</a:t>
                      </a:r>
                    </a:p>
                  </a:txBody>
                  <a:tcPr/>
                </a:tc>
                <a:tc>
                  <a:txBody>
                    <a:bodyPr/>
                    <a:lstStyle/>
                    <a:p>
                      <a:pPr algn="ctr"/>
                      <a:r>
                        <a:rPr lang="en-US" dirty="0"/>
                        <a:t>D0</a:t>
                      </a:r>
                    </a:p>
                  </a:txBody>
                  <a:tcPr/>
                </a:tc>
                <a:extLst>
                  <a:ext uri="{0D108BD9-81ED-4DB2-BD59-A6C34878D82A}">
                    <a16:rowId xmlns:a16="http://schemas.microsoft.com/office/drawing/2014/main" val="3133333145"/>
                  </a:ext>
                </a:extLst>
              </a:tr>
            </a:tbl>
          </a:graphicData>
        </a:graphic>
      </p:graphicFrame>
      <p:graphicFrame>
        <p:nvGraphicFramePr>
          <p:cNvPr id="8" name="Table 8">
            <a:extLst>
              <a:ext uri="{FF2B5EF4-FFF2-40B4-BE49-F238E27FC236}">
                <a16:creationId xmlns:a16="http://schemas.microsoft.com/office/drawing/2014/main" id="{A108F025-02DB-4AE4-8491-856C29A12A4B}"/>
              </a:ext>
            </a:extLst>
          </p:cNvPr>
          <p:cNvGraphicFramePr>
            <a:graphicFrameLocks noGrp="1"/>
          </p:cNvGraphicFramePr>
          <p:nvPr>
            <p:extLst>
              <p:ext uri="{D42A27DB-BD31-4B8C-83A1-F6EECF244321}">
                <p14:modId xmlns:p14="http://schemas.microsoft.com/office/powerpoint/2010/main" val="1348444260"/>
              </p:ext>
            </p:extLst>
          </p:nvPr>
        </p:nvGraphicFramePr>
        <p:xfrm>
          <a:off x="904568" y="3243580"/>
          <a:ext cx="533400" cy="3708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989428420"/>
                    </a:ext>
                  </a:extLst>
                </a:gridCol>
              </a:tblGrid>
              <a:tr h="370840">
                <a:tc>
                  <a:txBody>
                    <a:bodyPr/>
                    <a:lstStyle/>
                    <a:p>
                      <a:r>
                        <a:rPr lang="en-US" dirty="0"/>
                        <a:t>CY</a:t>
                      </a:r>
                    </a:p>
                  </a:txBody>
                  <a:tcPr/>
                </a:tc>
                <a:extLst>
                  <a:ext uri="{0D108BD9-81ED-4DB2-BD59-A6C34878D82A}">
                    <a16:rowId xmlns:a16="http://schemas.microsoft.com/office/drawing/2014/main" val="1762586310"/>
                  </a:ext>
                </a:extLst>
              </a:tr>
            </a:tbl>
          </a:graphicData>
        </a:graphic>
      </p:graphicFrame>
      <p:graphicFrame>
        <p:nvGraphicFramePr>
          <p:cNvPr id="10" name="Table 8">
            <a:extLst>
              <a:ext uri="{FF2B5EF4-FFF2-40B4-BE49-F238E27FC236}">
                <a16:creationId xmlns:a16="http://schemas.microsoft.com/office/drawing/2014/main" id="{672BB4F5-90AA-4601-B72D-794C07FED528}"/>
              </a:ext>
            </a:extLst>
          </p:cNvPr>
          <p:cNvGraphicFramePr>
            <a:graphicFrameLocks noGrp="1"/>
          </p:cNvGraphicFramePr>
          <p:nvPr>
            <p:extLst>
              <p:ext uri="{D42A27DB-BD31-4B8C-83A1-F6EECF244321}">
                <p14:modId xmlns:p14="http://schemas.microsoft.com/office/powerpoint/2010/main" val="844466650"/>
              </p:ext>
            </p:extLst>
          </p:nvPr>
        </p:nvGraphicFramePr>
        <p:xfrm>
          <a:off x="803787" y="6088257"/>
          <a:ext cx="678426" cy="370840"/>
        </p:xfrm>
        <a:graphic>
          <a:graphicData uri="http://schemas.openxmlformats.org/drawingml/2006/table">
            <a:tbl>
              <a:tblPr firstRow="1" bandRow="1">
                <a:tableStyleId>{5C22544A-7EE6-4342-B048-85BDC9FD1C3A}</a:tableStyleId>
              </a:tblPr>
              <a:tblGrid>
                <a:gridCol w="678426">
                  <a:extLst>
                    <a:ext uri="{9D8B030D-6E8A-4147-A177-3AD203B41FA5}">
                      <a16:colId xmlns:a16="http://schemas.microsoft.com/office/drawing/2014/main" val="1989428420"/>
                    </a:ext>
                  </a:extLst>
                </a:gridCol>
              </a:tblGrid>
              <a:tr h="370840">
                <a:tc>
                  <a:txBody>
                    <a:bodyPr/>
                    <a:lstStyle/>
                    <a:p>
                      <a:r>
                        <a:rPr lang="en-US" dirty="0"/>
                        <a:t>CY</a:t>
                      </a:r>
                    </a:p>
                  </a:txBody>
                  <a:tcPr/>
                </a:tc>
                <a:extLst>
                  <a:ext uri="{0D108BD9-81ED-4DB2-BD59-A6C34878D82A}">
                    <a16:rowId xmlns:a16="http://schemas.microsoft.com/office/drawing/2014/main" val="1762586310"/>
                  </a:ext>
                </a:extLst>
              </a:tr>
            </a:tbl>
          </a:graphicData>
        </a:graphic>
      </p:graphicFrame>
      <p:cxnSp>
        <p:nvCxnSpPr>
          <p:cNvPr id="12" name="Straight Arrow Connector 11">
            <a:extLst>
              <a:ext uri="{FF2B5EF4-FFF2-40B4-BE49-F238E27FC236}">
                <a16:creationId xmlns:a16="http://schemas.microsoft.com/office/drawing/2014/main" id="{209B2F84-CDA3-4B85-BAA5-46092D891A2D}"/>
              </a:ext>
            </a:extLst>
          </p:cNvPr>
          <p:cNvCxnSpPr>
            <a:endCxn id="7" idx="1"/>
          </p:cNvCxnSpPr>
          <p:nvPr/>
        </p:nvCxnSpPr>
        <p:spPr>
          <a:xfrm flipV="1">
            <a:off x="1437968" y="3414252"/>
            <a:ext cx="447368" cy="14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75A0BEE-755A-4AB3-9867-29C2360B5210}"/>
              </a:ext>
            </a:extLst>
          </p:cNvPr>
          <p:cNvCxnSpPr>
            <a:endCxn id="8" idx="3"/>
          </p:cNvCxnSpPr>
          <p:nvPr/>
        </p:nvCxnSpPr>
        <p:spPr>
          <a:xfrm flipH="1">
            <a:off x="1437968" y="3414252"/>
            <a:ext cx="447368"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5278F76-58C9-4835-93D8-CF6C98B1AE8F}"/>
              </a:ext>
            </a:extLst>
          </p:cNvPr>
          <p:cNvCxnSpPr>
            <a:cxnSpLocks/>
          </p:cNvCxnSpPr>
          <p:nvPr/>
        </p:nvCxnSpPr>
        <p:spPr>
          <a:xfrm>
            <a:off x="7981336" y="3414252"/>
            <a:ext cx="600996" cy="12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F9F6D5A9-FF70-4146-A037-648A38AF894C}"/>
              </a:ext>
            </a:extLst>
          </p:cNvPr>
          <p:cNvCxnSpPr/>
          <p:nvPr/>
        </p:nvCxnSpPr>
        <p:spPr>
          <a:xfrm rot="5400000" flipH="1" flipV="1">
            <a:off x="8206043" y="3127232"/>
            <a:ext cx="685800" cy="12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CD085575-EF06-4B27-A99D-659ECBF42D85}"/>
              </a:ext>
            </a:extLst>
          </p:cNvPr>
          <p:cNvCxnSpPr/>
          <p:nvPr/>
        </p:nvCxnSpPr>
        <p:spPr>
          <a:xfrm rot="10800000">
            <a:off x="1655302" y="2819400"/>
            <a:ext cx="6972914" cy="12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835D23E-17EB-4E49-92BD-70323C63D6D7}"/>
              </a:ext>
            </a:extLst>
          </p:cNvPr>
          <p:cNvCxnSpPr>
            <a:cxnSpLocks/>
          </p:cNvCxnSpPr>
          <p:nvPr/>
        </p:nvCxnSpPr>
        <p:spPr>
          <a:xfrm>
            <a:off x="1661652" y="2819400"/>
            <a:ext cx="0" cy="64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2BBB513-4A86-45BD-9C28-8A0E2CC0356F}"/>
              </a:ext>
            </a:extLst>
          </p:cNvPr>
          <p:cNvCxnSpPr/>
          <p:nvPr/>
        </p:nvCxnSpPr>
        <p:spPr>
          <a:xfrm flipV="1">
            <a:off x="2514600" y="3414252"/>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CD61E47-EA5F-4BB1-939D-E99ACBE51C65}"/>
              </a:ext>
            </a:extLst>
          </p:cNvPr>
          <p:cNvCxnSpPr/>
          <p:nvPr/>
        </p:nvCxnSpPr>
        <p:spPr>
          <a:xfrm flipV="1">
            <a:off x="3276600" y="3435350"/>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17EFC7D-BA4C-40E7-AEB3-85C75A0F6139}"/>
              </a:ext>
            </a:extLst>
          </p:cNvPr>
          <p:cNvCxnSpPr/>
          <p:nvPr/>
        </p:nvCxnSpPr>
        <p:spPr>
          <a:xfrm flipV="1">
            <a:off x="4045974" y="3407902"/>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3DF21A9-EB85-4A92-BA3A-F18FBBDE614B}"/>
              </a:ext>
            </a:extLst>
          </p:cNvPr>
          <p:cNvCxnSpPr/>
          <p:nvPr/>
        </p:nvCxnSpPr>
        <p:spPr>
          <a:xfrm flipV="1">
            <a:off x="4820264" y="3441700"/>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88C6720-AB5D-43DD-9AEA-342AAF7C7A09}"/>
              </a:ext>
            </a:extLst>
          </p:cNvPr>
          <p:cNvCxnSpPr/>
          <p:nvPr/>
        </p:nvCxnSpPr>
        <p:spPr>
          <a:xfrm flipV="1">
            <a:off x="5572432" y="3434367"/>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975D21D-FD30-4956-8DB5-AF1254D2BC6C}"/>
              </a:ext>
            </a:extLst>
          </p:cNvPr>
          <p:cNvCxnSpPr/>
          <p:nvPr/>
        </p:nvCxnSpPr>
        <p:spPr>
          <a:xfrm flipV="1">
            <a:off x="6381134" y="3434367"/>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FC54E23-472A-4234-B217-C7090311DC4F}"/>
              </a:ext>
            </a:extLst>
          </p:cNvPr>
          <p:cNvCxnSpPr/>
          <p:nvPr/>
        </p:nvCxnSpPr>
        <p:spPr>
          <a:xfrm flipV="1">
            <a:off x="7028835" y="3418144"/>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63D1870-AEE5-482A-8947-9110A262884A}"/>
              </a:ext>
            </a:extLst>
          </p:cNvPr>
          <p:cNvCxnSpPr/>
          <p:nvPr/>
        </p:nvCxnSpPr>
        <p:spPr>
          <a:xfrm flipV="1">
            <a:off x="2487561" y="6273677"/>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634FE92-E632-47FB-8F39-601A5843025C}"/>
              </a:ext>
            </a:extLst>
          </p:cNvPr>
          <p:cNvCxnSpPr/>
          <p:nvPr/>
        </p:nvCxnSpPr>
        <p:spPr>
          <a:xfrm flipV="1">
            <a:off x="3266767" y="6251882"/>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BFEB10E-9976-4797-B598-32B3B5C189C6}"/>
              </a:ext>
            </a:extLst>
          </p:cNvPr>
          <p:cNvCxnSpPr/>
          <p:nvPr/>
        </p:nvCxnSpPr>
        <p:spPr>
          <a:xfrm flipV="1">
            <a:off x="3896032" y="6267327"/>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CC23D04-6CDD-476F-B8F8-113D67EC5220}"/>
              </a:ext>
            </a:extLst>
          </p:cNvPr>
          <p:cNvCxnSpPr/>
          <p:nvPr/>
        </p:nvCxnSpPr>
        <p:spPr>
          <a:xfrm flipV="1">
            <a:off x="5522041" y="6245532"/>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4E598FB-B2F6-403C-B581-7AC1C99B5AA5}"/>
              </a:ext>
            </a:extLst>
          </p:cNvPr>
          <p:cNvCxnSpPr/>
          <p:nvPr/>
        </p:nvCxnSpPr>
        <p:spPr>
          <a:xfrm flipV="1">
            <a:off x="4807973" y="6262452"/>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CC60C4A-23B4-4C84-9BD1-874115F5169D}"/>
              </a:ext>
            </a:extLst>
          </p:cNvPr>
          <p:cNvCxnSpPr/>
          <p:nvPr/>
        </p:nvCxnSpPr>
        <p:spPr>
          <a:xfrm flipV="1">
            <a:off x="6228734" y="6239182"/>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2A00F69-DE79-4535-8D64-6B628C358E87}"/>
              </a:ext>
            </a:extLst>
          </p:cNvPr>
          <p:cNvCxnSpPr/>
          <p:nvPr/>
        </p:nvCxnSpPr>
        <p:spPr>
          <a:xfrm flipV="1">
            <a:off x="7000567" y="6295994"/>
            <a:ext cx="3048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81EF19C-DCA6-490D-80E9-D2DB3F6F4D63}"/>
              </a:ext>
            </a:extLst>
          </p:cNvPr>
          <p:cNvCxnSpPr>
            <a:cxnSpLocks/>
            <a:endCxn id="5" idx="1"/>
          </p:cNvCxnSpPr>
          <p:nvPr/>
        </p:nvCxnSpPr>
        <p:spPr>
          <a:xfrm flipV="1">
            <a:off x="1476067" y="6273677"/>
            <a:ext cx="352733"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047AA3E-848F-4528-95A6-5A9BE27EDF15}"/>
              </a:ext>
            </a:extLst>
          </p:cNvPr>
          <p:cNvCxnSpPr>
            <a:cxnSpLocks/>
          </p:cNvCxnSpPr>
          <p:nvPr/>
        </p:nvCxnSpPr>
        <p:spPr>
          <a:xfrm flipV="1">
            <a:off x="7848600" y="6251882"/>
            <a:ext cx="533400" cy="34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B553B923-AD40-4AAC-AC59-9FC91323546D}"/>
              </a:ext>
            </a:extLst>
          </p:cNvPr>
          <p:cNvCxnSpPr>
            <a:cxnSpLocks/>
          </p:cNvCxnSpPr>
          <p:nvPr/>
        </p:nvCxnSpPr>
        <p:spPr>
          <a:xfrm rot="5400000" flipH="1" flipV="1">
            <a:off x="8081401" y="5951281"/>
            <a:ext cx="588502" cy="2"/>
          </a:xfrm>
          <a:prstGeom prst="bentConnector3">
            <a:avLst/>
          </a:prstGeom>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54B91B42-B921-44DA-BBC0-A6613831DEEA}"/>
              </a:ext>
            </a:extLst>
          </p:cNvPr>
          <p:cNvCxnSpPr/>
          <p:nvPr/>
        </p:nvCxnSpPr>
        <p:spPr>
          <a:xfrm rot="10800000">
            <a:off x="498988" y="5657031"/>
            <a:ext cx="7883013" cy="12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30689EC0-A397-4FF9-8F90-C15FD4E4EE7B}"/>
              </a:ext>
            </a:extLst>
          </p:cNvPr>
          <p:cNvCxnSpPr>
            <a:cxnSpLocks/>
            <a:endCxn id="10" idx="1"/>
          </p:cNvCxnSpPr>
          <p:nvPr/>
        </p:nvCxnSpPr>
        <p:spPr>
          <a:xfrm rot="16200000" flipH="1">
            <a:off x="355181" y="5825071"/>
            <a:ext cx="624366" cy="2728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969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39AD-82D1-46C6-895F-459835A1CB80}"/>
              </a:ext>
            </a:extLst>
          </p:cNvPr>
          <p:cNvSpPr>
            <a:spLocks noGrp="1"/>
          </p:cNvSpPr>
          <p:nvPr>
            <p:ph type="title"/>
          </p:nvPr>
        </p:nvSpPr>
        <p:spPr>
          <a:xfrm>
            <a:off x="457200" y="704088"/>
            <a:ext cx="8229600" cy="667512"/>
          </a:xfrm>
        </p:spPr>
        <p:txBody>
          <a:bodyPr>
            <a:normAutofit/>
          </a:bodyPr>
          <a:lstStyle/>
          <a:p>
            <a:r>
              <a:rPr lang="en-US" sz="4000" dirty="0"/>
              <a:t>Logical instructions contd..</a:t>
            </a:r>
          </a:p>
        </p:txBody>
      </p:sp>
      <p:sp>
        <p:nvSpPr>
          <p:cNvPr id="3" name="Content Placeholder 2">
            <a:extLst>
              <a:ext uri="{FF2B5EF4-FFF2-40B4-BE49-F238E27FC236}">
                <a16:creationId xmlns:a16="http://schemas.microsoft.com/office/drawing/2014/main" id="{E0613180-4AC9-4A3C-93DE-912663216330}"/>
              </a:ext>
            </a:extLst>
          </p:cNvPr>
          <p:cNvSpPr>
            <a:spLocks noGrp="1"/>
          </p:cNvSpPr>
          <p:nvPr>
            <p:ph idx="1"/>
          </p:nvPr>
        </p:nvSpPr>
        <p:spPr>
          <a:xfrm>
            <a:off x="457200" y="1600200"/>
            <a:ext cx="8229600" cy="4724400"/>
          </a:xfrm>
        </p:spPr>
        <p:txBody>
          <a:bodyPr>
            <a:normAutofit lnSpcReduction="10000"/>
          </a:bodyPr>
          <a:lstStyle/>
          <a:p>
            <a:pPr marL="0" indent="0">
              <a:buNone/>
            </a:pPr>
            <a:r>
              <a:rPr lang="en-US" sz="2800" b="1" dirty="0">
                <a:latin typeface="+mj-lt"/>
              </a:rPr>
              <a:t>9)CMC(Complement Carry):</a:t>
            </a:r>
          </a:p>
          <a:p>
            <a:pPr marL="0" indent="0">
              <a:buNone/>
            </a:pPr>
            <a:r>
              <a:rPr lang="en-US" sz="2800" dirty="0">
                <a:latin typeface="+mj-lt"/>
              </a:rPr>
              <a:t>-1-byte instruction</a:t>
            </a:r>
          </a:p>
          <a:p>
            <a:pPr marL="0" indent="0">
              <a:buNone/>
            </a:pPr>
            <a:r>
              <a:rPr lang="en-US" sz="2800" dirty="0">
                <a:latin typeface="+mj-lt"/>
              </a:rPr>
              <a:t>-Complements carry flag </a:t>
            </a:r>
          </a:p>
          <a:p>
            <a:pPr marL="0" indent="0">
              <a:buNone/>
            </a:pPr>
            <a:r>
              <a:rPr lang="en-US" sz="2800" b="1" dirty="0">
                <a:latin typeface="+mj-lt"/>
              </a:rPr>
              <a:t>10)STC(Set Carry Flag):</a:t>
            </a:r>
          </a:p>
          <a:p>
            <a:pPr marL="0" indent="0">
              <a:buNone/>
            </a:pPr>
            <a:r>
              <a:rPr lang="en-US" sz="2800" dirty="0">
                <a:latin typeface="+mj-lt"/>
              </a:rPr>
              <a:t>-1-byte instruction</a:t>
            </a:r>
          </a:p>
          <a:p>
            <a:pPr marL="0" indent="0">
              <a:buNone/>
            </a:pPr>
            <a:r>
              <a:rPr lang="en-US" sz="2800" dirty="0">
                <a:latin typeface="+mj-lt"/>
              </a:rPr>
              <a:t>-Sets carry flag to 1</a:t>
            </a:r>
          </a:p>
          <a:p>
            <a:pPr marL="0" indent="0">
              <a:buNone/>
            </a:pPr>
            <a:r>
              <a:rPr lang="en-US" sz="2800" b="1" dirty="0">
                <a:latin typeface="+mj-lt"/>
              </a:rPr>
              <a:t>11) CMA(Complement Accumulator):</a:t>
            </a:r>
          </a:p>
          <a:p>
            <a:pPr marL="0" indent="0">
              <a:buNone/>
            </a:pPr>
            <a:r>
              <a:rPr lang="en-US" sz="2800" dirty="0">
                <a:latin typeface="+mj-lt"/>
              </a:rPr>
              <a:t>-1-byte instruction</a:t>
            </a:r>
          </a:p>
          <a:p>
            <a:pPr marL="0" indent="0">
              <a:buNone/>
            </a:pPr>
            <a:r>
              <a:rPr lang="en-US" sz="2800" dirty="0">
                <a:latin typeface="+mj-lt"/>
              </a:rPr>
              <a:t>-Complements the content of accumulator</a:t>
            </a:r>
          </a:p>
          <a:p>
            <a:pPr marL="0" indent="0">
              <a:buNone/>
            </a:pPr>
            <a:r>
              <a:rPr lang="en-US" sz="2800" dirty="0">
                <a:latin typeface="+mj-lt"/>
              </a:rPr>
              <a:t>-no other flags are affected</a:t>
            </a:r>
          </a:p>
        </p:txBody>
      </p:sp>
      <p:sp>
        <p:nvSpPr>
          <p:cNvPr id="4" name="Slide Number Placeholder 3">
            <a:extLst>
              <a:ext uri="{FF2B5EF4-FFF2-40B4-BE49-F238E27FC236}">
                <a16:creationId xmlns:a16="http://schemas.microsoft.com/office/drawing/2014/main" id="{0238CB38-5AFB-4E0C-B9B1-0018BA020FC1}"/>
              </a:ext>
            </a:extLst>
          </p:cNvPr>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4798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B27F-06BF-48B0-89A5-0F772C3D429A}"/>
              </a:ext>
            </a:extLst>
          </p:cNvPr>
          <p:cNvSpPr>
            <a:spLocks noGrp="1"/>
          </p:cNvSpPr>
          <p:nvPr>
            <p:ph type="title"/>
          </p:nvPr>
        </p:nvSpPr>
        <p:spPr>
          <a:xfrm>
            <a:off x="457200" y="704088"/>
            <a:ext cx="8229600" cy="438912"/>
          </a:xfrm>
        </p:spPr>
        <p:txBody>
          <a:bodyPr>
            <a:normAutofit fontScale="90000"/>
          </a:bodyPr>
          <a:lstStyle/>
          <a:p>
            <a:r>
              <a:rPr lang="en-US" sz="3200" dirty="0"/>
              <a:t>Some problems:</a:t>
            </a:r>
          </a:p>
        </p:txBody>
      </p:sp>
      <p:sp>
        <p:nvSpPr>
          <p:cNvPr id="3" name="Content Placeholder 2">
            <a:extLst>
              <a:ext uri="{FF2B5EF4-FFF2-40B4-BE49-F238E27FC236}">
                <a16:creationId xmlns:a16="http://schemas.microsoft.com/office/drawing/2014/main" id="{5B66F5C5-3179-4CF8-B634-9F57D2D0CD29}"/>
              </a:ext>
            </a:extLst>
          </p:cNvPr>
          <p:cNvSpPr>
            <a:spLocks noGrp="1"/>
          </p:cNvSpPr>
          <p:nvPr>
            <p:ph idx="1"/>
          </p:nvPr>
        </p:nvSpPr>
        <p:spPr>
          <a:xfrm>
            <a:off x="457200" y="1219200"/>
            <a:ext cx="8229600" cy="5105400"/>
          </a:xfrm>
        </p:spPr>
        <p:txBody>
          <a:bodyPr>
            <a:normAutofit/>
          </a:bodyPr>
          <a:lstStyle/>
          <a:p>
            <a:pPr marL="0" indent="0">
              <a:buNone/>
            </a:pPr>
            <a:r>
              <a:rPr lang="en-US" sz="2000" dirty="0">
                <a:latin typeface="+mj-lt"/>
              </a:rPr>
              <a:t>Assume A=AAH ;CY=0</a:t>
            </a:r>
          </a:p>
          <a:p>
            <a:pPr marL="0" indent="0">
              <a:buNone/>
            </a:pPr>
            <a:r>
              <a:rPr lang="en-US" sz="2000" dirty="0">
                <a:latin typeface="+mj-lt"/>
              </a:rPr>
              <a:t>Before instruction </a:t>
            </a:r>
            <a:r>
              <a:rPr lang="en-US" sz="2000" b="1" dirty="0">
                <a:latin typeface="+mj-lt"/>
              </a:rPr>
              <a:t>RLC,</a:t>
            </a:r>
          </a:p>
          <a:p>
            <a:pPr marL="0" indent="0">
              <a:buNone/>
            </a:pPr>
            <a:r>
              <a:rPr lang="en-US" sz="2000" dirty="0">
                <a:latin typeface="+mj-lt"/>
              </a:rPr>
              <a:t>A=</a:t>
            </a:r>
          </a:p>
          <a:p>
            <a:pPr marL="0" indent="0">
              <a:buNone/>
            </a:pPr>
            <a:endParaRPr lang="en-US" sz="2000" dirty="0">
              <a:latin typeface="+mj-lt"/>
            </a:endParaRPr>
          </a:p>
          <a:p>
            <a:pPr marL="0" indent="0">
              <a:buNone/>
            </a:pPr>
            <a:r>
              <a:rPr lang="en-US" sz="2000" b="1" dirty="0">
                <a:latin typeface="+mj-lt"/>
              </a:rPr>
              <a:t>After 1</a:t>
            </a:r>
            <a:r>
              <a:rPr lang="en-US" sz="2000" b="1" baseline="30000" dirty="0">
                <a:latin typeface="+mj-lt"/>
              </a:rPr>
              <a:t>st</a:t>
            </a:r>
            <a:r>
              <a:rPr lang="en-US" sz="2000" b="1" dirty="0">
                <a:latin typeface="+mj-lt"/>
              </a:rPr>
              <a:t> RLC instruction,</a:t>
            </a: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r>
              <a:rPr lang="en-US" sz="2000" dirty="0">
                <a:latin typeface="+mj-lt"/>
              </a:rPr>
              <a:t>A=55H,Cy=1</a:t>
            </a:r>
          </a:p>
          <a:p>
            <a:pPr marL="0" indent="0">
              <a:buNone/>
            </a:pPr>
            <a:endParaRPr lang="en-US" sz="2000" dirty="0">
              <a:latin typeface="+mj-lt"/>
            </a:endParaRPr>
          </a:p>
          <a:p>
            <a:pPr marL="0" indent="0">
              <a:buNone/>
            </a:pPr>
            <a:r>
              <a:rPr lang="en-US" sz="2000" b="1" dirty="0">
                <a:latin typeface="+mj-lt"/>
              </a:rPr>
              <a:t>After 2</a:t>
            </a:r>
            <a:r>
              <a:rPr lang="en-US" sz="2000" b="1" baseline="30000" dirty="0">
                <a:latin typeface="+mj-lt"/>
              </a:rPr>
              <a:t>nd</a:t>
            </a:r>
            <a:r>
              <a:rPr lang="en-US" sz="2000" b="1" dirty="0">
                <a:latin typeface="+mj-lt"/>
              </a:rPr>
              <a:t> RLC instruction,</a:t>
            </a:r>
          </a:p>
          <a:p>
            <a:pPr marL="0" indent="0">
              <a:buNone/>
            </a:pPr>
            <a:r>
              <a:rPr lang="en-US" sz="2000" dirty="0">
                <a:latin typeface="+mj-lt"/>
              </a:rPr>
              <a:t>A=AAH; Cy=0</a:t>
            </a:r>
          </a:p>
          <a:p>
            <a:pPr marL="0" indent="0">
              <a:buNone/>
            </a:pPr>
            <a:r>
              <a:rPr lang="en-US" sz="2800" b="1" dirty="0">
                <a:latin typeface="+mj-lt"/>
              </a:rPr>
              <a:t>8 bit rotation</a:t>
            </a:r>
            <a:endParaRPr lang="en-US" sz="2000" b="1" dirty="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p:txBody>
      </p:sp>
      <p:sp>
        <p:nvSpPr>
          <p:cNvPr id="4" name="Slide Number Placeholder 3">
            <a:extLst>
              <a:ext uri="{FF2B5EF4-FFF2-40B4-BE49-F238E27FC236}">
                <a16:creationId xmlns:a16="http://schemas.microsoft.com/office/drawing/2014/main" id="{D2FC5905-84FB-4FE0-A1EE-869BD362B977}"/>
              </a:ext>
            </a:extLst>
          </p:cNvPr>
          <p:cNvSpPr>
            <a:spLocks noGrp="1"/>
          </p:cNvSpPr>
          <p:nvPr>
            <p:ph type="sldNum" sz="quarter" idx="12"/>
          </p:nvPr>
        </p:nvSpPr>
        <p:spPr/>
        <p:txBody>
          <a:bodyPr/>
          <a:lstStyle/>
          <a:p>
            <a:fld id="{B6F15528-21DE-4FAA-801E-634DDDAF4B2B}" type="slidenum">
              <a:rPr lang="en-US" smtClean="0"/>
              <a:pPr/>
              <a:t>46</a:t>
            </a:fld>
            <a:endParaRPr lang="en-US" dirty="0"/>
          </a:p>
        </p:txBody>
      </p:sp>
      <p:graphicFrame>
        <p:nvGraphicFramePr>
          <p:cNvPr id="6" name="Table 6">
            <a:extLst>
              <a:ext uri="{FF2B5EF4-FFF2-40B4-BE49-F238E27FC236}">
                <a16:creationId xmlns:a16="http://schemas.microsoft.com/office/drawing/2014/main" id="{71DF8938-13BF-4139-95F2-59177DA035BE}"/>
              </a:ext>
            </a:extLst>
          </p:cNvPr>
          <p:cNvGraphicFramePr>
            <a:graphicFrameLocks noGrp="1"/>
          </p:cNvGraphicFramePr>
          <p:nvPr>
            <p:extLst>
              <p:ext uri="{D42A27DB-BD31-4B8C-83A1-F6EECF244321}">
                <p14:modId xmlns:p14="http://schemas.microsoft.com/office/powerpoint/2010/main" val="2220409651"/>
              </p:ext>
            </p:extLst>
          </p:nvPr>
        </p:nvGraphicFramePr>
        <p:xfrm>
          <a:off x="2300751" y="2065191"/>
          <a:ext cx="3411792" cy="370840"/>
        </p:xfrm>
        <a:graphic>
          <a:graphicData uri="http://schemas.openxmlformats.org/drawingml/2006/table">
            <a:tbl>
              <a:tblPr firstRow="1" bandRow="1">
                <a:tableStyleId>{5C22544A-7EE6-4342-B048-85BDC9FD1C3A}</a:tableStyleId>
              </a:tblPr>
              <a:tblGrid>
                <a:gridCol w="426474">
                  <a:extLst>
                    <a:ext uri="{9D8B030D-6E8A-4147-A177-3AD203B41FA5}">
                      <a16:colId xmlns:a16="http://schemas.microsoft.com/office/drawing/2014/main" val="2735022684"/>
                    </a:ext>
                  </a:extLst>
                </a:gridCol>
                <a:gridCol w="426474">
                  <a:extLst>
                    <a:ext uri="{9D8B030D-6E8A-4147-A177-3AD203B41FA5}">
                      <a16:colId xmlns:a16="http://schemas.microsoft.com/office/drawing/2014/main" val="1550324054"/>
                    </a:ext>
                  </a:extLst>
                </a:gridCol>
                <a:gridCol w="426474">
                  <a:extLst>
                    <a:ext uri="{9D8B030D-6E8A-4147-A177-3AD203B41FA5}">
                      <a16:colId xmlns:a16="http://schemas.microsoft.com/office/drawing/2014/main" val="4221326479"/>
                    </a:ext>
                  </a:extLst>
                </a:gridCol>
                <a:gridCol w="426474">
                  <a:extLst>
                    <a:ext uri="{9D8B030D-6E8A-4147-A177-3AD203B41FA5}">
                      <a16:colId xmlns:a16="http://schemas.microsoft.com/office/drawing/2014/main" val="2011323499"/>
                    </a:ext>
                  </a:extLst>
                </a:gridCol>
                <a:gridCol w="426474">
                  <a:extLst>
                    <a:ext uri="{9D8B030D-6E8A-4147-A177-3AD203B41FA5}">
                      <a16:colId xmlns:a16="http://schemas.microsoft.com/office/drawing/2014/main" val="483320114"/>
                    </a:ext>
                  </a:extLst>
                </a:gridCol>
                <a:gridCol w="426474">
                  <a:extLst>
                    <a:ext uri="{9D8B030D-6E8A-4147-A177-3AD203B41FA5}">
                      <a16:colId xmlns:a16="http://schemas.microsoft.com/office/drawing/2014/main" val="2179758460"/>
                    </a:ext>
                  </a:extLst>
                </a:gridCol>
                <a:gridCol w="426474">
                  <a:extLst>
                    <a:ext uri="{9D8B030D-6E8A-4147-A177-3AD203B41FA5}">
                      <a16:colId xmlns:a16="http://schemas.microsoft.com/office/drawing/2014/main" val="2316468846"/>
                    </a:ext>
                  </a:extLst>
                </a:gridCol>
                <a:gridCol w="426474">
                  <a:extLst>
                    <a:ext uri="{9D8B030D-6E8A-4147-A177-3AD203B41FA5}">
                      <a16:colId xmlns:a16="http://schemas.microsoft.com/office/drawing/2014/main" val="1810472816"/>
                    </a:ext>
                  </a:extLst>
                </a:gridCol>
              </a:tblGrid>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80175691"/>
                  </a:ext>
                </a:extLst>
              </a:tr>
            </a:tbl>
          </a:graphicData>
        </a:graphic>
      </p:graphicFrame>
      <p:graphicFrame>
        <p:nvGraphicFramePr>
          <p:cNvPr id="7" name="Table 7">
            <a:extLst>
              <a:ext uri="{FF2B5EF4-FFF2-40B4-BE49-F238E27FC236}">
                <a16:creationId xmlns:a16="http://schemas.microsoft.com/office/drawing/2014/main" id="{4CCE7C00-4A1A-47E0-B3DB-AC6FF2F05BCE}"/>
              </a:ext>
            </a:extLst>
          </p:cNvPr>
          <p:cNvGraphicFramePr>
            <a:graphicFrameLocks noGrp="1"/>
          </p:cNvGraphicFramePr>
          <p:nvPr>
            <p:extLst>
              <p:ext uri="{D42A27DB-BD31-4B8C-83A1-F6EECF244321}">
                <p14:modId xmlns:p14="http://schemas.microsoft.com/office/powerpoint/2010/main" val="1345316341"/>
              </p:ext>
            </p:extLst>
          </p:nvPr>
        </p:nvGraphicFramePr>
        <p:xfrm>
          <a:off x="1075408" y="2040524"/>
          <a:ext cx="749708" cy="370840"/>
        </p:xfrm>
        <a:graphic>
          <a:graphicData uri="http://schemas.openxmlformats.org/drawingml/2006/table">
            <a:tbl>
              <a:tblPr firstRow="1" bandRow="1">
                <a:tableStyleId>{5C22544A-7EE6-4342-B048-85BDC9FD1C3A}</a:tableStyleId>
              </a:tblPr>
              <a:tblGrid>
                <a:gridCol w="749708">
                  <a:extLst>
                    <a:ext uri="{9D8B030D-6E8A-4147-A177-3AD203B41FA5}">
                      <a16:colId xmlns:a16="http://schemas.microsoft.com/office/drawing/2014/main" val="300366649"/>
                    </a:ext>
                  </a:extLst>
                </a:gridCol>
              </a:tblGrid>
              <a:tr h="370840">
                <a:tc>
                  <a:txBody>
                    <a:bodyPr/>
                    <a:lstStyle/>
                    <a:p>
                      <a:r>
                        <a:rPr lang="en-US" dirty="0">
                          <a:latin typeface="+mj-lt"/>
                        </a:rPr>
                        <a:t>CY=0</a:t>
                      </a:r>
                    </a:p>
                  </a:txBody>
                  <a:tcPr/>
                </a:tc>
                <a:extLst>
                  <a:ext uri="{0D108BD9-81ED-4DB2-BD59-A6C34878D82A}">
                    <a16:rowId xmlns:a16="http://schemas.microsoft.com/office/drawing/2014/main" val="2003635070"/>
                  </a:ext>
                </a:extLst>
              </a:tr>
            </a:tbl>
          </a:graphicData>
        </a:graphic>
      </p:graphicFrame>
      <p:graphicFrame>
        <p:nvGraphicFramePr>
          <p:cNvPr id="9" name="Table 7">
            <a:extLst>
              <a:ext uri="{FF2B5EF4-FFF2-40B4-BE49-F238E27FC236}">
                <a16:creationId xmlns:a16="http://schemas.microsoft.com/office/drawing/2014/main" id="{E5B2B98D-2AB8-4BE4-B68A-9FC59350266A}"/>
              </a:ext>
            </a:extLst>
          </p:cNvPr>
          <p:cNvGraphicFramePr>
            <a:graphicFrameLocks noGrp="1"/>
          </p:cNvGraphicFramePr>
          <p:nvPr>
            <p:extLst>
              <p:ext uri="{D42A27DB-BD31-4B8C-83A1-F6EECF244321}">
                <p14:modId xmlns:p14="http://schemas.microsoft.com/office/powerpoint/2010/main" val="2741812492"/>
              </p:ext>
            </p:extLst>
          </p:nvPr>
        </p:nvGraphicFramePr>
        <p:xfrm>
          <a:off x="766926" y="3359846"/>
          <a:ext cx="838200" cy="3708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00366649"/>
                    </a:ext>
                  </a:extLst>
                </a:gridCol>
              </a:tblGrid>
              <a:tr h="370840">
                <a:tc>
                  <a:txBody>
                    <a:bodyPr/>
                    <a:lstStyle/>
                    <a:p>
                      <a:r>
                        <a:rPr lang="en-US" dirty="0">
                          <a:latin typeface="+mj-lt"/>
                        </a:rPr>
                        <a:t>CY=0</a:t>
                      </a:r>
                    </a:p>
                  </a:txBody>
                  <a:tcPr/>
                </a:tc>
                <a:extLst>
                  <a:ext uri="{0D108BD9-81ED-4DB2-BD59-A6C34878D82A}">
                    <a16:rowId xmlns:a16="http://schemas.microsoft.com/office/drawing/2014/main" val="2003635070"/>
                  </a:ext>
                </a:extLst>
              </a:tr>
            </a:tbl>
          </a:graphicData>
        </a:graphic>
      </p:graphicFrame>
      <p:graphicFrame>
        <p:nvGraphicFramePr>
          <p:cNvPr id="11" name="Table 6">
            <a:extLst>
              <a:ext uri="{FF2B5EF4-FFF2-40B4-BE49-F238E27FC236}">
                <a16:creationId xmlns:a16="http://schemas.microsoft.com/office/drawing/2014/main" id="{A35368B6-72E8-40DA-ACE5-3F17EE210A6D}"/>
              </a:ext>
            </a:extLst>
          </p:cNvPr>
          <p:cNvGraphicFramePr>
            <a:graphicFrameLocks noGrp="1"/>
          </p:cNvGraphicFramePr>
          <p:nvPr>
            <p:extLst>
              <p:ext uri="{D42A27DB-BD31-4B8C-83A1-F6EECF244321}">
                <p14:modId xmlns:p14="http://schemas.microsoft.com/office/powerpoint/2010/main" val="358977469"/>
              </p:ext>
            </p:extLst>
          </p:nvPr>
        </p:nvGraphicFramePr>
        <p:xfrm>
          <a:off x="2396619" y="3364926"/>
          <a:ext cx="3441288" cy="365760"/>
        </p:xfrm>
        <a:graphic>
          <a:graphicData uri="http://schemas.openxmlformats.org/drawingml/2006/table">
            <a:tbl>
              <a:tblPr firstRow="1" bandRow="1">
                <a:tableStyleId>{5C22544A-7EE6-4342-B048-85BDC9FD1C3A}</a:tableStyleId>
              </a:tblPr>
              <a:tblGrid>
                <a:gridCol w="430161">
                  <a:extLst>
                    <a:ext uri="{9D8B030D-6E8A-4147-A177-3AD203B41FA5}">
                      <a16:colId xmlns:a16="http://schemas.microsoft.com/office/drawing/2014/main" val="2735022684"/>
                    </a:ext>
                  </a:extLst>
                </a:gridCol>
                <a:gridCol w="430161">
                  <a:extLst>
                    <a:ext uri="{9D8B030D-6E8A-4147-A177-3AD203B41FA5}">
                      <a16:colId xmlns:a16="http://schemas.microsoft.com/office/drawing/2014/main" val="1550324054"/>
                    </a:ext>
                  </a:extLst>
                </a:gridCol>
                <a:gridCol w="430161">
                  <a:extLst>
                    <a:ext uri="{9D8B030D-6E8A-4147-A177-3AD203B41FA5}">
                      <a16:colId xmlns:a16="http://schemas.microsoft.com/office/drawing/2014/main" val="4221326479"/>
                    </a:ext>
                  </a:extLst>
                </a:gridCol>
                <a:gridCol w="430161">
                  <a:extLst>
                    <a:ext uri="{9D8B030D-6E8A-4147-A177-3AD203B41FA5}">
                      <a16:colId xmlns:a16="http://schemas.microsoft.com/office/drawing/2014/main" val="2011323499"/>
                    </a:ext>
                  </a:extLst>
                </a:gridCol>
                <a:gridCol w="430161">
                  <a:extLst>
                    <a:ext uri="{9D8B030D-6E8A-4147-A177-3AD203B41FA5}">
                      <a16:colId xmlns:a16="http://schemas.microsoft.com/office/drawing/2014/main" val="483320114"/>
                    </a:ext>
                  </a:extLst>
                </a:gridCol>
                <a:gridCol w="430161">
                  <a:extLst>
                    <a:ext uri="{9D8B030D-6E8A-4147-A177-3AD203B41FA5}">
                      <a16:colId xmlns:a16="http://schemas.microsoft.com/office/drawing/2014/main" val="2179758460"/>
                    </a:ext>
                  </a:extLst>
                </a:gridCol>
                <a:gridCol w="430161">
                  <a:extLst>
                    <a:ext uri="{9D8B030D-6E8A-4147-A177-3AD203B41FA5}">
                      <a16:colId xmlns:a16="http://schemas.microsoft.com/office/drawing/2014/main" val="2316468846"/>
                    </a:ext>
                  </a:extLst>
                </a:gridCol>
                <a:gridCol w="430161">
                  <a:extLst>
                    <a:ext uri="{9D8B030D-6E8A-4147-A177-3AD203B41FA5}">
                      <a16:colId xmlns:a16="http://schemas.microsoft.com/office/drawing/2014/main" val="1810472816"/>
                    </a:ext>
                  </a:extLst>
                </a:gridCol>
              </a:tblGrid>
              <a:tr h="1422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80175691"/>
                  </a:ext>
                </a:extLst>
              </a:tr>
            </a:tbl>
          </a:graphicData>
        </a:graphic>
      </p:graphicFrame>
      <p:cxnSp>
        <p:nvCxnSpPr>
          <p:cNvPr id="14" name="Straight Arrow Connector 13">
            <a:extLst>
              <a:ext uri="{FF2B5EF4-FFF2-40B4-BE49-F238E27FC236}">
                <a16:creationId xmlns:a16="http://schemas.microsoft.com/office/drawing/2014/main" id="{DB867B6A-2881-4D21-9DD8-76A593E608D2}"/>
              </a:ext>
            </a:extLst>
          </p:cNvPr>
          <p:cNvCxnSpPr/>
          <p:nvPr/>
        </p:nvCxnSpPr>
        <p:spPr>
          <a:xfrm flipH="1">
            <a:off x="2637510" y="3456777"/>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5BA9B9B-F6D5-4114-B6A2-25ADCF44C67C}"/>
              </a:ext>
            </a:extLst>
          </p:cNvPr>
          <p:cNvCxnSpPr/>
          <p:nvPr/>
        </p:nvCxnSpPr>
        <p:spPr>
          <a:xfrm flipH="1">
            <a:off x="5228310" y="3470295"/>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E8EE0BE-DF74-4EA9-B9CF-D851D5AD33E8}"/>
              </a:ext>
            </a:extLst>
          </p:cNvPr>
          <p:cNvCxnSpPr/>
          <p:nvPr/>
        </p:nvCxnSpPr>
        <p:spPr>
          <a:xfrm flipH="1">
            <a:off x="4771110" y="3470295"/>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95EDF9F-6F3D-48F8-BEE1-7B3D5E3B8C49}"/>
              </a:ext>
            </a:extLst>
          </p:cNvPr>
          <p:cNvCxnSpPr/>
          <p:nvPr/>
        </p:nvCxnSpPr>
        <p:spPr>
          <a:xfrm flipH="1">
            <a:off x="4313910" y="3482584"/>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22C6936-5366-4C60-ACAA-F7DAB92337D1}"/>
              </a:ext>
            </a:extLst>
          </p:cNvPr>
          <p:cNvCxnSpPr/>
          <p:nvPr/>
        </p:nvCxnSpPr>
        <p:spPr>
          <a:xfrm flipH="1">
            <a:off x="3475710" y="3470295"/>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87776A2-179D-4BDC-9C02-D81613EFD1E6}"/>
              </a:ext>
            </a:extLst>
          </p:cNvPr>
          <p:cNvCxnSpPr/>
          <p:nvPr/>
        </p:nvCxnSpPr>
        <p:spPr>
          <a:xfrm flipH="1">
            <a:off x="3018510" y="3470295"/>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AAC79A2-CEBE-4164-997D-FDF401522ED2}"/>
              </a:ext>
            </a:extLst>
          </p:cNvPr>
          <p:cNvCxnSpPr/>
          <p:nvPr/>
        </p:nvCxnSpPr>
        <p:spPr>
          <a:xfrm flipH="1">
            <a:off x="3932910" y="3488730"/>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5741D4-7025-40DB-8F10-C341223F68C7}"/>
              </a:ext>
            </a:extLst>
          </p:cNvPr>
          <p:cNvCxnSpPr>
            <a:cxnSpLocks/>
            <a:endCxn id="9" idx="3"/>
          </p:cNvCxnSpPr>
          <p:nvPr/>
        </p:nvCxnSpPr>
        <p:spPr>
          <a:xfrm flipH="1">
            <a:off x="1605126" y="3545266"/>
            <a:ext cx="791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288035F2-7700-4C48-8F35-D3C2D3B8B044}"/>
              </a:ext>
            </a:extLst>
          </p:cNvPr>
          <p:cNvCxnSpPr>
            <a:endCxn id="11" idx="3"/>
          </p:cNvCxnSpPr>
          <p:nvPr/>
        </p:nvCxnSpPr>
        <p:spPr>
          <a:xfrm>
            <a:off x="1951710" y="3545266"/>
            <a:ext cx="3886197" cy="2540"/>
          </a:xfrm>
          <a:prstGeom prst="bentConnector5">
            <a:avLst>
              <a:gd name="adj1" fmla="val 5724"/>
              <a:gd name="adj2" fmla="val -16100000"/>
              <a:gd name="adj3" fmla="val 105882"/>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7" name="Table 6">
            <a:extLst>
              <a:ext uri="{FF2B5EF4-FFF2-40B4-BE49-F238E27FC236}">
                <a16:creationId xmlns:a16="http://schemas.microsoft.com/office/drawing/2014/main" id="{344940A7-EFB1-4345-B55B-B50C27F7F052}"/>
              </a:ext>
            </a:extLst>
          </p:cNvPr>
          <p:cNvGraphicFramePr>
            <a:graphicFrameLocks noGrp="1"/>
          </p:cNvGraphicFramePr>
          <p:nvPr>
            <p:extLst>
              <p:ext uri="{D42A27DB-BD31-4B8C-83A1-F6EECF244321}">
                <p14:modId xmlns:p14="http://schemas.microsoft.com/office/powerpoint/2010/main" val="4080129577"/>
              </p:ext>
            </p:extLst>
          </p:nvPr>
        </p:nvGraphicFramePr>
        <p:xfrm>
          <a:off x="3500286" y="4210917"/>
          <a:ext cx="3411792" cy="370840"/>
        </p:xfrm>
        <a:graphic>
          <a:graphicData uri="http://schemas.openxmlformats.org/drawingml/2006/table">
            <a:tbl>
              <a:tblPr firstRow="1" bandRow="1">
                <a:tableStyleId>{5C22544A-7EE6-4342-B048-85BDC9FD1C3A}</a:tableStyleId>
              </a:tblPr>
              <a:tblGrid>
                <a:gridCol w="426474">
                  <a:extLst>
                    <a:ext uri="{9D8B030D-6E8A-4147-A177-3AD203B41FA5}">
                      <a16:colId xmlns:a16="http://schemas.microsoft.com/office/drawing/2014/main" val="2735022684"/>
                    </a:ext>
                  </a:extLst>
                </a:gridCol>
                <a:gridCol w="426474">
                  <a:extLst>
                    <a:ext uri="{9D8B030D-6E8A-4147-A177-3AD203B41FA5}">
                      <a16:colId xmlns:a16="http://schemas.microsoft.com/office/drawing/2014/main" val="1550324054"/>
                    </a:ext>
                  </a:extLst>
                </a:gridCol>
                <a:gridCol w="426474">
                  <a:extLst>
                    <a:ext uri="{9D8B030D-6E8A-4147-A177-3AD203B41FA5}">
                      <a16:colId xmlns:a16="http://schemas.microsoft.com/office/drawing/2014/main" val="4221326479"/>
                    </a:ext>
                  </a:extLst>
                </a:gridCol>
                <a:gridCol w="426474">
                  <a:extLst>
                    <a:ext uri="{9D8B030D-6E8A-4147-A177-3AD203B41FA5}">
                      <a16:colId xmlns:a16="http://schemas.microsoft.com/office/drawing/2014/main" val="2011323499"/>
                    </a:ext>
                  </a:extLst>
                </a:gridCol>
                <a:gridCol w="426474">
                  <a:extLst>
                    <a:ext uri="{9D8B030D-6E8A-4147-A177-3AD203B41FA5}">
                      <a16:colId xmlns:a16="http://schemas.microsoft.com/office/drawing/2014/main" val="483320114"/>
                    </a:ext>
                  </a:extLst>
                </a:gridCol>
                <a:gridCol w="426474">
                  <a:extLst>
                    <a:ext uri="{9D8B030D-6E8A-4147-A177-3AD203B41FA5}">
                      <a16:colId xmlns:a16="http://schemas.microsoft.com/office/drawing/2014/main" val="2179758460"/>
                    </a:ext>
                  </a:extLst>
                </a:gridCol>
                <a:gridCol w="426474">
                  <a:extLst>
                    <a:ext uri="{9D8B030D-6E8A-4147-A177-3AD203B41FA5}">
                      <a16:colId xmlns:a16="http://schemas.microsoft.com/office/drawing/2014/main" val="2316468846"/>
                    </a:ext>
                  </a:extLst>
                </a:gridCol>
                <a:gridCol w="426474">
                  <a:extLst>
                    <a:ext uri="{9D8B030D-6E8A-4147-A177-3AD203B41FA5}">
                      <a16:colId xmlns:a16="http://schemas.microsoft.com/office/drawing/2014/main" val="1810472816"/>
                    </a:ext>
                  </a:extLst>
                </a:gridCol>
              </a:tblGrid>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80175691"/>
                  </a:ext>
                </a:extLst>
              </a:tr>
            </a:tbl>
          </a:graphicData>
        </a:graphic>
      </p:graphicFrame>
      <p:graphicFrame>
        <p:nvGraphicFramePr>
          <p:cNvPr id="49" name="Table 7">
            <a:extLst>
              <a:ext uri="{FF2B5EF4-FFF2-40B4-BE49-F238E27FC236}">
                <a16:creationId xmlns:a16="http://schemas.microsoft.com/office/drawing/2014/main" id="{018D2CC6-B5EF-4947-8420-0E285D6BF079}"/>
              </a:ext>
            </a:extLst>
          </p:cNvPr>
          <p:cNvGraphicFramePr>
            <a:graphicFrameLocks noGrp="1"/>
          </p:cNvGraphicFramePr>
          <p:nvPr>
            <p:extLst>
              <p:ext uri="{D42A27DB-BD31-4B8C-83A1-F6EECF244321}">
                <p14:modId xmlns:p14="http://schemas.microsoft.com/office/powerpoint/2010/main" val="4156346335"/>
              </p:ext>
            </p:extLst>
          </p:nvPr>
        </p:nvGraphicFramePr>
        <p:xfrm>
          <a:off x="2183994" y="4240734"/>
          <a:ext cx="758316" cy="370840"/>
        </p:xfrm>
        <a:graphic>
          <a:graphicData uri="http://schemas.openxmlformats.org/drawingml/2006/table">
            <a:tbl>
              <a:tblPr firstRow="1" bandRow="1">
                <a:tableStyleId>{5C22544A-7EE6-4342-B048-85BDC9FD1C3A}</a:tableStyleId>
              </a:tblPr>
              <a:tblGrid>
                <a:gridCol w="758316">
                  <a:extLst>
                    <a:ext uri="{9D8B030D-6E8A-4147-A177-3AD203B41FA5}">
                      <a16:colId xmlns:a16="http://schemas.microsoft.com/office/drawing/2014/main" val="300366649"/>
                    </a:ext>
                  </a:extLst>
                </a:gridCol>
              </a:tblGrid>
              <a:tr h="370840">
                <a:tc>
                  <a:txBody>
                    <a:bodyPr/>
                    <a:lstStyle/>
                    <a:p>
                      <a:r>
                        <a:rPr lang="en-US" dirty="0">
                          <a:latin typeface="+mj-lt"/>
                        </a:rPr>
                        <a:t>CY=1</a:t>
                      </a:r>
                    </a:p>
                  </a:txBody>
                  <a:tcPr/>
                </a:tc>
                <a:extLst>
                  <a:ext uri="{0D108BD9-81ED-4DB2-BD59-A6C34878D82A}">
                    <a16:rowId xmlns:a16="http://schemas.microsoft.com/office/drawing/2014/main" val="2003635070"/>
                  </a:ext>
                </a:extLst>
              </a:tr>
            </a:tbl>
          </a:graphicData>
        </a:graphic>
      </p:graphicFrame>
    </p:spTree>
    <p:extLst>
      <p:ext uri="{BB962C8B-B14F-4D97-AF65-F5344CB8AC3E}">
        <p14:creationId xmlns:p14="http://schemas.microsoft.com/office/powerpoint/2010/main" val="2593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F258-C567-4F03-AE5F-513C83E49132}"/>
              </a:ext>
            </a:extLst>
          </p:cNvPr>
          <p:cNvSpPr>
            <a:spLocks noGrp="1"/>
          </p:cNvSpPr>
          <p:nvPr>
            <p:ph type="title"/>
          </p:nvPr>
        </p:nvSpPr>
        <p:spPr>
          <a:xfrm>
            <a:off x="457200" y="704088"/>
            <a:ext cx="8229600" cy="515112"/>
          </a:xfrm>
        </p:spPr>
        <p:txBody>
          <a:bodyPr>
            <a:normAutofit fontScale="90000"/>
          </a:bodyPr>
          <a:lstStyle/>
          <a:p>
            <a:r>
              <a:rPr lang="en-US" dirty="0"/>
              <a:t>Some problems</a:t>
            </a:r>
          </a:p>
        </p:txBody>
      </p:sp>
      <p:sp>
        <p:nvSpPr>
          <p:cNvPr id="3" name="Content Placeholder 2">
            <a:extLst>
              <a:ext uri="{FF2B5EF4-FFF2-40B4-BE49-F238E27FC236}">
                <a16:creationId xmlns:a16="http://schemas.microsoft.com/office/drawing/2014/main" id="{54F8DFAA-4408-4C6C-9654-547FFF3FA7F3}"/>
              </a:ext>
            </a:extLst>
          </p:cNvPr>
          <p:cNvSpPr>
            <a:spLocks noGrp="1"/>
          </p:cNvSpPr>
          <p:nvPr>
            <p:ph idx="1"/>
          </p:nvPr>
        </p:nvSpPr>
        <p:spPr>
          <a:xfrm>
            <a:off x="457200" y="1447800"/>
            <a:ext cx="8229600" cy="4876800"/>
          </a:xfrm>
        </p:spPr>
        <p:txBody>
          <a:bodyPr/>
          <a:lstStyle/>
          <a:p>
            <a:pPr>
              <a:buFont typeface="Wingdings" panose="05000000000000000000" pitchFamily="2" charset="2"/>
              <a:buChar char="v"/>
            </a:pPr>
            <a:r>
              <a:rPr lang="en-US" sz="2800" b="1" dirty="0">
                <a:latin typeface="+mj-lt"/>
              </a:rPr>
              <a:t>Assume A=AAH, CY=0</a:t>
            </a:r>
            <a:endParaRPr lang="en-US" b="1" dirty="0">
              <a:latin typeface="+mj-lt"/>
            </a:endParaRPr>
          </a:p>
          <a:p>
            <a:pPr marL="0" indent="0">
              <a:buNone/>
            </a:pPr>
            <a:r>
              <a:rPr lang="en-US" dirty="0">
                <a:latin typeface="+mj-lt"/>
              </a:rPr>
              <a:t>-After 1</a:t>
            </a:r>
            <a:r>
              <a:rPr lang="en-US" baseline="30000" dirty="0">
                <a:latin typeface="+mj-lt"/>
              </a:rPr>
              <a:t>st</a:t>
            </a:r>
            <a:r>
              <a:rPr lang="en-US" dirty="0">
                <a:latin typeface="+mj-lt"/>
              </a:rPr>
              <a:t> RAL: A=?,CY=?</a:t>
            </a:r>
          </a:p>
          <a:p>
            <a:pPr marL="0" indent="0">
              <a:buNone/>
            </a:pPr>
            <a:r>
              <a:rPr lang="en-US" dirty="0">
                <a:latin typeface="+mj-lt"/>
              </a:rPr>
              <a:t>-After 2</a:t>
            </a:r>
            <a:r>
              <a:rPr lang="en-US" baseline="30000" dirty="0">
                <a:latin typeface="+mj-lt"/>
              </a:rPr>
              <a:t>nd</a:t>
            </a:r>
            <a:r>
              <a:rPr lang="en-US" dirty="0">
                <a:latin typeface="+mj-lt"/>
              </a:rPr>
              <a:t> RAL: A=?, CY=?</a:t>
            </a:r>
          </a:p>
          <a:p>
            <a:pPr marL="0" indent="0">
              <a:buNone/>
            </a:pPr>
            <a:r>
              <a:rPr lang="en-US" dirty="0">
                <a:latin typeface="+mj-lt"/>
              </a:rPr>
              <a:t>9 bit rotation</a:t>
            </a:r>
          </a:p>
          <a:p>
            <a:pPr>
              <a:buFont typeface="Wingdings" panose="05000000000000000000" pitchFamily="2" charset="2"/>
              <a:buChar char="v"/>
            </a:pPr>
            <a:r>
              <a:rPr lang="en-US" sz="2800" b="1" dirty="0">
                <a:latin typeface="+mj-lt"/>
              </a:rPr>
              <a:t>Assume A=81H, Cy=0</a:t>
            </a:r>
          </a:p>
          <a:p>
            <a:pPr marL="0" indent="0">
              <a:buNone/>
            </a:pPr>
            <a:r>
              <a:rPr lang="en-US" dirty="0">
                <a:latin typeface="+mj-lt"/>
              </a:rPr>
              <a:t>-After 1</a:t>
            </a:r>
            <a:r>
              <a:rPr lang="en-US" baseline="30000" dirty="0">
                <a:latin typeface="+mj-lt"/>
              </a:rPr>
              <a:t>st</a:t>
            </a:r>
            <a:r>
              <a:rPr lang="en-US" dirty="0">
                <a:latin typeface="+mj-lt"/>
              </a:rPr>
              <a:t> RRC: A=?,CY=?</a:t>
            </a:r>
          </a:p>
          <a:p>
            <a:pPr marL="0" indent="0">
              <a:buNone/>
            </a:pPr>
            <a:r>
              <a:rPr lang="en-US" dirty="0">
                <a:latin typeface="+mj-lt"/>
              </a:rPr>
              <a:t>-After 2</a:t>
            </a:r>
            <a:r>
              <a:rPr lang="en-US" baseline="30000" dirty="0">
                <a:latin typeface="+mj-lt"/>
              </a:rPr>
              <a:t>nd</a:t>
            </a:r>
            <a:r>
              <a:rPr lang="en-US" dirty="0">
                <a:latin typeface="+mj-lt"/>
              </a:rPr>
              <a:t> RRC: A=?, CY=?</a:t>
            </a:r>
          </a:p>
          <a:p>
            <a:pPr marL="0" indent="0">
              <a:buNone/>
            </a:pPr>
            <a:r>
              <a:rPr lang="en-US" dirty="0">
                <a:latin typeface="+mj-lt"/>
              </a:rPr>
              <a:t>-After 1</a:t>
            </a:r>
            <a:r>
              <a:rPr lang="en-US" baseline="30000" dirty="0">
                <a:latin typeface="+mj-lt"/>
              </a:rPr>
              <a:t>st</a:t>
            </a:r>
            <a:r>
              <a:rPr lang="en-US" dirty="0">
                <a:latin typeface="+mj-lt"/>
              </a:rPr>
              <a:t> RAR: A=?,CY=?</a:t>
            </a:r>
          </a:p>
          <a:p>
            <a:pPr marL="0" indent="0">
              <a:buNone/>
            </a:pPr>
            <a:r>
              <a:rPr lang="en-US" dirty="0">
                <a:latin typeface="+mj-lt"/>
              </a:rPr>
              <a:t>-After 2</a:t>
            </a:r>
            <a:r>
              <a:rPr lang="en-US" baseline="30000" dirty="0">
                <a:latin typeface="+mj-lt"/>
              </a:rPr>
              <a:t>nd</a:t>
            </a:r>
            <a:r>
              <a:rPr lang="en-US" dirty="0">
                <a:latin typeface="+mj-lt"/>
              </a:rPr>
              <a:t> RAR: A=?, CY=?</a:t>
            </a:r>
          </a:p>
          <a:p>
            <a:pPr marL="0" indent="0">
              <a:buNone/>
            </a:pPr>
            <a:endParaRPr lang="en-US" sz="1800" b="0" i="0" u="none" strike="noStrike" dirty="0">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EEB1D90D-7E02-49B5-AA9B-419EECF5EFC7}"/>
              </a:ext>
            </a:extLst>
          </p:cNvPr>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2873901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33EB-5AA9-4E51-A1C6-93E2182EDDB7}"/>
              </a:ext>
            </a:extLst>
          </p:cNvPr>
          <p:cNvSpPr>
            <a:spLocks noGrp="1"/>
          </p:cNvSpPr>
          <p:nvPr>
            <p:ph type="title"/>
          </p:nvPr>
        </p:nvSpPr>
        <p:spPr>
          <a:xfrm>
            <a:off x="457200" y="704088"/>
            <a:ext cx="8229600" cy="362712"/>
          </a:xfrm>
        </p:spPr>
        <p:txBody>
          <a:bodyPr>
            <a:normAutofit fontScale="90000"/>
          </a:bodyPr>
          <a:lstStyle/>
          <a:p>
            <a:r>
              <a:rPr lang="en-US" sz="4000" dirty="0"/>
              <a:t>Data Masking</a:t>
            </a:r>
          </a:p>
        </p:txBody>
      </p:sp>
      <p:sp>
        <p:nvSpPr>
          <p:cNvPr id="3" name="Content Placeholder 2">
            <a:extLst>
              <a:ext uri="{FF2B5EF4-FFF2-40B4-BE49-F238E27FC236}">
                <a16:creationId xmlns:a16="http://schemas.microsoft.com/office/drawing/2014/main" id="{88DF2FEE-5993-401D-A673-A4F096472889}"/>
              </a:ext>
            </a:extLst>
          </p:cNvPr>
          <p:cNvSpPr>
            <a:spLocks noGrp="1"/>
          </p:cNvSpPr>
          <p:nvPr>
            <p:ph idx="1"/>
          </p:nvPr>
        </p:nvSpPr>
        <p:spPr>
          <a:xfrm>
            <a:off x="476865" y="1251257"/>
            <a:ext cx="8229600" cy="5029200"/>
          </a:xfrm>
        </p:spPr>
        <p:txBody>
          <a:bodyPr>
            <a:normAutofit fontScale="92500" lnSpcReduction="20000"/>
          </a:bodyPr>
          <a:lstStyle/>
          <a:p>
            <a:r>
              <a:rPr lang="en-US" sz="2800" dirty="0">
                <a:latin typeface="+mj-lt"/>
              </a:rPr>
              <a:t>Setting or resetting certain bits without affecting other bits.</a:t>
            </a:r>
          </a:p>
          <a:p>
            <a:pPr marL="0" indent="0">
              <a:buNone/>
            </a:pPr>
            <a:r>
              <a:rPr lang="en-US" sz="2400" b="1" dirty="0">
                <a:latin typeface="+mj-lt"/>
              </a:rPr>
              <a:t>Setting bits:</a:t>
            </a:r>
          </a:p>
          <a:p>
            <a:r>
              <a:rPr lang="en-US" sz="2400" dirty="0">
                <a:latin typeface="+mj-lt"/>
              </a:rPr>
              <a:t>Logical OR instruction is used</a:t>
            </a:r>
          </a:p>
          <a:p>
            <a:r>
              <a:rPr lang="en-US" sz="2400" dirty="0">
                <a:latin typeface="+mj-lt"/>
              </a:rPr>
              <a:t>Done by </a:t>
            </a:r>
            <a:r>
              <a:rPr lang="en-US" sz="2400" dirty="0" err="1">
                <a:latin typeface="+mj-lt"/>
              </a:rPr>
              <a:t>Oring</a:t>
            </a:r>
            <a:r>
              <a:rPr lang="en-US" sz="2400" dirty="0">
                <a:latin typeface="+mj-lt"/>
              </a:rPr>
              <a:t> particular bit with logic 1 and</a:t>
            </a:r>
          </a:p>
          <a:p>
            <a:pPr marL="0" indent="0">
              <a:buNone/>
            </a:pPr>
            <a:r>
              <a:rPr lang="en-US" sz="2400" dirty="0">
                <a:latin typeface="+mj-lt"/>
              </a:rPr>
              <a:t> other bits with 0.(OR masking)</a:t>
            </a:r>
          </a:p>
          <a:p>
            <a:endParaRPr lang="en-US" sz="2400" dirty="0">
              <a:latin typeface="+mj-lt"/>
            </a:endParaRPr>
          </a:p>
          <a:p>
            <a:r>
              <a:rPr lang="en-US" sz="2400" dirty="0">
                <a:latin typeface="+mj-lt"/>
              </a:rPr>
              <a:t>Ex: Assume A=B2H=1011 0010.</a:t>
            </a:r>
          </a:p>
          <a:p>
            <a:pPr marL="0" indent="0">
              <a:buNone/>
            </a:pPr>
            <a:r>
              <a:rPr lang="en-US" sz="2400" dirty="0">
                <a:latin typeface="+mj-lt"/>
              </a:rPr>
              <a:t>If we want to </a:t>
            </a:r>
            <a:r>
              <a:rPr lang="en-US" sz="2400" b="1" dirty="0">
                <a:latin typeface="+mj-lt"/>
              </a:rPr>
              <a:t>set Do and D3 bit</a:t>
            </a:r>
            <a:r>
              <a:rPr lang="en-US" sz="2400" dirty="0">
                <a:latin typeface="+mj-lt"/>
              </a:rPr>
              <a:t>, we should OR accumulator value with </a:t>
            </a:r>
          </a:p>
          <a:p>
            <a:pPr marL="0" indent="0">
              <a:buNone/>
            </a:pPr>
            <a:r>
              <a:rPr lang="en-US" sz="2400" dirty="0">
                <a:latin typeface="+mj-lt"/>
              </a:rPr>
              <a:t>	0000 1001= 09H</a:t>
            </a:r>
          </a:p>
          <a:p>
            <a:pPr marL="0" indent="0">
              <a:buNone/>
            </a:pPr>
            <a:r>
              <a:rPr lang="en-US" sz="2400" dirty="0">
                <a:latin typeface="+mj-lt"/>
              </a:rPr>
              <a:t>MVI A,B2H</a:t>
            </a:r>
          </a:p>
          <a:p>
            <a:pPr marL="0" indent="0">
              <a:buNone/>
            </a:pPr>
            <a:r>
              <a:rPr lang="en-US" sz="2400" dirty="0">
                <a:latin typeface="+mj-lt"/>
              </a:rPr>
              <a:t>ORI 09H</a:t>
            </a:r>
          </a:p>
          <a:p>
            <a:pPr marL="0" indent="0">
              <a:buNone/>
            </a:pPr>
            <a:r>
              <a:rPr lang="en-US" sz="2400" dirty="0">
                <a:latin typeface="+mj-lt"/>
              </a:rPr>
              <a:t>HLT</a:t>
            </a:r>
          </a:p>
          <a:p>
            <a:pPr marL="0" indent="0">
              <a:buNone/>
            </a:pPr>
            <a:r>
              <a:rPr lang="en-US" sz="2400" dirty="0">
                <a:latin typeface="+mj-lt"/>
              </a:rPr>
              <a:t>o/p : A=BBH</a:t>
            </a:r>
          </a:p>
          <a:p>
            <a:pPr marL="0" indent="0">
              <a:buNone/>
            </a:pPr>
            <a:endParaRPr lang="en-US" sz="2400" dirty="0">
              <a:latin typeface="+mj-lt"/>
            </a:endParaRPr>
          </a:p>
          <a:p>
            <a:pPr marL="0" indent="0">
              <a:buNone/>
            </a:pPr>
            <a:endParaRPr lang="en-US" sz="2400" dirty="0">
              <a:latin typeface="+mj-lt"/>
            </a:endParaRPr>
          </a:p>
        </p:txBody>
      </p:sp>
      <p:sp>
        <p:nvSpPr>
          <p:cNvPr id="4" name="Slide Number Placeholder 3">
            <a:extLst>
              <a:ext uri="{FF2B5EF4-FFF2-40B4-BE49-F238E27FC236}">
                <a16:creationId xmlns:a16="http://schemas.microsoft.com/office/drawing/2014/main" id="{716F11A9-F679-4A57-8F0A-74D8CF049485}"/>
              </a:ext>
            </a:extLst>
          </p:cNvPr>
          <p:cNvSpPr>
            <a:spLocks noGrp="1"/>
          </p:cNvSpPr>
          <p:nvPr>
            <p:ph type="sldNum" sz="quarter" idx="12"/>
          </p:nvPr>
        </p:nvSpPr>
        <p:spPr/>
        <p:txBody>
          <a:bodyPr/>
          <a:lstStyle/>
          <a:p>
            <a:fld id="{B6F15528-21DE-4FAA-801E-634DDDAF4B2B}" type="slidenum">
              <a:rPr lang="en-US" smtClean="0"/>
              <a:pPr/>
              <a:t>48</a:t>
            </a:fld>
            <a:endParaRPr lang="en-US" dirty="0"/>
          </a:p>
        </p:txBody>
      </p:sp>
      <p:graphicFrame>
        <p:nvGraphicFramePr>
          <p:cNvPr id="5" name="Table 5">
            <a:extLst>
              <a:ext uri="{FF2B5EF4-FFF2-40B4-BE49-F238E27FC236}">
                <a16:creationId xmlns:a16="http://schemas.microsoft.com/office/drawing/2014/main" id="{1B49D020-83B4-4BE8-806F-DE96E7D9EBD1}"/>
              </a:ext>
            </a:extLst>
          </p:cNvPr>
          <p:cNvGraphicFramePr>
            <a:graphicFrameLocks noGrp="1"/>
          </p:cNvGraphicFramePr>
          <p:nvPr>
            <p:extLst>
              <p:ext uri="{D42A27DB-BD31-4B8C-83A1-F6EECF244321}">
                <p14:modId xmlns:p14="http://schemas.microsoft.com/office/powerpoint/2010/main" val="2700542401"/>
              </p:ext>
            </p:extLst>
          </p:nvPr>
        </p:nvGraphicFramePr>
        <p:xfrm>
          <a:off x="3429000" y="4648200"/>
          <a:ext cx="3733800" cy="1708150"/>
        </p:xfrm>
        <a:graphic>
          <a:graphicData uri="http://schemas.openxmlformats.org/drawingml/2006/table">
            <a:tbl>
              <a:tblPr firstRow="1" bandRow="1">
                <a:tableStyleId>{00A15C55-8517-42AA-B614-E9B94910E393}</a:tableStyleId>
              </a:tblPr>
              <a:tblGrid>
                <a:gridCol w="3733800">
                  <a:extLst>
                    <a:ext uri="{9D8B030D-6E8A-4147-A177-3AD203B41FA5}">
                      <a16:colId xmlns:a16="http://schemas.microsoft.com/office/drawing/2014/main" val="2395228894"/>
                    </a:ext>
                  </a:extLst>
                </a:gridCol>
              </a:tblGrid>
              <a:tr h="1708150">
                <a:tc>
                  <a:txBody>
                    <a:bodyPr/>
                    <a:lstStyle/>
                    <a:p>
                      <a:r>
                        <a:rPr lang="en-US" sz="2400" dirty="0">
                          <a:latin typeface="+mj-lt"/>
                        </a:rPr>
                        <a:t>B2H:      1 0 1 1   0 0 1 0</a:t>
                      </a:r>
                    </a:p>
                    <a:p>
                      <a:r>
                        <a:rPr lang="en-US" sz="2400" dirty="0">
                          <a:latin typeface="+mj-lt"/>
                        </a:rPr>
                        <a:t>09H:      0 0 0 0   1 0 0 1</a:t>
                      </a:r>
                    </a:p>
                    <a:p>
                      <a:r>
                        <a:rPr lang="en-US" sz="2400" dirty="0" err="1">
                          <a:latin typeface="+mj-lt"/>
                        </a:rPr>
                        <a:t>Oring</a:t>
                      </a:r>
                      <a:r>
                        <a:rPr lang="en-US" sz="2400" dirty="0">
                          <a:latin typeface="+mj-lt"/>
                        </a:rPr>
                        <a:t>:   1 0 1 1   1 0 1 1</a:t>
                      </a:r>
                    </a:p>
                  </a:txBody>
                  <a:tcPr/>
                </a:tc>
                <a:extLst>
                  <a:ext uri="{0D108BD9-81ED-4DB2-BD59-A6C34878D82A}">
                    <a16:rowId xmlns:a16="http://schemas.microsoft.com/office/drawing/2014/main" val="3799439016"/>
                  </a:ext>
                </a:extLst>
              </a:tr>
            </a:tbl>
          </a:graphicData>
        </a:graphic>
      </p:graphicFrame>
      <p:graphicFrame>
        <p:nvGraphicFramePr>
          <p:cNvPr id="6" name="Table 6">
            <a:extLst>
              <a:ext uri="{FF2B5EF4-FFF2-40B4-BE49-F238E27FC236}">
                <a16:creationId xmlns:a16="http://schemas.microsoft.com/office/drawing/2014/main" id="{40AD1AAF-CE68-4296-B788-476CF37EFD90}"/>
              </a:ext>
            </a:extLst>
          </p:cNvPr>
          <p:cNvGraphicFramePr>
            <a:graphicFrameLocks noGrp="1"/>
          </p:cNvGraphicFramePr>
          <p:nvPr>
            <p:extLst>
              <p:ext uri="{D42A27DB-BD31-4B8C-83A1-F6EECF244321}">
                <p14:modId xmlns:p14="http://schemas.microsoft.com/office/powerpoint/2010/main" val="1583947980"/>
              </p:ext>
            </p:extLst>
          </p:nvPr>
        </p:nvGraphicFramePr>
        <p:xfrm>
          <a:off x="6400800" y="1644445"/>
          <a:ext cx="2133600" cy="1981200"/>
        </p:xfrm>
        <a:graphic>
          <a:graphicData uri="http://schemas.openxmlformats.org/drawingml/2006/table">
            <a:tbl>
              <a:tblPr firstRow="1" bandRow="1">
                <a:tableStyleId>{93296810-A885-4BE3-A3E7-6D5BEEA58F35}</a:tableStyleId>
              </a:tblPr>
              <a:tblGrid>
                <a:gridCol w="711200">
                  <a:extLst>
                    <a:ext uri="{9D8B030D-6E8A-4147-A177-3AD203B41FA5}">
                      <a16:colId xmlns:a16="http://schemas.microsoft.com/office/drawing/2014/main" val="2787851907"/>
                    </a:ext>
                  </a:extLst>
                </a:gridCol>
                <a:gridCol w="711200">
                  <a:extLst>
                    <a:ext uri="{9D8B030D-6E8A-4147-A177-3AD203B41FA5}">
                      <a16:colId xmlns:a16="http://schemas.microsoft.com/office/drawing/2014/main" val="868362060"/>
                    </a:ext>
                  </a:extLst>
                </a:gridCol>
                <a:gridCol w="711200">
                  <a:extLst>
                    <a:ext uri="{9D8B030D-6E8A-4147-A177-3AD203B41FA5}">
                      <a16:colId xmlns:a16="http://schemas.microsoft.com/office/drawing/2014/main" val="1678345371"/>
                    </a:ext>
                  </a:extLst>
                </a:gridCol>
              </a:tblGrid>
              <a:tr h="233680">
                <a:tc>
                  <a:txBody>
                    <a:bodyPr/>
                    <a:lstStyle/>
                    <a:p>
                      <a:pPr algn="ctr"/>
                      <a:r>
                        <a:rPr lang="en-US" sz="2000" dirty="0">
                          <a:latin typeface="+mj-lt"/>
                        </a:rPr>
                        <a:t>A</a:t>
                      </a:r>
                    </a:p>
                  </a:txBody>
                  <a:tcPr/>
                </a:tc>
                <a:tc>
                  <a:txBody>
                    <a:bodyPr/>
                    <a:lstStyle/>
                    <a:p>
                      <a:pPr algn="ctr"/>
                      <a:r>
                        <a:rPr lang="en-US" sz="2000" dirty="0">
                          <a:latin typeface="+mj-lt"/>
                        </a:rPr>
                        <a:t>B</a:t>
                      </a:r>
                    </a:p>
                  </a:txBody>
                  <a:tcPr/>
                </a:tc>
                <a:tc>
                  <a:txBody>
                    <a:bodyPr/>
                    <a:lstStyle/>
                    <a:p>
                      <a:pPr algn="ctr"/>
                      <a:r>
                        <a:rPr lang="en-US" sz="2000" dirty="0">
                          <a:latin typeface="+mj-lt"/>
                        </a:rPr>
                        <a:t>O/P</a:t>
                      </a:r>
                    </a:p>
                  </a:txBody>
                  <a:tcPr/>
                </a:tc>
                <a:extLst>
                  <a:ext uri="{0D108BD9-81ED-4DB2-BD59-A6C34878D82A}">
                    <a16:rowId xmlns:a16="http://schemas.microsoft.com/office/drawing/2014/main" val="518287378"/>
                  </a:ext>
                </a:extLst>
              </a:tr>
              <a:tr h="233680">
                <a:tc>
                  <a:txBody>
                    <a:bodyPr/>
                    <a:lstStyle/>
                    <a:p>
                      <a:pPr algn="ctr"/>
                      <a:r>
                        <a:rPr lang="en-US" sz="2000" dirty="0">
                          <a:latin typeface="+mj-lt"/>
                        </a:rPr>
                        <a:t>0</a:t>
                      </a:r>
                    </a:p>
                  </a:txBody>
                  <a:tcPr/>
                </a:tc>
                <a:tc>
                  <a:txBody>
                    <a:bodyPr/>
                    <a:lstStyle/>
                    <a:p>
                      <a:pPr algn="ctr"/>
                      <a:r>
                        <a:rPr lang="en-US" sz="2000" dirty="0">
                          <a:latin typeface="+mj-lt"/>
                        </a:rPr>
                        <a:t>0</a:t>
                      </a:r>
                    </a:p>
                  </a:txBody>
                  <a:tcPr/>
                </a:tc>
                <a:tc>
                  <a:txBody>
                    <a:bodyPr/>
                    <a:lstStyle/>
                    <a:p>
                      <a:pPr algn="ctr"/>
                      <a:r>
                        <a:rPr lang="en-US" sz="2000" dirty="0">
                          <a:latin typeface="+mj-lt"/>
                        </a:rPr>
                        <a:t>0</a:t>
                      </a:r>
                    </a:p>
                  </a:txBody>
                  <a:tcPr/>
                </a:tc>
                <a:extLst>
                  <a:ext uri="{0D108BD9-81ED-4DB2-BD59-A6C34878D82A}">
                    <a16:rowId xmlns:a16="http://schemas.microsoft.com/office/drawing/2014/main" val="2175626278"/>
                  </a:ext>
                </a:extLst>
              </a:tr>
              <a:tr h="233680">
                <a:tc>
                  <a:txBody>
                    <a:bodyPr/>
                    <a:lstStyle/>
                    <a:p>
                      <a:pPr algn="ctr"/>
                      <a:r>
                        <a:rPr lang="en-US" sz="2000" dirty="0">
                          <a:latin typeface="+mj-lt"/>
                        </a:rPr>
                        <a:t>0</a:t>
                      </a:r>
                    </a:p>
                  </a:txBody>
                  <a:tcPr/>
                </a:tc>
                <a:tc>
                  <a:txBody>
                    <a:bodyPr/>
                    <a:lstStyle/>
                    <a:p>
                      <a:pPr algn="ctr"/>
                      <a:r>
                        <a:rPr lang="en-US" sz="2000" dirty="0">
                          <a:latin typeface="+mj-lt"/>
                        </a:rPr>
                        <a:t>1</a:t>
                      </a:r>
                    </a:p>
                  </a:txBody>
                  <a:tcPr/>
                </a:tc>
                <a:tc>
                  <a:txBody>
                    <a:bodyPr/>
                    <a:lstStyle/>
                    <a:p>
                      <a:pPr algn="ctr"/>
                      <a:r>
                        <a:rPr lang="en-US" sz="2000" dirty="0">
                          <a:latin typeface="+mj-lt"/>
                        </a:rPr>
                        <a:t>1</a:t>
                      </a:r>
                    </a:p>
                  </a:txBody>
                  <a:tcPr/>
                </a:tc>
                <a:extLst>
                  <a:ext uri="{0D108BD9-81ED-4DB2-BD59-A6C34878D82A}">
                    <a16:rowId xmlns:a16="http://schemas.microsoft.com/office/drawing/2014/main" val="2752522315"/>
                  </a:ext>
                </a:extLst>
              </a:tr>
              <a:tr h="233680">
                <a:tc>
                  <a:txBody>
                    <a:bodyPr/>
                    <a:lstStyle/>
                    <a:p>
                      <a:pPr algn="ctr"/>
                      <a:r>
                        <a:rPr lang="en-US" sz="2000" dirty="0">
                          <a:latin typeface="+mj-lt"/>
                        </a:rPr>
                        <a:t>1</a:t>
                      </a:r>
                    </a:p>
                  </a:txBody>
                  <a:tcPr/>
                </a:tc>
                <a:tc>
                  <a:txBody>
                    <a:bodyPr/>
                    <a:lstStyle/>
                    <a:p>
                      <a:pPr algn="ctr"/>
                      <a:r>
                        <a:rPr lang="en-US" sz="2000" dirty="0">
                          <a:latin typeface="+mj-lt"/>
                        </a:rPr>
                        <a:t>0</a:t>
                      </a:r>
                    </a:p>
                  </a:txBody>
                  <a:tcPr/>
                </a:tc>
                <a:tc>
                  <a:txBody>
                    <a:bodyPr/>
                    <a:lstStyle/>
                    <a:p>
                      <a:pPr algn="ctr"/>
                      <a:r>
                        <a:rPr lang="en-US" sz="2000" dirty="0">
                          <a:latin typeface="+mj-lt"/>
                        </a:rPr>
                        <a:t>1</a:t>
                      </a:r>
                    </a:p>
                  </a:txBody>
                  <a:tcPr/>
                </a:tc>
                <a:extLst>
                  <a:ext uri="{0D108BD9-81ED-4DB2-BD59-A6C34878D82A}">
                    <a16:rowId xmlns:a16="http://schemas.microsoft.com/office/drawing/2014/main" val="1538813853"/>
                  </a:ext>
                </a:extLst>
              </a:tr>
              <a:tr h="233680">
                <a:tc>
                  <a:txBody>
                    <a:bodyPr/>
                    <a:lstStyle/>
                    <a:p>
                      <a:pPr algn="ctr"/>
                      <a:r>
                        <a:rPr lang="en-US" sz="2000" dirty="0">
                          <a:latin typeface="+mj-lt"/>
                        </a:rPr>
                        <a:t>1</a:t>
                      </a:r>
                    </a:p>
                  </a:txBody>
                  <a:tcPr/>
                </a:tc>
                <a:tc>
                  <a:txBody>
                    <a:bodyPr/>
                    <a:lstStyle/>
                    <a:p>
                      <a:pPr algn="ctr"/>
                      <a:r>
                        <a:rPr lang="en-US" sz="2000" dirty="0">
                          <a:latin typeface="+mj-lt"/>
                        </a:rPr>
                        <a:t>1</a:t>
                      </a:r>
                    </a:p>
                  </a:txBody>
                  <a:tcPr/>
                </a:tc>
                <a:tc>
                  <a:txBody>
                    <a:bodyPr/>
                    <a:lstStyle/>
                    <a:p>
                      <a:pPr algn="ctr"/>
                      <a:r>
                        <a:rPr lang="en-US" sz="2000" dirty="0">
                          <a:latin typeface="+mj-lt"/>
                        </a:rPr>
                        <a:t>1</a:t>
                      </a:r>
                    </a:p>
                  </a:txBody>
                  <a:tcPr/>
                </a:tc>
                <a:extLst>
                  <a:ext uri="{0D108BD9-81ED-4DB2-BD59-A6C34878D82A}">
                    <a16:rowId xmlns:a16="http://schemas.microsoft.com/office/drawing/2014/main" val="3867254644"/>
                  </a:ext>
                </a:extLst>
              </a:tr>
            </a:tbl>
          </a:graphicData>
        </a:graphic>
      </p:graphicFrame>
    </p:spTree>
    <p:extLst>
      <p:ext uri="{BB962C8B-B14F-4D97-AF65-F5344CB8AC3E}">
        <p14:creationId xmlns:p14="http://schemas.microsoft.com/office/powerpoint/2010/main" val="7202358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6C08-86CF-4BB5-955B-9EDEC2472036}"/>
              </a:ext>
            </a:extLst>
          </p:cNvPr>
          <p:cNvSpPr>
            <a:spLocks noGrp="1"/>
          </p:cNvSpPr>
          <p:nvPr>
            <p:ph type="title"/>
          </p:nvPr>
        </p:nvSpPr>
        <p:spPr>
          <a:xfrm>
            <a:off x="457200" y="704088"/>
            <a:ext cx="8229600" cy="438912"/>
          </a:xfrm>
        </p:spPr>
        <p:txBody>
          <a:bodyPr>
            <a:normAutofit/>
          </a:bodyPr>
          <a:lstStyle/>
          <a:p>
            <a:r>
              <a:rPr lang="en-US" sz="2400" dirty="0"/>
              <a:t>Contd..</a:t>
            </a:r>
          </a:p>
        </p:txBody>
      </p:sp>
      <p:sp>
        <p:nvSpPr>
          <p:cNvPr id="3" name="Content Placeholder 2">
            <a:extLst>
              <a:ext uri="{FF2B5EF4-FFF2-40B4-BE49-F238E27FC236}">
                <a16:creationId xmlns:a16="http://schemas.microsoft.com/office/drawing/2014/main" id="{2F045359-3261-4B80-AD47-6C091108371A}"/>
              </a:ext>
            </a:extLst>
          </p:cNvPr>
          <p:cNvSpPr>
            <a:spLocks noGrp="1"/>
          </p:cNvSpPr>
          <p:nvPr>
            <p:ph idx="1"/>
          </p:nvPr>
        </p:nvSpPr>
        <p:spPr>
          <a:xfrm>
            <a:off x="457200" y="1295400"/>
            <a:ext cx="8229600" cy="5029200"/>
          </a:xfrm>
        </p:spPr>
        <p:txBody>
          <a:bodyPr>
            <a:normAutofit fontScale="85000" lnSpcReduction="20000"/>
          </a:bodyPr>
          <a:lstStyle/>
          <a:p>
            <a:pPr marL="0" indent="0">
              <a:buNone/>
            </a:pPr>
            <a:r>
              <a:rPr lang="en-US" sz="2800" b="1" dirty="0">
                <a:latin typeface="+mj-lt"/>
              </a:rPr>
              <a:t>Resetting bits:</a:t>
            </a:r>
          </a:p>
          <a:p>
            <a:r>
              <a:rPr lang="en-US" sz="2800" dirty="0">
                <a:latin typeface="+mj-lt"/>
              </a:rPr>
              <a:t>Logical AND instruction is used</a:t>
            </a:r>
          </a:p>
          <a:p>
            <a:r>
              <a:rPr lang="en-US" sz="2800" dirty="0">
                <a:latin typeface="+mj-lt"/>
              </a:rPr>
              <a:t>Done by ANDing particular bit with logic 0 </a:t>
            </a:r>
          </a:p>
          <a:p>
            <a:pPr marL="0" indent="0">
              <a:buNone/>
            </a:pPr>
            <a:r>
              <a:rPr lang="en-US" sz="2800" dirty="0">
                <a:latin typeface="+mj-lt"/>
              </a:rPr>
              <a:t>and other bits with logic 1(AND masking)</a:t>
            </a:r>
          </a:p>
          <a:p>
            <a:endParaRPr lang="en-US" sz="2800" dirty="0">
              <a:latin typeface="+mj-lt"/>
            </a:endParaRPr>
          </a:p>
          <a:p>
            <a:pPr marL="0" indent="0">
              <a:buNone/>
            </a:pPr>
            <a:r>
              <a:rPr lang="en-US" sz="2800" dirty="0">
                <a:latin typeface="+mj-lt"/>
              </a:rPr>
              <a:t>Ex: Assume A=B2H=1011 0010.</a:t>
            </a:r>
          </a:p>
          <a:p>
            <a:pPr marL="0" indent="0">
              <a:buNone/>
            </a:pPr>
            <a:r>
              <a:rPr lang="en-US" sz="2800" dirty="0">
                <a:latin typeface="+mj-lt"/>
              </a:rPr>
              <a:t>If we want to </a:t>
            </a:r>
            <a:r>
              <a:rPr lang="en-US" sz="2800" b="1" dirty="0">
                <a:latin typeface="+mj-lt"/>
              </a:rPr>
              <a:t>reset D1 and D4 bit</a:t>
            </a:r>
            <a:r>
              <a:rPr lang="en-US" sz="2800" dirty="0">
                <a:latin typeface="+mj-lt"/>
              </a:rPr>
              <a:t>, we should AND accumulator value with </a:t>
            </a:r>
          </a:p>
          <a:p>
            <a:pPr marL="0" indent="0">
              <a:buNone/>
            </a:pPr>
            <a:r>
              <a:rPr lang="en-US" sz="2800" dirty="0">
                <a:latin typeface="+mj-lt"/>
              </a:rPr>
              <a:t>	1110 1101= EDH</a:t>
            </a:r>
          </a:p>
          <a:p>
            <a:pPr marL="0" indent="0">
              <a:buNone/>
            </a:pPr>
            <a:r>
              <a:rPr lang="en-US" sz="2800" dirty="0">
                <a:latin typeface="+mj-lt"/>
              </a:rPr>
              <a:t>MVI A,B2H</a:t>
            </a:r>
          </a:p>
          <a:p>
            <a:pPr marL="0" indent="0">
              <a:buNone/>
            </a:pPr>
            <a:r>
              <a:rPr lang="en-US" sz="2800" dirty="0">
                <a:latin typeface="+mj-lt"/>
              </a:rPr>
              <a:t>ANI EDH</a:t>
            </a:r>
          </a:p>
          <a:p>
            <a:pPr marL="0" indent="0">
              <a:buNone/>
            </a:pPr>
            <a:r>
              <a:rPr lang="en-US" sz="2800" dirty="0">
                <a:latin typeface="+mj-lt"/>
              </a:rPr>
              <a:t>HLT</a:t>
            </a:r>
          </a:p>
          <a:p>
            <a:pPr marL="0" indent="0">
              <a:buNone/>
            </a:pPr>
            <a:r>
              <a:rPr lang="en-US" sz="2800" dirty="0">
                <a:latin typeface="+mj-lt"/>
              </a:rPr>
              <a:t>o/p : A=A0H</a:t>
            </a:r>
          </a:p>
          <a:p>
            <a:pPr marL="0" indent="0">
              <a:buNone/>
            </a:pPr>
            <a:endParaRPr lang="en-US" sz="2800" dirty="0">
              <a:latin typeface="+mj-lt"/>
            </a:endParaRPr>
          </a:p>
          <a:p>
            <a:pPr marL="0" indent="0">
              <a:buNone/>
            </a:pPr>
            <a:endParaRPr lang="en-US" sz="2800" dirty="0">
              <a:latin typeface="+mj-lt"/>
            </a:endParaRPr>
          </a:p>
          <a:p>
            <a:endParaRPr lang="en-US" dirty="0"/>
          </a:p>
        </p:txBody>
      </p:sp>
      <p:sp>
        <p:nvSpPr>
          <p:cNvPr id="4" name="Slide Number Placeholder 3">
            <a:extLst>
              <a:ext uri="{FF2B5EF4-FFF2-40B4-BE49-F238E27FC236}">
                <a16:creationId xmlns:a16="http://schemas.microsoft.com/office/drawing/2014/main" id="{C05B7282-5BA9-4EBC-B65B-007D642F621C}"/>
              </a:ext>
            </a:extLst>
          </p:cNvPr>
          <p:cNvSpPr>
            <a:spLocks noGrp="1"/>
          </p:cNvSpPr>
          <p:nvPr>
            <p:ph type="sldNum" sz="quarter" idx="12"/>
          </p:nvPr>
        </p:nvSpPr>
        <p:spPr/>
        <p:txBody>
          <a:bodyPr/>
          <a:lstStyle/>
          <a:p>
            <a:fld id="{B6F15528-21DE-4FAA-801E-634DDDAF4B2B}" type="slidenum">
              <a:rPr lang="en-US" smtClean="0"/>
              <a:pPr/>
              <a:t>49</a:t>
            </a:fld>
            <a:endParaRPr lang="en-US" dirty="0"/>
          </a:p>
        </p:txBody>
      </p:sp>
      <p:graphicFrame>
        <p:nvGraphicFramePr>
          <p:cNvPr id="5" name="Table 5">
            <a:extLst>
              <a:ext uri="{FF2B5EF4-FFF2-40B4-BE49-F238E27FC236}">
                <a16:creationId xmlns:a16="http://schemas.microsoft.com/office/drawing/2014/main" id="{8DEE3DD1-2212-4AB2-B99F-F9C4832A4631}"/>
              </a:ext>
            </a:extLst>
          </p:cNvPr>
          <p:cNvGraphicFramePr>
            <a:graphicFrameLocks noGrp="1"/>
          </p:cNvGraphicFramePr>
          <p:nvPr>
            <p:extLst>
              <p:ext uri="{D42A27DB-BD31-4B8C-83A1-F6EECF244321}">
                <p14:modId xmlns:p14="http://schemas.microsoft.com/office/powerpoint/2010/main" val="19964703"/>
              </p:ext>
            </p:extLst>
          </p:nvPr>
        </p:nvGraphicFramePr>
        <p:xfrm>
          <a:off x="6172200" y="1295400"/>
          <a:ext cx="2514600" cy="2133600"/>
        </p:xfrm>
        <a:graphic>
          <a:graphicData uri="http://schemas.openxmlformats.org/drawingml/2006/table">
            <a:tbl>
              <a:tblPr firstRow="1" bandRow="1">
                <a:tableStyleId>{93296810-A885-4BE3-A3E7-6D5BEEA58F35}</a:tableStyleId>
              </a:tblPr>
              <a:tblGrid>
                <a:gridCol w="838200">
                  <a:extLst>
                    <a:ext uri="{9D8B030D-6E8A-4147-A177-3AD203B41FA5}">
                      <a16:colId xmlns:a16="http://schemas.microsoft.com/office/drawing/2014/main" val="2186893889"/>
                    </a:ext>
                  </a:extLst>
                </a:gridCol>
                <a:gridCol w="838200">
                  <a:extLst>
                    <a:ext uri="{9D8B030D-6E8A-4147-A177-3AD203B41FA5}">
                      <a16:colId xmlns:a16="http://schemas.microsoft.com/office/drawing/2014/main" val="2473932676"/>
                    </a:ext>
                  </a:extLst>
                </a:gridCol>
                <a:gridCol w="838200">
                  <a:extLst>
                    <a:ext uri="{9D8B030D-6E8A-4147-A177-3AD203B41FA5}">
                      <a16:colId xmlns:a16="http://schemas.microsoft.com/office/drawing/2014/main" val="253326102"/>
                    </a:ext>
                  </a:extLst>
                </a:gridCol>
              </a:tblGrid>
              <a:tr h="426720">
                <a:tc>
                  <a:txBody>
                    <a:bodyPr/>
                    <a:lstStyle/>
                    <a:p>
                      <a:pPr algn="ctr"/>
                      <a:r>
                        <a:rPr lang="en-US" dirty="0">
                          <a:latin typeface="+mj-lt"/>
                        </a:rPr>
                        <a:t>A</a:t>
                      </a:r>
                    </a:p>
                  </a:txBody>
                  <a:tcPr/>
                </a:tc>
                <a:tc>
                  <a:txBody>
                    <a:bodyPr/>
                    <a:lstStyle/>
                    <a:p>
                      <a:pPr algn="ctr"/>
                      <a:r>
                        <a:rPr lang="en-US" dirty="0">
                          <a:latin typeface="+mj-lt"/>
                        </a:rPr>
                        <a:t>B</a:t>
                      </a:r>
                    </a:p>
                  </a:txBody>
                  <a:tcPr/>
                </a:tc>
                <a:tc>
                  <a:txBody>
                    <a:bodyPr/>
                    <a:lstStyle/>
                    <a:p>
                      <a:pPr algn="ctr"/>
                      <a:r>
                        <a:rPr lang="en-US" dirty="0">
                          <a:latin typeface="+mj-lt"/>
                        </a:rPr>
                        <a:t>O/P</a:t>
                      </a:r>
                    </a:p>
                  </a:txBody>
                  <a:tcPr/>
                </a:tc>
                <a:extLst>
                  <a:ext uri="{0D108BD9-81ED-4DB2-BD59-A6C34878D82A}">
                    <a16:rowId xmlns:a16="http://schemas.microsoft.com/office/drawing/2014/main" val="4037537963"/>
                  </a:ext>
                </a:extLst>
              </a:tr>
              <a:tr h="426720">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0</a:t>
                      </a:r>
                    </a:p>
                  </a:txBody>
                  <a:tcPr/>
                </a:tc>
                <a:extLst>
                  <a:ext uri="{0D108BD9-81ED-4DB2-BD59-A6C34878D82A}">
                    <a16:rowId xmlns:a16="http://schemas.microsoft.com/office/drawing/2014/main" val="3464675858"/>
                  </a:ext>
                </a:extLst>
              </a:tr>
              <a:tr h="426720">
                <a:tc>
                  <a:txBody>
                    <a:bodyPr/>
                    <a:lstStyle/>
                    <a:p>
                      <a:pPr algn="ctr"/>
                      <a:r>
                        <a:rPr lang="en-US" dirty="0">
                          <a:latin typeface="+mj-lt"/>
                        </a:rPr>
                        <a:t>0</a:t>
                      </a:r>
                    </a:p>
                  </a:txBody>
                  <a:tcPr/>
                </a:tc>
                <a:tc>
                  <a:txBody>
                    <a:bodyPr/>
                    <a:lstStyle/>
                    <a:p>
                      <a:pPr algn="ctr"/>
                      <a:r>
                        <a:rPr lang="en-US" dirty="0">
                          <a:latin typeface="+mj-lt"/>
                        </a:rPr>
                        <a:t>1</a:t>
                      </a:r>
                    </a:p>
                  </a:txBody>
                  <a:tcPr/>
                </a:tc>
                <a:tc>
                  <a:txBody>
                    <a:bodyPr/>
                    <a:lstStyle/>
                    <a:p>
                      <a:pPr algn="ctr"/>
                      <a:r>
                        <a:rPr lang="en-US" dirty="0">
                          <a:latin typeface="+mj-lt"/>
                        </a:rPr>
                        <a:t>0</a:t>
                      </a:r>
                    </a:p>
                  </a:txBody>
                  <a:tcPr/>
                </a:tc>
                <a:extLst>
                  <a:ext uri="{0D108BD9-81ED-4DB2-BD59-A6C34878D82A}">
                    <a16:rowId xmlns:a16="http://schemas.microsoft.com/office/drawing/2014/main" val="2577464068"/>
                  </a:ext>
                </a:extLst>
              </a:tr>
              <a:tr h="426720">
                <a:tc>
                  <a:txBody>
                    <a:bodyPr/>
                    <a:lstStyle/>
                    <a:p>
                      <a:pPr algn="ctr"/>
                      <a:r>
                        <a:rPr lang="en-US" dirty="0">
                          <a:latin typeface="+mj-lt"/>
                        </a:rPr>
                        <a:t>1</a:t>
                      </a:r>
                    </a:p>
                  </a:txBody>
                  <a:tcPr/>
                </a:tc>
                <a:tc>
                  <a:txBody>
                    <a:bodyPr/>
                    <a:lstStyle/>
                    <a:p>
                      <a:pPr algn="ctr"/>
                      <a:r>
                        <a:rPr lang="en-US" dirty="0">
                          <a:latin typeface="+mj-lt"/>
                        </a:rPr>
                        <a:t>0</a:t>
                      </a:r>
                    </a:p>
                  </a:txBody>
                  <a:tcPr/>
                </a:tc>
                <a:tc>
                  <a:txBody>
                    <a:bodyPr/>
                    <a:lstStyle/>
                    <a:p>
                      <a:pPr algn="ctr"/>
                      <a:r>
                        <a:rPr lang="en-US" dirty="0">
                          <a:latin typeface="+mj-lt"/>
                        </a:rPr>
                        <a:t>0</a:t>
                      </a:r>
                    </a:p>
                  </a:txBody>
                  <a:tcPr/>
                </a:tc>
                <a:extLst>
                  <a:ext uri="{0D108BD9-81ED-4DB2-BD59-A6C34878D82A}">
                    <a16:rowId xmlns:a16="http://schemas.microsoft.com/office/drawing/2014/main" val="1302237974"/>
                  </a:ext>
                </a:extLst>
              </a:tr>
              <a:tr h="426720">
                <a:tc>
                  <a:txBody>
                    <a:bodyPr/>
                    <a:lstStyle/>
                    <a:p>
                      <a:pPr algn="ctr"/>
                      <a:r>
                        <a:rPr lang="en-US" dirty="0">
                          <a:latin typeface="+mj-lt"/>
                        </a:rPr>
                        <a:t>1</a:t>
                      </a:r>
                    </a:p>
                  </a:txBody>
                  <a:tcPr/>
                </a:tc>
                <a:tc>
                  <a:txBody>
                    <a:bodyPr/>
                    <a:lstStyle/>
                    <a:p>
                      <a:pPr algn="ctr"/>
                      <a:r>
                        <a:rPr lang="en-US" dirty="0">
                          <a:latin typeface="+mj-lt"/>
                        </a:rPr>
                        <a:t>1</a:t>
                      </a:r>
                    </a:p>
                  </a:txBody>
                  <a:tcPr/>
                </a:tc>
                <a:tc>
                  <a:txBody>
                    <a:bodyPr/>
                    <a:lstStyle/>
                    <a:p>
                      <a:pPr algn="ctr"/>
                      <a:r>
                        <a:rPr lang="en-US" dirty="0">
                          <a:latin typeface="+mj-lt"/>
                        </a:rPr>
                        <a:t>1</a:t>
                      </a:r>
                    </a:p>
                  </a:txBody>
                  <a:tcPr/>
                </a:tc>
                <a:extLst>
                  <a:ext uri="{0D108BD9-81ED-4DB2-BD59-A6C34878D82A}">
                    <a16:rowId xmlns:a16="http://schemas.microsoft.com/office/drawing/2014/main" val="1408299341"/>
                  </a:ext>
                </a:extLst>
              </a:tr>
            </a:tbl>
          </a:graphicData>
        </a:graphic>
      </p:graphicFrame>
      <p:graphicFrame>
        <p:nvGraphicFramePr>
          <p:cNvPr id="6" name="Table 6">
            <a:extLst>
              <a:ext uri="{FF2B5EF4-FFF2-40B4-BE49-F238E27FC236}">
                <a16:creationId xmlns:a16="http://schemas.microsoft.com/office/drawing/2014/main" id="{8F493E4A-95DF-4AFF-8B50-454E3261AF3C}"/>
              </a:ext>
            </a:extLst>
          </p:cNvPr>
          <p:cNvGraphicFramePr>
            <a:graphicFrameLocks noGrp="1"/>
          </p:cNvGraphicFramePr>
          <p:nvPr>
            <p:extLst>
              <p:ext uri="{D42A27DB-BD31-4B8C-83A1-F6EECF244321}">
                <p14:modId xmlns:p14="http://schemas.microsoft.com/office/powerpoint/2010/main" val="464266168"/>
              </p:ext>
            </p:extLst>
          </p:nvPr>
        </p:nvGraphicFramePr>
        <p:xfrm>
          <a:off x="3657600" y="4325477"/>
          <a:ext cx="4800600" cy="1541923"/>
        </p:xfrm>
        <a:graphic>
          <a:graphicData uri="http://schemas.openxmlformats.org/drawingml/2006/table">
            <a:tbl>
              <a:tblPr firstRow="1" bandRow="1">
                <a:tableStyleId>{00A15C55-8517-42AA-B614-E9B94910E393}</a:tableStyleId>
              </a:tblPr>
              <a:tblGrid>
                <a:gridCol w="4800600">
                  <a:extLst>
                    <a:ext uri="{9D8B030D-6E8A-4147-A177-3AD203B41FA5}">
                      <a16:colId xmlns:a16="http://schemas.microsoft.com/office/drawing/2014/main" val="2670451101"/>
                    </a:ext>
                  </a:extLst>
                </a:gridCol>
              </a:tblGrid>
              <a:tr h="1541923">
                <a:tc>
                  <a:txBody>
                    <a:bodyPr/>
                    <a:lstStyle/>
                    <a:p>
                      <a:r>
                        <a:rPr lang="en-US" sz="2800" dirty="0">
                          <a:latin typeface="+mj-lt"/>
                        </a:rPr>
                        <a:t>B2H:         1 0 1 1    0 0 1 0</a:t>
                      </a:r>
                    </a:p>
                    <a:p>
                      <a:r>
                        <a:rPr lang="en-US" sz="2800" dirty="0">
                          <a:latin typeface="+mj-lt"/>
                        </a:rPr>
                        <a:t>EDH:        1 1 1 0    1 1 0 1</a:t>
                      </a:r>
                    </a:p>
                    <a:p>
                      <a:r>
                        <a:rPr lang="en-US" sz="2800" dirty="0" err="1">
                          <a:latin typeface="+mj-lt"/>
                        </a:rPr>
                        <a:t>Anding</a:t>
                      </a:r>
                      <a:r>
                        <a:rPr lang="en-US" sz="2800" dirty="0">
                          <a:latin typeface="+mj-lt"/>
                        </a:rPr>
                        <a:t>:   1 0 1 0   0 0 0 0  :A0H</a:t>
                      </a:r>
                    </a:p>
                  </a:txBody>
                  <a:tcPr/>
                </a:tc>
                <a:extLst>
                  <a:ext uri="{0D108BD9-81ED-4DB2-BD59-A6C34878D82A}">
                    <a16:rowId xmlns:a16="http://schemas.microsoft.com/office/drawing/2014/main" val="1041940760"/>
                  </a:ext>
                </a:extLst>
              </a:tr>
            </a:tbl>
          </a:graphicData>
        </a:graphic>
      </p:graphicFrame>
    </p:spTree>
    <p:extLst>
      <p:ext uri="{BB962C8B-B14F-4D97-AF65-F5344CB8AC3E}">
        <p14:creationId xmlns:p14="http://schemas.microsoft.com/office/powerpoint/2010/main" val="481727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Autofit/>
          </a:bodyPr>
          <a:lstStyle/>
          <a:p>
            <a:r>
              <a:rPr lang="en-US" sz="2800" dirty="0"/>
              <a:t>Internal Architecture(Contd..)</a:t>
            </a:r>
          </a:p>
        </p:txBody>
      </p:sp>
      <p:sp>
        <p:nvSpPr>
          <p:cNvPr id="3" name="Content Placeholder 2"/>
          <p:cNvSpPr>
            <a:spLocks noGrp="1"/>
          </p:cNvSpPr>
          <p:nvPr>
            <p:ph idx="1"/>
          </p:nvPr>
        </p:nvSpPr>
        <p:spPr>
          <a:xfrm>
            <a:off x="457200" y="1143000"/>
            <a:ext cx="8229600" cy="5181600"/>
          </a:xfrm>
        </p:spPr>
        <p:txBody>
          <a:bodyPr>
            <a:noAutofit/>
          </a:bodyPr>
          <a:lstStyle/>
          <a:p>
            <a:pPr>
              <a:buNone/>
            </a:pPr>
            <a:r>
              <a:rPr lang="en-US" sz="2000" b="1" dirty="0">
                <a:latin typeface="+mj-lt"/>
              </a:rPr>
              <a:t>3. Temporary registers(W &amp; Z): </a:t>
            </a:r>
          </a:p>
          <a:p>
            <a:pPr>
              <a:buFont typeface="Arial" pitchFamily="34" charset="0"/>
              <a:buChar char="•"/>
            </a:pPr>
            <a:r>
              <a:rPr lang="en-US" sz="2000" dirty="0">
                <a:latin typeface="+mj-lt"/>
              </a:rPr>
              <a:t> 8 bit registers not accessible to the programmer. </a:t>
            </a:r>
          </a:p>
          <a:p>
            <a:pPr>
              <a:buFont typeface="Arial" pitchFamily="34" charset="0"/>
              <a:buChar char="•"/>
            </a:pPr>
            <a:r>
              <a:rPr lang="en-US" sz="2000" dirty="0">
                <a:latin typeface="+mj-lt"/>
              </a:rPr>
              <a:t>8085A places the data into it for a brief period during program execution.</a:t>
            </a:r>
            <a:endParaRPr lang="en-US" sz="2000" b="1" dirty="0">
              <a:latin typeface="+mj-lt"/>
            </a:endParaRPr>
          </a:p>
          <a:p>
            <a:pPr>
              <a:buNone/>
            </a:pPr>
            <a:r>
              <a:rPr lang="en-US" sz="2000" b="1" dirty="0">
                <a:latin typeface="+mj-lt"/>
              </a:rPr>
              <a:t>4.  Instruction register(IR): </a:t>
            </a:r>
          </a:p>
          <a:p>
            <a:pPr>
              <a:buFont typeface="Arial" pitchFamily="34" charset="0"/>
              <a:buChar char="•"/>
            </a:pPr>
            <a:r>
              <a:rPr lang="en-US" sz="2000" dirty="0">
                <a:latin typeface="+mj-lt"/>
              </a:rPr>
              <a:t>8 bit register not accessible to the programmer.</a:t>
            </a:r>
          </a:p>
          <a:p>
            <a:pPr>
              <a:buFont typeface="Arial" pitchFamily="34" charset="0"/>
              <a:buChar char="•"/>
            </a:pPr>
            <a:r>
              <a:rPr lang="en-US" sz="2000" dirty="0">
                <a:latin typeface="+mj-lt"/>
              </a:rPr>
              <a:t> It receives the operation codes of instruction from internal data bus and passes to the </a:t>
            </a:r>
            <a:r>
              <a:rPr lang="en-US" sz="2000" b="1" dirty="0">
                <a:latin typeface="+mj-lt"/>
              </a:rPr>
              <a:t>instruction decoder </a:t>
            </a:r>
            <a:r>
              <a:rPr lang="en-US" sz="2000" dirty="0">
                <a:latin typeface="+mj-lt"/>
              </a:rPr>
              <a:t>which decodes it to know which type of operation is to be performed.</a:t>
            </a:r>
          </a:p>
          <a:p>
            <a:pPr marL="457200" indent="-457200">
              <a:buNone/>
            </a:pPr>
            <a:r>
              <a:rPr lang="en-US" sz="2000" b="1" dirty="0">
                <a:latin typeface="+mj-lt"/>
              </a:rPr>
              <a:t>5. Register Array:</a:t>
            </a:r>
          </a:p>
          <a:p>
            <a:pPr marL="457200" indent="-457200">
              <a:buNone/>
            </a:pPr>
            <a:r>
              <a:rPr lang="en-US" sz="2000" b="1" dirty="0">
                <a:latin typeface="+mj-lt"/>
              </a:rPr>
              <a:t>(Scratch pad registers B, C, D, E):</a:t>
            </a:r>
          </a:p>
          <a:p>
            <a:pPr>
              <a:buFont typeface="Arial" pitchFamily="34" charset="0"/>
              <a:buChar char="•"/>
            </a:pPr>
            <a:r>
              <a:rPr lang="en-US" sz="2000" dirty="0">
                <a:latin typeface="+mj-lt"/>
              </a:rPr>
              <a:t> 8 bit register accessible to the programmers.</a:t>
            </a:r>
          </a:p>
          <a:p>
            <a:pPr>
              <a:buFont typeface="Arial" pitchFamily="34" charset="0"/>
              <a:buChar char="•"/>
            </a:pPr>
            <a:r>
              <a:rPr lang="en-US" sz="2000" dirty="0">
                <a:latin typeface="+mj-lt"/>
              </a:rPr>
              <a:t> Data can be stored upon it during program execution.</a:t>
            </a:r>
          </a:p>
          <a:p>
            <a:pPr>
              <a:buFont typeface="Arial" pitchFamily="34" charset="0"/>
              <a:buChar char="•"/>
            </a:pPr>
            <a:r>
              <a:rPr lang="en-US" sz="2000" dirty="0">
                <a:latin typeface="+mj-lt"/>
              </a:rPr>
              <a:t>can be used individually as 8-bit registers or in pair BC, DE as 16 bit registers.</a:t>
            </a:r>
          </a:p>
          <a:p>
            <a:pPr>
              <a:buNone/>
            </a:pPr>
            <a:r>
              <a:rPr lang="en-US" sz="2000" dirty="0">
                <a:latin typeface="+mj-lt"/>
              </a:rPr>
              <a:t/>
            </a:r>
            <a:br>
              <a:rPr lang="en-US" sz="2000" dirty="0">
                <a:latin typeface="+mj-lt"/>
              </a:rPr>
            </a:br>
            <a:r>
              <a:rPr lang="en-US" sz="2000" dirty="0">
                <a:latin typeface="+mj-lt"/>
              </a:rPr>
              <a:t/>
            </a:r>
            <a:br>
              <a:rPr lang="en-US" sz="2000" dirty="0">
                <a:latin typeface="+mj-lt"/>
              </a:rPr>
            </a:br>
            <a:endParaRPr lang="en-US" sz="2000" dirty="0">
              <a:latin typeface="+mj-lt"/>
            </a:endParaRPr>
          </a:p>
        </p:txBody>
      </p:sp>
      <p:sp>
        <p:nvSpPr>
          <p:cNvPr id="5" name="Slide Number Placeholder 4">
            <a:extLst>
              <a:ext uri="{FF2B5EF4-FFF2-40B4-BE49-F238E27FC236}">
                <a16:creationId xmlns:a16="http://schemas.microsoft.com/office/drawing/2014/main" id="{7D6168AC-A2DD-4760-8834-0DF760819A8F}"/>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EFB7-D80A-462F-84A7-58CE94C85696}"/>
              </a:ext>
            </a:extLst>
          </p:cNvPr>
          <p:cNvSpPr>
            <a:spLocks noGrp="1"/>
          </p:cNvSpPr>
          <p:nvPr>
            <p:ph type="title"/>
          </p:nvPr>
        </p:nvSpPr>
        <p:spPr>
          <a:xfrm>
            <a:off x="457200" y="704088"/>
            <a:ext cx="8229600" cy="743712"/>
          </a:xfrm>
        </p:spPr>
        <p:txBody>
          <a:bodyPr>
            <a:normAutofit fontScale="90000"/>
          </a:bodyPr>
          <a:lstStyle/>
          <a:p>
            <a:r>
              <a:rPr lang="en-US" dirty="0"/>
              <a:t>Complementing bits</a:t>
            </a:r>
          </a:p>
        </p:txBody>
      </p:sp>
      <p:sp>
        <p:nvSpPr>
          <p:cNvPr id="3" name="Content Placeholder 2">
            <a:extLst>
              <a:ext uri="{FF2B5EF4-FFF2-40B4-BE49-F238E27FC236}">
                <a16:creationId xmlns:a16="http://schemas.microsoft.com/office/drawing/2014/main" id="{4F0FDC33-B114-4E20-9DA2-22BF34C4626D}"/>
              </a:ext>
            </a:extLst>
          </p:cNvPr>
          <p:cNvSpPr>
            <a:spLocks noGrp="1"/>
          </p:cNvSpPr>
          <p:nvPr>
            <p:ph idx="1"/>
          </p:nvPr>
        </p:nvSpPr>
        <p:spPr>
          <a:xfrm>
            <a:off x="457200" y="1447800"/>
            <a:ext cx="8229600" cy="4876800"/>
          </a:xfrm>
        </p:spPr>
        <p:txBody>
          <a:bodyPr>
            <a:normAutofit fontScale="92500" lnSpcReduction="10000"/>
          </a:bodyPr>
          <a:lstStyle/>
          <a:p>
            <a:r>
              <a:rPr lang="en-US" sz="2400" dirty="0">
                <a:latin typeface="+mj-lt"/>
              </a:rPr>
              <a:t>Logical XOR is used.</a:t>
            </a:r>
          </a:p>
          <a:p>
            <a:r>
              <a:rPr lang="en-US" sz="2400" dirty="0">
                <a:latin typeface="+mj-lt"/>
              </a:rPr>
              <a:t>Done by XORing particular bit with 1  and</a:t>
            </a:r>
          </a:p>
          <a:p>
            <a:r>
              <a:rPr lang="en-US" sz="2400" dirty="0">
                <a:latin typeface="+mj-lt"/>
              </a:rPr>
              <a:t>Other bit with 0.(XOR masking)</a:t>
            </a:r>
          </a:p>
          <a:p>
            <a:endParaRPr lang="en-US" sz="2400" dirty="0">
              <a:latin typeface="+mj-lt"/>
            </a:endParaRPr>
          </a:p>
          <a:p>
            <a:endParaRPr lang="en-US" sz="2400" dirty="0">
              <a:latin typeface="+mj-lt"/>
            </a:endParaRPr>
          </a:p>
          <a:p>
            <a:pPr marL="0" indent="0">
              <a:buNone/>
            </a:pPr>
            <a:r>
              <a:rPr lang="en-US" sz="2400" dirty="0">
                <a:latin typeface="+mj-lt"/>
              </a:rPr>
              <a:t>Ex: Assume A=B2H=1011 0010.</a:t>
            </a:r>
          </a:p>
          <a:p>
            <a:pPr marL="0" indent="0">
              <a:buNone/>
            </a:pPr>
            <a:r>
              <a:rPr lang="en-US" sz="2400" dirty="0">
                <a:latin typeface="+mj-lt"/>
              </a:rPr>
              <a:t>If we want to </a:t>
            </a:r>
            <a:r>
              <a:rPr lang="en-US" sz="2400" b="1" dirty="0">
                <a:latin typeface="+mj-lt"/>
              </a:rPr>
              <a:t>complement D3 and D7 bit</a:t>
            </a:r>
            <a:r>
              <a:rPr lang="en-US" sz="2400" dirty="0">
                <a:latin typeface="+mj-lt"/>
              </a:rPr>
              <a:t>, we should XOR accumulator value with </a:t>
            </a:r>
          </a:p>
          <a:p>
            <a:pPr marL="0" indent="0">
              <a:buNone/>
            </a:pPr>
            <a:r>
              <a:rPr lang="en-US" sz="2400" dirty="0">
                <a:latin typeface="+mj-lt"/>
              </a:rPr>
              <a:t>	1000 1000= 88H</a:t>
            </a:r>
          </a:p>
          <a:p>
            <a:pPr marL="0" indent="0">
              <a:buNone/>
            </a:pPr>
            <a:r>
              <a:rPr lang="en-US" sz="2400" dirty="0">
                <a:latin typeface="+mj-lt"/>
              </a:rPr>
              <a:t>MVI A,B2H</a:t>
            </a:r>
          </a:p>
          <a:p>
            <a:pPr marL="0" indent="0">
              <a:buNone/>
            </a:pPr>
            <a:r>
              <a:rPr lang="en-US" sz="2400" dirty="0">
                <a:latin typeface="+mj-lt"/>
              </a:rPr>
              <a:t>XRI 3AH</a:t>
            </a:r>
          </a:p>
          <a:p>
            <a:pPr marL="0" indent="0">
              <a:buNone/>
            </a:pPr>
            <a:r>
              <a:rPr lang="en-US" sz="2400" dirty="0">
                <a:latin typeface="+mj-lt"/>
              </a:rPr>
              <a:t>HLT</a:t>
            </a:r>
          </a:p>
          <a:p>
            <a:pPr marL="0" indent="0">
              <a:buNone/>
            </a:pPr>
            <a:r>
              <a:rPr lang="en-US" sz="2400" dirty="0">
                <a:latin typeface="+mj-lt"/>
              </a:rPr>
              <a:t>o/p : A=3AH</a:t>
            </a:r>
          </a:p>
        </p:txBody>
      </p:sp>
      <p:sp>
        <p:nvSpPr>
          <p:cNvPr id="4" name="Slide Number Placeholder 3">
            <a:extLst>
              <a:ext uri="{FF2B5EF4-FFF2-40B4-BE49-F238E27FC236}">
                <a16:creationId xmlns:a16="http://schemas.microsoft.com/office/drawing/2014/main" id="{D2F8AF23-4F78-4BA6-A3C8-4A19FCD052E8}"/>
              </a:ext>
            </a:extLst>
          </p:cNvPr>
          <p:cNvSpPr>
            <a:spLocks noGrp="1"/>
          </p:cNvSpPr>
          <p:nvPr>
            <p:ph type="sldNum" sz="quarter" idx="12"/>
          </p:nvPr>
        </p:nvSpPr>
        <p:spPr/>
        <p:txBody>
          <a:bodyPr/>
          <a:lstStyle/>
          <a:p>
            <a:fld id="{B6F15528-21DE-4FAA-801E-634DDDAF4B2B}" type="slidenum">
              <a:rPr lang="en-US" smtClean="0"/>
              <a:pPr/>
              <a:t>50</a:t>
            </a:fld>
            <a:endParaRPr lang="en-US" dirty="0"/>
          </a:p>
        </p:txBody>
      </p:sp>
      <p:graphicFrame>
        <p:nvGraphicFramePr>
          <p:cNvPr id="5" name="Table 5">
            <a:extLst>
              <a:ext uri="{FF2B5EF4-FFF2-40B4-BE49-F238E27FC236}">
                <a16:creationId xmlns:a16="http://schemas.microsoft.com/office/drawing/2014/main" id="{C2BEBA97-4F2D-4667-87F1-0BDE5ADC5830}"/>
              </a:ext>
            </a:extLst>
          </p:cNvPr>
          <p:cNvGraphicFramePr>
            <a:graphicFrameLocks noGrp="1"/>
          </p:cNvGraphicFramePr>
          <p:nvPr>
            <p:extLst>
              <p:ext uri="{D42A27DB-BD31-4B8C-83A1-F6EECF244321}">
                <p14:modId xmlns:p14="http://schemas.microsoft.com/office/powerpoint/2010/main" val="3973234572"/>
              </p:ext>
            </p:extLst>
          </p:nvPr>
        </p:nvGraphicFramePr>
        <p:xfrm>
          <a:off x="5562600" y="1397000"/>
          <a:ext cx="2057400" cy="1828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4048534092"/>
                    </a:ext>
                  </a:extLst>
                </a:gridCol>
                <a:gridCol w="685800">
                  <a:extLst>
                    <a:ext uri="{9D8B030D-6E8A-4147-A177-3AD203B41FA5}">
                      <a16:colId xmlns:a16="http://schemas.microsoft.com/office/drawing/2014/main" val="7017427"/>
                    </a:ext>
                  </a:extLst>
                </a:gridCol>
                <a:gridCol w="685800">
                  <a:extLst>
                    <a:ext uri="{9D8B030D-6E8A-4147-A177-3AD203B41FA5}">
                      <a16:colId xmlns:a16="http://schemas.microsoft.com/office/drawing/2014/main" val="2196141452"/>
                    </a:ext>
                  </a:extLst>
                </a:gridCol>
              </a:tblGrid>
              <a:tr h="360680">
                <a:tc>
                  <a:txBody>
                    <a:bodyPr/>
                    <a:lstStyle/>
                    <a:p>
                      <a:pPr algn="ctr"/>
                      <a:r>
                        <a:rPr lang="en-US" dirty="0">
                          <a:latin typeface="+mj-lt"/>
                        </a:rPr>
                        <a:t>A</a:t>
                      </a:r>
                    </a:p>
                  </a:txBody>
                  <a:tcPr/>
                </a:tc>
                <a:tc>
                  <a:txBody>
                    <a:bodyPr/>
                    <a:lstStyle/>
                    <a:p>
                      <a:pPr algn="ctr"/>
                      <a:r>
                        <a:rPr lang="en-US" dirty="0">
                          <a:latin typeface="+mj-lt"/>
                        </a:rPr>
                        <a:t>B</a:t>
                      </a:r>
                    </a:p>
                  </a:txBody>
                  <a:tcPr/>
                </a:tc>
                <a:tc>
                  <a:txBody>
                    <a:bodyPr/>
                    <a:lstStyle/>
                    <a:p>
                      <a:pPr algn="ctr"/>
                      <a:r>
                        <a:rPr lang="en-US" dirty="0">
                          <a:latin typeface="+mj-lt"/>
                        </a:rPr>
                        <a:t>O/P</a:t>
                      </a:r>
                    </a:p>
                  </a:txBody>
                  <a:tcPr/>
                </a:tc>
                <a:extLst>
                  <a:ext uri="{0D108BD9-81ED-4DB2-BD59-A6C34878D82A}">
                    <a16:rowId xmlns:a16="http://schemas.microsoft.com/office/drawing/2014/main" val="1659961751"/>
                  </a:ext>
                </a:extLst>
              </a:tr>
              <a:tr h="360680">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0</a:t>
                      </a:r>
                    </a:p>
                  </a:txBody>
                  <a:tcPr/>
                </a:tc>
                <a:extLst>
                  <a:ext uri="{0D108BD9-81ED-4DB2-BD59-A6C34878D82A}">
                    <a16:rowId xmlns:a16="http://schemas.microsoft.com/office/drawing/2014/main" val="1113207835"/>
                  </a:ext>
                </a:extLst>
              </a:tr>
              <a:tr h="360680">
                <a:tc>
                  <a:txBody>
                    <a:bodyPr/>
                    <a:lstStyle/>
                    <a:p>
                      <a:pPr algn="ctr"/>
                      <a:r>
                        <a:rPr lang="en-US" dirty="0">
                          <a:latin typeface="+mj-lt"/>
                        </a:rPr>
                        <a:t>0</a:t>
                      </a:r>
                    </a:p>
                  </a:txBody>
                  <a:tcPr/>
                </a:tc>
                <a:tc>
                  <a:txBody>
                    <a:bodyPr/>
                    <a:lstStyle/>
                    <a:p>
                      <a:pPr algn="ctr"/>
                      <a:r>
                        <a:rPr lang="en-US" dirty="0">
                          <a:latin typeface="+mj-lt"/>
                        </a:rPr>
                        <a:t>1</a:t>
                      </a:r>
                    </a:p>
                  </a:txBody>
                  <a:tcPr/>
                </a:tc>
                <a:tc>
                  <a:txBody>
                    <a:bodyPr/>
                    <a:lstStyle/>
                    <a:p>
                      <a:pPr algn="ctr"/>
                      <a:r>
                        <a:rPr lang="en-US" dirty="0">
                          <a:latin typeface="+mj-lt"/>
                        </a:rPr>
                        <a:t>1</a:t>
                      </a:r>
                    </a:p>
                  </a:txBody>
                  <a:tcPr/>
                </a:tc>
                <a:extLst>
                  <a:ext uri="{0D108BD9-81ED-4DB2-BD59-A6C34878D82A}">
                    <a16:rowId xmlns:a16="http://schemas.microsoft.com/office/drawing/2014/main" val="1465234717"/>
                  </a:ext>
                </a:extLst>
              </a:tr>
              <a:tr h="360680">
                <a:tc>
                  <a:txBody>
                    <a:bodyPr/>
                    <a:lstStyle/>
                    <a:p>
                      <a:pPr algn="ctr"/>
                      <a:r>
                        <a:rPr lang="en-US" dirty="0">
                          <a:latin typeface="+mj-lt"/>
                        </a:rPr>
                        <a:t>1</a:t>
                      </a:r>
                    </a:p>
                  </a:txBody>
                  <a:tcPr/>
                </a:tc>
                <a:tc>
                  <a:txBody>
                    <a:bodyPr/>
                    <a:lstStyle/>
                    <a:p>
                      <a:pPr algn="ctr"/>
                      <a:r>
                        <a:rPr lang="en-US" dirty="0">
                          <a:latin typeface="+mj-lt"/>
                        </a:rPr>
                        <a:t>0</a:t>
                      </a:r>
                    </a:p>
                  </a:txBody>
                  <a:tcPr/>
                </a:tc>
                <a:tc>
                  <a:txBody>
                    <a:bodyPr/>
                    <a:lstStyle/>
                    <a:p>
                      <a:pPr algn="ctr"/>
                      <a:r>
                        <a:rPr lang="en-US" dirty="0">
                          <a:latin typeface="+mj-lt"/>
                        </a:rPr>
                        <a:t>1</a:t>
                      </a:r>
                    </a:p>
                  </a:txBody>
                  <a:tcPr/>
                </a:tc>
                <a:extLst>
                  <a:ext uri="{0D108BD9-81ED-4DB2-BD59-A6C34878D82A}">
                    <a16:rowId xmlns:a16="http://schemas.microsoft.com/office/drawing/2014/main" val="2746657574"/>
                  </a:ext>
                </a:extLst>
              </a:tr>
              <a:tr h="360680">
                <a:tc>
                  <a:txBody>
                    <a:bodyPr/>
                    <a:lstStyle/>
                    <a:p>
                      <a:pPr algn="ctr"/>
                      <a:r>
                        <a:rPr lang="en-US" dirty="0">
                          <a:latin typeface="+mj-lt"/>
                        </a:rPr>
                        <a:t>1</a:t>
                      </a:r>
                    </a:p>
                  </a:txBody>
                  <a:tcPr/>
                </a:tc>
                <a:tc>
                  <a:txBody>
                    <a:bodyPr/>
                    <a:lstStyle/>
                    <a:p>
                      <a:pPr algn="ctr"/>
                      <a:r>
                        <a:rPr lang="en-US" dirty="0">
                          <a:latin typeface="+mj-lt"/>
                        </a:rPr>
                        <a:t>1</a:t>
                      </a:r>
                    </a:p>
                  </a:txBody>
                  <a:tcPr/>
                </a:tc>
                <a:tc>
                  <a:txBody>
                    <a:bodyPr/>
                    <a:lstStyle/>
                    <a:p>
                      <a:pPr algn="ctr"/>
                      <a:r>
                        <a:rPr lang="en-US" dirty="0">
                          <a:latin typeface="+mj-lt"/>
                        </a:rPr>
                        <a:t>0</a:t>
                      </a:r>
                    </a:p>
                  </a:txBody>
                  <a:tcPr/>
                </a:tc>
                <a:extLst>
                  <a:ext uri="{0D108BD9-81ED-4DB2-BD59-A6C34878D82A}">
                    <a16:rowId xmlns:a16="http://schemas.microsoft.com/office/drawing/2014/main" val="3743569530"/>
                  </a:ext>
                </a:extLst>
              </a:tr>
            </a:tbl>
          </a:graphicData>
        </a:graphic>
      </p:graphicFrame>
      <p:graphicFrame>
        <p:nvGraphicFramePr>
          <p:cNvPr id="8" name="Table 8">
            <a:extLst>
              <a:ext uri="{FF2B5EF4-FFF2-40B4-BE49-F238E27FC236}">
                <a16:creationId xmlns:a16="http://schemas.microsoft.com/office/drawing/2014/main" id="{D3E3429F-D863-4F8F-9955-E5D578379F4A}"/>
              </a:ext>
            </a:extLst>
          </p:cNvPr>
          <p:cNvGraphicFramePr>
            <a:graphicFrameLocks noGrp="1"/>
          </p:cNvGraphicFramePr>
          <p:nvPr>
            <p:extLst>
              <p:ext uri="{D42A27DB-BD31-4B8C-83A1-F6EECF244321}">
                <p14:modId xmlns:p14="http://schemas.microsoft.com/office/powerpoint/2010/main" val="729699810"/>
              </p:ext>
            </p:extLst>
          </p:nvPr>
        </p:nvGraphicFramePr>
        <p:xfrm>
          <a:off x="2718618" y="4622800"/>
          <a:ext cx="5663381" cy="1574800"/>
        </p:xfrm>
        <a:graphic>
          <a:graphicData uri="http://schemas.openxmlformats.org/drawingml/2006/table">
            <a:tbl>
              <a:tblPr firstRow="1" bandRow="1">
                <a:tableStyleId>{F5AB1C69-6EDB-4FF4-983F-18BD219EF322}</a:tableStyleId>
              </a:tblPr>
              <a:tblGrid>
                <a:gridCol w="5663381">
                  <a:extLst>
                    <a:ext uri="{9D8B030D-6E8A-4147-A177-3AD203B41FA5}">
                      <a16:colId xmlns:a16="http://schemas.microsoft.com/office/drawing/2014/main" val="428553563"/>
                    </a:ext>
                  </a:extLst>
                </a:gridCol>
              </a:tblGrid>
              <a:tr h="1574800">
                <a:tc>
                  <a:txBody>
                    <a:bodyPr/>
                    <a:lstStyle/>
                    <a:p>
                      <a:pPr algn="ctr"/>
                      <a:r>
                        <a:rPr lang="en-US" sz="3200" dirty="0">
                          <a:latin typeface="+mj-lt"/>
                        </a:rPr>
                        <a:t>B2H:           1 0  1  1     0 0 1 0</a:t>
                      </a:r>
                    </a:p>
                    <a:p>
                      <a:pPr algn="ctr"/>
                      <a:r>
                        <a:rPr lang="en-US" sz="3200" dirty="0">
                          <a:latin typeface="+mj-lt"/>
                        </a:rPr>
                        <a:t>88H:          1 0 0 0        1 0 0 0</a:t>
                      </a:r>
                    </a:p>
                    <a:p>
                      <a:pPr algn="ctr"/>
                      <a:r>
                        <a:rPr lang="en-US" sz="3200" dirty="0" err="1">
                          <a:latin typeface="+mj-lt"/>
                        </a:rPr>
                        <a:t>Xoring</a:t>
                      </a:r>
                      <a:r>
                        <a:rPr lang="en-US" sz="3200" dirty="0">
                          <a:latin typeface="+mj-lt"/>
                        </a:rPr>
                        <a:t>:      0 0 1  1      1 0 1 0</a:t>
                      </a:r>
                    </a:p>
                  </a:txBody>
                  <a:tcPr/>
                </a:tc>
                <a:extLst>
                  <a:ext uri="{0D108BD9-81ED-4DB2-BD59-A6C34878D82A}">
                    <a16:rowId xmlns:a16="http://schemas.microsoft.com/office/drawing/2014/main" val="2514160951"/>
                  </a:ext>
                </a:extLst>
              </a:tr>
            </a:tbl>
          </a:graphicData>
        </a:graphic>
      </p:graphicFrame>
    </p:spTree>
    <p:extLst>
      <p:ext uri="{BB962C8B-B14F-4D97-AF65-F5344CB8AC3E}">
        <p14:creationId xmlns:p14="http://schemas.microsoft.com/office/powerpoint/2010/main" val="17131361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3399-C7CA-4CCD-A3DD-095260713966}"/>
              </a:ext>
            </a:extLst>
          </p:cNvPr>
          <p:cNvSpPr>
            <a:spLocks noGrp="1"/>
          </p:cNvSpPr>
          <p:nvPr>
            <p:ph type="title"/>
          </p:nvPr>
        </p:nvSpPr>
        <p:spPr>
          <a:xfrm>
            <a:off x="457200" y="241976"/>
            <a:ext cx="8229600" cy="1143000"/>
          </a:xfrm>
        </p:spPr>
        <p:txBody>
          <a:bodyPr>
            <a:noAutofit/>
          </a:bodyPr>
          <a:lstStyle/>
          <a:p>
            <a:pPr marL="571500" indent="-571500">
              <a:buFont typeface="Wingdings" panose="05000000000000000000" pitchFamily="2" charset="2"/>
              <a:buChar char="v"/>
            </a:pPr>
            <a:r>
              <a:rPr lang="en-US" sz="2800" dirty="0"/>
              <a:t>Assume register D contains A6H.WAP to set D0 bit, reset D1 and D7 bits and complement D4 and D5 bits.</a:t>
            </a:r>
          </a:p>
        </p:txBody>
      </p:sp>
      <p:sp>
        <p:nvSpPr>
          <p:cNvPr id="3" name="Content Placeholder 2">
            <a:extLst>
              <a:ext uri="{FF2B5EF4-FFF2-40B4-BE49-F238E27FC236}">
                <a16:creationId xmlns:a16="http://schemas.microsoft.com/office/drawing/2014/main" id="{51AEC04D-B799-42CA-A8AD-D0B23AA91426}"/>
              </a:ext>
            </a:extLst>
          </p:cNvPr>
          <p:cNvSpPr>
            <a:spLocks noGrp="1"/>
          </p:cNvSpPr>
          <p:nvPr>
            <p:ph idx="1"/>
          </p:nvPr>
        </p:nvSpPr>
        <p:spPr>
          <a:xfrm>
            <a:off x="494071" y="1544782"/>
            <a:ext cx="8229600" cy="4648292"/>
          </a:xfrm>
        </p:spPr>
        <p:txBody>
          <a:bodyPr/>
          <a:lstStyle/>
          <a:p>
            <a:pPr marL="0" indent="0">
              <a:buNone/>
            </a:pPr>
            <a:r>
              <a:rPr lang="en-US" dirty="0">
                <a:latin typeface="+mj-lt"/>
              </a:rPr>
              <a:t>MVI D,A6H</a:t>
            </a:r>
          </a:p>
          <a:p>
            <a:pPr marL="0" indent="0">
              <a:buNone/>
            </a:pPr>
            <a:r>
              <a:rPr lang="en-US" dirty="0">
                <a:latin typeface="+mj-lt"/>
              </a:rPr>
              <a:t>MOV A,D</a:t>
            </a:r>
          </a:p>
          <a:p>
            <a:pPr marL="0" indent="0">
              <a:buNone/>
            </a:pPr>
            <a:r>
              <a:rPr lang="en-US" dirty="0">
                <a:latin typeface="+mj-lt"/>
              </a:rPr>
              <a:t>ORI 01H</a:t>
            </a:r>
          </a:p>
          <a:p>
            <a:pPr marL="0" indent="0">
              <a:buNone/>
            </a:pPr>
            <a:r>
              <a:rPr lang="en-US" dirty="0">
                <a:latin typeface="+mj-lt"/>
              </a:rPr>
              <a:t>ANI 7DH</a:t>
            </a:r>
          </a:p>
          <a:p>
            <a:pPr marL="0" indent="0">
              <a:buNone/>
            </a:pPr>
            <a:r>
              <a:rPr lang="en-US" dirty="0">
                <a:latin typeface="+mj-lt"/>
              </a:rPr>
              <a:t>XRI 30H</a:t>
            </a:r>
          </a:p>
          <a:p>
            <a:pPr marL="0" indent="0">
              <a:buNone/>
            </a:pPr>
            <a:r>
              <a:rPr lang="en-US" dirty="0">
                <a:latin typeface="+mj-lt"/>
              </a:rPr>
              <a:t>MOV D,A</a:t>
            </a:r>
          </a:p>
          <a:p>
            <a:pPr marL="0" indent="0">
              <a:buNone/>
            </a:pPr>
            <a:r>
              <a:rPr lang="en-US" dirty="0">
                <a:latin typeface="+mj-lt"/>
              </a:rPr>
              <a:t>HLT</a:t>
            </a:r>
          </a:p>
        </p:txBody>
      </p:sp>
      <p:sp>
        <p:nvSpPr>
          <p:cNvPr id="4" name="Slide Number Placeholder 3">
            <a:extLst>
              <a:ext uri="{FF2B5EF4-FFF2-40B4-BE49-F238E27FC236}">
                <a16:creationId xmlns:a16="http://schemas.microsoft.com/office/drawing/2014/main" id="{9FA1C04B-368D-4209-9D15-373D90F80AD4}"/>
              </a:ext>
            </a:extLst>
          </p:cNvPr>
          <p:cNvSpPr>
            <a:spLocks noGrp="1"/>
          </p:cNvSpPr>
          <p:nvPr>
            <p:ph type="sldNum" sz="quarter" idx="12"/>
          </p:nvPr>
        </p:nvSpPr>
        <p:spPr/>
        <p:txBody>
          <a:bodyPr/>
          <a:lstStyle/>
          <a:p>
            <a:fld id="{B6F15528-21DE-4FAA-801E-634DDDAF4B2B}" type="slidenum">
              <a:rPr lang="en-US" smtClean="0"/>
              <a:pPr/>
              <a:t>51</a:t>
            </a:fld>
            <a:endParaRPr lang="en-US" dirty="0"/>
          </a:p>
        </p:txBody>
      </p:sp>
      <p:graphicFrame>
        <p:nvGraphicFramePr>
          <p:cNvPr id="5" name="Table 5">
            <a:extLst>
              <a:ext uri="{FF2B5EF4-FFF2-40B4-BE49-F238E27FC236}">
                <a16:creationId xmlns:a16="http://schemas.microsoft.com/office/drawing/2014/main" id="{206A5A7A-BBD0-404A-9B29-4C9AA56BCA6E}"/>
              </a:ext>
            </a:extLst>
          </p:cNvPr>
          <p:cNvGraphicFramePr>
            <a:graphicFrameLocks noGrp="1"/>
          </p:cNvGraphicFramePr>
          <p:nvPr>
            <p:extLst>
              <p:ext uri="{D42A27DB-BD31-4B8C-83A1-F6EECF244321}">
                <p14:modId xmlns:p14="http://schemas.microsoft.com/office/powerpoint/2010/main" val="118231455"/>
              </p:ext>
            </p:extLst>
          </p:nvPr>
        </p:nvGraphicFramePr>
        <p:xfrm>
          <a:off x="2667000" y="2895600"/>
          <a:ext cx="4800601" cy="2566554"/>
        </p:xfrm>
        <a:graphic>
          <a:graphicData uri="http://schemas.openxmlformats.org/drawingml/2006/table">
            <a:tbl>
              <a:tblPr firstRow="1" bandRow="1">
                <a:tableStyleId>{5940675A-B579-460E-94D1-54222C63F5DA}</a:tableStyleId>
              </a:tblPr>
              <a:tblGrid>
                <a:gridCol w="478384">
                  <a:extLst>
                    <a:ext uri="{9D8B030D-6E8A-4147-A177-3AD203B41FA5}">
                      <a16:colId xmlns:a16="http://schemas.microsoft.com/office/drawing/2014/main" val="2100999587"/>
                    </a:ext>
                  </a:extLst>
                </a:gridCol>
                <a:gridCol w="478384">
                  <a:extLst>
                    <a:ext uri="{9D8B030D-6E8A-4147-A177-3AD203B41FA5}">
                      <a16:colId xmlns:a16="http://schemas.microsoft.com/office/drawing/2014/main" val="4270382589"/>
                    </a:ext>
                  </a:extLst>
                </a:gridCol>
                <a:gridCol w="478384">
                  <a:extLst>
                    <a:ext uri="{9D8B030D-6E8A-4147-A177-3AD203B41FA5}">
                      <a16:colId xmlns:a16="http://schemas.microsoft.com/office/drawing/2014/main" val="1242942559"/>
                    </a:ext>
                  </a:extLst>
                </a:gridCol>
                <a:gridCol w="478384">
                  <a:extLst>
                    <a:ext uri="{9D8B030D-6E8A-4147-A177-3AD203B41FA5}">
                      <a16:colId xmlns:a16="http://schemas.microsoft.com/office/drawing/2014/main" val="332473758"/>
                    </a:ext>
                  </a:extLst>
                </a:gridCol>
                <a:gridCol w="478384">
                  <a:extLst>
                    <a:ext uri="{9D8B030D-6E8A-4147-A177-3AD203B41FA5}">
                      <a16:colId xmlns:a16="http://schemas.microsoft.com/office/drawing/2014/main" val="3444362948"/>
                    </a:ext>
                  </a:extLst>
                </a:gridCol>
                <a:gridCol w="478384">
                  <a:extLst>
                    <a:ext uri="{9D8B030D-6E8A-4147-A177-3AD203B41FA5}">
                      <a16:colId xmlns:a16="http://schemas.microsoft.com/office/drawing/2014/main" val="1071499354"/>
                    </a:ext>
                  </a:extLst>
                </a:gridCol>
                <a:gridCol w="478384">
                  <a:extLst>
                    <a:ext uri="{9D8B030D-6E8A-4147-A177-3AD203B41FA5}">
                      <a16:colId xmlns:a16="http://schemas.microsoft.com/office/drawing/2014/main" val="1800479447"/>
                    </a:ext>
                  </a:extLst>
                </a:gridCol>
                <a:gridCol w="478384">
                  <a:extLst>
                    <a:ext uri="{9D8B030D-6E8A-4147-A177-3AD203B41FA5}">
                      <a16:colId xmlns:a16="http://schemas.microsoft.com/office/drawing/2014/main" val="399485959"/>
                    </a:ext>
                  </a:extLst>
                </a:gridCol>
                <a:gridCol w="973529">
                  <a:extLst>
                    <a:ext uri="{9D8B030D-6E8A-4147-A177-3AD203B41FA5}">
                      <a16:colId xmlns:a16="http://schemas.microsoft.com/office/drawing/2014/main" val="2319355965"/>
                    </a:ext>
                  </a:extLst>
                </a:gridCol>
              </a:tblGrid>
              <a:tr h="533400">
                <a:tc>
                  <a:txBody>
                    <a:bodyPr/>
                    <a:lstStyle/>
                    <a:p>
                      <a:pPr algn="ctr"/>
                      <a:r>
                        <a:rPr lang="en-US" dirty="0">
                          <a:latin typeface="+mj-lt"/>
                        </a:rPr>
                        <a:t>D7</a:t>
                      </a:r>
                    </a:p>
                  </a:txBody>
                  <a:tcPr/>
                </a:tc>
                <a:tc>
                  <a:txBody>
                    <a:bodyPr/>
                    <a:lstStyle/>
                    <a:p>
                      <a:pPr algn="ctr"/>
                      <a:r>
                        <a:rPr lang="en-US" dirty="0">
                          <a:latin typeface="+mj-lt"/>
                        </a:rPr>
                        <a:t>D6</a:t>
                      </a:r>
                    </a:p>
                  </a:txBody>
                  <a:tcPr/>
                </a:tc>
                <a:tc>
                  <a:txBody>
                    <a:bodyPr/>
                    <a:lstStyle/>
                    <a:p>
                      <a:pPr algn="ctr"/>
                      <a:r>
                        <a:rPr lang="en-US" dirty="0">
                          <a:latin typeface="+mj-lt"/>
                        </a:rPr>
                        <a:t>D5</a:t>
                      </a:r>
                    </a:p>
                  </a:txBody>
                  <a:tcPr/>
                </a:tc>
                <a:tc>
                  <a:txBody>
                    <a:bodyPr/>
                    <a:lstStyle/>
                    <a:p>
                      <a:pPr algn="ctr"/>
                      <a:r>
                        <a:rPr lang="en-US" dirty="0">
                          <a:latin typeface="+mj-lt"/>
                        </a:rPr>
                        <a:t>D4</a:t>
                      </a:r>
                    </a:p>
                  </a:txBody>
                  <a:tcPr/>
                </a:tc>
                <a:tc>
                  <a:txBody>
                    <a:bodyPr/>
                    <a:lstStyle/>
                    <a:p>
                      <a:pPr algn="ctr"/>
                      <a:r>
                        <a:rPr lang="en-US" dirty="0">
                          <a:latin typeface="+mj-lt"/>
                        </a:rPr>
                        <a:t>D3</a:t>
                      </a:r>
                    </a:p>
                  </a:txBody>
                  <a:tcPr/>
                </a:tc>
                <a:tc>
                  <a:txBody>
                    <a:bodyPr/>
                    <a:lstStyle/>
                    <a:p>
                      <a:pPr algn="ctr"/>
                      <a:r>
                        <a:rPr lang="en-US" dirty="0">
                          <a:latin typeface="+mj-lt"/>
                        </a:rPr>
                        <a:t>D2</a:t>
                      </a:r>
                    </a:p>
                  </a:txBody>
                  <a:tcPr/>
                </a:tc>
                <a:tc>
                  <a:txBody>
                    <a:bodyPr/>
                    <a:lstStyle/>
                    <a:p>
                      <a:pPr algn="ctr"/>
                      <a:r>
                        <a:rPr lang="en-US" dirty="0">
                          <a:latin typeface="+mj-lt"/>
                        </a:rPr>
                        <a:t>D1</a:t>
                      </a:r>
                    </a:p>
                  </a:txBody>
                  <a:tcPr/>
                </a:tc>
                <a:tc>
                  <a:txBody>
                    <a:bodyPr/>
                    <a:lstStyle/>
                    <a:p>
                      <a:pPr algn="ctr"/>
                      <a:r>
                        <a:rPr lang="en-US" dirty="0">
                          <a:latin typeface="+mj-lt"/>
                        </a:rPr>
                        <a:t>D0</a:t>
                      </a:r>
                    </a:p>
                  </a:txBody>
                  <a:tcPr/>
                </a:tc>
                <a:tc>
                  <a:txBody>
                    <a:bodyPr/>
                    <a:lstStyle/>
                    <a:p>
                      <a:pPr algn="ctr"/>
                      <a:endParaRPr lang="en-US" dirty="0">
                        <a:latin typeface="+mj-lt"/>
                      </a:endParaRPr>
                    </a:p>
                  </a:txBody>
                  <a:tcPr/>
                </a:tc>
                <a:extLst>
                  <a:ext uri="{0D108BD9-81ED-4DB2-BD59-A6C34878D82A}">
                    <a16:rowId xmlns:a16="http://schemas.microsoft.com/office/drawing/2014/main" val="3988299712"/>
                  </a:ext>
                </a:extLst>
              </a:tr>
              <a:tr h="512618">
                <a:tc>
                  <a:txBody>
                    <a:bodyPr/>
                    <a:lstStyle/>
                    <a:p>
                      <a:pPr algn="ctr"/>
                      <a:r>
                        <a:rPr lang="en-US" dirty="0">
                          <a:latin typeface="+mj-lt"/>
                        </a:rPr>
                        <a:t>1</a:t>
                      </a:r>
                    </a:p>
                  </a:txBody>
                  <a:tcPr/>
                </a:tc>
                <a:tc>
                  <a:txBody>
                    <a:bodyPr/>
                    <a:lstStyle/>
                    <a:p>
                      <a:pPr algn="ctr"/>
                      <a:r>
                        <a:rPr lang="en-US" dirty="0">
                          <a:latin typeface="+mj-lt"/>
                        </a:rPr>
                        <a:t>0</a:t>
                      </a:r>
                    </a:p>
                  </a:txBody>
                  <a:tcPr/>
                </a:tc>
                <a:tc>
                  <a:txBody>
                    <a:bodyPr/>
                    <a:lstStyle/>
                    <a:p>
                      <a:pPr algn="ctr"/>
                      <a:r>
                        <a:rPr lang="en-US" dirty="0">
                          <a:latin typeface="+mj-lt"/>
                        </a:rPr>
                        <a:t>1</a:t>
                      </a:r>
                    </a:p>
                  </a:txBody>
                  <a:tcPr/>
                </a:tc>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1</a:t>
                      </a:r>
                    </a:p>
                  </a:txBody>
                  <a:tcPr/>
                </a:tc>
                <a:tc>
                  <a:txBody>
                    <a:bodyPr/>
                    <a:lstStyle/>
                    <a:p>
                      <a:pPr algn="ctr"/>
                      <a:r>
                        <a:rPr lang="en-US" dirty="0">
                          <a:latin typeface="+mj-lt"/>
                        </a:rPr>
                        <a:t>1</a:t>
                      </a:r>
                    </a:p>
                  </a:txBody>
                  <a:tcPr/>
                </a:tc>
                <a:tc>
                  <a:txBody>
                    <a:bodyPr/>
                    <a:lstStyle/>
                    <a:p>
                      <a:pPr algn="ctr"/>
                      <a:r>
                        <a:rPr lang="en-US" dirty="0">
                          <a:latin typeface="+mj-lt"/>
                        </a:rPr>
                        <a:t>0</a:t>
                      </a:r>
                    </a:p>
                  </a:txBody>
                  <a:tcPr/>
                </a:tc>
                <a:tc>
                  <a:txBody>
                    <a:bodyPr/>
                    <a:lstStyle/>
                    <a:p>
                      <a:pPr algn="ctr"/>
                      <a:r>
                        <a:rPr lang="en-US" dirty="0">
                          <a:latin typeface="+mj-lt"/>
                        </a:rPr>
                        <a:t>=A6H</a:t>
                      </a:r>
                    </a:p>
                  </a:txBody>
                  <a:tcPr/>
                </a:tc>
                <a:extLst>
                  <a:ext uri="{0D108BD9-81ED-4DB2-BD59-A6C34878D82A}">
                    <a16:rowId xmlns:a16="http://schemas.microsoft.com/office/drawing/2014/main" val="1504178959"/>
                  </a:ext>
                </a:extLst>
              </a:tr>
              <a:tr h="495300">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1</a:t>
                      </a:r>
                    </a:p>
                  </a:txBody>
                  <a:tcPr/>
                </a:tc>
                <a:tc>
                  <a:txBody>
                    <a:bodyPr/>
                    <a:lstStyle/>
                    <a:p>
                      <a:pPr algn="ctr"/>
                      <a:r>
                        <a:rPr lang="en-US" dirty="0">
                          <a:latin typeface="+mj-lt"/>
                        </a:rPr>
                        <a:t>=01H</a:t>
                      </a:r>
                    </a:p>
                  </a:txBody>
                  <a:tcPr/>
                </a:tc>
                <a:extLst>
                  <a:ext uri="{0D108BD9-81ED-4DB2-BD59-A6C34878D82A}">
                    <a16:rowId xmlns:a16="http://schemas.microsoft.com/office/drawing/2014/main" val="310708262"/>
                  </a:ext>
                </a:extLst>
              </a:tr>
              <a:tr h="512618">
                <a:tc>
                  <a:txBody>
                    <a:bodyPr/>
                    <a:lstStyle/>
                    <a:p>
                      <a:pPr algn="ctr"/>
                      <a:r>
                        <a:rPr lang="en-US" dirty="0">
                          <a:latin typeface="+mj-lt"/>
                        </a:rPr>
                        <a:t>0</a:t>
                      </a:r>
                    </a:p>
                  </a:txBody>
                  <a:tcPr/>
                </a:tc>
                <a:tc>
                  <a:txBody>
                    <a:bodyPr/>
                    <a:lstStyle/>
                    <a:p>
                      <a:pPr algn="ctr"/>
                      <a:r>
                        <a:rPr lang="en-US" dirty="0">
                          <a:latin typeface="+mj-lt"/>
                        </a:rPr>
                        <a:t>1</a:t>
                      </a:r>
                    </a:p>
                  </a:txBody>
                  <a:tcPr/>
                </a:tc>
                <a:tc>
                  <a:txBody>
                    <a:bodyPr/>
                    <a:lstStyle/>
                    <a:p>
                      <a:pPr algn="ctr"/>
                      <a:r>
                        <a:rPr lang="en-US" dirty="0">
                          <a:latin typeface="+mj-lt"/>
                        </a:rPr>
                        <a:t>1</a:t>
                      </a:r>
                    </a:p>
                  </a:txBody>
                  <a:tcPr/>
                </a:tc>
                <a:tc>
                  <a:txBody>
                    <a:bodyPr/>
                    <a:lstStyle/>
                    <a:p>
                      <a:pPr algn="ctr"/>
                      <a:r>
                        <a:rPr lang="en-US" dirty="0">
                          <a:latin typeface="+mj-lt"/>
                        </a:rPr>
                        <a:t>1</a:t>
                      </a:r>
                    </a:p>
                  </a:txBody>
                  <a:tcPr/>
                </a:tc>
                <a:tc>
                  <a:txBody>
                    <a:bodyPr/>
                    <a:lstStyle/>
                    <a:p>
                      <a:pPr algn="ctr"/>
                      <a:r>
                        <a:rPr lang="en-US" dirty="0">
                          <a:latin typeface="+mj-lt"/>
                        </a:rPr>
                        <a:t>1</a:t>
                      </a:r>
                    </a:p>
                  </a:txBody>
                  <a:tcPr/>
                </a:tc>
                <a:tc>
                  <a:txBody>
                    <a:bodyPr/>
                    <a:lstStyle/>
                    <a:p>
                      <a:pPr algn="ctr"/>
                      <a:r>
                        <a:rPr lang="en-US" dirty="0">
                          <a:latin typeface="+mj-lt"/>
                        </a:rPr>
                        <a:t>1</a:t>
                      </a:r>
                    </a:p>
                  </a:txBody>
                  <a:tcPr/>
                </a:tc>
                <a:tc>
                  <a:txBody>
                    <a:bodyPr/>
                    <a:lstStyle/>
                    <a:p>
                      <a:pPr algn="ctr"/>
                      <a:r>
                        <a:rPr lang="en-US" dirty="0">
                          <a:latin typeface="+mj-lt"/>
                        </a:rPr>
                        <a:t>0</a:t>
                      </a:r>
                    </a:p>
                  </a:txBody>
                  <a:tcPr/>
                </a:tc>
                <a:tc>
                  <a:txBody>
                    <a:bodyPr/>
                    <a:lstStyle/>
                    <a:p>
                      <a:pPr algn="ctr"/>
                      <a:r>
                        <a:rPr lang="en-US" dirty="0">
                          <a:latin typeface="+mj-lt"/>
                        </a:rPr>
                        <a:t>1</a:t>
                      </a:r>
                    </a:p>
                  </a:txBody>
                  <a:tcPr/>
                </a:tc>
                <a:tc>
                  <a:txBody>
                    <a:bodyPr/>
                    <a:lstStyle/>
                    <a:p>
                      <a:pPr algn="ctr"/>
                      <a:r>
                        <a:rPr lang="en-US" dirty="0">
                          <a:latin typeface="+mj-lt"/>
                        </a:rPr>
                        <a:t>=7DH</a:t>
                      </a:r>
                    </a:p>
                  </a:txBody>
                  <a:tcPr/>
                </a:tc>
                <a:extLst>
                  <a:ext uri="{0D108BD9-81ED-4DB2-BD59-A6C34878D82A}">
                    <a16:rowId xmlns:a16="http://schemas.microsoft.com/office/drawing/2014/main" val="56243074"/>
                  </a:ext>
                </a:extLst>
              </a:tr>
              <a:tr h="512618">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1</a:t>
                      </a:r>
                    </a:p>
                  </a:txBody>
                  <a:tcPr/>
                </a:tc>
                <a:tc>
                  <a:txBody>
                    <a:bodyPr/>
                    <a:lstStyle/>
                    <a:p>
                      <a:pPr algn="ctr"/>
                      <a:r>
                        <a:rPr lang="en-US" dirty="0">
                          <a:latin typeface="+mj-lt"/>
                        </a:rPr>
                        <a:t>1</a:t>
                      </a:r>
                    </a:p>
                  </a:txBody>
                  <a:tcPr/>
                </a:tc>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0</a:t>
                      </a:r>
                    </a:p>
                  </a:txBody>
                  <a:tcPr/>
                </a:tc>
                <a:tc>
                  <a:txBody>
                    <a:bodyPr/>
                    <a:lstStyle/>
                    <a:p>
                      <a:pPr algn="ctr"/>
                      <a:r>
                        <a:rPr lang="en-US" dirty="0">
                          <a:latin typeface="+mj-lt"/>
                        </a:rPr>
                        <a:t>=30H</a:t>
                      </a:r>
                    </a:p>
                  </a:txBody>
                  <a:tcPr/>
                </a:tc>
                <a:extLst>
                  <a:ext uri="{0D108BD9-81ED-4DB2-BD59-A6C34878D82A}">
                    <a16:rowId xmlns:a16="http://schemas.microsoft.com/office/drawing/2014/main" val="3073869392"/>
                  </a:ext>
                </a:extLst>
              </a:tr>
            </a:tbl>
          </a:graphicData>
        </a:graphic>
      </p:graphicFrame>
    </p:spTree>
    <p:extLst>
      <p:ext uri="{BB962C8B-B14F-4D97-AF65-F5344CB8AC3E}">
        <p14:creationId xmlns:p14="http://schemas.microsoft.com/office/powerpoint/2010/main" val="3175643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AAB2-8D2B-4C9A-9312-0557F5669B37}"/>
              </a:ext>
            </a:extLst>
          </p:cNvPr>
          <p:cNvSpPr>
            <a:spLocks noGrp="1"/>
          </p:cNvSpPr>
          <p:nvPr>
            <p:ph type="title"/>
          </p:nvPr>
        </p:nvSpPr>
        <p:spPr>
          <a:xfrm>
            <a:off x="457200" y="704088"/>
            <a:ext cx="8229600" cy="591312"/>
          </a:xfrm>
        </p:spPr>
        <p:txBody>
          <a:bodyPr>
            <a:normAutofit fontScale="90000"/>
          </a:bodyPr>
          <a:lstStyle/>
          <a:p>
            <a:r>
              <a:rPr lang="en-US" sz="4000" dirty="0" smtClean="0">
                <a:solidFill>
                  <a:srgbClr val="0070C0"/>
                </a:solidFill>
                <a:latin typeface="Calibri" panose="020F0502020204030204" pitchFamily="34" charset="0"/>
              </a:rPr>
              <a:t>4</a:t>
            </a:r>
            <a:r>
              <a:rPr lang="en-US" sz="4000" b="0" i="0" u="none" strike="noStrike" baseline="0" dirty="0" smtClean="0">
                <a:solidFill>
                  <a:srgbClr val="0070C0"/>
                </a:solidFill>
                <a:latin typeface="Calibri" panose="020F0502020204030204" pitchFamily="34" charset="0"/>
              </a:rPr>
              <a:t>. </a:t>
            </a:r>
            <a:r>
              <a:rPr lang="en-US" sz="4000" b="1" i="0" u="none" strike="noStrike" baseline="0" dirty="0">
                <a:solidFill>
                  <a:srgbClr val="0070C0"/>
                </a:solidFill>
                <a:latin typeface="Calibri" panose="020F0502020204030204" pitchFamily="34" charset="0"/>
              </a:rPr>
              <a:t>Branching Group Instructions:</a:t>
            </a:r>
            <a:endParaRPr lang="en-US" sz="3600" dirty="0">
              <a:solidFill>
                <a:srgbClr val="0070C0"/>
              </a:solidFill>
            </a:endParaRPr>
          </a:p>
        </p:txBody>
      </p:sp>
      <p:sp>
        <p:nvSpPr>
          <p:cNvPr id="3" name="Content Placeholder 2">
            <a:extLst>
              <a:ext uri="{FF2B5EF4-FFF2-40B4-BE49-F238E27FC236}">
                <a16:creationId xmlns:a16="http://schemas.microsoft.com/office/drawing/2014/main" id="{35E40144-7192-4B1B-9F3D-CF35BFD19CD7}"/>
              </a:ext>
            </a:extLst>
          </p:cNvPr>
          <p:cNvSpPr>
            <a:spLocks noGrp="1"/>
          </p:cNvSpPr>
          <p:nvPr>
            <p:ph idx="1"/>
          </p:nvPr>
        </p:nvSpPr>
        <p:spPr>
          <a:xfrm>
            <a:off x="457200" y="1600200"/>
            <a:ext cx="8229600" cy="4724400"/>
          </a:xfrm>
        </p:spPr>
        <p:txBody>
          <a:bodyPr>
            <a:normAutofit lnSpcReduction="10000"/>
          </a:bodyPr>
          <a:lstStyle/>
          <a:p>
            <a:r>
              <a:rPr lang="en-US" sz="2800" b="0" i="0" u="none" strike="noStrike" baseline="0" dirty="0">
                <a:solidFill>
                  <a:srgbClr val="000000"/>
                </a:solidFill>
                <a:latin typeface="Calibri" panose="020F0502020204030204" pitchFamily="34" charset="0"/>
              </a:rPr>
              <a:t>instruct the microprocessor to go to a different memory location and continue executing machine codes from that new location. </a:t>
            </a:r>
            <a:endParaRPr lang="en-US" sz="2800" dirty="0">
              <a:solidFill>
                <a:srgbClr val="000000"/>
              </a:solidFill>
              <a:latin typeface="Calibri" panose="020F0502020204030204" pitchFamily="34" charset="0"/>
            </a:endParaRPr>
          </a:p>
          <a:p>
            <a:r>
              <a:rPr lang="en-US" sz="2800" b="0" i="0" u="none" strike="noStrike" baseline="0" dirty="0">
                <a:solidFill>
                  <a:srgbClr val="000000"/>
                </a:solidFill>
                <a:latin typeface="Calibri" panose="020F0502020204030204" pitchFamily="34" charset="0"/>
              </a:rPr>
              <a:t>allow the microprocessor to change the sequence of a program, either unconditionally or under certain test conditions.</a:t>
            </a:r>
          </a:p>
          <a:p>
            <a:pPr marL="0" indent="0">
              <a:buNone/>
            </a:pPr>
            <a:r>
              <a:rPr lang="en-US" sz="3600" b="1" dirty="0">
                <a:solidFill>
                  <a:srgbClr val="000000"/>
                </a:solidFill>
                <a:latin typeface="Calibri" panose="020F0502020204030204" pitchFamily="34" charset="0"/>
              </a:rPr>
              <a:t>3</a:t>
            </a:r>
            <a:r>
              <a:rPr lang="en-US" sz="3600" b="1" i="0" u="none" strike="noStrike" baseline="0" dirty="0">
                <a:solidFill>
                  <a:srgbClr val="000000"/>
                </a:solidFill>
                <a:latin typeface="Calibri" panose="020F0502020204030204" pitchFamily="34" charset="0"/>
              </a:rPr>
              <a:t> groups: </a:t>
            </a:r>
          </a:p>
          <a:p>
            <a:pPr marL="342900" indent="-342900">
              <a:buFont typeface="+mj-lt"/>
              <a:buAutoNum type="arabicPeriod"/>
            </a:pPr>
            <a:r>
              <a:rPr lang="en-US" sz="2800" b="1" i="0" u="none" strike="noStrike" baseline="0">
                <a:solidFill>
                  <a:srgbClr val="000000"/>
                </a:solidFill>
                <a:latin typeface="Calibri" panose="020F0502020204030204" pitchFamily="34" charset="0"/>
              </a:rPr>
              <a:t> </a:t>
            </a:r>
            <a:r>
              <a:rPr lang="en-US" sz="2800" b="1" i="0" u="none" strike="noStrike" baseline="0" smtClean="0">
                <a:solidFill>
                  <a:srgbClr val="000000"/>
                </a:solidFill>
                <a:latin typeface="Calibri" panose="020F0502020204030204" pitchFamily="34" charset="0"/>
              </a:rPr>
              <a:t>Jump </a:t>
            </a:r>
            <a:r>
              <a:rPr lang="en-US" sz="2800" b="1" i="0" u="none" strike="noStrike" baseline="0" dirty="0">
                <a:solidFill>
                  <a:srgbClr val="000000"/>
                </a:solidFill>
                <a:latin typeface="Calibri" panose="020F0502020204030204" pitchFamily="34" charset="0"/>
              </a:rPr>
              <a:t>instructions </a:t>
            </a:r>
          </a:p>
          <a:p>
            <a:pPr marL="342900" indent="-342900">
              <a:buFont typeface="+mj-lt"/>
              <a:buAutoNum type="arabicPeriod"/>
            </a:pPr>
            <a:r>
              <a:rPr lang="en-US" sz="2800" b="1" i="0" u="none" strike="noStrike" baseline="0" dirty="0">
                <a:solidFill>
                  <a:srgbClr val="000000"/>
                </a:solidFill>
                <a:latin typeface="Calibri" panose="020F0502020204030204" pitchFamily="34" charset="0"/>
              </a:rPr>
              <a:t> Call and return instruction </a:t>
            </a:r>
          </a:p>
          <a:p>
            <a:pPr marL="342900" indent="-342900">
              <a:buFont typeface="+mj-lt"/>
              <a:buAutoNum type="arabicPeriod"/>
            </a:pPr>
            <a:r>
              <a:rPr lang="en-US" sz="2800" b="1" i="0" u="none" strike="noStrike" baseline="0" dirty="0">
                <a:solidFill>
                  <a:srgbClr val="000000"/>
                </a:solidFill>
                <a:latin typeface="Calibri" panose="020F0502020204030204" pitchFamily="34" charset="0"/>
              </a:rPr>
              <a:t> Restart instruction </a:t>
            </a:r>
          </a:p>
          <a:p>
            <a:endParaRPr lang="en-US" sz="2800" b="1" i="0" u="none" strike="noStrike" baseline="0" dirty="0">
              <a:solidFill>
                <a:srgbClr val="000000"/>
              </a:solidFill>
              <a:latin typeface="Calibri" panose="020F0502020204030204" pitchFamily="34" charset="0"/>
            </a:endParaRPr>
          </a:p>
          <a:p>
            <a:endParaRPr lang="en-US" sz="3600" dirty="0"/>
          </a:p>
        </p:txBody>
      </p:sp>
      <p:sp>
        <p:nvSpPr>
          <p:cNvPr id="4" name="Slide Number Placeholder 3">
            <a:extLst>
              <a:ext uri="{FF2B5EF4-FFF2-40B4-BE49-F238E27FC236}">
                <a16:creationId xmlns:a16="http://schemas.microsoft.com/office/drawing/2014/main" id="{4516234E-7CE5-4F1A-A92D-18C9507A0136}"/>
              </a:ext>
            </a:extLst>
          </p:cNvPr>
          <p:cNvSpPr>
            <a:spLocks noGrp="1"/>
          </p:cNvSpPr>
          <p:nvPr>
            <p:ph type="sldNum" sz="quarter" idx="12"/>
          </p:nvPr>
        </p:nvSpPr>
        <p:spPr/>
        <p:txBody>
          <a:bodyPr/>
          <a:lstStyle/>
          <a:p>
            <a:fld id="{B6F15528-21DE-4FAA-801E-634DDDAF4B2B}" type="slidenum">
              <a:rPr lang="en-US" smtClean="0"/>
              <a:pPr/>
              <a:t>52</a:t>
            </a:fld>
            <a:endParaRPr lang="en-US" dirty="0"/>
          </a:p>
        </p:txBody>
      </p:sp>
    </p:spTree>
    <p:extLst>
      <p:ext uri="{BB962C8B-B14F-4D97-AF65-F5344CB8AC3E}">
        <p14:creationId xmlns:p14="http://schemas.microsoft.com/office/powerpoint/2010/main" val="1723562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50EB-6113-467B-927F-A7BCADF9181C}"/>
              </a:ext>
            </a:extLst>
          </p:cNvPr>
          <p:cNvSpPr>
            <a:spLocks noGrp="1"/>
          </p:cNvSpPr>
          <p:nvPr>
            <p:ph type="title"/>
          </p:nvPr>
        </p:nvSpPr>
        <p:spPr>
          <a:xfrm>
            <a:off x="457200" y="381000"/>
            <a:ext cx="8229600" cy="457200"/>
          </a:xfrm>
        </p:spPr>
        <p:txBody>
          <a:bodyPr>
            <a:normAutofit fontScale="90000"/>
          </a:bodyPr>
          <a:lstStyle/>
          <a:p>
            <a:r>
              <a:rPr lang="en-US" sz="2800" dirty="0"/>
              <a:t>Branching instructions </a:t>
            </a:r>
            <a:r>
              <a:rPr lang="en-US" sz="2800" dirty="0" err="1"/>
              <a:t>contd</a:t>
            </a:r>
            <a:r>
              <a:rPr lang="en-US" sz="2800" dirty="0"/>
              <a:t>…</a:t>
            </a:r>
          </a:p>
        </p:txBody>
      </p:sp>
      <p:sp>
        <p:nvSpPr>
          <p:cNvPr id="3" name="Content Placeholder 2">
            <a:extLst>
              <a:ext uri="{FF2B5EF4-FFF2-40B4-BE49-F238E27FC236}">
                <a16:creationId xmlns:a16="http://schemas.microsoft.com/office/drawing/2014/main" id="{42554A01-2BB5-42C5-846E-29F7E247C9F0}"/>
              </a:ext>
            </a:extLst>
          </p:cNvPr>
          <p:cNvSpPr>
            <a:spLocks noGrp="1"/>
          </p:cNvSpPr>
          <p:nvPr>
            <p:ph idx="1"/>
          </p:nvPr>
        </p:nvSpPr>
        <p:spPr>
          <a:xfrm>
            <a:off x="457200" y="1143000"/>
            <a:ext cx="8229600" cy="5181600"/>
          </a:xfrm>
        </p:spPr>
        <p:txBody>
          <a:bodyPr>
            <a:normAutofit fontScale="92500" lnSpcReduction="10000"/>
          </a:bodyPr>
          <a:lstStyle/>
          <a:p>
            <a:pPr marL="0" indent="0">
              <a:buNone/>
            </a:pPr>
            <a:r>
              <a:rPr lang="en-US" sz="2400" b="1" i="0" u="none" strike="noStrike" baseline="0" dirty="0">
                <a:solidFill>
                  <a:srgbClr val="000000"/>
                </a:solidFill>
                <a:latin typeface="Calibri" panose="020F0502020204030204" pitchFamily="34" charset="0"/>
              </a:rPr>
              <a:t>1</a:t>
            </a:r>
            <a:r>
              <a:rPr lang="en-US" sz="2400" b="1" i="0" u="none" strike="noStrike" baseline="0">
                <a:solidFill>
                  <a:srgbClr val="000000"/>
                </a:solidFill>
                <a:latin typeface="Calibri" panose="020F0502020204030204" pitchFamily="34" charset="0"/>
              </a:rPr>
              <a:t>) </a:t>
            </a:r>
            <a:r>
              <a:rPr lang="en-US" sz="2400" b="1" i="0" u="none" strike="noStrike" baseline="0" smtClean="0">
                <a:solidFill>
                  <a:srgbClr val="000000"/>
                </a:solidFill>
                <a:latin typeface="Calibri" panose="020F0502020204030204" pitchFamily="34" charset="0"/>
              </a:rPr>
              <a:t>Jump </a:t>
            </a:r>
            <a:r>
              <a:rPr lang="en-US" sz="2400" b="1" i="0" u="none" strike="noStrike" baseline="0" dirty="0">
                <a:solidFill>
                  <a:srgbClr val="000000"/>
                </a:solidFill>
                <a:latin typeface="Calibri" panose="020F0502020204030204" pitchFamily="34" charset="0"/>
              </a:rPr>
              <a:t>Instructions:</a:t>
            </a:r>
          </a:p>
          <a:p>
            <a:pPr>
              <a:buFont typeface="Wingdings" panose="05000000000000000000" pitchFamily="2" charset="2"/>
              <a:buChar char="Ø"/>
            </a:pPr>
            <a:r>
              <a:rPr lang="en-US" sz="2400" b="0" i="0" u="none" strike="noStrike" baseline="0" dirty="0">
                <a:solidFill>
                  <a:srgbClr val="000000"/>
                </a:solidFill>
                <a:latin typeface="Calibri" panose="020F0502020204030204" pitchFamily="34" charset="0"/>
              </a:rPr>
              <a:t>3 byte instruction. </a:t>
            </a:r>
          </a:p>
          <a:p>
            <a:pPr>
              <a:buFont typeface="Wingdings" panose="05000000000000000000" pitchFamily="2" charset="2"/>
              <a:buChar char="Ø"/>
            </a:pPr>
            <a:r>
              <a:rPr lang="en-US" sz="2400" b="0" i="0" u="none" strike="noStrike" baseline="0" dirty="0">
                <a:solidFill>
                  <a:srgbClr val="000000"/>
                </a:solidFill>
                <a:latin typeface="Calibri" panose="020F0502020204030204" pitchFamily="34" charset="0"/>
              </a:rPr>
              <a:t>can be categorized as:</a:t>
            </a:r>
          </a:p>
          <a:p>
            <a:pPr marL="0" indent="0">
              <a:buNone/>
            </a:pPr>
            <a:r>
              <a:rPr lang="en-US" sz="2400" b="1" dirty="0" err="1">
                <a:solidFill>
                  <a:srgbClr val="000000"/>
                </a:solidFill>
                <a:latin typeface="Calibri" panose="020F0502020204030204" pitchFamily="34" charset="0"/>
              </a:rPr>
              <a:t>i</a:t>
            </a:r>
            <a:r>
              <a:rPr lang="en-US" sz="2400" b="1" dirty="0">
                <a:solidFill>
                  <a:srgbClr val="000000"/>
                </a:solidFill>
                <a:latin typeface="Calibri" panose="020F0502020204030204" pitchFamily="34" charset="0"/>
              </a:rPr>
              <a:t>) </a:t>
            </a:r>
            <a:r>
              <a:rPr lang="en-US" sz="2400" b="1">
                <a:solidFill>
                  <a:srgbClr val="000000"/>
                </a:solidFill>
                <a:latin typeface="Calibri" panose="020F0502020204030204" pitchFamily="34" charset="0"/>
              </a:rPr>
              <a:t>U</a:t>
            </a:r>
            <a:r>
              <a:rPr lang="en-US" sz="2400" b="1" i="0" u="none" strike="noStrike" baseline="0">
                <a:solidFill>
                  <a:srgbClr val="000000"/>
                </a:solidFill>
                <a:latin typeface="Calibri" panose="020F0502020204030204" pitchFamily="34" charset="0"/>
              </a:rPr>
              <a:t>nconditional </a:t>
            </a:r>
            <a:r>
              <a:rPr lang="en-US" sz="2400" b="1" i="0" u="none" strike="noStrike" baseline="0" smtClean="0">
                <a:solidFill>
                  <a:srgbClr val="000000"/>
                </a:solidFill>
                <a:latin typeface="Calibri" panose="020F0502020204030204" pitchFamily="34" charset="0"/>
              </a:rPr>
              <a:t>jump</a:t>
            </a:r>
            <a:endParaRPr lang="en-US" sz="2400" b="1" i="0" u="none" strike="noStrike" baseline="0" dirty="0">
              <a:solidFill>
                <a:srgbClr val="000000"/>
              </a:solidFill>
              <a:latin typeface="Calibri" panose="020F0502020204030204" pitchFamily="34" charset="0"/>
            </a:endParaRPr>
          </a:p>
          <a:p>
            <a:pPr marL="0" indent="0">
              <a:buNone/>
            </a:pPr>
            <a:r>
              <a:rPr lang="en-US" sz="2400" b="1" dirty="0">
                <a:solidFill>
                  <a:srgbClr val="000000"/>
                </a:solidFill>
                <a:latin typeface="Calibri" panose="020F0502020204030204" pitchFamily="34" charset="0"/>
              </a:rPr>
              <a:t>ii) </a:t>
            </a:r>
            <a:r>
              <a:rPr lang="en-US" sz="2400" b="1">
                <a:solidFill>
                  <a:srgbClr val="000000"/>
                </a:solidFill>
                <a:latin typeface="Calibri" panose="020F0502020204030204" pitchFamily="34" charset="0"/>
              </a:rPr>
              <a:t>C</a:t>
            </a:r>
            <a:r>
              <a:rPr lang="en-US" sz="2400" b="1" i="0" u="none" strike="noStrike" baseline="0">
                <a:solidFill>
                  <a:srgbClr val="000000"/>
                </a:solidFill>
                <a:latin typeface="Calibri" panose="020F0502020204030204" pitchFamily="34" charset="0"/>
              </a:rPr>
              <a:t>onditional </a:t>
            </a:r>
            <a:r>
              <a:rPr lang="en-US" sz="2400" b="1" i="0" u="none" strike="noStrike" baseline="0" smtClean="0">
                <a:solidFill>
                  <a:srgbClr val="000000"/>
                </a:solidFill>
                <a:latin typeface="Calibri" panose="020F0502020204030204" pitchFamily="34" charset="0"/>
              </a:rPr>
              <a:t>jump</a:t>
            </a:r>
            <a:endParaRPr lang="en-US" sz="2400" b="1" i="0" u="none" strike="noStrike" baseline="0" dirty="0">
              <a:solidFill>
                <a:srgbClr val="000000"/>
              </a:solidFill>
              <a:latin typeface="Calibri" panose="020F0502020204030204" pitchFamily="34" charset="0"/>
            </a:endParaRPr>
          </a:p>
          <a:p>
            <a:pPr marL="0" indent="0">
              <a:buNone/>
            </a:pPr>
            <a:endParaRPr lang="en-US" sz="2400" b="1" dirty="0">
              <a:solidFill>
                <a:srgbClr val="000000"/>
              </a:solidFill>
              <a:latin typeface="Calibri" panose="020F0502020204030204" pitchFamily="34" charset="0"/>
            </a:endParaRPr>
          </a:p>
          <a:p>
            <a:pPr marL="0" indent="0">
              <a:buNone/>
            </a:pPr>
            <a:r>
              <a:rPr lang="en-US" sz="2400" b="0" i="0" u="none" strike="noStrike" baseline="0" err="1">
                <a:solidFill>
                  <a:srgbClr val="000000"/>
                </a:solidFill>
                <a:latin typeface="Calibri" panose="020F0502020204030204" pitchFamily="34" charset="0"/>
              </a:rPr>
              <a:t>i</a:t>
            </a:r>
            <a:r>
              <a:rPr lang="en-US" sz="2400" b="0" i="0" u="none" strike="noStrike" baseline="0">
                <a:solidFill>
                  <a:srgbClr val="000000"/>
                </a:solidFill>
                <a:latin typeface="Calibri" panose="020F0502020204030204" pitchFamily="34" charset="0"/>
              </a:rPr>
              <a:t>)</a:t>
            </a:r>
            <a:r>
              <a:rPr lang="en-US" sz="2400" b="1" i="0" u="none" strike="noStrike" baseline="0">
                <a:solidFill>
                  <a:srgbClr val="000000"/>
                </a:solidFill>
                <a:latin typeface="Calibri" panose="020F0502020204030204" pitchFamily="34" charset="0"/>
              </a:rPr>
              <a:t>Unconditional </a:t>
            </a:r>
            <a:r>
              <a:rPr lang="en-US" sz="2400" b="1" i="0" u="none" strike="noStrike" baseline="0" smtClean="0">
                <a:solidFill>
                  <a:srgbClr val="000000"/>
                </a:solidFill>
                <a:latin typeface="Calibri" panose="020F0502020204030204" pitchFamily="34" charset="0"/>
              </a:rPr>
              <a:t>Jump </a:t>
            </a:r>
            <a:r>
              <a:rPr lang="en-US" sz="2400" b="1" dirty="0">
                <a:solidFill>
                  <a:srgbClr val="000000"/>
                </a:solidFill>
                <a:latin typeface="Calibri" panose="020F0502020204030204" pitchFamily="34" charset="0"/>
                <a:sym typeface="Wingdings" panose="05000000000000000000" pitchFamily="2" charset="2"/>
              </a:rPr>
              <a:t>(</a:t>
            </a:r>
            <a:r>
              <a:rPr lang="en-US" sz="2400" b="1" i="0" u="none" strike="noStrike" baseline="0" dirty="0">
                <a:solidFill>
                  <a:srgbClr val="000000"/>
                </a:solidFill>
                <a:latin typeface="Calibri" panose="020F0502020204030204" pitchFamily="34" charset="0"/>
                <a:sym typeface="Wingdings" panose="05000000000000000000" pitchFamily="2" charset="2"/>
              </a:rPr>
              <a:t>JMP):</a:t>
            </a:r>
          </a:p>
          <a:p>
            <a:pPr marL="0" indent="0">
              <a:buNone/>
            </a:pPr>
            <a:r>
              <a:rPr lang="en-US" sz="2400" b="1" i="0" u="none" strike="noStrike" baseline="0" dirty="0">
                <a:solidFill>
                  <a:srgbClr val="000000"/>
                </a:solidFill>
                <a:latin typeface="Calibri" panose="020F0502020204030204" pitchFamily="34" charset="0"/>
              </a:rPr>
              <a:t> JMP 16 bit address</a:t>
            </a:r>
          </a:p>
          <a:p>
            <a:pPr>
              <a:buFont typeface="Wingdings" panose="05000000000000000000" pitchFamily="2" charset="2"/>
              <a:buChar char="Ø"/>
            </a:pPr>
            <a:r>
              <a:rPr lang="en-US" sz="2400" b="0" i="0" u="none" strike="noStrike" baseline="0" dirty="0">
                <a:solidFill>
                  <a:srgbClr val="000000"/>
                </a:solidFill>
                <a:latin typeface="Calibri" panose="020F0502020204030204" pitchFamily="34" charset="0"/>
              </a:rPr>
              <a:t>enables the programmer to set up continuous loops without depending </a:t>
            </a:r>
            <a:r>
              <a:rPr lang="en-US" sz="2400" dirty="0">
                <a:solidFill>
                  <a:srgbClr val="000000"/>
                </a:solidFill>
                <a:latin typeface="Calibri" panose="020F0502020204030204" pitchFamily="34" charset="0"/>
              </a:rPr>
              <a:t>on any</a:t>
            </a:r>
            <a:r>
              <a:rPr lang="en-US" sz="2400" b="0" i="0" u="none" strike="noStrike" baseline="0" dirty="0">
                <a:solidFill>
                  <a:srgbClr val="000000"/>
                </a:solidFill>
                <a:latin typeface="Calibri" panose="020F0502020204030204" pitchFamily="34" charset="0"/>
              </a:rPr>
              <a:t> type of conditions.</a:t>
            </a:r>
          </a:p>
          <a:p>
            <a:pPr marL="0" indent="0">
              <a:buNone/>
            </a:pPr>
            <a:r>
              <a:rPr lang="en-US" sz="2400" b="0" i="0" u="none" strike="noStrike" baseline="0" dirty="0">
                <a:solidFill>
                  <a:srgbClr val="000000"/>
                </a:solidFill>
                <a:latin typeface="Calibri" panose="020F0502020204030204" pitchFamily="34" charset="0"/>
              </a:rPr>
              <a:t>E.g. JMP 4000H</a:t>
            </a:r>
          </a:p>
          <a:p>
            <a:pPr marL="0" indent="0">
              <a:buNone/>
            </a:pPr>
            <a:r>
              <a:rPr lang="en-US" sz="2400" dirty="0">
                <a:solidFill>
                  <a:srgbClr val="000000"/>
                </a:solidFill>
                <a:latin typeface="Calibri" panose="020F0502020204030204" pitchFamily="34" charset="0"/>
              </a:rPr>
              <a:t>L</a:t>
            </a:r>
            <a:r>
              <a:rPr lang="en-US" sz="2400" b="0" i="0" u="none" strike="noStrike" baseline="0" dirty="0">
                <a:solidFill>
                  <a:srgbClr val="000000"/>
                </a:solidFill>
                <a:latin typeface="Calibri" panose="020F0502020204030204" pitchFamily="34" charset="0"/>
              </a:rPr>
              <a:t>oads program counter by with </a:t>
            </a:r>
            <a:r>
              <a:rPr lang="en-US" sz="2400" b="0" i="0" u="none" strike="noStrike" baseline="0">
                <a:solidFill>
                  <a:srgbClr val="000000"/>
                </a:solidFill>
                <a:latin typeface="Calibri" panose="020F0502020204030204" pitchFamily="34" charset="0"/>
              </a:rPr>
              <a:t>4000H   </a:t>
            </a:r>
            <a:r>
              <a:rPr lang="en-US" sz="2400" b="0" i="0" u="none" strike="noStrike" baseline="0" smtClean="0">
                <a:solidFill>
                  <a:srgbClr val="000000"/>
                </a:solidFill>
                <a:latin typeface="Calibri" panose="020F0502020204030204" pitchFamily="34" charset="0"/>
              </a:rPr>
              <a:t>jumps </a:t>
            </a:r>
            <a:r>
              <a:rPr lang="en-US" sz="2400" b="0" i="0" u="none" strike="noStrike" baseline="0" dirty="0">
                <a:solidFill>
                  <a:srgbClr val="000000"/>
                </a:solidFill>
                <a:latin typeface="Calibri" panose="020F0502020204030204" pitchFamily="34" charset="0"/>
              </a:rPr>
              <a:t>to this memory location.</a:t>
            </a:r>
          </a:p>
          <a:p>
            <a:r>
              <a:rPr lang="en-US" sz="2400" b="1" i="0" u="none" strike="noStrike" baseline="0">
                <a:solidFill>
                  <a:srgbClr val="000000"/>
                </a:solidFill>
                <a:latin typeface="Calibri" panose="020F0502020204030204" pitchFamily="34" charset="0"/>
              </a:rPr>
              <a:t>The </a:t>
            </a:r>
            <a:r>
              <a:rPr lang="en-US" sz="2400" b="1" i="0" u="none" strike="noStrike" baseline="0" smtClean="0">
                <a:solidFill>
                  <a:srgbClr val="000000"/>
                </a:solidFill>
                <a:latin typeface="Calibri" panose="020F0502020204030204" pitchFamily="34" charset="0"/>
              </a:rPr>
              <a:t>jump </a:t>
            </a:r>
            <a:r>
              <a:rPr lang="en-US" sz="2400" b="1" i="0" u="none" strike="noStrike" baseline="0" dirty="0">
                <a:solidFill>
                  <a:srgbClr val="000000"/>
                </a:solidFill>
                <a:latin typeface="Calibri" panose="020F0502020204030204" pitchFamily="34" charset="0"/>
              </a:rPr>
              <a:t>location can also be specified using a label or name. </a:t>
            </a:r>
          </a:p>
        </p:txBody>
      </p:sp>
      <p:sp>
        <p:nvSpPr>
          <p:cNvPr id="4" name="Slide Number Placeholder 3">
            <a:extLst>
              <a:ext uri="{FF2B5EF4-FFF2-40B4-BE49-F238E27FC236}">
                <a16:creationId xmlns:a16="http://schemas.microsoft.com/office/drawing/2014/main" id="{0ACCE6D0-9ABC-4D74-8DAD-DEEED4805B32}"/>
              </a:ext>
            </a:extLst>
          </p:cNvPr>
          <p:cNvSpPr>
            <a:spLocks noGrp="1"/>
          </p:cNvSpPr>
          <p:nvPr>
            <p:ph type="sldNum" sz="quarter" idx="12"/>
          </p:nvPr>
        </p:nvSpPr>
        <p:spPr/>
        <p:txBody>
          <a:bodyPr/>
          <a:lstStyle/>
          <a:p>
            <a:fld id="{B6F15528-21DE-4FAA-801E-634DDDAF4B2B}" type="slidenum">
              <a:rPr lang="en-US" smtClean="0"/>
              <a:pPr/>
              <a:t>53</a:t>
            </a:fld>
            <a:endParaRPr lang="en-US" dirty="0"/>
          </a:p>
        </p:txBody>
      </p:sp>
    </p:spTree>
    <p:extLst>
      <p:ext uri="{BB962C8B-B14F-4D97-AF65-F5344CB8AC3E}">
        <p14:creationId xmlns:p14="http://schemas.microsoft.com/office/powerpoint/2010/main" val="2624347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151F-C54D-459A-BF65-E1504DAA2DCA}"/>
              </a:ext>
            </a:extLst>
          </p:cNvPr>
          <p:cNvSpPr>
            <a:spLocks noGrp="1"/>
          </p:cNvSpPr>
          <p:nvPr>
            <p:ph type="title"/>
          </p:nvPr>
        </p:nvSpPr>
        <p:spPr>
          <a:xfrm>
            <a:off x="457200" y="704088"/>
            <a:ext cx="8229600" cy="362712"/>
          </a:xfrm>
        </p:spPr>
        <p:txBody>
          <a:bodyPr>
            <a:normAutofit fontScale="90000"/>
          </a:bodyPr>
          <a:lstStyle/>
          <a:p>
            <a:r>
              <a:rPr lang="en-US" sz="2800" dirty="0"/>
              <a:t>Branching instructions </a:t>
            </a:r>
            <a:r>
              <a:rPr lang="en-US" sz="2800" dirty="0" err="1"/>
              <a:t>contd</a:t>
            </a:r>
            <a:r>
              <a:rPr lang="en-US" sz="2800" dirty="0"/>
              <a:t>…</a:t>
            </a:r>
          </a:p>
        </p:txBody>
      </p:sp>
      <p:sp>
        <p:nvSpPr>
          <p:cNvPr id="3" name="Content Placeholder 2">
            <a:extLst>
              <a:ext uri="{FF2B5EF4-FFF2-40B4-BE49-F238E27FC236}">
                <a16:creationId xmlns:a16="http://schemas.microsoft.com/office/drawing/2014/main" id="{9CDAA026-7A29-4CA4-8A58-15C3B1DF982A}"/>
              </a:ext>
            </a:extLst>
          </p:cNvPr>
          <p:cNvSpPr>
            <a:spLocks noGrp="1"/>
          </p:cNvSpPr>
          <p:nvPr>
            <p:ph idx="1"/>
          </p:nvPr>
        </p:nvSpPr>
        <p:spPr>
          <a:xfrm>
            <a:off x="457200" y="1371600"/>
            <a:ext cx="8229600" cy="4953000"/>
          </a:xfrm>
        </p:spPr>
        <p:txBody>
          <a:bodyPr>
            <a:normAutofit fontScale="92500" lnSpcReduction="20000"/>
          </a:bodyPr>
          <a:lstStyle/>
          <a:p>
            <a:pPr marL="0" indent="0">
              <a:buNone/>
            </a:pPr>
            <a:r>
              <a:rPr lang="en-US" sz="1800" b="0" i="0" u="none" strike="noStrike" baseline="0" dirty="0">
                <a:solidFill>
                  <a:schemeClr val="accent2">
                    <a:lumMod val="75000"/>
                  </a:schemeClr>
                </a:solidFill>
                <a:latin typeface="Calibri" panose="020F0502020204030204" pitchFamily="34" charset="0"/>
              </a:rPr>
              <a:t>2050    MVI A, </a:t>
            </a:r>
            <a:r>
              <a:rPr lang="en-US" sz="1800" dirty="0">
                <a:solidFill>
                  <a:schemeClr val="accent2">
                    <a:lumMod val="75000"/>
                  </a:schemeClr>
                </a:solidFill>
                <a:latin typeface="Calibri" panose="020F0502020204030204" pitchFamily="34" charset="0"/>
              </a:rPr>
              <a:t>0</a:t>
            </a:r>
            <a:r>
              <a:rPr lang="en-US" sz="1800" b="0" i="0" u="none" strike="noStrike" baseline="0" dirty="0">
                <a:solidFill>
                  <a:schemeClr val="accent2">
                    <a:lumMod val="75000"/>
                  </a:schemeClr>
                </a:solidFill>
                <a:latin typeface="Calibri" panose="020F0502020204030204" pitchFamily="34" charset="0"/>
              </a:rPr>
              <a:t>0H</a:t>
            </a:r>
          </a:p>
          <a:p>
            <a:pPr marL="0" indent="0">
              <a:buNone/>
            </a:pPr>
            <a:r>
              <a:rPr lang="en-US" sz="1800" dirty="0">
                <a:solidFill>
                  <a:schemeClr val="accent2">
                    <a:lumMod val="75000"/>
                  </a:schemeClr>
                </a:solidFill>
                <a:latin typeface="Calibri" panose="020F0502020204030204" pitchFamily="34" charset="0"/>
              </a:rPr>
              <a:t>2052    MVI B,00H</a:t>
            </a:r>
          </a:p>
          <a:p>
            <a:pPr marL="0" indent="0">
              <a:buNone/>
            </a:pPr>
            <a:r>
              <a:rPr lang="en-US" sz="1800" b="0" i="0" u="none" strike="noStrike" baseline="0" dirty="0">
                <a:solidFill>
                  <a:schemeClr val="accent2">
                    <a:lumMod val="75000"/>
                  </a:schemeClr>
                </a:solidFill>
                <a:latin typeface="Calibri" panose="020F0502020204030204" pitchFamily="34" charset="0"/>
              </a:rPr>
              <a:t>2054    ADD B</a:t>
            </a:r>
          </a:p>
          <a:p>
            <a:pPr marL="0" indent="0">
              <a:buNone/>
            </a:pPr>
            <a:r>
              <a:rPr lang="en-US" sz="1800" b="0" i="0" u="none" strike="noStrike" baseline="0" dirty="0">
                <a:solidFill>
                  <a:schemeClr val="accent2">
                    <a:lumMod val="75000"/>
                  </a:schemeClr>
                </a:solidFill>
                <a:latin typeface="Calibri" panose="020F0502020204030204" pitchFamily="34" charset="0"/>
              </a:rPr>
              <a:t>2055    </a:t>
            </a:r>
            <a:r>
              <a:rPr lang="en-US" sz="1800" dirty="0">
                <a:solidFill>
                  <a:schemeClr val="accent2">
                    <a:lumMod val="75000"/>
                  </a:schemeClr>
                </a:solidFill>
                <a:latin typeface="Calibri" panose="020F0502020204030204" pitchFamily="34" charset="0"/>
              </a:rPr>
              <a:t>INR B</a:t>
            </a:r>
          </a:p>
          <a:p>
            <a:pPr marL="0" indent="0">
              <a:buNone/>
            </a:pPr>
            <a:r>
              <a:rPr lang="en-US" sz="1800" b="0" i="0" u="none" strike="noStrike" baseline="0" dirty="0">
                <a:solidFill>
                  <a:schemeClr val="accent2">
                    <a:lumMod val="75000"/>
                  </a:schemeClr>
                </a:solidFill>
                <a:latin typeface="Calibri" panose="020F0502020204030204" pitchFamily="34" charset="0"/>
              </a:rPr>
              <a:t>2066    JMP 2054H</a:t>
            </a:r>
          </a:p>
          <a:p>
            <a:pPr marL="0" indent="0">
              <a:buNone/>
            </a:pPr>
            <a:r>
              <a:rPr lang="en-US" sz="1800" b="0" i="0" u="none" strike="noStrike" baseline="0" dirty="0">
                <a:solidFill>
                  <a:schemeClr val="accent2">
                    <a:lumMod val="75000"/>
                  </a:schemeClr>
                </a:solidFill>
                <a:latin typeface="Calibri" panose="020F0502020204030204" pitchFamily="34" charset="0"/>
              </a:rPr>
              <a:t>2069    </a:t>
            </a:r>
            <a:r>
              <a:rPr lang="en-US" sz="1800" dirty="0">
                <a:solidFill>
                  <a:schemeClr val="accent2">
                    <a:lumMod val="75000"/>
                  </a:schemeClr>
                </a:solidFill>
                <a:latin typeface="Calibri" panose="020F0502020204030204" pitchFamily="34" charset="0"/>
              </a:rPr>
              <a:t>HLT</a:t>
            </a:r>
          </a:p>
          <a:p>
            <a:pPr marL="0" indent="0">
              <a:buNone/>
            </a:pPr>
            <a:r>
              <a:rPr lang="en-US" sz="1800" b="0" i="0" u="none" strike="noStrike" baseline="0" dirty="0">
                <a:solidFill>
                  <a:srgbClr val="FFC000"/>
                </a:solidFill>
                <a:latin typeface="Calibri" panose="020F0502020204030204" pitchFamily="34" charset="0"/>
              </a:rPr>
              <a:t>        MVI A, </a:t>
            </a:r>
            <a:r>
              <a:rPr lang="en-US" sz="1800" dirty="0">
                <a:solidFill>
                  <a:srgbClr val="FFC000"/>
                </a:solidFill>
                <a:latin typeface="Calibri" panose="020F0502020204030204" pitchFamily="34" charset="0"/>
              </a:rPr>
              <a:t>0</a:t>
            </a:r>
            <a:r>
              <a:rPr lang="en-US" sz="1800" b="0" i="0" u="none" strike="noStrike" baseline="0" dirty="0">
                <a:solidFill>
                  <a:srgbClr val="FFC000"/>
                </a:solidFill>
                <a:latin typeface="Calibri" panose="020F0502020204030204" pitchFamily="34" charset="0"/>
              </a:rPr>
              <a:t>0H</a:t>
            </a:r>
          </a:p>
          <a:p>
            <a:pPr marL="0" indent="0">
              <a:buNone/>
            </a:pPr>
            <a:r>
              <a:rPr lang="en-US" sz="1800" dirty="0">
                <a:solidFill>
                  <a:srgbClr val="FFC000"/>
                </a:solidFill>
                <a:latin typeface="Calibri" panose="020F0502020204030204" pitchFamily="34" charset="0"/>
              </a:rPr>
              <a:t>        MVI B,00H</a:t>
            </a:r>
          </a:p>
          <a:p>
            <a:pPr marL="0" indent="0">
              <a:buNone/>
            </a:pPr>
            <a:r>
              <a:rPr lang="en-US" sz="1800" b="0" i="0" u="none" strike="noStrike" baseline="0" dirty="0">
                <a:solidFill>
                  <a:srgbClr val="FFC000"/>
                </a:solidFill>
                <a:latin typeface="Calibri" panose="020F0502020204030204" pitchFamily="34" charset="0"/>
              </a:rPr>
              <a:t>L1:   ADD B</a:t>
            </a:r>
          </a:p>
          <a:p>
            <a:pPr marL="0" indent="0">
              <a:buNone/>
            </a:pPr>
            <a:r>
              <a:rPr lang="en-US" sz="1800" b="0" i="0" u="none" strike="noStrike" baseline="0" dirty="0">
                <a:solidFill>
                  <a:srgbClr val="FFC000"/>
                </a:solidFill>
                <a:latin typeface="Calibri" panose="020F0502020204030204" pitchFamily="34" charset="0"/>
              </a:rPr>
              <a:t>        </a:t>
            </a:r>
            <a:r>
              <a:rPr lang="en-US" sz="1800" dirty="0">
                <a:solidFill>
                  <a:srgbClr val="FFC000"/>
                </a:solidFill>
                <a:latin typeface="Calibri" panose="020F0502020204030204" pitchFamily="34" charset="0"/>
              </a:rPr>
              <a:t>INR B</a:t>
            </a:r>
          </a:p>
          <a:p>
            <a:pPr marL="0" indent="0">
              <a:buNone/>
            </a:pPr>
            <a:r>
              <a:rPr lang="en-US" sz="1800" dirty="0">
                <a:solidFill>
                  <a:srgbClr val="FFC000"/>
                </a:solidFill>
                <a:latin typeface="Calibri" panose="020F0502020204030204" pitchFamily="34" charset="0"/>
              </a:rPr>
              <a:t>       </a:t>
            </a:r>
            <a:r>
              <a:rPr lang="en-US" sz="1800" b="0" i="0" u="none" strike="noStrike" baseline="0" dirty="0">
                <a:solidFill>
                  <a:srgbClr val="FFC000"/>
                </a:solidFill>
                <a:latin typeface="Calibri" panose="020F0502020204030204" pitchFamily="34" charset="0"/>
              </a:rPr>
              <a:t> JMP L1</a:t>
            </a:r>
          </a:p>
          <a:p>
            <a:pPr marL="0" indent="0">
              <a:buNone/>
            </a:pPr>
            <a:r>
              <a:rPr lang="en-US" sz="1800" b="0" i="0" u="none" strike="noStrike" baseline="0" dirty="0">
                <a:solidFill>
                  <a:srgbClr val="FFC000"/>
                </a:solidFill>
                <a:latin typeface="Calibri" panose="020F0502020204030204" pitchFamily="34" charset="0"/>
              </a:rPr>
              <a:t>        </a:t>
            </a:r>
            <a:r>
              <a:rPr lang="en-US" sz="1800" dirty="0">
                <a:solidFill>
                  <a:srgbClr val="FFC000"/>
                </a:solidFill>
                <a:latin typeface="Calibri" panose="020F0502020204030204" pitchFamily="34" charset="0"/>
              </a:rPr>
              <a:t>HLT</a:t>
            </a:r>
          </a:p>
          <a:p>
            <a:pPr marL="0" indent="0">
              <a:buNone/>
            </a:pPr>
            <a:r>
              <a:rPr lang="en-US" sz="1800" b="0" i="0" u="none" strike="noStrike" baseline="0" dirty="0">
                <a:solidFill>
                  <a:srgbClr val="C00000"/>
                </a:solidFill>
                <a:latin typeface="Calibri" panose="020F0502020204030204" pitchFamily="34" charset="0"/>
              </a:rPr>
              <a:t>         </a:t>
            </a:r>
            <a:r>
              <a:rPr lang="en-US" sz="1800" b="0" i="0" u="none" strike="noStrike" dirty="0">
                <a:solidFill>
                  <a:srgbClr val="C00000"/>
                </a:solidFill>
                <a:latin typeface="Calibri" panose="020F0502020204030204" pitchFamily="34" charset="0"/>
              </a:rPr>
              <a:t>    </a:t>
            </a:r>
            <a:r>
              <a:rPr lang="en-US" sz="1800" b="0" i="0" u="none" strike="noStrike" baseline="0" dirty="0">
                <a:solidFill>
                  <a:srgbClr val="C00000"/>
                </a:solidFill>
                <a:latin typeface="Calibri" panose="020F0502020204030204" pitchFamily="34" charset="0"/>
              </a:rPr>
              <a:t>MVI A, </a:t>
            </a:r>
            <a:r>
              <a:rPr lang="en-US" sz="1800" dirty="0">
                <a:solidFill>
                  <a:srgbClr val="C00000"/>
                </a:solidFill>
                <a:latin typeface="Calibri" panose="020F0502020204030204" pitchFamily="34" charset="0"/>
              </a:rPr>
              <a:t>0</a:t>
            </a:r>
            <a:r>
              <a:rPr lang="en-US" sz="1800" b="0" i="0" u="none" strike="noStrike" baseline="0" dirty="0">
                <a:solidFill>
                  <a:srgbClr val="C00000"/>
                </a:solidFill>
                <a:latin typeface="Calibri" panose="020F0502020204030204" pitchFamily="34" charset="0"/>
              </a:rPr>
              <a:t>0H</a:t>
            </a:r>
          </a:p>
          <a:p>
            <a:pPr marL="0" indent="0">
              <a:buNone/>
            </a:pPr>
            <a:r>
              <a:rPr lang="en-US" sz="1800" dirty="0">
                <a:solidFill>
                  <a:srgbClr val="C00000"/>
                </a:solidFill>
                <a:latin typeface="Calibri" panose="020F0502020204030204" pitchFamily="34" charset="0"/>
              </a:rPr>
              <a:t>             MVI B,00H</a:t>
            </a:r>
          </a:p>
          <a:p>
            <a:pPr marL="0" indent="0">
              <a:buNone/>
            </a:pPr>
            <a:r>
              <a:rPr lang="en-US" sz="1800" b="0" i="0" u="none" strike="noStrike" baseline="0" dirty="0">
                <a:solidFill>
                  <a:srgbClr val="C00000"/>
                </a:solidFill>
                <a:latin typeface="Calibri" panose="020F0502020204030204" pitchFamily="34" charset="0"/>
              </a:rPr>
              <a:t>Name: ADD B</a:t>
            </a:r>
          </a:p>
          <a:p>
            <a:pPr marL="0" indent="0">
              <a:buNone/>
            </a:pPr>
            <a:r>
              <a:rPr lang="en-US" sz="1800" dirty="0">
                <a:solidFill>
                  <a:srgbClr val="C00000"/>
                </a:solidFill>
                <a:latin typeface="Calibri" panose="020F0502020204030204" pitchFamily="34" charset="0"/>
              </a:rPr>
              <a:t>            </a:t>
            </a:r>
            <a:r>
              <a:rPr lang="en-US" sz="1800" b="0" i="0" u="none" strike="noStrike" baseline="0" dirty="0">
                <a:solidFill>
                  <a:srgbClr val="C00000"/>
                </a:solidFill>
                <a:latin typeface="Calibri" panose="020F0502020204030204" pitchFamily="34" charset="0"/>
              </a:rPr>
              <a:t> </a:t>
            </a:r>
            <a:r>
              <a:rPr lang="en-US" sz="1800" dirty="0">
                <a:solidFill>
                  <a:srgbClr val="C00000"/>
                </a:solidFill>
                <a:latin typeface="Calibri" panose="020F0502020204030204" pitchFamily="34" charset="0"/>
              </a:rPr>
              <a:t>INR B</a:t>
            </a:r>
          </a:p>
          <a:p>
            <a:pPr marL="0" indent="0">
              <a:buNone/>
            </a:pPr>
            <a:r>
              <a:rPr lang="en-US" sz="1800" b="0" i="0" u="none" strike="noStrike" baseline="0" dirty="0">
                <a:solidFill>
                  <a:srgbClr val="C00000"/>
                </a:solidFill>
                <a:latin typeface="Calibri" panose="020F0502020204030204" pitchFamily="34" charset="0"/>
              </a:rPr>
              <a:t>             JMP Name</a:t>
            </a:r>
          </a:p>
          <a:p>
            <a:pPr marL="0" indent="0">
              <a:buNone/>
            </a:pPr>
            <a:r>
              <a:rPr lang="en-US" sz="1800" b="0" i="0" u="none" strike="noStrike" baseline="0" dirty="0">
                <a:solidFill>
                  <a:srgbClr val="C00000"/>
                </a:solidFill>
                <a:latin typeface="Calibri" panose="020F0502020204030204" pitchFamily="34" charset="0"/>
              </a:rPr>
              <a:t>             </a:t>
            </a:r>
            <a:r>
              <a:rPr lang="en-US" sz="1800" dirty="0">
                <a:solidFill>
                  <a:srgbClr val="C00000"/>
                </a:solidFill>
                <a:latin typeface="Calibri" panose="020F0502020204030204" pitchFamily="34" charset="0"/>
              </a:rPr>
              <a:t>HLT</a:t>
            </a:r>
          </a:p>
          <a:p>
            <a:pPr marL="0" indent="0">
              <a:buNone/>
            </a:pPr>
            <a:endParaRPr lang="en-US" sz="1800" dirty="0">
              <a:solidFill>
                <a:srgbClr val="000000"/>
              </a:solidFill>
              <a:latin typeface="Calibri" panose="020F0502020204030204" pitchFamily="34" charset="0"/>
            </a:endParaRPr>
          </a:p>
          <a:p>
            <a:pPr marL="0" indent="0">
              <a:buNone/>
            </a:pPr>
            <a:endParaRPr lang="en-US" sz="1800" dirty="0">
              <a:solidFill>
                <a:srgbClr val="000000"/>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B02FFE79-D06A-4784-BD56-07A20EB98EDA}"/>
              </a:ext>
            </a:extLst>
          </p:cNvPr>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4968366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FB26-D5C9-4AD4-96DD-C02BBAFA175F}"/>
              </a:ext>
            </a:extLst>
          </p:cNvPr>
          <p:cNvSpPr>
            <a:spLocks noGrp="1"/>
          </p:cNvSpPr>
          <p:nvPr>
            <p:ph type="title"/>
          </p:nvPr>
        </p:nvSpPr>
        <p:spPr>
          <a:xfrm>
            <a:off x="457200" y="704088"/>
            <a:ext cx="8229600" cy="438912"/>
          </a:xfrm>
        </p:spPr>
        <p:txBody>
          <a:bodyPr>
            <a:normAutofit fontScale="90000"/>
          </a:bodyPr>
          <a:lstStyle/>
          <a:p>
            <a:r>
              <a:rPr lang="en-US" sz="3200" dirty="0"/>
              <a:t>Branching Instructions </a:t>
            </a:r>
            <a:r>
              <a:rPr lang="en-US" sz="3200" dirty="0" err="1"/>
              <a:t>contd</a:t>
            </a:r>
            <a:r>
              <a:rPr lang="en-US" sz="3200" dirty="0"/>
              <a:t>…</a:t>
            </a:r>
          </a:p>
        </p:txBody>
      </p:sp>
      <p:sp>
        <p:nvSpPr>
          <p:cNvPr id="3" name="Content Placeholder 2">
            <a:extLst>
              <a:ext uri="{FF2B5EF4-FFF2-40B4-BE49-F238E27FC236}">
                <a16:creationId xmlns:a16="http://schemas.microsoft.com/office/drawing/2014/main" id="{F3870B13-BFB2-4ED6-82C2-35AB8823AFE4}"/>
              </a:ext>
            </a:extLst>
          </p:cNvPr>
          <p:cNvSpPr>
            <a:spLocks noGrp="1"/>
          </p:cNvSpPr>
          <p:nvPr>
            <p:ph idx="1"/>
          </p:nvPr>
        </p:nvSpPr>
        <p:spPr>
          <a:xfrm>
            <a:off x="457200" y="1219200"/>
            <a:ext cx="8229600" cy="5105400"/>
          </a:xfrm>
        </p:spPr>
        <p:txBody>
          <a:bodyPr>
            <a:normAutofit fontScale="92500" lnSpcReduction="20000"/>
          </a:bodyPr>
          <a:lstStyle/>
          <a:p>
            <a:pPr marL="0" indent="0">
              <a:buNone/>
            </a:pPr>
            <a:r>
              <a:rPr lang="en-US" sz="2800" b="1" i="0" u="none" strike="noStrike" baseline="0" dirty="0">
                <a:solidFill>
                  <a:srgbClr val="000000"/>
                </a:solidFill>
                <a:latin typeface="Calibri" panose="020F0502020204030204" pitchFamily="34" charset="0"/>
              </a:rPr>
              <a:t>2)Conditional </a:t>
            </a:r>
            <a:r>
              <a:rPr lang="en-US" sz="2800" b="1" i="0" u="none" strike="noStrike" baseline="0" dirty="0" smtClean="0">
                <a:solidFill>
                  <a:srgbClr val="000000"/>
                </a:solidFill>
                <a:latin typeface="Calibri" panose="020F0502020204030204" pitchFamily="34" charset="0"/>
              </a:rPr>
              <a:t>Jump:</a:t>
            </a:r>
            <a:endParaRPr lang="en-US" sz="2800" b="1"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Calibri" panose="020F0502020204030204" pitchFamily="34" charset="0"/>
              </a:rPr>
              <a:t>allow the microprocessor to make decisions based on certain conditions indicated by the </a:t>
            </a:r>
            <a:r>
              <a:rPr lang="en-US" sz="2800" b="1" i="0" u="none" strike="noStrike" baseline="0" dirty="0">
                <a:solidFill>
                  <a:srgbClr val="000000"/>
                </a:solidFill>
                <a:latin typeface="Calibri" panose="020F0502020204030204" pitchFamily="34" charset="0"/>
              </a:rPr>
              <a:t>flags(carry, zero, sign and parity) </a:t>
            </a:r>
          </a:p>
          <a:p>
            <a:pPr marL="0" indent="0">
              <a:buNone/>
            </a:pPr>
            <a:r>
              <a:rPr lang="en-US" sz="2800" b="0" i="0" u="none" strike="noStrike" baseline="0" dirty="0">
                <a:solidFill>
                  <a:srgbClr val="000000"/>
                </a:solidFill>
                <a:latin typeface="Calibri" panose="020F0502020204030204" pitchFamily="34" charset="0"/>
              </a:rPr>
              <a:t> </a:t>
            </a:r>
            <a:r>
              <a:rPr lang="en-US" sz="2800" b="1" i="0" u="none" strike="noStrike" baseline="0" dirty="0">
                <a:solidFill>
                  <a:srgbClr val="000000"/>
                </a:solidFill>
                <a:latin typeface="Calibri" panose="020F0502020204030204" pitchFamily="34" charset="0"/>
              </a:rPr>
              <a:t>Mnemonics 				Description</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JC 16 bit address/label 	</a:t>
            </a:r>
            <a:r>
              <a:rPr lang="en-US" sz="2800" b="0" i="0" u="none" strike="noStrike" baseline="0" dirty="0" smtClean="0">
                <a:solidFill>
                  <a:srgbClr val="000000"/>
                </a:solidFill>
                <a:latin typeface="Calibri" panose="020F0502020204030204" pitchFamily="34" charset="0"/>
              </a:rPr>
              <a:t>Jump </a:t>
            </a:r>
            <a:r>
              <a:rPr lang="en-US" sz="2800" b="0" i="0" u="none" strike="noStrike" baseline="0" dirty="0">
                <a:solidFill>
                  <a:srgbClr val="000000"/>
                </a:solidFill>
                <a:latin typeface="Calibri" panose="020F0502020204030204" pitchFamily="34" charset="0"/>
              </a:rPr>
              <a:t>on carry (if CY=1) </a:t>
            </a: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JNC 16 </a:t>
            </a:r>
            <a:r>
              <a:rPr lang="en-US" sz="2800" dirty="0">
                <a:solidFill>
                  <a:srgbClr val="000000"/>
                </a:solidFill>
                <a:latin typeface="Calibri" panose="020F0502020204030204" pitchFamily="34" charset="0"/>
              </a:rPr>
              <a:t>bit address/label	</a:t>
            </a:r>
            <a:r>
              <a:rPr lang="en-US" sz="2800" b="0" i="0" u="none" strike="noStrike" baseline="0" dirty="0" smtClean="0">
                <a:solidFill>
                  <a:srgbClr val="000000"/>
                </a:solidFill>
                <a:latin typeface="Calibri" panose="020F0502020204030204" pitchFamily="34" charset="0"/>
              </a:rPr>
              <a:t>Jump </a:t>
            </a:r>
            <a:r>
              <a:rPr lang="en-US" sz="2800" b="0" i="0" u="none" strike="noStrike" baseline="0" dirty="0">
                <a:solidFill>
                  <a:srgbClr val="000000"/>
                </a:solidFill>
                <a:latin typeface="Calibri" panose="020F0502020204030204" pitchFamily="34" charset="0"/>
              </a:rPr>
              <a:t>on if no carry (if CY=0) </a:t>
            </a:r>
          </a:p>
          <a:p>
            <a:pPr>
              <a:buFont typeface="Wingdings" panose="05000000000000000000" pitchFamily="2" charset="2"/>
              <a:buChar char="Ø"/>
            </a:pPr>
            <a:r>
              <a:rPr lang="en-US" sz="2800" dirty="0">
                <a:solidFill>
                  <a:srgbClr val="000000"/>
                </a:solidFill>
                <a:latin typeface="Calibri" panose="020F0502020204030204" pitchFamily="34" charset="0"/>
              </a:rPr>
              <a:t>JZ 16 bit address/label	</a:t>
            </a:r>
            <a:r>
              <a:rPr lang="en-US" sz="2800" b="0" i="0" u="none" strike="noStrike" baseline="0" dirty="0" smtClean="0">
                <a:solidFill>
                  <a:srgbClr val="000000"/>
                </a:solidFill>
                <a:latin typeface="Calibri" panose="020F0502020204030204" pitchFamily="34" charset="0"/>
              </a:rPr>
              <a:t>Jump </a:t>
            </a:r>
            <a:r>
              <a:rPr lang="en-US" sz="2800" b="0" i="0" u="none" strike="noStrike" baseline="0" dirty="0">
                <a:solidFill>
                  <a:srgbClr val="000000"/>
                </a:solidFill>
                <a:latin typeface="Calibri" panose="020F0502020204030204" pitchFamily="34" charset="0"/>
              </a:rPr>
              <a:t>on zero (if Z=1) </a:t>
            </a:r>
          </a:p>
          <a:p>
            <a:pPr>
              <a:buFont typeface="Wingdings" panose="05000000000000000000" pitchFamily="2" charset="2"/>
              <a:buChar char="Ø"/>
            </a:pPr>
            <a:r>
              <a:rPr lang="en-US" sz="2800" dirty="0">
                <a:solidFill>
                  <a:srgbClr val="000000"/>
                </a:solidFill>
                <a:latin typeface="Calibri" panose="020F0502020204030204" pitchFamily="34" charset="0"/>
              </a:rPr>
              <a:t>JNZ 16 bit address/label	</a:t>
            </a:r>
            <a:r>
              <a:rPr lang="en-US" sz="2800" dirty="0" smtClean="0">
                <a:solidFill>
                  <a:srgbClr val="000000"/>
                </a:solidFill>
                <a:latin typeface="Calibri" panose="020F0502020204030204" pitchFamily="34" charset="0"/>
              </a:rPr>
              <a:t>J</a:t>
            </a:r>
            <a:r>
              <a:rPr lang="en-US" sz="2800" b="0" i="0" u="none" strike="noStrike" baseline="0" dirty="0" smtClean="0">
                <a:solidFill>
                  <a:srgbClr val="000000"/>
                </a:solidFill>
                <a:latin typeface="Calibri" panose="020F0502020204030204" pitchFamily="34" charset="0"/>
              </a:rPr>
              <a:t>ump </a:t>
            </a:r>
            <a:r>
              <a:rPr lang="en-US" sz="2800" b="0" i="0" u="none" strike="noStrike" baseline="0" dirty="0">
                <a:solidFill>
                  <a:srgbClr val="000000"/>
                </a:solidFill>
                <a:latin typeface="Calibri" panose="020F0502020204030204" pitchFamily="34" charset="0"/>
              </a:rPr>
              <a:t>on if no zero (if Z=0) </a:t>
            </a:r>
          </a:p>
          <a:p>
            <a:pPr>
              <a:buFont typeface="Wingdings" panose="05000000000000000000" pitchFamily="2" charset="2"/>
              <a:buChar char="Ø"/>
            </a:pPr>
            <a:r>
              <a:rPr lang="en-US" sz="2800" dirty="0">
                <a:solidFill>
                  <a:srgbClr val="000000"/>
                </a:solidFill>
                <a:latin typeface="Calibri" panose="020F0502020204030204" pitchFamily="34" charset="0"/>
              </a:rPr>
              <a:t>JP 16 bit address/label	</a:t>
            </a:r>
            <a:r>
              <a:rPr lang="en-US" sz="2800" dirty="0" smtClean="0">
                <a:solidFill>
                  <a:srgbClr val="000000"/>
                </a:solidFill>
                <a:latin typeface="Calibri" panose="020F0502020204030204" pitchFamily="34" charset="0"/>
              </a:rPr>
              <a:t>J</a:t>
            </a:r>
            <a:r>
              <a:rPr lang="en-US" sz="2800" b="0" i="0" u="none" strike="noStrike" baseline="0" dirty="0" smtClean="0">
                <a:solidFill>
                  <a:srgbClr val="000000"/>
                </a:solidFill>
                <a:latin typeface="Calibri" panose="020F0502020204030204" pitchFamily="34" charset="0"/>
              </a:rPr>
              <a:t>ump </a:t>
            </a:r>
            <a:r>
              <a:rPr lang="en-US" sz="2800" b="0" i="0" u="none" strike="noStrike" baseline="0" dirty="0">
                <a:solidFill>
                  <a:srgbClr val="000000"/>
                </a:solidFill>
                <a:latin typeface="Calibri" panose="020F0502020204030204" pitchFamily="34" charset="0"/>
              </a:rPr>
              <a:t>on positive (if S=0) </a:t>
            </a:r>
          </a:p>
          <a:p>
            <a:pPr>
              <a:buFont typeface="Wingdings" panose="05000000000000000000" pitchFamily="2" charset="2"/>
              <a:buChar char="Ø"/>
            </a:pPr>
            <a:r>
              <a:rPr lang="en-US" sz="2800" dirty="0">
                <a:solidFill>
                  <a:srgbClr val="000000"/>
                </a:solidFill>
                <a:latin typeface="Calibri" panose="020F0502020204030204" pitchFamily="34" charset="0"/>
              </a:rPr>
              <a:t>JM 16 bit address/label	</a:t>
            </a:r>
            <a:r>
              <a:rPr lang="en-US" sz="2800" dirty="0" smtClean="0">
                <a:solidFill>
                  <a:srgbClr val="000000"/>
                </a:solidFill>
                <a:latin typeface="Calibri" panose="020F0502020204030204" pitchFamily="34" charset="0"/>
              </a:rPr>
              <a:t>J</a:t>
            </a:r>
            <a:r>
              <a:rPr lang="en-US" sz="2800" b="0" i="0" u="none" strike="noStrike" baseline="0" dirty="0" smtClean="0">
                <a:solidFill>
                  <a:srgbClr val="000000"/>
                </a:solidFill>
                <a:latin typeface="Calibri" panose="020F0502020204030204" pitchFamily="34" charset="0"/>
              </a:rPr>
              <a:t>ump </a:t>
            </a:r>
            <a:r>
              <a:rPr lang="en-US" sz="2800" b="0" i="0" u="none" strike="noStrike" baseline="0" dirty="0">
                <a:solidFill>
                  <a:srgbClr val="000000"/>
                </a:solidFill>
                <a:latin typeface="Calibri" panose="020F0502020204030204" pitchFamily="34" charset="0"/>
              </a:rPr>
              <a:t>on negative(minus) (if S=1</a:t>
            </a:r>
            <a:r>
              <a:rPr lang="en-US" sz="2800" b="0" i="0" u="none" strike="noStrike" baseline="0" dirty="0" smtClean="0">
                <a:solidFill>
                  <a:srgbClr val="000000"/>
                </a:solidFill>
                <a:latin typeface="Calibri" panose="020F0502020204030204" pitchFamily="34" charset="0"/>
              </a:rPr>
              <a:t>)</a:t>
            </a:r>
          </a:p>
          <a:p>
            <a:pPr>
              <a:buFont typeface="Wingdings" panose="05000000000000000000" pitchFamily="2" charset="2"/>
              <a:buChar char="Ø"/>
            </a:pPr>
            <a:r>
              <a:rPr lang="en-US" sz="2800" b="0" i="0" u="none" strike="noStrike" baseline="0" dirty="0" smtClean="0">
                <a:solidFill>
                  <a:srgbClr val="000000"/>
                </a:solidFill>
                <a:latin typeface="Calibri" panose="020F0502020204030204" pitchFamily="34" charset="0"/>
              </a:rPr>
              <a:t> </a:t>
            </a:r>
            <a:r>
              <a:rPr lang="en-US" sz="2800" b="0" i="0" u="none" strike="noStrike" baseline="0" dirty="0">
                <a:solidFill>
                  <a:srgbClr val="000000"/>
                </a:solidFill>
                <a:latin typeface="Calibri" panose="020F0502020204030204" pitchFamily="34" charset="0"/>
              </a:rPr>
              <a:t>JPE </a:t>
            </a:r>
            <a:r>
              <a:rPr lang="en-US" sz="2800" dirty="0">
                <a:solidFill>
                  <a:srgbClr val="000000"/>
                </a:solidFill>
                <a:latin typeface="Calibri" panose="020F0502020204030204" pitchFamily="34" charset="0"/>
              </a:rPr>
              <a:t>16 bit address/label 	</a:t>
            </a:r>
            <a:r>
              <a:rPr lang="en-US" sz="2800" dirty="0" smtClean="0">
                <a:solidFill>
                  <a:srgbClr val="000000"/>
                </a:solidFill>
                <a:latin typeface="Calibri" panose="020F0502020204030204" pitchFamily="34" charset="0"/>
              </a:rPr>
              <a:t>Jump </a:t>
            </a:r>
            <a:r>
              <a:rPr lang="en-US" sz="2800" b="0" i="0" u="none" strike="noStrike" baseline="0" dirty="0">
                <a:solidFill>
                  <a:srgbClr val="000000"/>
                </a:solidFill>
                <a:latin typeface="Calibri" panose="020F0502020204030204" pitchFamily="34" charset="0"/>
              </a:rPr>
              <a:t>on parity even (if P=1) </a:t>
            </a:r>
            <a:endParaRPr lang="en-US" sz="2800" dirty="0">
              <a:solidFill>
                <a:srgbClr val="000000"/>
              </a:solidFill>
              <a:latin typeface="Calibri" panose="020F0502020204030204" pitchFamily="34" charset="0"/>
            </a:endParaRPr>
          </a:p>
          <a:p>
            <a:pPr>
              <a:buFont typeface="Wingdings" panose="05000000000000000000" pitchFamily="2" charset="2"/>
              <a:buChar char="Ø"/>
            </a:pPr>
            <a:r>
              <a:rPr lang="en-US" sz="2800" b="0" i="0" u="none" strike="noStrike" baseline="0" dirty="0">
                <a:solidFill>
                  <a:srgbClr val="000000"/>
                </a:solidFill>
                <a:latin typeface="Calibri" panose="020F0502020204030204" pitchFamily="34" charset="0"/>
              </a:rPr>
              <a:t>JPO 16 bit  address/label	</a:t>
            </a:r>
            <a:r>
              <a:rPr lang="en-US" sz="2800" b="0" i="0" u="none" strike="noStrike" baseline="0" dirty="0" smtClean="0">
                <a:solidFill>
                  <a:srgbClr val="000000"/>
                </a:solidFill>
                <a:latin typeface="Calibri" panose="020F0502020204030204" pitchFamily="34" charset="0"/>
              </a:rPr>
              <a:t>Jump </a:t>
            </a:r>
            <a:r>
              <a:rPr lang="en-US" sz="2800" b="0" i="0" u="none" strike="noStrike" baseline="0" dirty="0">
                <a:solidFill>
                  <a:srgbClr val="000000"/>
                </a:solidFill>
                <a:latin typeface="Calibri" panose="020F0502020204030204" pitchFamily="34" charset="0"/>
              </a:rPr>
              <a:t>on parity odd (if P=0)</a:t>
            </a:r>
            <a:endParaRPr lang="en-US" dirty="0"/>
          </a:p>
        </p:txBody>
      </p:sp>
      <p:sp>
        <p:nvSpPr>
          <p:cNvPr id="4" name="Slide Number Placeholder 3">
            <a:extLst>
              <a:ext uri="{FF2B5EF4-FFF2-40B4-BE49-F238E27FC236}">
                <a16:creationId xmlns:a16="http://schemas.microsoft.com/office/drawing/2014/main" id="{BB2B1EE1-7F0C-4413-BD07-9F414993EC04}"/>
              </a:ext>
            </a:extLst>
          </p:cNvPr>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1067476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FE12-7BED-4E72-8B6D-4AFBD70BBB98}"/>
              </a:ext>
            </a:extLst>
          </p:cNvPr>
          <p:cNvSpPr>
            <a:spLocks noGrp="1"/>
          </p:cNvSpPr>
          <p:nvPr>
            <p:ph type="title"/>
          </p:nvPr>
        </p:nvSpPr>
        <p:spPr>
          <a:xfrm>
            <a:off x="457200" y="704088"/>
            <a:ext cx="8229600" cy="362712"/>
          </a:xfrm>
        </p:spPr>
        <p:txBody>
          <a:bodyPr>
            <a:normAutofit fontScale="90000"/>
          </a:bodyPr>
          <a:lstStyle/>
          <a:p>
            <a:r>
              <a:rPr lang="en-US" sz="4400" dirty="0"/>
              <a:t>Problem</a:t>
            </a:r>
          </a:p>
        </p:txBody>
      </p:sp>
      <p:sp>
        <p:nvSpPr>
          <p:cNvPr id="3" name="Content Placeholder 2">
            <a:extLst>
              <a:ext uri="{FF2B5EF4-FFF2-40B4-BE49-F238E27FC236}">
                <a16:creationId xmlns:a16="http://schemas.microsoft.com/office/drawing/2014/main" id="{BE51F234-DDA9-4FD4-B7EF-996F7914AB35}"/>
              </a:ext>
            </a:extLst>
          </p:cNvPr>
          <p:cNvSpPr>
            <a:spLocks noGrp="1"/>
          </p:cNvSpPr>
          <p:nvPr>
            <p:ph idx="1"/>
          </p:nvPr>
        </p:nvSpPr>
        <p:spPr>
          <a:xfrm>
            <a:off x="457200" y="1143000"/>
            <a:ext cx="8686800" cy="5181600"/>
          </a:xfrm>
        </p:spPr>
        <p:txBody>
          <a:bodyPr>
            <a:normAutofit/>
          </a:bodyPr>
          <a:lstStyle/>
          <a:p>
            <a:pPr>
              <a:buFont typeface="Wingdings" pitchFamily="2" charset="2"/>
              <a:buChar char="v"/>
            </a:pPr>
            <a:r>
              <a:rPr lang="en-US" sz="2400" b="1" dirty="0">
                <a:solidFill>
                  <a:srgbClr val="000000"/>
                </a:solidFill>
                <a:latin typeface="Calibri" panose="020F0502020204030204" pitchFamily="34" charset="0"/>
              </a:rPr>
              <a:t>WAP to move 10 bytes of data from location 4500 H to 6500H.</a:t>
            </a:r>
          </a:p>
          <a:p>
            <a:pPr>
              <a:buNone/>
            </a:pPr>
            <a:r>
              <a:rPr lang="en-US" sz="2400" dirty="0">
                <a:solidFill>
                  <a:srgbClr val="000000"/>
                </a:solidFill>
                <a:latin typeface="Calibri" panose="020F0502020204030204" pitchFamily="34" charset="0"/>
              </a:rPr>
              <a:t>	MVI B, 0AH  </a:t>
            </a:r>
            <a:r>
              <a:rPr lang="en-US" sz="2400" dirty="0" smtClean="0">
                <a:solidFill>
                  <a:srgbClr val="000000"/>
                </a:solidFill>
                <a:latin typeface="Calibri" panose="020F0502020204030204" pitchFamily="34" charset="0"/>
              </a:rPr>
              <a:t>; Counter</a:t>
            </a:r>
            <a:endParaRPr lang="en-US" sz="2400" dirty="0">
              <a:solidFill>
                <a:srgbClr val="000000"/>
              </a:solidFill>
              <a:latin typeface="Calibri" panose="020F0502020204030204" pitchFamily="34" charset="0"/>
            </a:endParaRPr>
          </a:p>
          <a:p>
            <a:pPr>
              <a:buNone/>
            </a:pPr>
            <a:r>
              <a:rPr lang="en-US" sz="2400" dirty="0">
                <a:solidFill>
                  <a:srgbClr val="000000"/>
                </a:solidFill>
                <a:latin typeface="Calibri" panose="020F0502020204030204" pitchFamily="34" charset="0"/>
              </a:rPr>
              <a:t>	LXI H,4500H  ;Source</a:t>
            </a:r>
          </a:p>
          <a:p>
            <a:pPr>
              <a:buNone/>
            </a:pPr>
            <a:r>
              <a:rPr lang="en-US" sz="2400" dirty="0">
                <a:solidFill>
                  <a:srgbClr val="000000"/>
                </a:solidFill>
                <a:latin typeface="Calibri" panose="020F0502020204030204" pitchFamily="34" charset="0"/>
              </a:rPr>
              <a:t>	LXI D,6500H </a:t>
            </a:r>
            <a:r>
              <a:rPr lang="en-US" sz="2400" b="0" i="0" u="none" strike="noStrike" baseline="0" dirty="0">
                <a:solidFill>
                  <a:srgbClr val="000000"/>
                </a:solidFill>
                <a:latin typeface="Calibri" panose="020F0502020204030204" pitchFamily="34" charset="0"/>
              </a:rPr>
              <a:t> ;Destination</a:t>
            </a:r>
          </a:p>
          <a:p>
            <a:pPr>
              <a:buNone/>
            </a:pPr>
            <a:r>
              <a:rPr lang="en-US" sz="2400" dirty="0" err="1" smtClean="0">
                <a:solidFill>
                  <a:srgbClr val="000000"/>
                </a:solidFill>
                <a:latin typeface="Calibri" panose="020F0502020204030204" pitchFamily="34" charset="0"/>
              </a:rPr>
              <a:t>repeat</a:t>
            </a:r>
            <a:r>
              <a:rPr lang="en-US" sz="2400" b="0" i="0" u="none" strike="noStrike" baseline="0" dirty="0" err="1" smtClean="0">
                <a:solidFill>
                  <a:srgbClr val="000000"/>
                </a:solidFill>
                <a:latin typeface="Calibri" panose="020F0502020204030204" pitchFamily="34" charset="0"/>
              </a:rPr>
              <a:t>:MOV</a:t>
            </a:r>
            <a:r>
              <a:rPr lang="en-US" sz="2400" b="0" i="0" u="none" strike="noStrike" baseline="0" dirty="0" smtClean="0">
                <a:solidFill>
                  <a:srgbClr val="000000"/>
                </a:solidFill>
                <a:latin typeface="Calibri" panose="020F0502020204030204" pitchFamily="34" charset="0"/>
              </a:rPr>
              <a:t> </a:t>
            </a:r>
            <a:r>
              <a:rPr lang="en-US" sz="2400" b="0" i="0" u="none" strike="noStrike" baseline="0" dirty="0">
                <a:solidFill>
                  <a:srgbClr val="000000"/>
                </a:solidFill>
                <a:latin typeface="Calibri" panose="020F0502020204030204" pitchFamily="34" charset="0"/>
              </a:rPr>
              <a:t>A, M </a:t>
            </a:r>
          </a:p>
          <a:p>
            <a:pPr>
              <a:buNone/>
            </a:pPr>
            <a:r>
              <a:rPr lang="en-US" sz="2400" b="0" i="0" u="none" strike="noStrike" baseline="0" dirty="0">
                <a:solidFill>
                  <a:srgbClr val="000000"/>
                </a:solidFill>
                <a:latin typeface="Calibri" panose="020F0502020204030204" pitchFamily="34" charset="0"/>
              </a:rPr>
              <a:t>	STAX D </a:t>
            </a:r>
            <a:endParaRPr lang="en-US" sz="2400" dirty="0">
              <a:solidFill>
                <a:srgbClr val="000000"/>
              </a:solidFill>
              <a:latin typeface="Calibri" panose="020F0502020204030204" pitchFamily="34" charset="0"/>
            </a:endParaRPr>
          </a:p>
          <a:p>
            <a:pPr>
              <a:buNone/>
            </a:pPr>
            <a:r>
              <a:rPr lang="en-US" sz="2400" b="0" i="0" u="none" strike="noStrike" baseline="0" dirty="0">
                <a:solidFill>
                  <a:srgbClr val="000000"/>
                </a:solidFill>
                <a:latin typeface="Calibri" panose="020F0502020204030204" pitchFamily="34" charset="0"/>
              </a:rPr>
              <a:t>	INX H ; Increment the  HL pair by 1  </a:t>
            </a:r>
          </a:p>
          <a:p>
            <a:pPr>
              <a:buNone/>
            </a:pPr>
            <a:r>
              <a:rPr lang="en-US" sz="2400" dirty="0">
                <a:solidFill>
                  <a:srgbClr val="000000"/>
                </a:solidFill>
                <a:latin typeface="Calibri" panose="020F0502020204030204" pitchFamily="34" charset="0"/>
              </a:rPr>
              <a:t>	</a:t>
            </a:r>
            <a:r>
              <a:rPr lang="en-US" sz="2400" b="0" i="0" u="none" strike="noStrike" baseline="0" dirty="0">
                <a:solidFill>
                  <a:srgbClr val="000000"/>
                </a:solidFill>
                <a:latin typeface="Calibri" panose="020F0502020204030204" pitchFamily="34" charset="0"/>
              </a:rPr>
              <a:t>INX D ;Increment the DE pair by 1 </a:t>
            </a:r>
          </a:p>
          <a:p>
            <a:pPr>
              <a:buNone/>
            </a:pPr>
            <a:r>
              <a:rPr lang="en-US" sz="2400" dirty="0">
                <a:solidFill>
                  <a:srgbClr val="000000"/>
                </a:solidFill>
                <a:latin typeface="Calibri" panose="020F0502020204030204" pitchFamily="34" charset="0"/>
              </a:rPr>
              <a:t>	</a:t>
            </a:r>
            <a:r>
              <a:rPr lang="en-US" sz="2400" b="0" i="0" u="none" strike="noStrike" baseline="0" dirty="0">
                <a:solidFill>
                  <a:srgbClr val="000000"/>
                </a:solidFill>
                <a:latin typeface="Calibri" panose="020F0502020204030204" pitchFamily="34" charset="0"/>
              </a:rPr>
              <a:t>DCR B </a:t>
            </a:r>
            <a:endParaRPr lang="en-US" sz="2400" dirty="0">
              <a:solidFill>
                <a:srgbClr val="000000"/>
              </a:solidFill>
              <a:latin typeface="Calibri" panose="020F0502020204030204" pitchFamily="34" charset="0"/>
            </a:endParaRPr>
          </a:p>
          <a:p>
            <a:pPr>
              <a:buNone/>
            </a:pPr>
            <a:r>
              <a:rPr lang="en-US" sz="2400" b="0" i="0" u="none" strike="noStrike" baseline="0" dirty="0">
                <a:solidFill>
                  <a:srgbClr val="000000"/>
                </a:solidFill>
                <a:latin typeface="Calibri" panose="020F0502020204030204" pitchFamily="34" charset="0"/>
              </a:rPr>
              <a:t>	JNZ  </a:t>
            </a:r>
            <a:r>
              <a:rPr lang="en-US" sz="2400" dirty="0" smtClean="0">
                <a:solidFill>
                  <a:srgbClr val="000000"/>
                </a:solidFill>
                <a:latin typeface="Calibri" panose="020F0502020204030204" pitchFamily="34" charset="0"/>
              </a:rPr>
              <a:t>repeat</a:t>
            </a:r>
            <a:r>
              <a:rPr lang="en-US" sz="2400" b="0" i="0" u="none" strike="noStrike" baseline="0" dirty="0" smtClean="0">
                <a:solidFill>
                  <a:srgbClr val="000000"/>
                </a:solidFill>
                <a:latin typeface="Calibri" panose="020F0502020204030204" pitchFamily="34" charset="0"/>
              </a:rPr>
              <a:t> </a:t>
            </a:r>
            <a:endParaRPr lang="en-US" sz="2400" b="0" i="0" u="none" strike="noStrike" baseline="0" dirty="0">
              <a:solidFill>
                <a:srgbClr val="000000"/>
              </a:solidFill>
              <a:latin typeface="Calibri" panose="020F0502020204030204" pitchFamily="34" charset="0"/>
            </a:endParaRPr>
          </a:p>
          <a:p>
            <a:pPr>
              <a:buNone/>
            </a:pPr>
            <a:r>
              <a:rPr lang="en-US" sz="2400" dirty="0">
                <a:solidFill>
                  <a:srgbClr val="000000"/>
                </a:solidFill>
                <a:latin typeface="Calibri" panose="020F0502020204030204" pitchFamily="34" charset="0"/>
              </a:rPr>
              <a:t>	</a:t>
            </a:r>
            <a:r>
              <a:rPr lang="en-US" sz="2400" b="0" i="0" u="none" strike="noStrike" baseline="0" dirty="0">
                <a:solidFill>
                  <a:srgbClr val="000000"/>
                </a:solidFill>
                <a:latin typeface="Calibri" panose="020F0502020204030204" pitchFamily="34" charset="0"/>
              </a:rPr>
              <a:t>HLT</a:t>
            </a:r>
          </a:p>
          <a:p>
            <a:pPr>
              <a:buNone/>
            </a:pPr>
            <a:endParaRPr lang="en-US" sz="3200" dirty="0"/>
          </a:p>
        </p:txBody>
      </p:sp>
      <p:sp>
        <p:nvSpPr>
          <p:cNvPr id="4" name="Slide Number Placeholder 3">
            <a:extLst>
              <a:ext uri="{FF2B5EF4-FFF2-40B4-BE49-F238E27FC236}">
                <a16:creationId xmlns:a16="http://schemas.microsoft.com/office/drawing/2014/main" id="{76559637-9C4E-4DB7-8670-1A328B85A0DF}"/>
              </a:ext>
            </a:extLst>
          </p:cNvPr>
          <p:cNvSpPr>
            <a:spLocks noGrp="1"/>
          </p:cNvSpPr>
          <p:nvPr>
            <p:ph type="sldNum" sz="quarter" idx="12"/>
          </p:nvPr>
        </p:nvSpPr>
        <p:spPr/>
        <p:txBody>
          <a:bodyPr/>
          <a:lstStyle/>
          <a:p>
            <a:fld id="{B6F15528-21DE-4FAA-801E-634DDDAF4B2B}" type="slidenum">
              <a:rPr lang="en-US" sz="1600" smtClean="0"/>
              <a:pPr/>
              <a:t>56</a:t>
            </a:fld>
            <a:endParaRPr lang="en-US" sz="1600" dirty="0"/>
          </a:p>
        </p:txBody>
      </p:sp>
      <p:graphicFrame>
        <p:nvGraphicFramePr>
          <p:cNvPr id="6" name="Table 5"/>
          <p:cNvGraphicFramePr>
            <a:graphicFrameLocks noGrp="1"/>
          </p:cNvGraphicFramePr>
          <p:nvPr/>
        </p:nvGraphicFramePr>
        <p:xfrm>
          <a:off x="5638800" y="1905000"/>
          <a:ext cx="914400" cy="3657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tblGrid>
              <a:tr h="219075">
                <a:tc>
                  <a:txBody>
                    <a:bodyPr/>
                    <a:lstStyle/>
                    <a:p>
                      <a:pPr algn="ctr"/>
                      <a:r>
                        <a:rPr lang="en-US" dirty="0">
                          <a:latin typeface="+mj-lt"/>
                        </a:rPr>
                        <a:t>11</a:t>
                      </a:r>
                    </a:p>
                  </a:txBody>
                  <a:tcPr/>
                </a:tc>
                <a:extLst>
                  <a:ext uri="{0D108BD9-81ED-4DB2-BD59-A6C34878D82A}">
                    <a16:rowId xmlns:a16="http://schemas.microsoft.com/office/drawing/2014/main" val="10000"/>
                  </a:ext>
                </a:extLst>
              </a:tr>
              <a:tr h="219075">
                <a:tc>
                  <a:txBody>
                    <a:bodyPr/>
                    <a:lstStyle/>
                    <a:p>
                      <a:pPr algn="ctr"/>
                      <a:r>
                        <a:rPr lang="en-US" dirty="0">
                          <a:latin typeface="+mj-lt"/>
                        </a:rPr>
                        <a:t>22</a:t>
                      </a:r>
                    </a:p>
                  </a:txBody>
                  <a:tcPr/>
                </a:tc>
                <a:extLst>
                  <a:ext uri="{0D108BD9-81ED-4DB2-BD59-A6C34878D82A}">
                    <a16:rowId xmlns:a16="http://schemas.microsoft.com/office/drawing/2014/main" val="10001"/>
                  </a:ext>
                </a:extLst>
              </a:tr>
              <a:tr h="219075">
                <a:tc>
                  <a:txBody>
                    <a:bodyPr/>
                    <a:lstStyle/>
                    <a:p>
                      <a:pPr algn="ctr"/>
                      <a:r>
                        <a:rPr lang="en-US" dirty="0">
                          <a:latin typeface="+mj-lt"/>
                        </a:rPr>
                        <a:t>33</a:t>
                      </a:r>
                    </a:p>
                  </a:txBody>
                  <a:tcPr/>
                </a:tc>
                <a:extLst>
                  <a:ext uri="{0D108BD9-81ED-4DB2-BD59-A6C34878D82A}">
                    <a16:rowId xmlns:a16="http://schemas.microsoft.com/office/drawing/2014/main" val="10002"/>
                  </a:ext>
                </a:extLst>
              </a:tr>
              <a:tr h="219075">
                <a:tc>
                  <a:txBody>
                    <a:bodyPr/>
                    <a:lstStyle/>
                    <a:p>
                      <a:pPr algn="ctr"/>
                      <a:r>
                        <a:rPr lang="en-US" dirty="0">
                          <a:latin typeface="+mj-lt"/>
                        </a:rPr>
                        <a:t>44</a:t>
                      </a:r>
                    </a:p>
                  </a:txBody>
                  <a:tcPr/>
                </a:tc>
                <a:extLst>
                  <a:ext uri="{0D108BD9-81ED-4DB2-BD59-A6C34878D82A}">
                    <a16:rowId xmlns:a16="http://schemas.microsoft.com/office/drawing/2014/main" val="10003"/>
                  </a:ext>
                </a:extLst>
              </a:tr>
              <a:tr h="219075">
                <a:tc>
                  <a:txBody>
                    <a:bodyPr/>
                    <a:lstStyle/>
                    <a:p>
                      <a:pPr algn="ctr"/>
                      <a:r>
                        <a:rPr lang="en-US" dirty="0">
                          <a:latin typeface="+mj-lt"/>
                        </a:rPr>
                        <a:t>55</a:t>
                      </a:r>
                    </a:p>
                  </a:txBody>
                  <a:tcPr/>
                </a:tc>
                <a:extLst>
                  <a:ext uri="{0D108BD9-81ED-4DB2-BD59-A6C34878D82A}">
                    <a16:rowId xmlns:a16="http://schemas.microsoft.com/office/drawing/2014/main" val="10004"/>
                  </a:ext>
                </a:extLst>
              </a:tr>
              <a:tr h="219075">
                <a:tc>
                  <a:txBody>
                    <a:bodyPr/>
                    <a:lstStyle/>
                    <a:p>
                      <a:pPr algn="ctr"/>
                      <a:r>
                        <a:rPr lang="en-US" dirty="0">
                          <a:latin typeface="+mj-lt"/>
                        </a:rPr>
                        <a:t>66</a:t>
                      </a:r>
                    </a:p>
                  </a:txBody>
                  <a:tcPr/>
                </a:tc>
                <a:extLst>
                  <a:ext uri="{0D108BD9-81ED-4DB2-BD59-A6C34878D82A}">
                    <a16:rowId xmlns:a16="http://schemas.microsoft.com/office/drawing/2014/main" val="10005"/>
                  </a:ext>
                </a:extLst>
              </a:tr>
              <a:tr h="219075">
                <a:tc>
                  <a:txBody>
                    <a:bodyPr/>
                    <a:lstStyle/>
                    <a:p>
                      <a:pPr algn="ctr"/>
                      <a:r>
                        <a:rPr lang="en-US" dirty="0">
                          <a:latin typeface="+mj-lt"/>
                        </a:rPr>
                        <a:t>77</a:t>
                      </a:r>
                    </a:p>
                  </a:txBody>
                  <a:tcPr/>
                </a:tc>
                <a:extLst>
                  <a:ext uri="{0D108BD9-81ED-4DB2-BD59-A6C34878D82A}">
                    <a16:rowId xmlns:a16="http://schemas.microsoft.com/office/drawing/2014/main" val="10006"/>
                  </a:ext>
                </a:extLst>
              </a:tr>
              <a:tr h="219075">
                <a:tc>
                  <a:txBody>
                    <a:bodyPr/>
                    <a:lstStyle/>
                    <a:p>
                      <a:pPr algn="ctr"/>
                      <a:r>
                        <a:rPr lang="en-US" dirty="0">
                          <a:latin typeface="+mj-lt"/>
                        </a:rPr>
                        <a:t>88</a:t>
                      </a:r>
                    </a:p>
                  </a:txBody>
                  <a:tcPr/>
                </a:tc>
                <a:extLst>
                  <a:ext uri="{0D108BD9-81ED-4DB2-BD59-A6C34878D82A}">
                    <a16:rowId xmlns:a16="http://schemas.microsoft.com/office/drawing/2014/main" val="10007"/>
                  </a:ext>
                </a:extLst>
              </a:tr>
              <a:tr h="219075">
                <a:tc>
                  <a:txBody>
                    <a:bodyPr/>
                    <a:lstStyle/>
                    <a:p>
                      <a:pPr algn="ctr"/>
                      <a:r>
                        <a:rPr lang="en-US" dirty="0">
                          <a:latin typeface="+mj-lt"/>
                        </a:rPr>
                        <a:t>99</a:t>
                      </a:r>
                    </a:p>
                  </a:txBody>
                  <a:tcPr/>
                </a:tc>
                <a:extLst>
                  <a:ext uri="{0D108BD9-81ED-4DB2-BD59-A6C34878D82A}">
                    <a16:rowId xmlns:a16="http://schemas.microsoft.com/office/drawing/2014/main" val="10008"/>
                  </a:ext>
                </a:extLst>
              </a:tr>
              <a:tr h="219075">
                <a:tc>
                  <a:txBody>
                    <a:bodyPr/>
                    <a:lstStyle/>
                    <a:p>
                      <a:pPr algn="ctr"/>
                      <a:r>
                        <a:rPr lang="en-US" dirty="0">
                          <a:latin typeface="+mj-lt"/>
                        </a:rPr>
                        <a:t>AA</a:t>
                      </a:r>
                    </a:p>
                  </a:txBody>
                  <a:tcPr/>
                </a:tc>
                <a:extLst>
                  <a:ext uri="{0D108BD9-81ED-4DB2-BD59-A6C34878D82A}">
                    <a16:rowId xmlns:a16="http://schemas.microsoft.com/office/drawing/2014/main" val="10009"/>
                  </a:ext>
                </a:extLst>
              </a:tr>
            </a:tbl>
          </a:graphicData>
        </a:graphic>
      </p:graphicFrame>
      <p:sp>
        <p:nvSpPr>
          <p:cNvPr id="7" name="TextBox 6"/>
          <p:cNvSpPr txBox="1"/>
          <p:nvPr/>
        </p:nvSpPr>
        <p:spPr>
          <a:xfrm>
            <a:off x="4495800" y="1905000"/>
            <a:ext cx="1066800" cy="461665"/>
          </a:xfrm>
          <a:prstGeom prst="rect">
            <a:avLst/>
          </a:prstGeom>
          <a:noFill/>
        </p:spPr>
        <p:txBody>
          <a:bodyPr wrap="square" rtlCol="0">
            <a:spAutoFit/>
          </a:bodyPr>
          <a:lstStyle/>
          <a:p>
            <a:r>
              <a:rPr lang="en-US" sz="2400" dirty="0">
                <a:latin typeface="+mj-lt"/>
              </a:rPr>
              <a:t>4500H</a:t>
            </a:r>
          </a:p>
        </p:txBody>
      </p:sp>
      <p:cxnSp>
        <p:nvCxnSpPr>
          <p:cNvPr id="9" name="Straight Arrow Connector 8"/>
          <p:cNvCxnSpPr/>
          <p:nvPr/>
        </p:nvCxnSpPr>
        <p:spPr>
          <a:xfrm>
            <a:off x="6553200" y="2057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553200" y="2438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5532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200" y="3200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53200" y="3505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553200" y="3886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553200" y="4191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553200" y="4572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200" y="4953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53200" y="5334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nvGraphicFramePr>
        <p:xfrm>
          <a:off x="7239000" y="1905000"/>
          <a:ext cx="914400" cy="3657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tblGrid>
              <a:tr h="219075">
                <a:tc>
                  <a:txBody>
                    <a:bodyPr/>
                    <a:lstStyle/>
                    <a:p>
                      <a:endParaRPr lang="en-US" dirty="0"/>
                    </a:p>
                  </a:txBody>
                  <a:tcPr/>
                </a:tc>
                <a:extLst>
                  <a:ext uri="{0D108BD9-81ED-4DB2-BD59-A6C34878D82A}">
                    <a16:rowId xmlns:a16="http://schemas.microsoft.com/office/drawing/2014/main" val="10000"/>
                  </a:ext>
                </a:extLst>
              </a:tr>
              <a:tr h="219075">
                <a:tc>
                  <a:txBody>
                    <a:bodyPr/>
                    <a:lstStyle/>
                    <a:p>
                      <a:endParaRPr lang="en-US" dirty="0"/>
                    </a:p>
                  </a:txBody>
                  <a:tcPr/>
                </a:tc>
                <a:extLst>
                  <a:ext uri="{0D108BD9-81ED-4DB2-BD59-A6C34878D82A}">
                    <a16:rowId xmlns:a16="http://schemas.microsoft.com/office/drawing/2014/main" val="10001"/>
                  </a:ext>
                </a:extLst>
              </a:tr>
              <a:tr h="219075">
                <a:tc>
                  <a:txBody>
                    <a:bodyPr/>
                    <a:lstStyle/>
                    <a:p>
                      <a:endParaRPr lang="en-US" dirty="0"/>
                    </a:p>
                  </a:txBody>
                  <a:tcPr/>
                </a:tc>
                <a:extLst>
                  <a:ext uri="{0D108BD9-81ED-4DB2-BD59-A6C34878D82A}">
                    <a16:rowId xmlns:a16="http://schemas.microsoft.com/office/drawing/2014/main" val="10002"/>
                  </a:ext>
                </a:extLst>
              </a:tr>
              <a:tr h="219075">
                <a:tc>
                  <a:txBody>
                    <a:bodyPr/>
                    <a:lstStyle/>
                    <a:p>
                      <a:endParaRPr lang="en-US" dirty="0"/>
                    </a:p>
                  </a:txBody>
                  <a:tcPr/>
                </a:tc>
                <a:extLst>
                  <a:ext uri="{0D108BD9-81ED-4DB2-BD59-A6C34878D82A}">
                    <a16:rowId xmlns:a16="http://schemas.microsoft.com/office/drawing/2014/main" val="10003"/>
                  </a:ext>
                </a:extLst>
              </a:tr>
              <a:tr h="219075">
                <a:tc>
                  <a:txBody>
                    <a:bodyPr/>
                    <a:lstStyle/>
                    <a:p>
                      <a:endParaRPr lang="en-US" dirty="0"/>
                    </a:p>
                  </a:txBody>
                  <a:tcPr/>
                </a:tc>
                <a:extLst>
                  <a:ext uri="{0D108BD9-81ED-4DB2-BD59-A6C34878D82A}">
                    <a16:rowId xmlns:a16="http://schemas.microsoft.com/office/drawing/2014/main" val="10004"/>
                  </a:ext>
                </a:extLst>
              </a:tr>
              <a:tr h="219075">
                <a:tc>
                  <a:txBody>
                    <a:bodyPr/>
                    <a:lstStyle/>
                    <a:p>
                      <a:endParaRPr lang="en-US" dirty="0"/>
                    </a:p>
                  </a:txBody>
                  <a:tcPr/>
                </a:tc>
                <a:extLst>
                  <a:ext uri="{0D108BD9-81ED-4DB2-BD59-A6C34878D82A}">
                    <a16:rowId xmlns:a16="http://schemas.microsoft.com/office/drawing/2014/main" val="10005"/>
                  </a:ext>
                </a:extLst>
              </a:tr>
              <a:tr h="219075">
                <a:tc>
                  <a:txBody>
                    <a:bodyPr/>
                    <a:lstStyle/>
                    <a:p>
                      <a:endParaRPr lang="en-US" dirty="0"/>
                    </a:p>
                  </a:txBody>
                  <a:tcPr/>
                </a:tc>
                <a:extLst>
                  <a:ext uri="{0D108BD9-81ED-4DB2-BD59-A6C34878D82A}">
                    <a16:rowId xmlns:a16="http://schemas.microsoft.com/office/drawing/2014/main" val="10006"/>
                  </a:ext>
                </a:extLst>
              </a:tr>
              <a:tr h="219075">
                <a:tc>
                  <a:txBody>
                    <a:bodyPr/>
                    <a:lstStyle/>
                    <a:p>
                      <a:endParaRPr lang="en-US" dirty="0"/>
                    </a:p>
                  </a:txBody>
                  <a:tcPr/>
                </a:tc>
                <a:extLst>
                  <a:ext uri="{0D108BD9-81ED-4DB2-BD59-A6C34878D82A}">
                    <a16:rowId xmlns:a16="http://schemas.microsoft.com/office/drawing/2014/main" val="10007"/>
                  </a:ext>
                </a:extLst>
              </a:tr>
              <a:tr h="219075">
                <a:tc>
                  <a:txBody>
                    <a:bodyPr/>
                    <a:lstStyle/>
                    <a:p>
                      <a:endParaRPr lang="en-US" dirty="0"/>
                    </a:p>
                  </a:txBody>
                  <a:tcPr/>
                </a:tc>
                <a:extLst>
                  <a:ext uri="{0D108BD9-81ED-4DB2-BD59-A6C34878D82A}">
                    <a16:rowId xmlns:a16="http://schemas.microsoft.com/office/drawing/2014/main" val="10008"/>
                  </a:ext>
                </a:extLst>
              </a:tr>
              <a:tr h="219075">
                <a:tc>
                  <a:txBody>
                    <a:bodyPr/>
                    <a:lstStyle/>
                    <a:p>
                      <a:endParaRPr lang="en-US" dirty="0"/>
                    </a:p>
                  </a:txBody>
                  <a:tcPr/>
                </a:tc>
                <a:extLst>
                  <a:ext uri="{0D108BD9-81ED-4DB2-BD59-A6C34878D82A}">
                    <a16:rowId xmlns:a16="http://schemas.microsoft.com/office/drawing/2014/main" val="10009"/>
                  </a:ext>
                </a:extLst>
              </a:tr>
            </a:tbl>
          </a:graphicData>
        </a:graphic>
      </p:graphicFrame>
      <p:sp>
        <p:nvSpPr>
          <p:cNvPr id="21" name="TextBox 20"/>
          <p:cNvSpPr txBox="1"/>
          <p:nvPr/>
        </p:nvSpPr>
        <p:spPr>
          <a:xfrm>
            <a:off x="8077200" y="5105400"/>
            <a:ext cx="1066800" cy="461665"/>
          </a:xfrm>
          <a:prstGeom prst="rect">
            <a:avLst/>
          </a:prstGeom>
          <a:noFill/>
        </p:spPr>
        <p:txBody>
          <a:bodyPr wrap="square" rtlCol="0">
            <a:spAutoFit/>
          </a:bodyPr>
          <a:lstStyle/>
          <a:p>
            <a:r>
              <a:rPr lang="en-US" sz="2400" dirty="0">
                <a:latin typeface="+mj-lt"/>
              </a:rPr>
              <a:t>6509H</a:t>
            </a:r>
          </a:p>
        </p:txBody>
      </p:sp>
      <p:sp>
        <p:nvSpPr>
          <p:cNvPr id="22" name="TextBox 21"/>
          <p:cNvSpPr txBox="1"/>
          <p:nvPr/>
        </p:nvSpPr>
        <p:spPr>
          <a:xfrm>
            <a:off x="8077200" y="1828800"/>
            <a:ext cx="1066800" cy="461665"/>
          </a:xfrm>
          <a:prstGeom prst="rect">
            <a:avLst/>
          </a:prstGeom>
          <a:noFill/>
        </p:spPr>
        <p:txBody>
          <a:bodyPr wrap="square" rtlCol="0">
            <a:spAutoFit/>
          </a:bodyPr>
          <a:lstStyle/>
          <a:p>
            <a:r>
              <a:rPr lang="en-US" sz="2400" dirty="0">
                <a:latin typeface="+mj-lt"/>
              </a:rPr>
              <a:t>6500H</a:t>
            </a:r>
          </a:p>
        </p:txBody>
      </p:sp>
      <p:sp>
        <p:nvSpPr>
          <p:cNvPr id="23" name="TextBox 22"/>
          <p:cNvSpPr txBox="1"/>
          <p:nvPr/>
        </p:nvSpPr>
        <p:spPr>
          <a:xfrm>
            <a:off x="4572000" y="5181600"/>
            <a:ext cx="1066800" cy="461665"/>
          </a:xfrm>
          <a:prstGeom prst="rect">
            <a:avLst/>
          </a:prstGeom>
          <a:noFill/>
        </p:spPr>
        <p:txBody>
          <a:bodyPr wrap="square" rtlCol="0">
            <a:spAutoFit/>
          </a:bodyPr>
          <a:lstStyle/>
          <a:p>
            <a:r>
              <a:rPr lang="en-US" sz="2400" dirty="0">
                <a:latin typeface="+mj-lt"/>
              </a:rPr>
              <a:t>4509H</a:t>
            </a:r>
          </a:p>
        </p:txBody>
      </p:sp>
    </p:spTree>
    <p:extLst>
      <p:ext uri="{BB962C8B-B14F-4D97-AF65-F5344CB8AC3E}">
        <p14:creationId xmlns:p14="http://schemas.microsoft.com/office/powerpoint/2010/main" val="36387974"/>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dirty="0"/>
              <a:t>Problem</a:t>
            </a:r>
          </a:p>
        </p:txBody>
      </p:sp>
      <p:sp>
        <p:nvSpPr>
          <p:cNvPr id="3" name="Content Placeholder 2"/>
          <p:cNvSpPr>
            <a:spLocks noGrp="1"/>
          </p:cNvSpPr>
          <p:nvPr>
            <p:ph idx="1"/>
          </p:nvPr>
        </p:nvSpPr>
        <p:spPr>
          <a:xfrm>
            <a:off x="457200" y="1143000"/>
            <a:ext cx="8229600" cy="5181600"/>
          </a:xfrm>
        </p:spPr>
        <p:txBody>
          <a:bodyPr>
            <a:normAutofit fontScale="70000" lnSpcReduction="20000"/>
          </a:bodyPr>
          <a:lstStyle/>
          <a:p>
            <a:pPr>
              <a:buFont typeface="Wingdings" pitchFamily="2" charset="2"/>
              <a:buChar char="v"/>
            </a:pPr>
            <a:r>
              <a:rPr lang="en-US" sz="2800" b="1" dirty="0">
                <a:solidFill>
                  <a:srgbClr val="000000"/>
                </a:solidFill>
                <a:latin typeface="Calibri" panose="020F0502020204030204" pitchFamily="34" charset="0"/>
              </a:rPr>
              <a:t>WAP to transfer 30 data starting from 8500 to 9500H if data is odd else store </a:t>
            </a:r>
            <a:r>
              <a:rPr lang="en-US" sz="2800" b="1" dirty="0" smtClean="0">
                <a:solidFill>
                  <a:srgbClr val="000000"/>
                </a:solidFill>
                <a:latin typeface="Calibri" panose="020F0502020204030204" pitchFamily="34" charset="0"/>
              </a:rPr>
              <a:t>FEH</a:t>
            </a:r>
            <a:r>
              <a:rPr lang="en-US" sz="2800" b="1" dirty="0">
                <a:solidFill>
                  <a:srgbClr val="000000"/>
                </a:solidFill>
                <a:latin typeface="Calibri" panose="020F0502020204030204" pitchFamily="34" charset="0"/>
              </a:rPr>
              <a:t>. </a:t>
            </a:r>
          </a:p>
          <a:p>
            <a:pPr>
              <a:buNone/>
            </a:pPr>
            <a:r>
              <a:rPr lang="en-US" sz="2800" dirty="0">
                <a:solidFill>
                  <a:srgbClr val="000000"/>
                </a:solidFill>
                <a:latin typeface="Calibri" panose="020F0502020204030204" pitchFamily="34" charset="0"/>
              </a:rPr>
              <a:t>	MVI B, 1EH </a:t>
            </a:r>
          </a:p>
          <a:p>
            <a:pPr>
              <a:buNone/>
            </a:pPr>
            <a:r>
              <a:rPr lang="en-US" sz="2800" dirty="0">
                <a:solidFill>
                  <a:srgbClr val="000000"/>
                </a:solidFill>
                <a:latin typeface="Calibri" panose="020F0502020204030204" pitchFamily="34" charset="0"/>
              </a:rPr>
              <a:t>	LXI H, 8500H </a:t>
            </a:r>
          </a:p>
          <a:p>
            <a:pPr>
              <a:buNone/>
            </a:pPr>
            <a:r>
              <a:rPr lang="en-US" sz="2800" dirty="0">
                <a:solidFill>
                  <a:srgbClr val="000000"/>
                </a:solidFill>
                <a:latin typeface="Calibri" panose="020F0502020204030204" pitchFamily="34" charset="0"/>
              </a:rPr>
              <a:t>	LXI D, 9500H </a:t>
            </a:r>
          </a:p>
          <a:p>
            <a:pPr>
              <a:buNone/>
            </a:pPr>
            <a:r>
              <a:rPr lang="en-US" sz="2800" dirty="0">
                <a:solidFill>
                  <a:srgbClr val="000000"/>
                </a:solidFill>
                <a:latin typeface="Calibri" panose="020F0502020204030204" pitchFamily="34" charset="0"/>
              </a:rPr>
              <a:t>L2: MOV A, M 		</a:t>
            </a:r>
          </a:p>
          <a:p>
            <a:pPr>
              <a:buNone/>
            </a:pPr>
            <a:r>
              <a:rPr lang="en-US" sz="2800" dirty="0">
                <a:solidFill>
                  <a:srgbClr val="000000"/>
                </a:solidFill>
                <a:latin typeface="Calibri" panose="020F0502020204030204" pitchFamily="34" charset="0"/>
              </a:rPr>
              <a:t>	ANI 01H 	</a:t>
            </a:r>
          </a:p>
          <a:p>
            <a:pPr>
              <a:buNone/>
            </a:pPr>
            <a:r>
              <a:rPr lang="en-US" sz="2800" dirty="0">
                <a:solidFill>
                  <a:srgbClr val="000000"/>
                </a:solidFill>
                <a:latin typeface="Calibri" panose="020F0502020204030204" pitchFamily="34" charset="0"/>
              </a:rPr>
              <a:t>	JNZ L1 ; If data is odd then go to L1. </a:t>
            </a:r>
          </a:p>
          <a:p>
            <a:pPr>
              <a:buNone/>
            </a:pPr>
            <a:r>
              <a:rPr lang="en-US" sz="2800" dirty="0">
                <a:solidFill>
                  <a:srgbClr val="000000"/>
                </a:solidFill>
                <a:latin typeface="Calibri" panose="020F0502020204030204" pitchFamily="34" charset="0"/>
              </a:rPr>
              <a:t>	MVI A, </a:t>
            </a:r>
            <a:r>
              <a:rPr lang="en-US" sz="2800" dirty="0" smtClean="0">
                <a:solidFill>
                  <a:srgbClr val="000000"/>
                </a:solidFill>
                <a:latin typeface="Calibri" panose="020F0502020204030204" pitchFamily="34" charset="0"/>
              </a:rPr>
              <a:t>FEH </a:t>
            </a:r>
            <a:endParaRPr lang="en-US" sz="2800" dirty="0">
              <a:solidFill>
                <a:srgbClr val="000000"/>
              </a:solidFill>
              <a:latin typeface="Calibri" panose="020F0502020204030204" pitchFamily="34" charset="0"/>
            </a:endParaRPr>
          </a:p>
          <a:p>
            <a:pPr>
              <a:buNone/>
            </a:pPr>
            <a:r>
              <a:rPr lang="en-US" sz="2800" dirty="0">
                <a:solidFill>
                  <a:srgbClr val="000000"/>
                </a:solidFill>
                <a:latin typeface="Calibri" panose="020F0502020204030204" pitchFamily="34" charset="0"/>
              </a:rPr>
              <a:t>	JMP L3 	</a:t>
            </a:r>
          </a:p>
          <a:p>
            <a:pPr>
              <a:buNone/>
            </a:pPr>
            <a:r>
              <a:rPr lang="en-US" sz="2800" dirty="0">
                <a:solidFill>
                  <a:srgbClr val="000000"/>
                </a:solidFill>
                <a:latin typeface="Calibri" panose="020F0502020204030204" pitchFamily="34" charset="0"/>
              </a:rPr>
              <a:t>L1: MOV A, M </a:t>
            </a:r>
          </a:p>
          <a:p>
            <a:pPr>
              <a:buNone/>
            </a:pPr>
            <a:r>
              <a:rPr lang="en-US" sz="2800" dirty="0">
                <a:solidFill>
                  <a:srgbClr val="000000"/>
                </a:solidFill>
                <a:latin typeface="Calibri" panose="020F0502020204030204" pitchFamily="34" charset="0"/>
              </a:rPr>
              <a:t>L3: STAX D</a:t>
            </a:r>
          </a:p>
          <a:p>
            <a:pPr>
              <a:buNone/>
            </a:pPr>
            <a:r>
              <a:rPr lang="en-US" sz="2800" dirty="0">
                <a:solidFill>
                  <a:srgbClr val="000000"/>
                </a:solidFill>
                <a:latin typeface="Calibri" panose="020F0502020204030204" pitchFamily="34" charset="0"/>
              </a:rPr>
              <a:t>	 INX D </a:t>
            </a:r>
          </a:p>
          <a:p>
            <a:pPr>
              <a:buNone/>
            </a:pPr>
            <a:r>
              <a:rPr lang="en-US" sz="2800" dirty="0">
                <a:solidFill>
                  <a:srgbClr val="000000"/>
                </a:solidFill>
                <a:latin typeface="Calibri" panose="020F0502020204030204" pitchFamily="34" charset="0"/>
              </a:rPr>
              <a:t>	INX H </a:t>
            </a:r>
          </a:p>
          <a:p>
            <a:pPr>
              <a:buNone/>
            </a:pPr>
            <a:r>
              <a:rPr lang="en-US" sz="2800" dirty="0">
                <a:solidFill>
                  <a:srgbClr val="000000"/>
                </a:solidFill>
                <a:latin typeface="Calibri" panose="020F0502020204030204" pitchFamily="34" charset="0"/>
              </a:rPr>
              <a:t>	DCR B </a:t>
            </a:r>
          </a:p>
          <a:p>
            <a:pPr>
              <a:buNone/>
            </a:pPr>
            <a:r>
              <a:rPr lang="en-US" sz="2800" dirty="0">
                <a:solidFill>
                  <a:srgbClr val="000000"/>
                </a:solidFill>
                <a:latin typeface="Calibri" panose="020F0502020204030204" pitchFamily="34" charset="0"/>
              </a:rPr>
              <a:t>	JNZ L2 </a:t>
            </a:r>
          </a:p>
          <a:p>
            <a:pPr>
              <a:buNone/>
            </a:pPr>
            <a:r>
              <a:rPr lang="en-US" sz="2800" dirty="0">
                <a:solidFill>
                  <a:srgbClr val="000000"/>
                </a:solidFill>
                <a:latin typeface="Calibri" panose="020F0502020204030204" pitchFamily="34" charset="0"/>
              </a:rPr>
              <a:t>	HLT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dirty="0"/>
          </a:p>
        </p:txBody>
      </p:sp>
      <p:graphicFrame>
        <p:nvGraphicFramePr>
          <p:cNvPr id="6" name="Table 5"/>
          <p:cNvGraphicFramePr>
            <a:graphicFrameLocks noGrp="1"/>
          </p:cNvGraphicFramePr>
          <p:nvPr/>
        </p:nvGraphicFramePr>
        <p:xfrm>
          <a:off x="5410200" y="1905000"/>
          <a:ext cx="2743200" cy="182880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tblGrid>
              <a:tr h="1828800">
                <a:tc>
                  <a:txBody>
                    <a:bodyPr/>
                    <a:lstStyle/>
                    <a:p>
                      <a:pPr algn="l"/>
                      <a:r>
                        <a:rPr lang="en-US" dirty="0">
                          <a:latin typeface="+mj-lt"/>
                        </a:rPr>
                        <a:t>45=       0100   0101</a:t>
                      </a:r>
                    </a:p>
                    <a:p>
                      <a:pPr algn="l"/>
                      <a:r>
                        <a:rPr lang="en-US" dirty="0">
                          <a:latin typeface="+mj-lt"/>
                        </a:rPr>
                        <a:t>01H=     0000   0001</a:t>
                      </a:r>
                    </a:p>
                    <a:p>
                      <a:pPr algn="l"/>
                      <a:r>
                        <a:rPr lang="en-US" dirty="0" err="1">
                          <a:latin typeface="+mj-lt"/>
                        </a:rPr>
                        <a:t>Anding</a:t>
                      </a:r>
                      <a:r>
                        <a:rPr lang="en-US" dirty="0">
                          <a:latin typeface="+mj-lt"/>
                        </a:rPr>
                        <a:t>: 0000</a:t>
                      </a:r>
                      <a:r>
                        <a:rPr lang="en-US" baseline="0" dirty="0">
                          <a:latin typeface="+mj-lt"/>
                        </a:rPr>
                        <a:t>   0001</a:t>
                      </a:r>
                      <a:endParaRPr lang="en-US" dirty="0">
                        <a:latin typeface="+mj-lt"/>
                      </a:endParaRPr>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2800" b="1" dirty="0">
                <a:solidFill>
                  <a:srgbClr val="000000"/>
                </a:solidFill>
                <a:latin typeface="Calibri" panose="020F0502020204030204" pitchFamily="34" charset="0"/>
              </a:rPr>
              <a:t>2)Call and return instructions</a:t>
            </a:r>
            <a:endParaRPr lang="en-US" sz="2400" dirty="0"/>
          </a:p>
        </p:txBody>
      </p:sp>
      <p:sp>
        <p:nvSpPr>
          <p:cNvPr id="3" name="Content Placeholder 2"/>
          <p:cNvSpPr>
            <a:spLocks noGrp="1"/>
          </p:cNvSpPr>
          <p:nvPr>
            <p:ph idx="1"/>
          </p:nvPr>
        </p:nvSpPr>
        <p:spPr>
          <a:xfrm>
            <a:off x="457200" y="1371600"/>
            <a:ext cx="8229600" cy="4953000"/>
          </a:xfrm>
        </p:spPr>
        <p:txBody>
          <a:bodyPr>
            <a:normAutofit/>
          </a:bodyPr>
          <a:lstStyle/>
          <a:p>
            <a:r>
              <a:rPr lang="en-US" sz="2800" b="1" dirty="0">
                <a:solidFill>
                  <a:srgbClr val="000000"/>
                </a:solidFill>
                <a:latin typeface="Calibri" panose="020F0502020204030204" pitchFamily="34" charset="0"/>
              </a:rPr>
              <a:t>Subroutine </a:t>
            </a:r>
            <a:r>
              <a:rPr lang="en-US" sz="2400" dirty="0">
                <a:solidFill>
                  <a:srgbClr val="000000"/>
                </a:solidFill>
                <a:latin typeface="Calibri" panose="020F0502020204030204" pitchFamily="34" charset="0"/>
              </a:rPr>
              <a:t>is a group of instructions that perform a subtask.</a:t>
            </a:r>
          </a:p>
          <a:p>
            <a:r>
              <a:rPr lang="en-US" sz="2400" dirty="0">
                <a:solidFill>
                  <a:srgbClr val="000000"/>
                </a:solidFill>
                <a:latin typeface="Calibri" panose="020F0502020204030204" pitchFamily="34" charset="0"/>
              </a:rPr>
              <a:t>A </a:t>
            </a:r>
            <a:r>
              <a:rPr lang="en-US" sz="2400" b="1" dirty="0">
                <a:solidFill>
                  <a:srgbClr val="000000"/>
                </a:solidFill>
                <a:latin typeface="Calibri" panose="020F0502020204030204" pitchFamily="34" charset="0"/>
              </a:rPr>
              <a:t>subroutine</a:t>
            </a:r>
            <a:r>
              <a:rPr lang="en-US" sz="2400" dirty="0">
                <a:solidFill>
                  <a:srgbClr val="000000"/>
                </a:solidFill>
                <a:latin typeface="Calibri" panose="020F0502020204030204" pitchFamily="34" charset="0"/>
              </a:rPr>
              <a:t> is written as a separate unit apart from the main program and the microprocessor transfers the program execution sequence from main program to subroutine whenever it is </a:t>
            </a:r>
            <a:r>
              <a:rPr lang="en-US" sz="2400" b="1" dirty="0">
                <a:solidFill>
                  <a:srgbClr val="000000"/>
                </a:solidFill>
                <a:latin typeface="Calibri" panose="020F0502020204030204" pitchFamily="34" charset="0"/>
              </a:rPr>
              <a:t>called</a:t>
            </a:r>
            <a:r>
              <a:rPr lang="en-US" sz="2400" dirty="0">
                <a:solidFill>
                  <a:srgbClr val="000000"/>
                </a:solidFill>
                <a:latin typeface="Calibri" panose="020F0502020204030204" pitchFamily="34" charset="0"/>
              </a:rPr>
              <a:t> to perform a task. </a:t>
            </a:r>
          </a:p>
          <a:p>
            <a:r>
              <a:rPr lang="en-US" sz="2400" dirty="0">
                <a:solidFill>
                  <a:srgbClr val="000000"/>
                </a:solidFill>
                <a:latin typeface="Calibri" panose="020F0502020204030204" pitchFamily="34" charset="0"/>
              </a:rPr>
              <a:t>After the completion of subroutine task microprocessor returns to main program. </a:t>
            </a:r>
          </a:p>
          <a:p>
            <a:r>
              <a:rPr lang="en-US" sz="2400" dirty="0">
                <a:solidFill>
                  <a:srgbClr val="000000"/>
                </a:solidFill>
                <a:latin typeface="Calibri" panose="020F0502020204030204" pitchFamily="34" charset="0"/>
              </a:rPr>
              <a:t>Before implementing the subroutine, the </a:t>
            </a:r>
            <a:r>
              <a:rPr lang="en-US" sz="2400" b="1" dirty="0">
                <a:solidFill>
                  <a:srgbClr val="000000"/>
                </a:solidFill>
                <a:latin typeface="Calibri" panose="020F0502020204030204" pitchFamily="34" charset="0"/>
              </a:rPr>
              <a:t>stack</a:t>
            </a:r>
            <a:r>
              <a:rPr lang="en-US" sz="2400" dirty="0">
                <a:solidFill>
                  <a:srgbClr val="000000"/>
                </a:solidFill>
                <a:latin typeface="Calibri" panose="020F0502020204030204" pitchFamily="34" charset="0"/>
              </a:rPr>
              <a:t> must be defined which is used to store the memory address of the instruction in the main program that follows the subroutines call.</a:t>
            </a:r>
            <a:endParaRPr lang="en-US" dirty="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430-7813-49FA-AABF-FC256650E69D}"/>
              </a:ext>
            </a:extLst>
          </p:cNvPr>
          <p:cNvSpPr>
            <a:spLocks noGrp="1"/>
          </p:cNvSpPr>
          <p:nvPr>
            <p:ph type="title"/>
          </p:nvPr>
        </p:nvSpPr>
        <p:spPr>
          <a:xfrm>
            <a:off x="457200" y="704088"/>
            <a:ext cx="8229600" cy="591312"/>
          </a:xfrm>
        </p:spPr>
        <p:txBody>
          <a:bodyPr>
            <a:normAutofit/>
          </a:bodyPr>
          <a:lstStyle/>
          <a:p>
            <a:r>
              <a:rPr lang="en-US" sz="3200" dirty="0"/>
              <a:t>CALL and RET instruction</a:t>
            </a:r>
          </a:p>
        </p:txBody>
      </p:sp>
      <p:sp>
        <p:nvSpPr>
          <p:cNvPr id="3" name="Content Placeholder 2">
            <a:extLst>
              <a:ext uri="{FF2B5EF4-FFF2-40B4-BE49-F238E27FC236}">
                <a16:creationId xmlns:a16="http://schemas.microsoft.com/office/drawing/2014/main" id="{D3F2E96C-4B2E-4D59-B785-60AB696AFFC6}"/>
              </a:ext>
            </a:extLst>
          </p:cNvPr>
          <p:cNvSpPr>
            <a:spLocks noGrp="1"/>
          </p:cNvSpPr>
          <p:nvPr>
            <p:ph idx="1"/>
          </p:nvPr>
        </p:nvSpPr>
        <p:spPr>
          <a:xfrm>
            <a:off x="457200" y="1295400"/>
            <a:ext cx="8229600" cy="5029200"/>
          </a:xfrm>
        </p:spPr>
        <p:txBody>
          <a:bodyPr>
            <a:normAutofit/>
          </a:bodyPr>
          <a:lstStyle/>
          <a:p>
            <a:pPr algn="l">
              <a:buNone/>
            </a:pPr>
            <a:r>
              <a:rPr lang="en-US" sz="2800" b="1" i="0" u="none" strike="noStrike" baseline="0" dirty="0">
                <a:solidFill>
                  <a:srgbClr val="000000"/>
                </a:solidFill>
                <a:latin typeface="Calibri" panose="020F0502020204030204" pitchFamily="34" charset="0"/>
              </a:rPr>
              <a:t>1) Unconditional Subroutine Instructions:</a:t>
            </a:r>
          </a:p>
          <a:p>
            <a:pPr>
              <a:buNone/>
            </a:pPr>
            <a:r>
              <a:rPr lang="en-US" sz="2400" b="1" dirty="0">
                <a:solidFill>
                  <a:srgbClr val="000000"/>
                </a:solidFill>
                <a:latin typeface="Calibri" panose="020F0502020204030204" pitchFamily="34" charset="0"/>
              </a:rPr>
              <a:t>i</a:t>
            </a:r>
            <a:r>
              <a:rPr lang="en-US" sz="2400" b="1" i="0" u="none" strike="noStrike" baseline="0" dirty="0">
                <a:solidFill>
                  <a:srgbClr val="000000"/>
                </a:solidFill>
                <a:latin typeface="Calibri" panose="020F0502020204030204" pitchFamily="34" charset="0"/>
              </a:rPr>
              <a:t>.  CALL 16 bit </a:t>
            </a:r>
            <a:r>
              <a:rPr lang="en-US" sz="2400" b="1" dirty="0">
                <a:solidFill>
                  <a:srgbClr val="000000"/>
                </a:solidFill>
                <a:latin typeface="Calibri" panose="020F0502020204030204" pitchFamily="34" charset="0"/>
              </a:rPr>
              <a:t>address/label</a:t>
            </a:r>
            <a:endParaRPr lang="en-US" sz="2400" b="0" i="0" u="none" strike="noStrike" baseline="0" dirty="0">
              <a:solidFill>
                <a:srgbClr val="000000"/>
              </a:solidFill>
              <a:latin typeface="Calibri" panose="020F0502020204030204" pitchFamily="34" charset="0"/>
            </a:endParaRPr>
          </a:p>
          <a:p>
            <a:pPr>
              <a:buNone/>
            </a:pPr>
            <a:r>
              <a:rPr lang="en-US" sz="2400" b="0" i="0" u="none" strike="noStrike" baseline="0" dirty="0">
                <a:solidFill>
                  <a:srgbClr val="000000"/>
                </a:solidFill>
                <a:latin typeface="Arial" panose="020B0604020202020204" pitchFamily="34" charset="0"/>
              </a:rPr>
              <a:t>– </a:t>
            </a:r>
            <a:r>
              <a:rPr lang="en-US" sz="2400" b="0" i="0" u="none" strike="noStrike" baseline="0" dirty="0">
                <a:solidFill>
                  <a:srgbClr val="000000"/>
                </a:solidFill>
                <a:latin typeface="Calibri" panose="020F0502020204030204" pitchFamily="34" charset="0"/>
              </a:rPr>
              <a:t>3 byte instruction. </a:t>
            </a:r>
          </a:p>
          <a:p>
            <a:pPr>
              <a:buNone/>
            </a:pPr>
            <a:r>
              <a:rPr lang="en-US" sz="2400" b="0" i="0" u="none" strike="noStrike" baseline="0" dirty="0">
                <a:solidFill>
                  <a:srgbClr val="000000"/>
                </a:solidFill>
                <a:latin typeface="Arial" panose="020B0604020202020204" pitchFamily="34" charset="0"/>
              </a:rPr>
              <a:t>– </a:t>
            </a:r>
            <a:r>
              <a:rPr lang="en-US" sz="2400" b="0" i="0" u="none" strike="noStrike" baseline="0" dirty="0">
                <a:solidFill>
                  <a:srgbClr val="000000"/>
                </a:solidFill>
                <a:latin typeface="Calibri" panose="020F0502020204030204" pitchFamily="34" charset="0"/>
              </a:rPr>
              <a:t>Saves the contents of program counter on the stack pointer</a:t>
            </a:r>
            <a:r>
              <a:rPr lang="en-US" sz="2400" b="0" i="0" u="none" strike="noStrike" baseline="0">
                <a:solidFill>
                  <a:srgbClr val="000000"/>
                </a:solidFill>
                <a:latin typeface="Calibri" panose="020F0502020204030204" pitchFamily="34" charset="0"/>
              </a:rPr>
              <a:t>. </a:t>
            </a:r>
            <a:r>
              <a:rPr lang="en-US" sz="2400" b="0" i="0" u="none" strike="noStrike" baseline="0" smtClean="0">
                <a:solidFill>
                  <a:srgbClr val="000000"/>
                </a:solidFill>
                <a:latin typeface="Calibri" panose="020F0502020204030204" pitchFamily="34" charset="0"/>
              </a:rPr>
              <a:t>Jumps </a:t>
            </a:r>
            <a:r>
              <a:rPr lang="en-US" sz="2400" b="0" i="0" u="none" strike="noStrike" baseline="0" dirty="0">
                <a:solidFill>
                  <a:srgbClr val="000000"/>
                </a:solidFill>
                <a:latin typeface="Calibri" panose="020F0502020204030204" pitchFamily="34" charset="0"/>
              </a:rPr>
              <a:t>unconditionally to the memory location  specified by 16 bit </a:t>
            </a:r>
            <a:r>
              <a:rPr lang="en-US" sz="2400" dirty="0">
                <a:solidFill>
                  <a:srgbClr val="000000"/>
                </a:solidFill>
                <a:latin typeface="Calibri" panose="020F0502020204030204" pitchFamily="34" charset="0"/>
              </a:rPr>
              <a:t>address/label</a:t>
            </a:r>
            <a:endParaRPr lang="en-US" sz="2400" b="0" i="0" u="none" strike="noStrike" baseline="0" dirty="0">
              <a:solidFill>
                <a:srgbClr val="000000"/>
              </a:solidFill>
              <a:latin typeface="Calibri" panose="020F0502020204030204" pitchFamily="34" charset="0"/>
            </a:endParaRPr>
          </a:p>
          <a:p>
            <a:pPr>
              <a:buNone/>
            </a:pPr>
            <a:r>
              <a:rPr lang="en-US" sz="2400" b="1" dirty="0">
                <a:solidFill>
                  <a:srgbClr val="000000"/>
                </a:solidFill>
                <a:latin typeface="Calibri" panose="020F0502020204030204" pitchFamily="34" charset="0"/>
              </a:rPr>
              <a:t>ii</a:t>
            </a:r>
            <a:r>
              <a:rPr lang="en-US" sz="2400" b="1" i="0" u="none" strike="noStrike" baseline="0" dirty="0">
                <a:solidFill>
                  <a:srgbClr val="000000"/>
                </a:solidFill>
                <a:latin typeface="Calibri" panose="020F0502020204030204" pitchFamily="34" charset="0"/>
              </a:rPr>
              <a:t>. RET </a:t>
            </a:r>
            <a:endParaRPr lang="en-US" sz="2400" b="0" i="0" u="none" strike="noStrike" baseline="0" dirty="0">
              <a:solidFill>
                <a:srgbClr val="000000"/>
              </a:solidFill>
              <a:latin typeface="Calibri" panose="020F0502020204030204" pitchFamily="34" charset="0"/>
            </a:endParaRPr>
          </a:p>
          <a:p>
            <a:pPr>
              <a:buNone/>
            </a:pPr>
            <a:r>
              <a:rPr lang="en-US" sz="2400" b="0" i="0" u="none" strike="noStrike" baseline="0" dirty="0">
                <a:solidFill>
                  <a:srgbClr val="000000"/>
                </a:solidFill>
                <a:latin typeface="Arial" panose="020B0604020202020204" pitchFamily="34" charset="0"/>
              </a:rPr>
              <a:t>– </a:t>
            </a:r>
            <a:r>
              <a:rPr lang="en-US" sz="2400" b="0" i="0" u="none" strike="noStrike" baseline="0" dirty="0">
                <a:solidFill>
                  <a:srgbClr val="000000"/>
                </a:solidFill>
                <a:latin typeface="Calibri" panose="020F0502020204030204" pitchFamily="34" charset="0"/>
              </a:rPr>
              <a:t>Returns from the subroutine unconditionally. </a:t>
            </a:r>
          </a:p>
          <a:p>
            <a:pPr>
              <a:buNone/>
            </a:pPr>
            <a:r>
              <a:rPr lang="en-US" sz="2400" b="0" i="0" u="none" strike="noStrike" baseline="0" dirty="0">
                <a:solidFill>
                  <a:srgbClr val="000000"/>
                </a:solidFill>
                <a:latin typeface="Arial" panose="020B0604020202020204" pitchFamily="34" charset="0"/>
              </a:rPr>
              <a:t>– </a:t>
            </a:r>
            <a:r>
              <a:rPr lang="en-US" sz="2400" b="0" i="0" u="none" strike="noStrike" baseline="0" dirty="0">
                <a:solidFill>
                  <a:srgbClr val="000000"/>
                </a:solidFill>
                <a:latin typeface="Calibri" panose="020F0502020204030204" pitchFamily="34" charset="0"/>
              </a:rPr>
              <a:t>Inserts the contents of stack pointer to program counter. </a:t>
            </a:r>
          </a:p>
        </p:txBody>
      </p:sp>
      <p:sp>
        <p:nvSpPr>
          <p:cNvPr id="4" name="Slide Number Placeholder 3">
            <a:extLst>
              <a:ext uri="{FF2B5EF4-FFF2-40B4-BE49-F238E27FC236}">
                <a16:creationId xmlns:a16="http://schemas.microsoft.com/office/drawing/2014/main" id="{94523CA3-7251-4040-B5BD-CCEBCD09E427}"/>
              </a:ext>
            </a:extLst>
          </p:cNvPr>
          <p:cNvSpPr>
            <a:spLocks noGrp="1"/>
          </p:cNvSpPr>
          <p:nvPr>
            <p:ph type="sldNum" sz="quarter" idx="12"/>
          </p:nvPr>
        </p:nvSpPr>
        <p:spPr/>
        <p:txBody>
          <a:bodyPr/>
          <a:lstStyle/>
          <a:p>
            <a:fld id="{B6F15528-21DE-4FAA-801E-634DDDAF4B2B}" type="slidenum">
              <a:rPr lang="en-US" smtClean="0"/>
              <a:pPr/>
              <a:t>59</a:t>
            </a:fld>
            <a:endParaRPr lang="en-US" dirty="0"/>
          </a:p>
        </p:txBody>
      </p:sp>
    </p:spTree>
    <p:extLst>
      <p:ext uri="{BB962C8B-B14F-4D97-AF65-F5344CB8AC3E}">
        <p14:creationId xmlns:p14="http://schemas.microsoft.com/office/powerpoint/2010/main" val="385624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sz="3200" dirty="0"/>
              <a:t>Internal Architecture(Contd..)</a:t>
            </a:r>
          </a:p>
        </p:txBody>
      </p:sp>
      <p:sp>
        <p:nvSpPr>
          <p:cNvPr id="3" name="Content Placeholder 2"/>
          <p:cNvSpPr>
            <a:spLocks noGrp="1"/>
          </p:cNvSpPr>
          <p:nvPr>
            <p:ph idx="1"/>
          </p:nvPr>
        </p:nvSpPr>
        <p:spPr>
          <a:xfrm>
            <a:off x="457200" y="1371600"/>
            <a:ext cx="8229600" cy="4953000"/>
          </a:xfrm>
        </p:spPr>
        <p:txBody>
          <a:bodyPr>
            <a:noAutofit/>
          </a:bodyPr>
          <a:lstStyle/>
          <a:p>
            <a:pPr>
              <a:buNone/>
            </a:pPr>
            <a:r>
              <a:rPr lang="en-US" b="1" dirty="0">
                <a:latin typeface="+mj-lt"/>
              </a:rPr>
              <a:t>Register H &amp; L</a:t>
            </a:r>
            <a:r>
              <a:rPr lang="en-US" dirty="0">
                <a:latin typeface="+mj-lt"/>
              </a:rPr>
              <a:t>: </a:t>
            </a:r>
          </a:p>
          <a:p>
            <a:pPr>
              <a:buFont typeface="Arial" pitchFamily="34" charset="0"/>
              <a:buChar char="•"/>
            </a:pPr>
            <a:r>
              <a:rPr lang="en-US" dirty="0">
                <a:latin typeface="+mj-lt"/>
              </a:rPr>
              <a:t>8 bit registers used in same manner as scratch pad registers.</a:t>
            </a:r>
          </a:p>
          <a:p>
            <a:pPr>
              <a:buNone/>
            </a:pPr>
            <a:r>
              <a:rPr lang="en-US" b="1" dirty="0">
                <a:latin typeface="+mj-lt"/>
              </a:rPr>
              <a:t>Stack Pointer (SP): </a:t>
            </a:r>
          </a:p>
          <a:p>
            <a:pPr>
              <a:buFont typeface="Arial" pitchFamily="34" charset="0"/>
              <a:buChar char="•"/>
            </a:pPr>
            <a:r>
              <a:rPr lang="en-US" dirty="0">
                <a:latin typeface="+mj-lt"/>
              </a:rPr>
              <a:t>16 bit register used as a memory pointer.</a:t>
            </a:r>
          </a:p>
          <a:p>
            <a:pPr>
              <a:buFont typeface="Arial" pitchFamily="34" charset="0"/>
              <a:buChar char="•"/>
            </a:pPr>
            <a:r>
              <a:rPr lang="en-US" dirty="0">
                <a:latin typeface="+mj-lt"/>
              </a:rPr>
              <a:t>points to beginning of the stack.</a:t>
            </a:r>
          </a:p>
          <a:p>
            <a:pPr>
              <a:buNone/>
            </a:pPr>
            <a:r>
              <a:rPr lang="en-US" b="1" dirty="0">
                <a:latin typeface="+mj-lt"/>
              </a:rPr>
              <a:t>Program Counter (PC):</a:t>
            </a:r>
          </a:p>
          <a:p>
            <a:pPr>
              <a:buFont typeface="Arial" pitchFamily="34" charset="0"/>
              <a:buChar char="•"/>
            </a:pPr>
            <a:r>
              <a:rPr lang="en-US" dirty="0">
                <a:latin typeface="+mj-lt"/>
              </a:rPr>
              <a:t>point to the memory address from which the next byte is to be fetched.</a:t>
            </a:r>
          </a:p>
          <a:p>
            <a:pPr>
              <a:buFont typeface="Arial" pitchFamily="34" charset="0"/>
              <a:buChar char="•"/>
            </a:pPr>
            <a:r>
              <a:rPr lang="en-US" dirty="0">
                <a:latin typeface="+mj-lt"/>
              </a:rPr>
              <a:t>PC is incremented by one to point to the next memory location.</a:t>
            </a:r>
            <a:br>
              <a:rPr lang="en-US" dirty="0">
                <a:latin typeface="+mj-lt"/>
              </a:rPr>
            </a:br>
            <a:endParaRPr lang="en-US" dirty="0">
              <a:latin typeface="+mj-lt"/>
            </a:endParaRPr>
          </a:p>
        </p:txBody>
      </p:sp>
      <p:sp>
        <p:nvSpPr>
          <p:cNvPr id="5" name="Slide Number Placeholder 4">
            <a:extLst>
              <a:ext uri="{FF2B5EF4-FFF2-40B4-BE49-F238E27FC236}">
                <a16:creationId xmlns:a16="http://schemas.microsoft.com/office/drawing/2014/main" id="{5DC962E6-D626-4F2D-9260-A676F17D19C6}"/>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2800" b="1" dirty="0" smtClean="0">
                <a:solidFill>
                  <a:srgbClr val="000000"/>
                </a:solidFill>
                <a:latin typeface="Calibri" panose="020F0502020204030204" pitchFamily="34" charset="0"/>
              </a:rPr>
              <a:t>2)Conditional Subroutine instructions:</a:t>
            </a:r>
            <a:r>
              <a:rPr lang="en-US" sz="1800" b="1" dirty="0" smtClean="0">
                <a:solidFill>
                  <a:srgbClr val="000000"/>
                </a:solidFill>
                <a:latin typeface="Calibri" panose="020F0502020204030204" pitchFamily="34" charset="0"/>
              </a:rPr>
              <a:t/>
            </a:r>
            <a:br>
              <a:rPr lang="en-US" sz="1800" b="1" dirty="0" smtClean="0">
                <a:solidFill>
                  <a:srgbClr val="000000"/>
                </a:solidFill>
                <a:latin typeface="Calibri" panose="020F0502020204030204" pitchFamily="34" charset="0"/>
              </a:rPr>
            </a:br>
            <a:endParaRPr lang="en-US" sz="2400" dirty="0"/>
          </a:p>
        </p:txBody>
      </p:sp>
      <p:sp>
        <p:nvSpPr>
          <p:cNvPr id="3" name="Content Placeholder 2"/>
          <p:cNvSpPr>
            <a:spLocks noGrp="1"/>
          </p:cNvSpPr>
          <p:nvPr>
            <p:ph idx="1"/>
          </p:nvPr>
        </p:nvSpPr>
        <p:spPr>
          <a:xfrm>
            <a:off x="457200" y="914400"/>
            <a:ext cx="8229600" cy="5410200"/>
          </a:xfrm>
        </p:spPr>
        <p:txBody>
          <a:bodyPr>
            <a:normAutofit fontScale="77500" lnSpcReduction="20000"/>
          </a:bodyPr>
          <a:lstStyle/>
          <a:p>
            <a:pPr>
              <a:buNone/>
            </a:pPr>
            <a:r>
              <a:rPr lang="en-US" sz="2800" b="1" dirty="0" err="1" smtClean="0">
                <a:solidFill>
                  <a:srgbClr val="000000"/>
                </a:solidFill>
                <a:latin typeface="Calibri" panose="020F0502020204030204" pitchFamily="34" charset="0"/>
              </a:rPr>
              <a:t>i</a:t>
            </a:r>
            <a:r>
              <a:rPr lang="en-US" sz="2800" b="1" dirty="0" smtClean="0">
                <a:solidFill>
                  <a:srgbClr val="000000"/>
                </a:solidFill>
                <a:latin typeface="Calibri" panose="020F0502020204030204" pitchFamily="34" charset="0"/>
              </a:rPr>
              <a:t>)Conditional Call</a:t>
            </a:r>
          </a:p>
          <a:p>
            <a:r>
              <a:rPr lang="en-US" sz="2800" dirty="0" smtClean="0">
                <a:solidFill>
                  <a:srgbClr val="000000"/>
                </a:solidFill>
                <a:latin typeface="Calibri" panose="020F0502020204030204" pitchFamily="34" charset="0"/>
              </a:rPr>
              <a:t>Program is transferred to the subroutine if the condition is met.</a:t>
            </a:r>
          </a:p>
          <a:p>
            <a:pPr>
              <a:buNone/>
            </a:pPr>
            <a:r>
              <a:rPr lang="en-US" sz="2800" b="1" dirty="0" smtClean="0">
                <a:solidFill>
                  <a:srgbClr val="000000"/>
                </a:solidFill>
                <a:latin typeface="Calibri" panose="020F0502020204030204" pitchFamily="34" charset="0"/>
              </a:rPr>
              <a:t>ii) Conditional Return:</a:t>
            </a:r>
          </a:p>
          <a:p>
            <a:r>
              <a:rPr lang="en-US" sz="2800" dirty="0" smtClean="0">
                <a:solidFill>
                  <a:srgbClr val="000000"/>
                </a:solidFill>
                <a:latin typeface="Calibri" panose="020F0502020204030204" pitchFamily="34" charset="0"/>
              </a:rPr>
              <a:t>The sequence returns to the main program if the condition is met.</a:t>
            </a:r>
          </a:p>
          <a:p>
            <a:pPr>
              <a:buNone/>
            </a:pPr>
            <a:r>
              <a:rPr lang="en-US" sz="3600" b="1" u="sng" dirty="0" smtClean="0">
                <a:solidFill>
                  <a:srgbClr val="000000"/>
                </a:solidFill>
                <a:latin typeface="Calibri" panose="020F0502020204030204" pitchFamily="34" charset="0"/>
              </a:rPr>
              <a:t>Conditional Call</a:t>
            </a:r>
            <a:endParaRPr lang="en-US" sz="2800" b="1" u="sng" dirty="0" smtClean="0">
              <a:solidFill>
                <a:srgbClr val="000000"/>
              </a:solidFill>
              <a:latin typeface="Calibri" panose="020F0502020204030204" pitchFamily="34" charset="0"/>
            </a:endParaRPr>
          </a:p>
          <a:p>
            <a:pPr marL="0" indent="0">
              <a:buNone/>
            </a:pPr>
            <a:r>
              <a:rPr lang="en-US" sz="2800" dirty="0" smtClean="0">
                <a:solidFill>
                  <a:srgbClr val="000000"/>
                </a:solidFill>
                <a:latin typeface="Calibri" panose="020F0502020204030204" pitchFamily="34" charset="0"/>
              </a:rPr>
              <a:t> </a:t>
            </a:r>
            <a:r>
              <a:rPr lang="en-US" sz="2800" b="1" dirty="0" smtClean="0">
                <a:solidFill>
                  <a:srgbClr val="000000"/>
                </a:solidFill>
                <a:latin typeface="Calibri" panose="020F0502020204030204" pitchFamily="34" charset="0"/>
              </a:rPr>
              <a:t>Mnemonics 				Description</a:t>
            </a:r>
          </a:p>
          <a:p>
            <a:pPr>
              <a:buFont typeface="Wingdings" panose="05000000000000000000" pitchFamily="2" charset="2"/>
              <a:buChar char="Ø"/>
            </a:pPr>
            <a:r>
              <a:rPr lang="en-US" sz="2800" dirty="0" smtClean="0">
                <a:solidFill>
                  <a:srgbClr val="000000"/>
                </a:solidFill>
                <a:latin typeface="Calibri" panose="020F0502020204030204" pitchFamily="34" charset="0"/>
              </a:rPr>
              <a:t>CC 16 bit address/label 		Call on carry (if CY=1) </a:t>
            </a:r>
          </a:p>
          <a:p>
            <a:pPr>
              <a:buFont typeface="Wingdings" panose="05000000000000000000" pitchFamily="2" charset="2"/>
              <a:buChar char="Ø"/>
            </a:pPr>
            <a:r>
              <a:rPr lang="en-US" sz="2800" dirty="0" smtClean="0">
                <a:solidFill>
                  <a:srgbClr val="000000"/>
                </a:solidFill>
                <a:latin typeface="Calibri" panose="020F0502020204030204" pitchFamily="34" charset="0"/>
              </a:rPr>
              <a:t>CNC 16 bit address/label		Call on if no carry (if CY=0) </a:t>
            </a:r>
          </a:p>
          <a:p>
            <a:pPr>
              <a:buFont typeface="Wingdings" panose="05000000000000000000" pitchFamily="2" charset="2"/>
              <a:buChar char="Ø"/>
            </a:pPr>
            <a:r>
              <a:rPr lang="en-US" sz="2800" dirty="0" smtClean="0">
                <a:solidFill>
                  <a:srgbClr val="000000"/>
                </a:solidFill>
                <a:latin typeface="Calibri" panose="020F0502020204030204" pitchFamily="34" charset="0"/>
              </a:rPr>
              <a:t>CZ 16 bit address/label		Call on zero (if Z=1) </a:t>
            </a:r>
          </a:p>
          <a:p>
            <a:pPr>
              <a:buFont typeface="Wingdings" panose="05000000000000000000" pitchFamily="2" charset="2"/>
              <a:buChar char="Ø"/>
            </a:pPr>
            <a:r>
              <a:rPr lang="en-US" sz="2800" dirty="0" smtClean="0">
                <a:solidFill>
                  <a:srgbClr val="000000"/>
                </a:solidFill>
                <a:latin typeface="Calibri" panose="020F0502020204030204" pitchFamily="34" charset="0"/>
              </a:rPr>
              <a:t>CNZ 16 bit address/label		Call on if no zero (if Z=0) </a:t>
            </a:r>
          </a:p>
          <a:p>
            <a:pPr>
              <a:buFont typeface="Wingdings" panose="05000000000000000000" pitchFamily="2" charset="2"/>
              <a:buChar char="Ø"/>
            </a:pPr>
            <a:r>
              <a:rPr lang="en-US" sz="2800" dirty="0" smtClean="0">
                <a:solidFill>
                  <a:srgbClr val="000000"/>
                </a:solidFill>
                <a:latin typeface="Calibri" panose="020F0502020204030204" pitchFamily="34" charset="0"/>
              </a:rPr>
              <a:t>CP 16 bit address/label		Call on positive (if S=0) </a:t>
            </a:r>
          </a:p>
          <a:p>
            <a:pPr>
              <a:buFont typeface="Wingdings" panose="05000000000000000000" pitchFamily="2" charset="2"/>
              <a:buChar char="Ø"/>
            </a:pPr>
            <a:r>
              <a:rPr lang="en-US" sz="2800" dirty="0" smtClean="0">
                <a:solidFill>
                  <a:srgbClr val="000000"/>
                </a:solidFill>
                <a:latin typeface="Calibri" panose="020F0502020204030204" pitchFamily="34" charset="0"/>
              </a:rPr>
              <a:t>CM 16 bit address/label		Call on negative(minus)           (if S=1)</a:t>
            </a:r>
          </a:p>
          <a:p>
            <a:pPr>
              <a:buFont typeface="Wingdings" panose="05000000000000000000" pitchFamily="2" charset="2"/>
              <a:buChar char="Ø"/>
            </a:pPr>
            <a:r>
              <a:rPr lang="en-US" sz="2800" dirty="0" smtClean="0">
                <a:solidFill>
                  <a:srgbClr val="000000"/>
                </a:solidFill>
                <a:latin typeface="Calibri" panose="020F0502020204030204" pitchFamily="34" charset="0"/>
              </a:rPr>
              <a:t>CPE 16 bit address/label 		Call on parity even (if P=1)</a:t>
            </a:r>
          </a:p>
          <a:p>
            <a:pPr>
              <a:buFont typeface="Wingdings" panose="05000000000000000000" pitchFamily="2" charset="2"/>
              <a:buChar char="Ø"/>
            </a:pPr>
            <a:r>
              <a:rPr lang="en-US" sz="2800" dirty="0" smtClean="0">
                <a:solidFill>
                  <a:srgbClr val="000000"/>
                </a:solidFill>
                <a:latin typeface="Calibri" panose="020F0502020204030204" pitchFamily="34" charset="0"/>
              </a:rPr>
              <a:t>CPO 16 bit  address/label		Call on parity odd (if P=0)</a:t>
            </a:r>
            <a:endParaRPr lang="en-US" sz="2400" dirty="0" smtClean="0"/>
          </a:p>
          <a:p>
            <a:pPr>
              <a:buFont typeface="Wingdings" panose="05000000000000000000" pitchFamily="2" charset="2"/>
              <a:buChar char="Ø"/>
            </a:pPr>
            <a:endParaRPr lang="en-US" sz="2800" dirty="0" smtClean="0">
              <a:solidFill>
                <a:srgbClr val="000000"/>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4000" b="1" u="sng" dirty="0" smtClean="0">
                <a:solidFill>
                  <a:srgbClr val="000000"/>
                </a:solidFill>
                <a:latin typeface="Calibri" panose="020F0502020204030204" pitchFamily="34" charset="0"/>
              </a:rPr>
              <a:t>Conditional Return</a:t>
            </a:r>
            <a:endParaRPr lang="en-US" sz="4000" dirty="0"/>
          </a:p>
        </p:txBody>
      </p:sp>
      <p:sp>
        <p:nvSpPr>
          <p:cNvPr id="3" name="Content Placeholder 2"/>
          <p:cNvSpPr>
            <a:spLocks noGrp="1"/>
          </p:cNvSpPr>
          <p:nvPr>
            <p:ph idx="1"/>
          </p:nvPr>
        </p:nvSpPr>
        <p:spPr>
          <a:xfrm>
            <a:off x="457200" y="1456223"/>
            <a:ext cx="8382000" cy="4876800"/>
          </a:xfrm>
        </p:spPr>
        <p:txBody>
          <a:bodyPr>
            <a:normAutofit/>
          </a:bodyPr>
          <a:lstStyle/>
          <a:p>
            <a:pPr marL="0" indent="0">
              <a:buNone/>
            </a:pPr>
            <a:r>
              <a:rPr lang="en-US" sz="2400" dirty="0" smtClean="0">
                <a:solidFill>
                  <a:srgbClr val="000000"/>
                </a:solidFill>
                <a:latin typeface="Calibri" panose="020F0502020204030204" pitchFamily="34" charset="0"/>
              </a:rPr>
              <a:t> </a:t>
            </a:r>
            <a:r>
              <a:rPr lang="en-US" sz="2400" b="1" dirty="0" smtClean="0">
                <a:solidFill>
                  <a:srgbClr val="000000"/>
                </a:solidFill>
                <a:latin typeface="Calibri" panose="020F0502020204030204" pitchFamily="34" charset="0"/>
              </a:rPr>
              <a:t>Mnemonics 				Description</a:t>
            </a:r>
          </a:p>
          <a:p>
            <a:pPr>
              <a:buFont typeface="Wingdings" panose="05000000000000000000" pitchFamily="2" charset="2"/>
              <a:buChar char="Ø"/>
            </a:pPr>
            <a:r>
              <a:rPr lang="en-US" sz="2400" dirty="0" smtClean="0">
                <a:solidFill>
                  <a:srgbClr val="000000"/>
                </a:solidFill>
                <a:latin typeface="Calibri" panose="020F0502020204030204" pitchFamily="34" charset="0"/>
              </a:rPr>
              <a:t>RC 16 bit address/label 		Return on carry (if CY=1) </a:t>
            </a:r>
          </a:p>
          <a:p>
            <a:pPr>
              <a:buFont typeface="Wingdings" panose="05000000000000000000" pitchFamily="2" charset="2"/>
              <a:buChar char="Ø"/>
            </a:pPr>
            <a:r>
              <a:rPr lang="en-US" sz="2400" dirty="0" smtClean="0">
                <a:solidFill>
                  <a:srgbClr val="000000"/>
                </a:solidFill>
                <a:latin typeface="Calibri" panose="020F0502020204030204" pitchFamily="34" charset="0"/>
              </a:rPr>
              <a:t>RNC 16 bit address/label	           Return on if no carry (if CY=0) </a:t>
            </a:r>
          </a:p>
          <a:p>
            <a:pPr>
              <a:buFont typeface="Wingdings" panose="05000000000000000000" pitchFamily="2" charset="2"/>
              <a:buChar char="Ø"/>
            </a:pPr>
            <a:r>
              <a:rPr lang="en-US" sz="2400" dirty="0" smtClean="0">
                <a:solidFill>
                  <a:srgbClr val="000000"/>
                </a:solidFill>
                <a:latin typeface="Calibri" panose="020F0502020204030204" pitchFamily="34" charset="0"/>
              </a:rPr>
              <a:t>RZ 16 bit address/label		Return on zero (if Z=1) </a:t>
            </a:r>
          </a:p>
          <a:p>
            <a:pPr>
              <a:buFont typeface="Wingdings" panose="05000000000000000000" pitchFamily="2" charset="2"/>
              <a:buChar char="Ø"/>
            </a:pPr>
            <a:r>
              <a:rPr lang="en-US" sz="2400" dirty="0" smtClean="0">
                <a:solidFill>
                  <a:srgbClr val="000000"/>
                </a:solidFill>
                <a:latin typeface="Calibri" panose="020F0502020204030204" pitchFamily="34" charset="0"/>
              </a:rPr>
              <a:t>RNZ 16 bit address/label		Return on if no zero (if Z=0) </a:t>
            </a:r>
          </a:p>
          <a:p>
            <a:pPr>
              <a:buFont typeface="Wingdings" panose="05000000000000000000" pitchFamily="2" charset="2"/>
              <a:buChar char="Ø"/>
            </a:pPr>
            <a:r>
              <a:rPr lang="en-US" sz="2400" dirty="0" smtClean="0">
                <a:solidFill>
                  <a:srgbClr val="000000"/>
                </a:solidFill>
                <a:latin typeface="Calibri" panose="020F0502020204030204" pitchFamily="34" charset="0"/>
              </a:rPr>
              <a:t>RP 16 bit address/label		Return on positive (if S=0) </a:t>
            </a:r>
          </a:p>
          <a:p>
            <a:pPr>
              <a:buFont typeface="Wingdings" panose="05000000000000000000" pitchFamily="2" charset="2"/>
              <a:buChar char="Ø"/>
            </a:pPr>
            <a:r>
              <a:rPr lang="en-US" sz="2400" dirty="0" smtClean="0">
                <a:solidFill>
                  <a:srgbClr val="000000"/>
                </a:solidFill>
                <a:latin typeface="Calibri" panose="020F0502020204030204" pitchFamily="34" charset="0"/>
              </a:rPr>
              <a:t>RM 16 bit address/label	    Return on negative(minus) (if S=1)</a:t>
            </a:r>
          </a:p>
          <a:p>
            <a:pPr>
              <a:buFont typeface="Wingdings" panose="05000000000000000000" pitchFamily="2" charset="2"/>
              <a:buChar char="Ø"/>
            </a:pPr>
            <a:r>
              <a:rPr lang="en-US" sz="2400" dirty="0" smtClean="0">
                <a:solidFill>
                  <a:srgbClr val="000000"/>
                </a:solidFill>
                <a:latin typeface="Calibri" panose="020F0502020204030204" pitchFamily="34" charset="0"/>
              </a:rPr>
              <a:t>RPE 16 bit address/label 	           Return on parity even (if P=1)</a:t>
            </a:r>
          </a:p>
          <a:p>
            <a:pPr>
              <a:buFont typeface="Wingdings" panose="05000000000000000000" pitchFamily="2" charset="2"/>
              <a:buChar char="Ø"/>
            </a:pPr>
            <a:r>
              <a:rPr lang="en-US" sz="2400" dirty="0" smtClean="0">
                <a:solidFill>
                  <a:srgbClr val="000000"/>
                </a:solidFill>
                <a:latin typeface="Calibri" panose="020F0502020204030204" pitchFamily="34" charset="0"/>
              </a:rPr>
              <a:t>RPO 16 bit  address/label		Return on parity odd (if P=0)</a:t>
            </a:r>
            <a:endParaRPr lang="en-US" sz="2000" dirty="0" smtClean="0"/>
          </a:p>
          <a:p>
            <a:pPr>
              <a:buFont typeface="Wingdings" panose="05000000000000000000" pitchFamily="2" charset="2"/>
              <a:buChar char="Ø"/>
            </a:pPr>
            <a:endParaRPr lang="en-US" sz="2400" dirty="0" smtClean="0">
              <a:solidFill>
                <a:srgbClr val="000000"/>
              </a:solidFill>
              <a:latin typeface="Calibri" panose="020F0502020204030204" pitchFamily="34" charset="0"/>
            </a:endParaRP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Autofit/>
          </a:bodyPr>
          <a:lstStyle/>
          <a:p>
            <a:pPr>
              <a:buFont typeface="Wingdings" pitchFamily="2" charset="2"/>
              <a:buChar char="v"/>
            </a:pPr>
            <a:r>
              <a:rPr lang="en-US" sz="3200" dirty="0" smtClean="0"/>
              <a:t>WAP to add two numbers using subroutine.</a:t>
            </a:r>
            <a:endParaRPr lang="en-US" sz="3200" dirty="0"/>
          </a:p>
        </p:txBody>
      </p:sp>
      <p:sp>
        <p:nvSpPr>
          <p:cNvPr id="3" name="Content Placeholder 2"/>
          <p:cNvSpPr>
            <a:spLocks noGrp="1"/>
          </p:cNvSpPr>
          <p:nvPr>
            <p:ph idx="1"/>
          </p:nvPr>
        </p:nvSpPr>
        <p:spPr>
          <a:xfrm>
            <a:off x="457200" y="1295400"/>
            <a:ext cx="8229600" cy="5029200"/>
          </a:xfrm>
        </p:spPr>
        <p:txBody>
          <a:bodyPr/>
          <a:lstStyle/>
          <a:p>
            <a:pPr marL="514350" indent="-514350">
              <a:buNone/>
            </a:pPr>
            <a:r>
              <a:rPr lang="en-US" dirty="0" smtClean="0">
                <a:latin typeface="+mj-lt"/>
              </a:rPr>
              <a:t>8000 	MVI B,4AH</a:t>
            </a:r>
          </a:p>
          <a:p>
            <a:pPr marL="514350" indent="-514350">
              <a:buNone/>
            </a:pPr>
            <a:r>
              <a:rPr lang="en-US" dirty="0" smtClean="0">
                <a:latin typeface="+mj-lt"/>
              </a:rPr>
              <a:t>8002 	MVI C,A0H</a:t>
            </a:r>
          </a:p>
          <a:p>
            <a:pPr marL="514350" indent="-514350">
              <a:buNone/>
            </a:pPr>
            <a:r>
              <a:rPr lang="en-US" dirty="0" smtClean="0">
                <a:latin typeface="+mj-lt"/>
              </a:rPr>
              <a:t>8004 	CALL 9000H	;SP=8007H; PC=9000H</a:t>
            </a:r>
          </a:p>
          <a:p>
            <a:pPr marL="514350" indent="-514350">
              <a:buNone/>
            </a:pPr>
            <a:r>
              <a:rPr lang="en-US" dirty="0" smtClean="0">
                <a:latin typeface="+mj-lt"/>
              </a:rPr>
              <a:t>8007 	MOV B,A</a:t>
            </a:r>
          </a:p>
          <a:p>
            <a:pPr marL="514350" indent="-514350">
              <a:buNone/>
            </a:pPr>
            <a:r>
              <a:rPr lang="en-US" dirty="0" smtClean="0">
                <a:latin typeface="+mj-lt"/>
              </a:rPr>
              <a:t>8008 	HLT</a:t>
            </a:r>
          </a:p>
          <a:p>
            <a:pPr marL="514350" indent="-514350">
              <a:buNone/>
            </a:pPr>
            <a:r>
              <a:rPr lang="en-US" dirty="0" smtClean="0">
                <a:latin typeface="+mj-lt"/>
              </a:rPr>
              <a:t>9000 	MOV A,B</a:t>
            </a:r>
          </a:p>
          <a:p>
            <a:pPr marL="514350" indent="-514350">
              <a:buNone/>
            </a:pPr>
            <a:r>
              <a:rPr lang="en-US" dirty="0" smtClean="0">
                <a:latin typeface="+mj-lt"/>
              </a:rPr>
              <a:t>9001 	ADD C</a:t>
            </a:r>
          </a:p>
          <a:p>
            <a:pPr marL="514350" indent="-514350">
              <a:buNone/>
            </a:pPr>
            <a:r>
              <a:rPr lang="en-US" dirty="0" smtClean="0">
                <a:latin typeface="+mj-lt"/>
              </a:rPr>
              <a:t>9002 	RET</a:t>
            </a:r>
            <a:endParaRPr lang="en-US"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lang="en-US" sz="3600" b="1" dirty="0" smtClean="0">
                <a:solidFill>
                  <a:schemeClr val="tx1"/>
                </a:solidFill>
              </a:rPr>
              <a:t>3.</a:t>
            </a:r>
            <a:r>
              <a:rPr lang="en-US" sz="3600" b="1" dirty="0" smtClean="0">
                <a:solidFill>
                  <a:schemeClr val="tx1"/>
                </a:solidFill>
                <a:latin typeface="Calibri" panose="020F0502020204030204" pitchFamily="34" charset="0"/>
              </a:rPr>
              <a:t> Restart Instruction: </a:t>
            </a:r>
            <a:endParaRPr lang="en-US" sz="3600" b="1" dirty="0">
              <a:solidFill>
                <a:schemeClr val="tx1"/>
              </a:solidFill>
            </a:endParaRPr>
          </a:p>
        </p:txBody>
      </p:sp>
      <p:sp>
        <p:nvSpPr>
          <p:cNvPr id="3" name="Content Placeholder 2"/>
          <p:cNvSpPr>
            <a:spLocks noGrp="1"/>
          </p:cNvSpPr>
          <p:nvPr>
            <p:ph idx="1"/>
          </p:nvPr>
        </p:nvSpPr>
        <p:spPr>
          <a:xfrm>
            <a:off x="457200" y="914400"/>
            <a:ext cx="8534400" cy="5410200"/>
          </a:xfrm>
        </p:spPr>
        <p:txBody>
          <a:bodyPr>
            <a:normAutofit fontScale="92500" lnSpcReduction="20000"/>
          </a:bodyPr>
          <a:lstStyle/>
          <a:p>
            <a:pPr>
              <a:buNone/>
            </a:pPr>
            <a:r>
              <a:rPr lang="en-US" sz="2400" dirty="0" smtClean="0">
                <a:solidFill>
                  <a:srgbClr val="000000"/>
                </a:solidFill>
                <a:latin typeface="Calibri" panose="020F0502020204030204" pitchFamily="34" charset="0"/>
              </a:rPr>
              <a:t>-8085 stores the contents of PC on SP and transfers the program to the restart location. </a:t>
            </a:r>
          </a:p>
          <a:p>
            <a:pPr>
              <a:buNone/>
            </a:pPr>
            <a:r>
              <a:rPr lang="en-US" sz="2400" dirty="0" smtClean="0">
                <a:solidFill>
                  <a:srgbClr val="000000"/>
                </a:solidFill>
                <a:latin typeface="Calibri" panose="020F0502020204030204" pitchFamily="34" charset="0"/>
              </a:rPr>
              <a:t>-are part of interrupt process.</a:t>
            </a:r>
          </a:p>
          <a:p>
            <a:pPr>
              <a:buNone/>
            </a:pPr>
            <a:r>
              <a:rPr lang="en-US" sz="2400" dirty="0" smtClean="0">
                <a:solidFill>
                  <a:srgbClr val="000000"/>
                </a:solidFill>
                <a:latin typeface="Calibri" panose="020F0502020204030204" pitchFamily="34" charset="0"/>
              </a:rPr>
              <a:t>-1 byte instructions.</a:t>
            </a:r>
          </a:p>
          <a:p>
            <a:pPr>
              <a:buNone/>
            </a:pPr>
            <a:endParaRPr lang="en-US" sz="2400" dirty="0" smtClean="0">
              <a:solidFill>
                <a:srgbClr val="000000"/>
              </a:solidFill>
              <a:latin typeface="Calibri" panose="020F0502020204030204" pitchFamily="34" charset="0"/>
            </a:endParaRPr>
          </a:p>
          <a:p>
            <a:pPr>
              <a:buNone/>
            </a:pPr>
            <a:r>
              <a:rPr lang="en-US" sz="2400" dirty="0" smtClean="0">
                <a:solidFill>
                  <a:srgbClr val="000000"/>
                </a:solidFill>
                <a:latin typeface="Calibri" panose="020F0502020204030204" pitchFamily="34" charset="0"/>
              </a:rPr>
              <a:t>RESTART INSTRUCTION		HEX CODE	CALL LOCATION IN HEX</a:t>
            </a:r>
          </a:p>
          <a:p>
            <a:pPr>
              <a:buNone/>
            </a:pPr>
            <a:r>
              <a:rPr lang="en-US" sz="2400" dirty="0" smtClean="0">
                <a:solidFill>
                  <a:srgbClr val="000000"/>
                </a:solidFill>
                <a:latin typeface="Calibri" panose="020F0502020204030204" pitchFamily="34" charset="0"/>
              </a:rPr>
              <a:t>RST 0				C7		0000H</a:t>
            </a:r>
          </a:p>
          <a:p>
            <a:pPr>
              <a:buNone/>
            </a:pPr>
            <a:r>
              <a:rPr lang="en-US" sz="2400" dirty="0" smtClean="0">
                <a:solidFill>
                  <a:srgbClr val="000000"/>
                </a:solidFill>
                <a:latin typeface="Calibri" panose="020F0502020204030204" pitchFamily="34" charset="0"/>
              </a:rPr>
              <a:t>RST 1				CF		0008H</a:t>
            </a:r>
          </a:p>
          <a:p>
            <a:pPr>
              <a:buNone/>
            </a:pPr>
            <a:r>
              <a:rPr lang="en-US" sz="2400" dirty="0" smtClean="0">
                <a:solidFill>
                  <a:srgbClr val="000000"/>
                </a:solidFill>
                <a:latin typeface="Calibri" panose="020F0502020204030204" pitchFamily="34" charset="0"/>
              </a:rPr>
              <a:t>RST 2				D7		0010H</a:t>
            </a:r>
          </a:p>
          <a:p>
            <a:pPr>
              <a:buNone/>
            </a:pPr>
            <a:r>
              <a:rPr lang="en-US" sz="2400" dirty="0" smtClean="0">
                <a:solidFill>
                  <a:srgbClr val="000000"/>
                </a:solidFill>
                <a:latin typeface="Calibri" panose="020F0502020204030204" pitchFamily="34" charset="0"/>
              </a:rPr>
              <a:t>RST 3				DF		0018H</a:t>
            </a:r>
          </a:p>
          <a:p>
            <a:pPr>
              <a:buNone/>
            </a:pPr>
            <a:r>
              <a:rPr lang="en-US" sz="2400" dirty="0" smtClean="0">
                <a:solidFill>
                  <a:srgbClr val="000000"/>
                </a:solidFill>
                <a:latin typeface="Calibri" panose="020F0502020204030204" pitchFamily="34" charset="0"/>
              </a:rPr>
              <a:t>RST 4				E7		0020H</a:t>
            </a:r>
          </a:p>
          <a:p>
            <a:pPr>
              <a:buNone/>
            </a:pPr>
            <a:r>
              <a:rPr lang="en-US" sz="2400" dirty="0" smtClean="0">
                <a:solidFill>
                  <a:srgbClr val="000000"/>
                </a:solidFill>
                <a:latin typeface="Calibri" panose="020F0502020204030204" pitchFamily="34" charset="0"/>
              </a:rPr>
              <a:t>RST 5				EF		0028H</a:t>
            </a:r>
          </a:p>
          <a:p>
            <a:pPr>
              <a:buNone/>
            </a:pPr>
            <a:r>
              <a:rPr lang="en-US" sz="2400" dirty="0" smtClean="0">
                <a:solidFill>
                  <a:srgbClr val="000000"/>
                </a:solidFill>
                <a:latin typeface="Calibri" panose="020F0502020204030204" pitchFamily="34" charset="0"/>
              </a:rPr>
              <a:t>RST 6				F7		0030H</a:t>
            </a:r>
          </a:p>
          <a:p>
            <a:pPr>
              <a:buNone/>
            </a:pPr>
            <a:r>
              <a:rPr lang="en-US" sz="2400" dirty="0" smtClean="0">
                <a:solidFill>
                  <a:srgbClr val="000000"/>
                </a:solidFill>
                <a:latin typeface="Calibri" panose="020F0502020204030204" pitchFamily="34" charset="0"/>
              </a:rPr>
              <a:t>RST 7				FF		0038H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0D5E-9A56-4C08-8420-89B548FECA71}"/>
              </a:ext>
            </a:extLst>
          </p:cNvPr>
          <p:cNvSpPr>
            <a:spLocks noGrp="1"/>
          </p:cNvSpPr>
          <p:nvPr>
            <p:ph type="title"/>
          </p:nvPr>
        </p:nvSpPr>
        <p:spPr>
          <a:xfrm>
            <a:off x="457200" y="704088"/>
            <a:ext cx="8229600" cy="591312"/>
          </a:xfrm>
        </p:spPr>
        <p:txBody>
          <a:bodyPr>
            <a:noAutofit/>
          </a:bodyPr>
          <a:lstStyle/>
          <a:p>
            <a:r>
              <a:rPr lang="en-US" sz="2800" b="1" dirty="0" smtClean="0">
                <a:solidFill>
                  <a:srgbClr val="0070C0"/>
                </a:solidFill>
                <a:latin typeface="Calibri" panose="020F0502020204030204" pitchFamily="34" charset="0"/>
              </a:rPr>
              <a:t>5. Miscellaneous Group Instructions:</a:t>
            </a:r>
            <a:endParaRPr lang="en-US" sz="2400" dirty="0">
              <a:solidFill>
                <a:srgbClr val="0070C0"/>
              </a:solidFill>
            </a:endParaRPr>
          </a:p>
        </p:txBody>
      </p:sp>
      <p:sp>
        <p:nvSpPr>
          <p:cNvPr id="3" name="Content Placeholder 2">
            <a:extLst>
              <a:ext uri="{FF2B5EF4-FFF2-40B4-BE49-F238E27FC236}">
                <a16:creationId xmlns:a16="http://schemas.microsoft.com/office/drawing/2014/main" id="{BA9DC3C9-00BC-48EF-AB1C-F1B22D224D2D}"/>
              </a:ext>
            </a:extLst>
          </p:cNvPr>
          <p:cNvSpPr>
            <a:spLocks noGrp="1"/>
          </p:cNvSpPr>
          <p:nvPr>
            <p:ph idx="1"/>
          </p:nvPr>
        </p:nvSpPr>
        <p:spPr>
          <a:xfrm>
            <a:off x="457200" y="1524000"/>
            <a:ext cx="8229600" cy="4800600"/>
          </a:xfrm>
        </p:spPr>
        <p:txBody>
          <a:bodyPr>
            <a:noAutofit/>
          </a:bodyPr>
          <a:lstStyle/>
          <a:p>
            <a:pPr>
              <a:buNone/>
            </a:pPr>
            <a:r>
              <a:rPr lang="en-US" sz="2800" b="1" i="0" u="none" strike="noStrike" baseline="0" dirty="0" smtClean="0">
                <a:solidFill>
                  <a:srgbClr val="000000"/>
                </a:solidFill>
                <a:latin typeface="Calibri" panose="020F0502020204030204" pitchFamily="34" charset="0"/>
              </a:rPr>
              <a:t>STACK </a:t>
            </a:r>
            <a:endParaRPr lang="en-US" sz="2800" dirty="0" smtClean="0">
              <a:solidFill>
                <a:srgbClr val="000000"/>
              </a:solidFill>
              <a:latin typeface="Calibri" panose="020F0502020204030204" pitchFamily="34" charset="0"/>
            </a:endParaRPr>
          </a:p>
          <a:p>
            <a:pPr>
              <a:buNone/>
            </a:pPr>
            <a:r>
              <a:rPr lang="en-US" sz="2800" b="0" i="0" u="none" strike="noStrike" baseline="0" dirty="0" smtClean="0">
                <a:solidFill>
                  <a:srgbClr val="000000"/>
                </a:solidFill>
                <a:latin typeface="Calibri" panose="020F0502020204030204" pitchFamily="34" charset="0"/>
              </a:rPr>
              <a:t>-defined </a:t>
            </a:r>
            <a:r>
              <a:rPr lang="en-US" sz="2800" b="0" i="0" u="none" strike="noStrike" baseline="0" dirty="0">
                <a:solidFill>
                  <a:srgbClr val="000000"/>
                </a:solidFill>
                <a:latin typeface="Calibri" panose="020F0502020204030204" pitchFamily="34" charset="0"/>
              </a:rPr>
              <a:t>as a set of memory location in R/W memory, specified by a programmer in a main </a:t>
            </a:r>
            <a:r>
              <a:rPr lang="en-US" sz="2800" b="0" i="0" u="none" strike="noStrike" baseline="0" dirty="0" smtClean="0">
                <a:solidFill>
                  <a:srgbClr val="000000"/>
                </a:solidFill>
                <a:latin typeface="Calibri" panose="020F0502020204030204" pitchFamily="34" charset="0"/>
              </a:rPr>
              <a:t>memory.</a:t>
            </a:r>
          </a:p>
          <a:p>
            <a:pPr>
              <a:buNone/>
            </a:pPr>
            <a:r>
              <a:rPr lang="en-US" sz="2800" dirty="0" smtClean="0">
                <a:solidFill>
                  <a:srgbClr val="000000"/>
                </a:solidFill>
                <a:latin typeface="Calibri" panose="020F0502020204030204" pitchFamily="34" charset="0"/>
              </a:rPr>
              <a:t>-</a:t>
            </a:r>
            <a:r>
              <a:rPr lang="en-US" sz="2800" b="0" i="0" u="none" strike="noStrike" baseline="0" dirty="0" smtClean="0">
                <a:solidFill>
                  <a:srgbClr val="000000"/>
                </a:solidFill>
                <a:latin typeface="Calibri" panose="020F0502020204030204" pitchFamily="34" charset="0"/>
              </a:rPr>
              <a:t>These </a:t>
            </a:r>
            <a:r>
              <a:rPr lang="en-US" sz="2800" b="0" i="0" u="none" strike="noStrike" baseline="0" dirty="0">
                <a:solidFill>
                  <a:srgbClr val="000000"/>
                </a:solidFill>
                <a:latin typeface="Calibri" panose="020F0502020204030204" pitchFamily="34" charset="0"/>
              </a:rPr>
              <a:t>memory locations are used to store binary information temporarily during the execution of a program. </a:t>
            </a:r>
            <a:endParaRPr lang="en-US" sz="2800" b="0" i="0" u="none" strike="noStrike" baseline="0" dirty="0" smtClean="0">
              <a:solidFill>
                <a:srgbClr val="000000"/>
              </a:solidFill>
              <a:latin typeface="Calibri" panose="020F0502020204030204" pitchFamily="34" charset="0"/>
            </a:endParaRPr>
          </a:p>
          <a:p>
            <a:pPr>
              <a:buNone/>
            </a:pPr>
            <a:r>
              <a:rPr lang="en-US" sz="2800" dirty="0" smtClean="0">
                <a:solidFill>
                  <a:srgbClr val="000000"/>
                </a:solidFill>
                <a:latin typeface="Calibri" panose="020F0502020204030204" pitchFamily="34" charset="0"/>
              </a:rPr>
              <a:t>-follows(LIFO)Last In First Out</a:t>
            </a:r>
          </a:p>
          <a:p>
            <a:pPr>
              <a:buNone/>
            </a:pPr>
            <a:r>
              <a:rPr lang="en-US" sz="2800" b="1" i="0" u="none" strike="noStrike" baseline="0" dirty="0" smtClean="0">
                <a:solidFill>
                  <a:srgbClr val="000000"/>
                </a:solidFill>
                <a:latin typeface="Calibri" panose="020F0502020204030204" pitchFamily="34" charset="0"/>
              </a:rPr>
              <a:t> LXI SP, 16 bit address. </a:t>
            </a:r>
          </a:p>
          <a:p>
            <a:pPr>
              <a:buNone/>
            </a:pPr>
            <a:r>
              <a:rPr lang="en-US" sz="2800" dirty="0" smtClean="0">
                <a:solidFill>
                  <a:srgbClr val="000000"/>
                </a:solidFill>
                <a:latin typeface="Calibri" panose="020F0502020204030204" pitchFamily="34" charset="0"/>
              </a:rPr>
              <a:t>-loads SP with 16 bit address</a:t>
            </a:r>
            <a:endParaRPr lang="en-US" sz="2800" b="0" i="0" u="none" strike="noStrike" baseline="0" dirty="0">
              <a:solidFill>
                <a:srgbClr val="000000"/>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26E53E3A-4296-481C-9CCE-5DAE1A0B211C}"/>
              </a:ext>
            </a:extLst>
          </p:cNvPr>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6" name="Picture 5" descr="C:\Users\Dell\Desktop\stack.png"/>
          <p:cNvPicPr/>
          <p:nvPr/>
        </p:nvPicPr>
        <p:blipFill>
          <a:blip r:embed="rId2"/>
          <a:srcRect/>
          <a:stretch>
            <a:fillRect/>
          </a:stretch>
        </p:blipFill>
        <p:spPr bwMode="auto">
          <a:xfrm>
            <a:off x="4876800" y="3886200"/>
            <a:ext cx="3886200" cy="2514600"/>
          </a:xfrm>
          <a:prstGeom prst="rect">
            <a:avLst/>
          </a:prstGeom>
          <a:noFill/>
          <a:ln w="9525">
            <a:noFill/>
            <a:miter lim="800000"/>
            <a:headEnd/>
            <a:tailEnd/>
          </a:ln>
        </p:spPr>
      </p:pic>
    </p:spTree>
    <p:extLst>
      <p:ext uri="{BB962C8B-B14F-4D97-AF65-F5344CB8AC3E}">
        <p14:creationId xmlns:p14="http://schemas.microsoft.com/office/powerpoint/2010/main" val="4187672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3600" dirty="0" smtClean="0"/>
              <a:t>Stack instructions:</a:t>
            </a:r>
            <a:endParaRPr lang="en-US" sz="3600"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a:buNone/>
            </a:pPr>
            <a:r>
              <a:rPr lang="en-US" sz="2800" dirty="0" smtClean="0">
                <a:solidFill>
                  <a:srgbClr val="000000"/>
                </a:solidFill>
                <a:latin typeface="Calibri" panose="020F0502020204030204" pitchFamily="34" charset="0"/>
              </a:rPr>
              <a:t>1. </a:t>
            </a:r>
            <a:r>
              <a:rPr lang="en-US" sz="2800" b="1" dirty="0" smtClean="0">
                <a:solidFill>
                  <a:srgbClr val="000000"/>
                </a:solidFill>
                <a:latin typeface="Calibri" panose="020F0502020204030204" pitchFamily="34" charset="0"/>
              </a:rPr>
              <a:t>PUSH </a:t>
            </a:r>
            <a:r>
              <a:rPr lang="en-US" sz="2800" b="1" dirty="0" err="1" smtClean="0">
                <a:solidFill>
                  <a:srgbClr val="000000"/>
                </a:solidFill>
                <a:latin typeface="Calibri" panose="020F0502020204030204" pitchFamily="34" charset="0"/>
              </a:rPr>
              <a:t>Rp</a:t>
            </a:r>
            <a:r>
              <a:rPr lang="en-US" sz="2800" b="1" dirty="0" smtClean="0">
                <a:solidFill>
                  <a:srgbClr val="000000"/>
                </a:solidFill>
                <a:latin typeface="Calibri" panose="020F0502020204030204" pitchFamily="34" charset="0"/>
              </a:rPr>
              <a:t>/PSW </a:t>
            </a:r>
            <a:r>
              <a:rPr lang="en-US" sz="2800" dirty="0" smtClean="0">
                <a:solidFill>
                  <a:srgbClr val="000000"/>
                </a:solidFill>
                <a:latin typeface="Calibri" panose="020F0502020204030204" pitchFamily="34" charset="0"/>
              </a:rPr>
              <a:t>(Store register pair on stack) </a:t>
            </a:r>
          </a:p>
          <a:p>
            <a:pPr>
              <a:buNone/>
            </a:pPr>
            <a:r>
              <a:rPr lang="en-US" sz="2800" dirty="0" smtClean="0">
                <a:solidFill>
                  <a:srgbClr val="000000"/>
                </a:solidFill>
                <a:latin typeface="Arial" panose="020B0604020202020204" pitchFamily="34" charset="0"/>
              </a:rPr>
              <a:t>– </a:t>
            </a:r>
            <a:r>
              <a:rPr lang="en-US" sz="2800" dirty="0" smtClean="0">
                <a:solidFill>
                  <a:srgbClr val="000000"/>
                </a:solidFill>
                <a:latin typeface="Calibri" panose="020F0502020204030204" pitchFamily="34" charset="0"/>
              </a:rPr>
              <a:t>1 byte instruction. </a:t>
            </a:r>
          </a:p>
          <a:p>
            <a:pPr>
              <a:buNone/>
            </a:pPr>
            <a:r>
              <a:rPr lang="en-US" sz="2800" dirty="0" smtClean="0">
                <a:solidFill>
                  <a:srgbClr val="000000"/>
                </a:solidFill>
                <a:latin typeface="Arial" panose="020B0604020202020204" pitchFamily="34" charset="0"/>
              </a:rPr>
              <a:t>– </a:t>
            </a:r>
            <a:r>
              <a:rPr lang="en-US" sz="2800" dirty="0" smtClean="0">
                <a:solidFill>
                  <a:srgbClr val="000000"/>
                </a:solidFill>
                <a:latin typeface="Calibri" panose="020F0502020204030204" pitchFamily="34" charset="0"/>
              </a:rPr>
              <a:t>Copies the contents of specified register pair </a:t>
            </a:r>
            <a:r>
              <a:rPr lang="en-US" sz="2800" b="1" dirty="0" smtClean="0">
                <a:solidFill>
                  <a:srgbClr val="000000"/>
                </a:solidFill>
                <a:latin typeface="Calibri" panose="020F0502020204030204" pitchFamily="34" charset="0"/>
              </a:rPr>
              <a:t>or Program Status Word (accumulator and flag) </a:t>
            </a:r>
            <a:r>
              <a:rPr lang="en-US" sz="2800" dirty="0" smtClean="0">
                <a:solidFill>
                  <a:srgbClr val="000000"/>
                </a:solidFill>
                <a:latin typeface="Calibri" panose="020F0502020204030204" pitchFamily="34" charset="0"/>
              </a:rPr>
              <a:t>on the stack. </a:t>
            </a:r>
          </a:p>
          <a:p>
            <a:pPr>
              <a:buNone/>
            </a:pPr>
            <a:r>
              <a:rPr lang="en-US" sz="2800" dirty="0" smtClean="0">
                <a:solidFill>
                  <a:srgbClr val="000000"/>
                </a:solidFill>
                <a:latin typeface="Arial" panose="020B0604020202020204" pitchFamily="34" charset="0"/>
              </a:rPr>
              <a:t>– </a:t>
            </a:r>
            <a:r>
              <a:rPr lang="en-US" sz="2800" dirty="0" smtClean="0">
                <a:solidFill>
                  <a:srgbClr val="000000"/>
                </a:solidFill>
                <a:latin typeface="Calibri" panose="020F0502020204030204" pitchFamily="34" charset="0"/>
              </a:rPr>
              <a:t>Stack pointer is decremented and content of high order register is copied. Then it is again decremented and content of low order register is copied. </a:t>
            </a:r>
          </a:p>
          <a:p>
            <a:pPr>
              <a:buNone/>
            </a:pPr>
            <a:r>
              <a:rPr lang="en-US" sz="2800" dirty="0" smtClean="0">
                <a:solidFill>
                  <a:srgbClr val="000000"/>
                </a:solidFill>
                <a:latin typeface="Calibri" panose="020F0502020204030204" pitchFamily="34" charset="0"/>
              </a:rPr>
              <a:t>2. </a:t>
            </a:r>
            <a:r>
              <a:rPr lang="en-US" sz="2800" b="1" dirty="0" smtClean="0">
                <a:solidFill>
                  <a:srgbClr val="000000"/>
                </a:solidFill>
                <a:latin typeface="Calibri" panose="020F0502020204030204" pitchFamily="34" charset="0"/>
              </a:rPr>
              <a:t>POP </a:t>
            </a:r>
            <a:r>
              <a:rPr lang="en-US" sz="2800" b="1" dirty="0" err="1" smtClean="0">
                <a:solidFill>
                  <a:srgbClr val="000000"/>
                </a:solidFill>
                <a:latin typeface="Calibri" panose="020F0502020204030204" pitchFamily="34" charset="0"/>
              </a:rPr>
              <a:t>Rp</a:t>
            </a:r>
            <a:r>
              <a:rPr lang="en-US" sz="2800" b="1" dirty="0" smtClean="0">
                <a:solidFill>
                  <a:srgbClr val="000000"/>
                </a:solidFill>
                <a:latin typeface="Calibri" panose="020F0502020204030204" pitchFamily="34" charset="0"/>
              </a:rPr>
              <a:t>/PSW </a:t>
            </a:r>
            <a:r>
              <a:rPr lang="en-US" sz="2800" dirty="0" smtClean="0">
                <a:solidFill>
                  <a:srgbClr val="000000"/>
                </a:solidFill>
                <a:latin typeface="Calibri" panose="020F0502020204030204" pitchFamily="34" charset="0"/>
              </a:rPr>
              <a:t>(retrieve register pair from stack) </a:t>
            </a:r>
          </a:p>
          <a:p>
            <a:pPr>
              <a:buNone/>
            </a:pPr>
            <a:r>
              <a:rPr lang="en-US" sz="2800" dirty="0" smtClean="0">
                <a:solidFill>
                  <a:srgbClr val="000000"/>
                </a:solidFill>
                <a:latin typeface="Arial" panose="020B0604020202020204" pitchFamily="34" charset="0"/>
              </a:rPr>
              <a:t>– </a:t>
            </a:r>
            <a:r>
              <a:rPr lang="en-US" sz="2800" dirty="0" smtClean="0">
                <a:solidFill>
                  <a:srgbClr val="000000"/>
                </a:solidFill>
                <a:latin typeface="Calibri" panose="020F0502020204030204" pitchFamily="34" charset="0"/>
              </a:rPr>
              <a:t>1 byte instruction. </a:t>
            </a:r>
          </a:p>
          <a:p>
            <a:pPr>
              <a:buNone/>
            </a:pPr>
            <a:r>
              <a:rPr lang="en-US" sz="2800" dirty="0" smtClean="0">
                <a:solidFill>
                  <a:srgbClr val="000000"/>
                </a:solidFill>
                <a:latin typeface="Arial" panose="020B0604020202020204" pitchFamily="34" charset="0"/>
              </a:rPr>
              <a:t>– </a:t>
            </a:r>
            <a:r>
              <a:rPr lang="en-US" sz="2800" dirty="0" smtClean="0">
                <a:solidFill>
                  <a:srgbClr val="000000"/>
                </a:solidFill>
                <a:latin typeface="Calibri" panose="020F0502020204030204" pitchFamily="34" charset="0"/>
              </a:rPr>
              <a:t>Copies the contents of the top two memory location</a:t>
            </a:r>
          </a:p>
          <a:p>
            <a:pPr>
              <a:buNone/>
            </a:pPr>
            <a:r>
              <a:rPr lang="en-US" sz="2800" dirty="0" smtClean="0">
                <a:solidFill>
                  <a:srgbClr val="000000"/>
                </a:solidFill>
                <a:latin typeface="Calibri" panose="020F0502020204030204" pitchFamily="34" charset="0"/>
              </a:rPr>
              <a:t>of the stack into specified register pair or program status word. </a:t>
            </a:r>
          </a:p>
          <a:p>
            <a:pPr>
              <a:buNone/>
            </a:pPr>
            <a:r>
              <a:rPr lang="en-US" sz="2800" dirty="0" smtClean="0">
                <a:solidFill>
                  <a:srgbClr val="000000"/>
                </a:solidFill>
                <a:latin typeface="Arial" panose="020B0604020202020204" pitchFamily="34" charset="0"/>
              </a:rPr>
              <a:t>– </a:t>
            </a:r>
            <a:r>
              <a:rPr lang="en-US" sz="2800" dirty="0" smtClean="0">
                <a:solidFill>
                  <a:srgbClr val="000000"/>
                </a:solidFill>
                <a:latin typeface="Calibri" panose="020F0502020204030204" pitchFamily="34" charset="0"/>
              </a:rPr>
              <a:t>A content of memory location indicated by SP is copied into low order register and SP is incremented by 1. Then, the content of next memory location is copied into high order register and SP is incremented by 1. </a:t>
            </a:r>
          </a:p>
          <a:p>
            <a:pPr>
              <a:buNone/>
            </a:pPr>
            <a:endParaRPr lang="en-US" sz="2800" dirty="0" smtClean="0">
              <a:solidFill>
                <a:srgbClr val="000000"/>
              </a:solidFill>
              <a:latin typeface="Calibri" panose="020F0502020204030204" pitchFamily="34" charset="0"/>
            </a:endParaRPr>
          </a:p>
          <a:p>
            <a:endParaRPr lang="en-US" sz="2800" dirty="0" smtClean="0">
              <a:solidFill>
                <a:srgbClr val="000000"/>
              </a:solidFill>
              <a:latin typeface="Calibri" panose="020F0502020204030204" pitchFamily="34" charset="0"/>
            </a:endParaRP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dirty="0" smtClean="0"/>
              <a:t>Problem:</a:t>
            </a:r>
            <a:endParaRPr lang="en-US" sz="2800" dirty="0"/>
          </a:p>
        </p:txBody>
      </p:sp>
      <p:sp>
        <p:nvSpPr>
          <p:cNvPr id="3" name="Content Placeholder 2"/>
          <p:cNvSpPr>
            <a:spLocks noGrp="1"/>
          </p:cNvSpPr>
          <p:nvPr>
            <p:ph idx="1"/>
          </p:nvPr>
        </p:nvSpPr>
        <p:spPr>
          <a:xfrm>
            <a:off x="457200" y="1295400"/>
            <a:ext cx="8229600" cy="5029200"/>
          </a:xfrm>
        </p:spPr>
        <p:txBody>
          <a:bodyPr>
            <a:normAutofit/>
          </a:bodyPr>
          <a:lstStyle/>
          <a:p>
            <a:pPr>
              <a:buNone/>
            </a:pPr>
            <a:r>
              <a:rPr lang="en-US" sz="2000" dirty="0" smtClean="0">
                <a:latin typeface="+mj-lt"/>
              </a:rPr>
              <a:t>LXI SP,2099H</a:t>
            </a:r>
          </a:p>
          <a:p>
            <a:pPr>
              <a:buNone/>
            </a:pPr>
            <a:r>
              <a:rPr lang="en-US" sz="2000" dirty="0" smtClean="0">
                <a:latin typeface="+mj-lt"/>
              </a:rPr>
              <a:t>LXI H,4201H</a:t>
            </a:r>
          </a:p>
          <a:p>
            <a:pPr>
              <a:buNone/>
            </a:pPr>
            <a:r>
              <a:rPr lang="en-US" sz="2000" dirty="0" smtClean="0">
                <a:latin typeface="+mj-lt"/>
              </a:rPr>
              <a:t>PUSH H</a:t>
            </a:r>
          </a:p>
          <a:p>
            <a:pPr>
              <a:buNone/>
            </a:pPr>
            <a:r>
              <a:rPr lang="en-US" sz="2000" dirty="0" smtClean="0">
                <a:latin typeface="+mj-lt"/>
              </a:rPr>
              <a:t>:</a:t>
            </a:r>
          </a:p>
          <a:p>
            <a:pPr>
              <a:buNone/>
            </a:pPr>
            <a:r>
              <a:rPr lang="en-US" sz="2000" dirty="0" smtClean="0">
                <a:latin typeface="+mj-lt"/>
              </a:rPr>
              <a:t>:</a:t>
            </a:r>
          </a:p>
          <a:p>
            <a:pPr>
              <a:buNone/>
            </a:pPr>
            <a:r>
              <a:rPr lang="en-US" sz="2000" dirty="0" smtClean="0">
                <a:latin typeface="+mj-lt"/>
              </a:rPr>
              <a:t>:</a:t>
            </a:r>
          </a:p>
          <a:p>
            <a:pPr>
              <a:buNone/>
            </a:pPr>
            <a:r>
              <a:rPr lang="en-US" sz="2000" dirty="0" smtClean="0">
                <a:latin typeface="+mj-lt"/>
              </a:rPr>
              <a:t>POP H</a:t>
            </a:r>
          </a:p>
          <a:p>
            <a:pPr>
              <a:buNone/>
            </a:pPr>
            <a:r>
              <a:rPr lang="en-US" sz="2000" dirty="0" smtClean="0">
                <a:latin typeface="+mj-lt"/>
              </a:rPr>
              <a:t>HLT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dirty="0"/>
          </a:p>
        </p:txBody>
      </p:sp>
      <p:graphicFrame>
        <p:nvGraphicFramePr>
          <p:cNvPr id="5" name="Table 4"/>
          <p:cNvGraphicFramePr>
            <a:graphicFrameLocks noGrp="1"/>
          </p:cNvGraphicFramePr>
          <p:nvPr/>
        </p:nvGraphicFramePr>
        <p:xfrm>
          <a:off x="1981200" y="4038600"/>
          <a:ext cx="1371600" cy="18288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18572">
                <a:tc>
                  <a:txBody>
                    <a:bodyPr/>
                    <a:lstStyle/>
                    <a:p>
                      <a:pPr algn="ctr"/>
                      <a:r>
                        <a:rPr lang="en-US" dirty="0" smtClean="0">
                          <a:latin typeface="+mj-lt"/>
                        </a:rPr>
                        <a:t>00</a:t>
                      </a:r>
                      <a:endParaRPr lang="en-US" dirty="0">
                        <a:latin typeface="+mj-lt"/>
                      </a:endParaRPr>
                    </a:p>
                  </a:txBody>
                  <a:tcPr/>
                </a:tc>
                <a:tc>
                  <a:txBody>
                    <a:bodyPr/>
                    <a:lstStyle/>
                    <a:p>
                      <a:pPr algn="ctr"/>
                      <a:r>
                        <a:rPr lang="en-US" dirty="0" smtClean="0">
                          <a:latin typeface="+mj-lt"/>
                        </a:rPr>
                        <a:t>00</a:t>
                      </a:r>
                      <a:endParaRPr lang="en-US" dirty="0">
                        <a:latin typeface="+mj-lt"/>
                      </a:endParaRPr>
                    </a:p>
                  </a:txBody>
                  <a:tcPr/>
                </a:tc>
                <a:extLst>
                  <a:ext uri="{0D108BD9-81ED-4DB2-BD59-A6C34878D82A}">
                    <a16:rowId xmlns:a16="http://schemas.microsoft.com/office/drawing/2014/main" val="10000"/>
                  </a:ext>
                </a:extLst>
              </a:tr>
              <a:tr h="318572">
                <a:tc>
                  <a:txBody>
                    <a:bodyPr/>
                    <a:lstStyle/>
                    <a:p>
                      <a:pPr algn="ctr"/>
                      <a:r>
                        <a:rPr lang="en-US" dirty="0" smtClean="0">
                          <a:latin typeface="+mj-lt"/>
                        </a:rPr>
                        <a:t>00</a:t>
                      </a:r>
                      <a:endParaRPr lang="en-US" dirty="0">
                        <a:latin typeface="+mj-lt"/>
                      </a:endParaRPr>
                    </a:p>
                  </a:txBody>
                  <a:tcPr/>
                </a:tc>
                <a:tc>
                  <a:txBody>
                    <a:bodyPr/>
                    <a:lstStyle/>
                    <a:p>
                      <a:pPr algn="ctr"/>
                      <a:r>
                        <a:rPr lang="en-US" dirty="0" smtClean="0">
                          <a:latin typeface="+mj-lt"/>
                        </a:rPr>
                        <a:t>00</a:t>
                      </a:r>
                      <a:endParaRPr lang="en-US" dirty="0">
                        <a:latin typeface="+mj-lt"/>
                      </a:endParaRPr>
                    </a:p>
                  </a:txBody>
                  <a:tcPr/>
                </a:tc>
                <a:extLst>
                  <a:ext uri="{0D108BD9-81ED-4DB2-BD59-A6C34878D82A}">
                    <a16:rowId xmlns:a16="http://schemas.microsoft.com/office/drawing/2014/main" val="10001"/>
                  </a:ext>
                </a:extLst>
              </a:tr>
              <a:tr h="318572">
                <a:tc>
                  <a:txBody>
                    <a:bodyPr/>
                    <a:lstStyle/>
                    <a:p>
                      <a:pPr algn="ctr"/>
                      <a:r>
                        <a:rPr lang="en-US" dirty="0" smtClean="0">
                          <a:latin typeface="+mj-lt"/>
                        </a:rPr>
                        <a:t>00</a:t>
                      </a:r>
                      <a:endParaRPr lang="en-US" dirty="0">
                        <a:latin typeface="+mj-lt"/>
                      </a:endParaRPr>
                    </a:p>
                  </a:txBody>
                  <a:tcPr/>
                </a:tc>
                <a:tc>
                  <a:txBody>
                    <a:bodyPr/>
                    <a:lstStyle/>
                    <a:p>
                      <a:pPr algn="ctr"/>
                      <a:r>
                        <a:rPr lang="en-US" dirty="0" smtClean="0">
                          <a:latin typeface="+mj-lt"/>
                        </a:rPr>
                        <a:t>00</a:t>
                      </a:r>
                      <a:endParaRPr lang="en-US" dirty="0">
                        <a:latin typeface="+mj-lt"/>
                      </a:endParaRPr>
                    </a:p>
                  </a:txBody>
                  <a:tcPr/>
                </a:tc>
                <a:extLst>
                  <a:ext uri="{0D108BD9-81ED-4DB2-BD59-A6C34878D82A}">
                    <a16:rowId xmlns:a16="http://schemas.microsoft.com/office/drawing/2014/main" val="10002"/>
                  </a:ext>
                </a:extLst>
              </a:tr>
              <a:tr h="308980">
                <a:tc>
                  <a:txBody>
                    <a:bodyPr/>
                    <a:lstStyle/>
                    <a:p>
                      <a:pPr algn="ctr"/>
                      <a:r>
                        <a:rPr lang="en-US" dirty="0" smtClean="0">
                          <a:solidFill>
                            <a:srgbClr val="FF0000"/>
                          </a:solidFill>
                          <a:latin typeface="+mj-lt"/>
                        </a:rPr>
                        <a:t>42</a:t>
                      </a:r>
                      <a:endParaRPr lang="en-US" dirty="0">
                        <a:solidFill>
                          <a:srgbClr val="FF0000"/>
                        </a:solidFill>
                        <a:latin typeface="+mj-lt"/>
                      </a:endParaRPr>
                    </a:p>
                  </a:txBody>
                  <a:tcPr/>
                </a:tc>
                <a:tc>
                  <a:txBody>
                    <a:bodyPr/>
                    <a:lstStyle/>
                    <a:p>
                      <a:pPr algn="ctr"/>
                      <a:r>
                        <a:rPr lang="en-US" dirty="0" smtClean="0">
                          <a:solidFill>
                            <a:srgbClr val="0070C0"/>
                          </a:solidFill>
                          <a:latin typeface="+mj-lt"/>
                        </a:rPr>
                        <a:t>01</a:t>
                      </a:r>
                      <a:endParaRPr lang="en-US" dirty="0">
                        <a:solidFill>
                          <a:srgbClr val="0070C0"/>
                        </a:solidFill>
                        <a:latin typeface="+mj-lt"/>
                      </a:endParaRPr>
                    </a:p>
                  </a:txBody>
                  <a:tcPr/>
                </a:tc>
                <a:extLst>
                  <a:ext uri="{0D108BD9-81ED-4DB2-BD59-A6C34878D82A}">
                    <a16:rowId xmlns:a16="http://schemas.microsoft.com/office/drawing/2014/main" val="10003"/>
                  </a:ext>
                </a:extLst>
              </a:tr>
              <a:tr h="308980">
                <a:tc gridSpan="2">
                  <a:txBody>
                    <a:bodyPr/>
                    <a:lstStyle/>
                    <a:p>
                      <a:pPr algn="ctr"/>
                      <a:r>
                        <a:rPr lang="en-US" dirty="0" smtClean="0">
                          <a:latin typeface="+mj-lt"/>
                        </a:rPr>
                        <a:t>2099</a:t>
                      </a:r>
                      <a:endParaRPr lang="en-US" dirty="0">
                        <a:latin typeface="+mj-lt"/>
                      </a:endParaRPr>
                    </a:p>
                  </a:txBody>
                  <a:tcPr/>
                </a:tc>
                <a:tc hMerge="1">
                  <a:txBody>
                    <a:bodyPr/>
                    <a:lstStyle/>
                    <a:p>
                      <a:pPr algn="ctr"/>
                      <a:endParaRPr lang="en-US" dirty="0">
                        <a:latin typeface="+mj-lt"/>
                      </a:endParaRP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3352800" y="4038600"/>
            <a:ext cx="304800" cy="381000"/>
          </a:xfrm>
          <a:prstGeom prst="rect">
            <a:avLst/>
          </a:prstGeom>
          <a:noFill/>
        </p:spPr>
        <p:txBody>
          <a:bodyPr wrap="square" rtlCol="0">
            <a:spAutoFit/>
          </a:bodyPr>
          <a:lstStyle/>
          <a:p>
            <a:r>
              <a:rPr lang="en-US" dirty="0" smtClean="0"/>
              <a:t>F</a:t>
            </a:r>
            <a:endParaRPr lang="en-US" dirty="0"/>
          </a:p>
        </p:txBody>
      </p:sp>
      <p:sp>
        <p:nvSpPr>
          <p:cNvPr id="7" name="TextBox 6"/>
          <p:cNvSpPr txBox="1"/>
          <p:nvPr/>
        </p:nvSpPr>
        <p:spPr>
          <a:xfrm>
            <a:off x="1676400" y="4038600"/>
            <a:ext cx="304800" cy="381000"/>
          </a:xfrm>
          <a:prstGeom prst="rect">
            <a:avLst/>
          </a:prstGeom>
          <a:noFill/>
        </p:spPr>
        <p:txBody>
          <a:bodyPr wrap="square" rtlCol="0">
            <a:spAutoFit/>
          </a:bodyPr>
          <a:lstStyle/>
          <a:p>
            <a:r>
              <a:rPr lang="en-US" dirty="0" smtClean="0"/>
              <a:t>A</a:t>
            </a:r>
            <a:endParaRPr lang="en-US" dirty="0"/>
          </a:p>
        </p:txBody>
      </p:sp>
      <p:sp>
        <p:nvSpPr>
          <p:cNvPr id="10" name="TextBox 9"/>
          <p:cNvSpPr txBox="1"/>
          <p:nvPr/>
        </p:nvSpPr>
        <p:spPr>
          <a:xfrm>
            <a:off x="3352800" y="5105400"/>
            <a:ext cx="304800" cy="381000"/>
          </a:xfrm>
          <a:prstGeom prst="rect">
            <a:avLst/>
          </a:prstGeom>
          <a:noFill/>
        </p:spPr>
        <p:txBody>
          <a:bodyPr wrap="square" rtlCol="0">
            <a:spAutoFit/>
          </a:bodyPr>
          <a:lstStyle/>
          <a:p>
            <a:r>
              <a:rPr lang="en-US" dirty="0" smtClean="0"/>
              <a:t>L</a:t>
            </a:r>
            <a:endParaRPr lang="en-US" dirty="0"/>
          </a:p>
        </p:txBody>
      </p:sp>
      <p:sp>
        <p:nvSpPr>
          <p:cNvPr id="11" name="TextBox 10"/>
          <p:cNvSpPr txBox="1"/>
          <p:nvPr/>
        </p:nvSpPr>
        <p:spPr>
          <a:xfrm>
            <a:off x="1676400" y="5181600"/>
            <a:ext cx="304800" cy="369332"/>
          </a:xfrm>
          <a:prstGeom prst="rect">
            <a:avLst/>
          </a:prstGeom>
          <a:noFill/>
        </p:spPr>
        <p:txBody>
          <a:bodyPr wrap="square" rtlCol="0">
            <a:spAutoFit/>
          </a:bodyPr>
          <a:lstStyle/>
          <a:p>
            <a:r>
              <a:rPr lang="en-US" dirty="0" smtClean="0"/>
              <a:t>H</a:t>
            </a:r>
            <a:endParaRPr lang="en-US" dirty="0"/>
          </a:p>
        </p:txBody>
      </p:sp>
      <p:sp>
        <p:nvSpPr>
          <p:cNvPr id="12" name="TextBox 11"/>
          <p:cNvSpPr txBox="1"/>
          <p:nvPr/>
        </p:nvSpPr>
        <p:spPr>
          <a:xfrm>
            <a:off x="3352800" y="4724400"/>
            <a:ext cx="304800" cy="381000"/>
          </a:xfrm>
          <a:prstGeom prst="rect">
            <a:avLst/>
          </a:prstGeom>
          <a:noFill/>
        </p:spPr>
        <p:txBody>
          <a:bodyPr wrap="square" rtlCol="0">
            <a:spAutoFit/>
          </a:bodyPr>
          <a:lstStyle/>
          <a:p>
            <a:r>
              <a:rPr lang="en-US" dirty="0" smtClean="0"/>
              <a:t>E</a:t>
            </a:r>
            <a:endParaRPr lang="en-US" dirty="0"/>
          </a:p>
        </p:txBody>
      </p:sp>
      <p:sp>
        <p:nvSpPr>
          <p:cNvPr id="13" name="TextBox 12"/>
          <p:cNvSpPr txBox="1"/>
          <p:nvPr/>
        </p:nvSpPr>
        <p:spPr>
          <a:xfrm>
            <a:off x="1676400" y="4800600"/>
            <a:ext cx="304800" cy="369332"/>
          </a:xfrm>
          <a:prstGeom prst="rect">
            <a:avLst/>
          </a:prstGeom>
          <a:noFill/>
        </p:spPr>
        <p:txBody>
          <a:bodyPr wrap="square" rtlCol="0">
            <a:spAutoFit/>
          </a:bodyPr>
          <a:lstStyle/>
          <a:p>
            <a:r>
              <a:rPr lang="en-US" dirty="0" smtClean="0"/>
              <a:t>D</a:t>
            </a:r>
            <a:endParaRPr lang="en-US" dirty="0"/>
          </a:p>
        </p:txBody>
      </p:sp>
      <p:sp>
        <p:nvSpPr>
          <p:cNvPr id="14" name="TextBox 13"/>
          <p:cNvSpPr txBox="1"/>
          <p:nvPr/>
        </p:nvSpPr>
        <p:spPr>
          <a:xfrm>
            <a:off x="1676400" y="4419600"/>
            <a:ext cx="304800" cy="381000"/>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3352800" y="4419600"/>
            <a:ext cx="304800" cy="369332"/>
          </a:xfrm>
          <a:prstGeom prst="rect">
            <a:avLst/>
          </a:prstGeom>
          <a:noFill/>
        </p:spPr>
        <p:txBody>
          <a:bodyPr wrap="square" rtlCol="0">
            <a:spAutoFit/>
          </a:bodyPr>
          <a:lstStyle/>
          <a:p>
            <a:r>
              <a:rPr lang="en-US" dirty="0" smtClean="0"/>
              <a:t>C</a:t>
            </a:r>
            <a:endParaRPr lang="en-US" dirty="0"/>
          </a:p>
        </p:txBody>
      </p:sp>
      <p:sp>
        <p:nvSpPr>
          <p:cNvPr id="16" name="TextBox 15"/>
          <p:cNvSpPr txBox="1"/>
          <p:nvPr/>
        </p:nvSpPr>
        <p:spPr>
          <a:xfrm>
            <a:off x="1524000" y="5486400"/>
            <a:ext cx="457200" cy="369332"/>
          </a:xfrm>
          <a:prstGeom prst="rect">
            <a:avLst/>
          </a:prstGeom>
          <a:noFill/>
        </p:spPr>
        <p:txBody>
          <a:bodyPr wrap="square" rtlCol="0">
            <a:spAutoFit/>
          </a:bodyPr>
          <a:lstStyle/>
          <a:p>
            <a:r>
              <a:rPr lang="en-US" dirty="0" smtClean="0"/>
              <a:t>SP</a:t>
            </a:r>
            <a:endParaRPr lang="en-US" dirty="0"/>
          </a:p>
        </p:txBody>
      </p:sp>
      <p:graphicFrame>
        <p:nvGraphicFramePr>
          <p:cNvPr id="17" name="Table 16"/>
          <p:cNvGraphicFramePr>
            <a:graphicFrameLocks noGrp="1"/>
          </p:cNvGraphicFramePr>
          <p:nvPr/>
        </p:nvGraphicFramePr>
        <p:xfrm>
          <a:off x="4038600" y="3962400"/>
          <a:ext cx="1295400" cy="19050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81000">
                <a:tc>
                  <a:txBody>
                    <a:bodyPr/>
                    <a:lstStyle/>
                    <a:p>
                      <a:pPr algn="ctr"/>
                      <a:endParaRPr lang="en-US" dirty="0">
                        <a:latin typeface="+mj-lt"/>
                      </a:endParaRPr>
                    </a:p>
                  </a:txBody>
                  <a:tcPr/>
                </a:tc>
                <a:extLst>
                  <a:ext uri="{0D108BD9-81ED-4DB2-BD59-A6C34878D82A}">
                    <a16:rowId xmlns:a16="http://schemas.microsoft.com/office/drawing/2014/main" val="10000"/>
                  </a:ext>
                </a:extLst>
              </a:tr>
              <a:tr h="381000">
                <a:tc>
                  <a:txBody>
                    <a:bodyPr/>
                    <a:lstStyle/>
                    <a:p>
                      <a:pPr algn="ctr"/>
                      <a:endParaRPr lang="en-US">
                        <a:latin typeface="+mj-lt"/>
                      </a:endParaRPr>
                    </a:p>
                  </a:txBody>
                  <a:tcPr/>
                </a:tc>
                <a:extLst>
                  <a:ext uri="{0D108BD9-81ED-4DB2-BD59-A6C34878D82A}">
                    <a16:rowId xmlns:a16="http://schemas.microsoft.com/office/drawing/2014/main" val="10001"/>
                  </a:ext>
                </a:extLst>
              </a:tr>
              <a:tr h="381000">
                <a:tc>
                  <a:txBody>
                    <a:bodyPr/>
                    <a:lstStyle/>
                    <a:p>
                      <a:pPr algn="ctr"/>
                      <a:r>
                        <a:rPr lang="en-US" dirty="0" smtClean="0">
                          <a:solidFill>
                            <a:srgbClr val="0070C0"/>
                          </a:solidFill>
                          <a:latin typeface="+mj-lt"/>
                        </a:rPr>
                        <a:t>01</a:t>
                      </a:r>
                      <a:endParaRPr lang="en-US" dirty="0">
                        <a:solidFill>
                          <a:srgbClr val="0070C0"/>
                        </a:solidFill>
                        <a:latin typeface="+mj-lt"/>
                      </a:endParaRPr>
                    </a:p>
                  </a:txBody>
                  <a:tcPr/>
                </a:tc>
                <a:extLst>
                  <a:ext uri="{0D108BD9-81ED-4DB2-BD59-A6C34878D82A}">
                    <a16:rowId xmlns:a16="http://schemas.microsoft.com/office/drawing/2014/main" val="10002"/>
                  </a:ext>
                </a:extLst>
              </a:tr>
              <a:tr h="381000">
                <a:tc>
                  <a:txBody>
                    <a:bodyPr/>
                    <a:lstStyle/>
                    <a:p>
                      <a:pPr algn="ctr"/>
                      <a:r>
                        <a:rPr lang="en-US" dirty="0" smtClean="0">
                          <a:solidFill>
                            <a:srgbClr val="FF0000"/>
                          </a:solidFill>
                          <a:latin typeface="+mj-lt"/>
                        </a:rPr>
                        <a:t>42</a:t>
                      </a:r>
                      <a:endParaRPr lang="en-US" dirty="0">
                        <a:solidFill>
                          <a:srgbClr val="FF0000"/>
                        </a:solidFill>
                        <a:latin typeface="+mj-lt"/>
                      </a:endParaRPr>
                    </a:p>
                  </a:txBody>
                  <a:tcPr/>
                </a:tc>
                <a:extLst>
                  <a:ext uri="{0D108BD9-81ED-4DB2-BD59-A6C34878D82A}">
                    <a16:rowId xmlns:a16="http://schemas.microsoft.com/office/drawing/2014/main" val="10003"/>
                  </a:ext>
                </a:extLst>
              </a:tr>
              <a:tr h="381000">
                <a:tc>
                  <a:txBody>
                    <a:bodyPr/>
                    <a:lstStyle/>
                    <a:p>
                      <a:pPr algn="ctr"/>
                      <a:r>
                        <a:rPr lang="en-US" dirty="0" smtClean="0">
                          <a:latin typeface="+mj-lt"/>
                        </a:rPr>
                        <a:t>x</a:t>
                      </a:r>
                      <a:endParaRPr lang="en-US" dirty="0">
                        <a:latin typeface="+mj-lt"/>
                      </a:endParaRP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6629400" y="3962400"/>
          <a:ext cx="1295400" cy="19050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81000">
                <a:tc>
                  <a:txBody>
                    <a:bodyPr/>
                    <a:lstStyle/>
                    <a:p>
                      <a:pPr algn="ctr"/>
                      <a:endParaRPr lang="en-US" dirty="0">
                        <a:latin typeface="+mj-lt"/>
                      </a:endParaRPr>
                    </a:p>
                  </a:txBody>
                  <a:tcPr/>
                </a:tc>
                <a:extLst>
                  <a:ext uri="{0D108BD9-81ED-4DB2-BD59-A6C34878D82A}">
                    <a16:rowId xmlns:a16="http://schemas.microsoft.com/office/drawing/2014/main" val="10000"/>
                  </a:ext>
                </a:extLst>
              </a:tr>
              <a:tr h="381000">
                <a:tc>
                  <a:txBody>
                    <a:bodyPr/>
                    <a:lstStyle/>
                    <a:p>
                      <a:pPr algn="ctr"/>
                      <a:endParaRPr lang="en-US">
                        <a:latin typeface="+mj-lt"/>
                      </a:endParaRPr>
                    </a:p>
                  </a:txBody>
                  <a:tcPr/>
                </a:tc>
                <a:extLst>
                  <a:ext uri="{0D108BD9-81ED-4DB2-BD59-A6C34878D82A}">
                    <a16:rowId xmlns:a16="http://schemas.microsoft.com/office/drawing/2014/main" val="10001"/>
                  </a:ext>
                </a:extLst>
              </a:tr>
              <a:tr h="381000">
                <a:tc>
                  <a:txBody>
                    <a:bodyPr/>
                    <a:lstStyle/>
                    <a:p>
                      <a:pPr algn="ctr"/>
                      <a:r>
                        <a:rPr lang="en-US" dirty="0" smtClean="0">
                          <a:solidFill>
                            <a:srgbClr val="0070C0"/>
                          </a:solidFill>
                          <a:latin typeface="+mj-lt"/>
                        </a:rPr>
                        <a:t>01</a:t>
                      </a:r>
                      <a:endParaRPr lang="en-US" dirty="0">
                        <a:solidFill>
                          <a:srgbClr val="0070C0"/>
                        </a:solidFill>
                        <a:latin typeface="+mj-lt"/>
                      </a:endParaRPr>
                    </a:p>
                  </a:txBody>
                  <a:tcPr/>
                </a:tc>
                <a:extLst>
                  <a:ext uri="{0D108BD9-81ED-4DB2-BD59-A6C34878D82A}">
                    <a16:rowId xmlns:a16="http://schemas.microsoft.com/office/drawing/2014/main" val="10002"/>
                  </a:ext>
                </a:extLst>
              </a:tr>
              <a:tr h="381000">
                <a:tc>
                  <a:txBody>
                    <a:bodyPr/>
                    <a:lstStyle/>
                    <a:p>
                      <a:pPr algn="ctr"/>
                      <a:r>
                        <a:rPr lang="en-US" dirty="0" smtClean="0">
                          <a:solidFill>
                            <a:srgbClr val="FF0000"/>
                          </a:solidFill>
                          <a:latin typeface="+mj-lt"/>
                        </a:rPr>
                        <a:t>42</a:t>
                      </a:r>
                      <a:endParaRPr lang="en-US" dirty="0">
                        <a:solidFill>
                          <a:srgbClr val="FF0000"/>
                        </a:solidFill>
                        <a:latin typeface="+mj-lt"/>
                      </a:endParaRPr>
                    </a:p>
                  </a:txBody>
                  <a:tcPr/>
                </a:tc>
                <a:extLst>
                  <a:ext uri="{0D108BD9-81ED-4DB2-BD59-A6C34878D82A}">
                    <a16:rowId xmlns:a16="http://schemas.microsoft.com/office/drawing/2014/main" val="10003"/>
                  </a:ext>
                </a:extLst>
              </a:tr>
              <a:tr h="381000">
                <a:tc>
                  <a:txBody>
                    <a:bodyPr/>
                    <a:lstStyle/>
                    <a:p>
                      <a:pPr algn="ctr"/>
                      <a:r>
                        <a:rPr lang="en-US" dirty="0" smtClean="0">
                          <a:latin typeface="+mj-lt"/>
                        </a:rPr>
                        <a:t>-</a:t>
                      </a:r>
                      <a:endParaRPr lang="en-US" dirty="0">
                        <a:latin typeface="+mj-lt"/>
                      </a:endParaRPr>
                    </a:p>
                  </a:txBody>
                  <a:tcPr/>
                </a:tc>
                <a:extLst>
                  <a:ext uri="{0D108BD9-81ED-4DB2-BD59-A6C34878D82A}">
                    <a16:rowId xmlns:a16="http://schemas.microsoft.com/office/drawing/2014/main" val="10004"/>
                  </a:ext>
                </a:extLst>
              </a:tr>
            </a:tbl>
          </a:graphicData>
        </a:graphic>
      </p:graphicFrame>
      <p:sp>
        <p:nvSpPr>
          <p:cNvPr id="19" name="TextBox 18"/>
          <p:cNvSpPr txBox="1"/>
          <p:nvPr/>
        </p:nvSpPr>
        <p:spPr>
          <a:xfrm>
            <a:off x="5334000" y="5105400"/>
            <a:ext cx="838200" cy="369332"/>
          </a:xfrm>
          <a:prstGeom prst="rect">
            <a:avLst/>
          </a:prstGeom>
          <a:noFill/>
        </p:spPr>
        <p:txBody>
          <a:bodyPr wrap="square" rtlCol="0">
            <a:spAutoFit/>
          </a:bodyPr>
          <a:lstStyle/>
          <a:p>
            <a:r>
              <a:rPr lang="en-US" dirty="0" smtClean="0">
                <a:latin typeface="+mj-lt"/>
              </a:rPr>
              <a:t>2098</a:t>
            </a:r>
            <a:endParaRPr lang="en-US" dirty="0">
              <a:latin typeface="+mj-lt"/>
            </a:endParaRPr>
          </a:p>
        </p:txBody>
      </p:sp>
      <p:sp>
        <p:nvSpPr>
          <p:cNvPr id="20" name="TextBox 19"/>
          <p:cNvSpPr txBox="1"/>
          <p:nvPr/>
        </p:nvSpPr>
        <p:spPr>
          <a:xfrm>
            <a:off x="5334000" y="5486400"/>
            <a:ext cx="838200" cy="369332"/>
          </a:xfrm>
          <a:prstGeom prst="rect">
            <a:avLst/>
          </a:prstGeom>
          <a:noFill/>
        </p:spPr>
        <p:txBody>
          <a:bodyPr wrap="square" rtlCol="0">
            <a:spAutoFit/>
          </a:bodyPr>
          <a:lstStyle/>
          <a:p>
            <a:r>
              <a:rPr lang="en-US" dirty="0" smtClean="0">
                <a:latin typeface="+mj-lt"/>
              </a:rPr>
              <a:t>2099</a:t>
            </a:r>
            <a:endParaRPr lang="en-US" dirty="0">
              <a:latin typeface="+mj-lt"/>
            </a:endParaRPr>
          </a:p>
        </p:txBody>
      </p:sp>
      <p:sp>
        <p:nvSpPr>
          <p:cNvPr id="21" name="TextBox 20"/>
          <p:cNvSpPr txBox="1"/>
          <p:nvPr/>
        </p:nvSpPr>
        <p:spPr>
          <a:xfrm>
            <a:off x="5334000" y="4724400"/>
            <a:ext cx="838200" cy="369332"/>
          </a:xfrm>
          <a:prstGeom prst="rect">
            <a:avLst/>
          </a:prstGeom>
          <a:noFill/>
        </p:spPr>
        <p:txBody>
          <a:bodyPr wrap="square" rtlCol="0">
            <a:spAutoFit/>
          </a:bodyPr>
          <a:lstStyle/>
          <a:p>
            <a:r>
              <a:rPr lang="en-US" dirty="0" smtClean="0">
                <a:latin typeface="+mj-lt"/>
              </a:rPr>
              <a:t>2097</a:t>
            </a:r>
            <a:endParaRPr lang="en-US" dirty="0">
              <a:latin typeface="+mj-lt"/>
            </a:endParaRPr>
          </a:p>
        </p:txBody>
      </p:sp>
      <p:sp>
        <p:nvSpPr>
          <p:cNvPr id="22" name="TextBox 21"/>
          <p:cNvSpPr txBox="1"/>
          <p:nvPr/>
        </p:nvSpPr>
        <p:spPr>
          <a:xfrm>
            <a:off x="7924800" y="4724400"/>
            <a:ext cx="838200" cy="369332"/>
          </a:xfrm>
          <a:prstGeom prst="rect">
            <a:avLst/>
          </a:prstGeom>
          <a:noFill/>
        </p:spPr>
        <p:txBody>
          <a:bodyPr wrap="square" rtlCol="0">
            <a:spAutoFit/>
          </a:bodyPr>
          <a:lstStyle/>
          <a:p>
            <a:r>
              <a:rPr lang="en-US" dirty="0" smtClean="0">
                <a:latin typeface="+mj-lt"/>
              </a:rPr>
              <a:t>2097</a:t>
            </a:r>
            <a:endParaRPr lang="en-US" dirty="0">
              <a:latin typeface="+mj-lt"/>
            </a:endParaRPr>
          </a:p>
        </p:txBody>
      </p:sp>
      <p:sp>
        <p:nvSpPr>
          <p:cNvPr id="23" name="TextBox 22"/>
          <p:cNvSpPr txBox="1"/>
          <p:nvPr/>
        </p:nvSpPr>
        <p:spPr>
          <a:xfrm>
            <a:off x="7924800" y="5105400"/>
            <a:ext cx="838200" cy="369332"/>
          </a:xfrm>
          <a:prstGeom prst="rect">
            <a:avLst/>
          </a:prstGeom>
          <a:noFill/>
        </p:spPr>
        <p:txBody>
          <a:bodyPr wrap="square" rtlCol="0">
            <a:spAutoFit/>
          </a:bodyPr>
          <a:lstStyle/>
          <a:p>
            <a:r>
              <a:rPr lang="en-US" dirty="0" smtClean="0">
                <a:latin typeface="+mj-lt"/>
              </a:rPr>
              <a:t>2098</a:t>
            </a:r>
            <a:endParaRPr lang="en-US" dirty="0">
              <a:latin typeface="+mj-lt"/>
            </a:endParaRPr>
          </a:p>
        </p:txBody>
      </p:sp>
      <p:sp>
        <p:nvSpPr>
          <p:cNvPr id="24" name="TextBox 23"/>
          <p:cNvSpPr txBox="1"/>
          <p:nvPr/>
        </p:nvSpPr>
        <p:spPr>
          <a:xfrm>
            <a:off x="7924800" y="5486400"/>
            <a:ext cx="838200" cy="369332"/>
          </a:xfrm>
          <a:prstGeom prst="rect">
            <a:avLst/>
          </a:prstGeom>
          <a:noFill/>
        </p:spPr>
        <p:txBody>
          <a:bodyPr wrap="square" rtlCol="0">
            <a:spAutoFit/>
          </a:bodyPr>
          <a:lstStyle/>
          <a:p>
            <a:r>
              <a:rPr lang="en-US" dirty="0" smtClean="0">
                <a:latin typeface="+mj-lt"/>
              </a:rPr>
              <a:t>2099</a:t>
            </a:r>
            <a:endParaRPr lang="en-US" dirty="0">
              <a:latin typeface="+mj-lt"/>
            </a:endParaRPr>
          </a:p>
        </p:txBody>
      </p:sp>
      <p:sp>
        <p:nvSpPr>
          <p:cNvPr id="26" name="TextBox 25"/>
          <p:cNvSpPr txBox="1"/>
          <p:nvPr/>
        </p:nvSpPr>
        <p:spPr>
          <a:xfrm>
            <a:off x="4114800" y="6096000"/>
            <a:ext cx="1295400" cy="369332"/>
          </a:xfrm>
          <a:prstGeom prst="rect">
            <a:avLst/>
          </a:prstGeom>
          <a:noFill/>
        </p:spPr>
        <p:txBody>
          <a:bodyPr wrap="square" rtlCol="0">
            <a:spAutoFit/>
          </a:bodyPr>
          <a:lstStyle/>
          <a:p>
            <a:r>
              <a:rPr lang="en-US" dirty="0" smtClean="0">
                <a:latin typeface="+mj-lt"/>
              </a:rPr>
              <a:t>SP=2097</a:t>
            </a:r>
            <a:endParaRPr lang="en-US" dirty="0">
              <a:latin typeface="+mj-lt"/>
            </a:endParaRPr>
          </a:p>
        </p:txBody>
      </p:sp>
      <p:sp>
        <p:nvSpPr>
          <p:cNvPr id="27" name="TextBox 26"/>
          <p:cNvSpPr txBox="1"/>
          <p:nvPr/>
        </p:nvSpPr>
        <p:spPr>
          <a:xfrm>
            <a:off x="6553200" y="6096000"/>
            <a:ext cx="1295400" cy="369332"/>
          </a:xfrm>
          <a:prstGeom prst="rect">
            <a:avLst/>
          </a:prstGeom>
          <a:noFill/>
        </p:spPr>
        <p:txBody>
          <a:bodyPr wrap="square" rtlCol="0">
            <a:spAutoFit/>
          </a:bodyPr>
          <a:lstStyle/>
          <a:p>
            <a:r>
              <a:rPr lang="en-US" dirty="0" smtClean="0">
                <a:latin typeface="+mj-lt"/>
              </a:rPr>
              <a:t>SP=2099</a:t>
            </a:r>
            <a:endParaRPr lang="en-US" dirty="0">
              <a:latin typeface="+mj-lt"/>
            </a:endParaRPr>
          </a:p>
        </p:txBody>
      </p:sp>
      <p:sp>
        <p:nvSpPr>
          <p:cNvPr id="30" name="TextBox 29"/>
          <p:cNvSpPr txBox="1"/>
          <p:nvPr/>
        </p:nvSpPr>
        <p:spPr>
          <a:xfrm>
            <a:off x="6629400" y="3505200"/>
            <a:ext cx="1295400" cy="369332"/>
          </a:xfrm>
          <a:prstGeom prst="rect">
            <a:avLst/>
          </a:prstGeom>
          <a:noFill/>
        </p:spPr>
        <p:txBody>
          <a:bodyPr wrap="square" rtlCol="0">
            <a:spAutoFit/>
          </a:bodyPr>
          <a:lstStyle/>
          <a:p>
            <a:r>
              <a:rPr lang="en-US" dirty="0" smtClean="0">
                <a:latin typeface="+mj-lt"/>
              </a:rPr>
              <a:t>POP H</a:t>
            </a:r>
            <a:endParaRPr lang="en-US" dirty="0">
              <a:latin typeface="+mj-lt"/>
            </a:endParaRPr>
          </a:p>
        </p:txBody>
      </p:sp>
      <p:sp>
        <p:nvSpPr>
          <p:cNvPr id="31" name="TextBox 30"/>
          <p:cNvSpPr txBox="1"/>
          <p:nvPr/>
        </p:nvSpPr>
        <p:spPr>
          <a:xfrm>
            <a:off x="4191000" y="3581400"/>
            <a:ext cx="1066800" cy="369332"/>
          </a:xfrm>
          <a:prstGeom prst="rect">
            <a:avLst/>
          </a:prstGeom>
          <a:noFill/>
        </p:spPr>
        <p:txBody>
          <a:bodyPr wrap="square" rtlCol="0">
            <a:spAutoFit/>
          </a:bodyPr>
          <a:lstStyle/>
          <a:p>
            <a:r>
              <a:rPr lang="en-US" dirty="0" smtClean="0">
                <a:latin typeface="+mj-lt"/>
              </a:rPr>
              <a:t>PUSH H</a:t>
            </a:r>
            <a:endParaRPr lang="en-US" dirty="0">
              <a:latin typeface="+mj-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Autofit/>
          </a:bodyPr>
          <a:lstStyle/>
          <a:p>
            <a:r>
              <a:rPr lang="en-US" sz="3200" dirty="0" smtClean="0"/>
              <a:t>Problem</a:t>
            </a:r>
            <a:endParaRPr lang="en-US" sz="3200" dirty="0"/>
          </a:p>
        </p:txBody>
      </p:sp>
      <p:sp>
        <p:nvSpPr>
          <p:cNvPr id="3" name="Content Placeholder 2"/>
          <p:cNvSpPr>
            <a:spLocks noGrp="1"/>
          </p:cNvSpPr>
          <p:nvPr>
            <p:ph idx="1"/>
          </p:nvPr>
        </p:nvSpPr>
        <p:spPr>
          <a:xfrm>
            <a:off x="457200" y="1219200"/>
            <a:ext cx="8229600" cy="5105400"/>
          </a:xfrm>
        </p:spPr>
        <p:txBody>
          <a:bodyPr>
            <a:normAutofit fontScale="77500" lnSpcReduction="20000"/>
          </a:bodyPr>
          <a:lstStyle/>
          <a:p>
            <a:pPr>
              <a:buNone/>
            </a:pPr>
            <a:r>
              <a:rPr lang="en-US" sz="2800" dirty="0" smtClean="0">
                <a:solidFill>
                  <a:srgbClr val="000000"/>
                </a:solidFill>
                <a:latin typeface="Calibri" panose="020F0502020204030204" pitchFamily="34" charset="0"/>
              </a:rPr>
              <a:t>LXI SP, 1FFFH </a:t>
            </a:r>
          </a:p>
          <a:p>
            <a:pPr>
              <a:buNone/>
            </a:pPr>
            <a:r>
              <a:rPr lang="en-US" sz="2800" dirty="0" smtClean="0">
                <a:solidFill>
                  <a:srgbClr val="000000"/>
                </a:solidFill>
                <a:latin typeface="Calibri" panose="020F0502020204030204" pitchFamily="34" charset="0"/>
              </a:rPr>
              <a:t>LXI H, 9320H </a:t>
            </a:r>
          </a:p>
          <a:p>
            <a:pPr>
              <a:buNone/>
            </a:pPr>
            <a:r>
              <a:rPr lang="en-US" sz="2800" dirty="0" smtClean="0">
                <a:solidFill>
                  <a:srgbClr val="000000"/>
                </a:solidFill>
                <a:latin typeface="Calibri" panose="020F0502020204030204" pitchFamily="34" charset="0"/>
              </a:rPr>
              <a:t>LXI B, 4732H </a:t>
            </a:r>
          </a:p>
          <a:p>
            <a:pPr>
              <a:buNone/>
            </a:pPr>
            <a:r>
              <a:rPr lang="en-US" sz="2800" dirty="0" smtClean="0">
                <a:solidFill>
                  <a:srgbClr val="000000"/>
                </a:solidFill>
                <a:latin typeface="Calibri" panose="020F0502020204030204" pitchFamily="34" charset="0"/>
              </a:rPr>
              <a:t>LXI D, ABCDH </a:t>
            </a:r>
          </a:p>
          <a:p>
            <a:pPr>
              <a:buNone/>
            </a:pPr>
            <a:r>
              <a:rPr lang="en-US" sz="2800" dirty="0" smtClean="0">
                <a:solidFill>
                  <a:srgbClr val="000000"/>
                </a:solidFill>
                <a:latin typeface="Calibri" panose="020F0502020204030204" pitchFamily="34" charset="0"/>
              </a:rPr>
              <a:t>MVI A, 34H </a:t>
            </a:r>
          </a:p>
          <a:p>
            <a:pPr>
              <a:buNone/>
            </a:pPr>
            <a:r>
              <a:rPr lang="en-US" sz="2800" dirty="0" smtClean="0">
                <a:solidFill>
                  <a:srgbClr val="000000"/>
                </a:solidFill>
                <a:latin typeface="Calibri" panose="020F0502020204030204" pitchFamily="34" charset="0"/>
              </a:rPr>
              <a:t>PUSH H </a:t>
            </a:r>
          </a:p>
          <a:p>
            <a:pPr>
              <a:buNone/>
            </a:pPr>
            <a:r>
              <a:rPr lang="en-US" sz="2800" dirty="0" smtClean="0">
                <a:solidFill>
                  <a:srgbClr val="000000"/>
                </a:solidFill>
                <a:latin typeface="Calibri" panose="020F0502020204030204" pitchFamily="34" charset="0"/>
              </a:rPr>
              <a:t>PUSH B </a:t>
            </a:r>
          </a:p>
          <a:p>
            <a:pPr>
              <a:buNone/>
            </a:pPr>
            <a:r>
              <a:rPr lang="en-US" sz="2800" dirty="0" smtClean="0">
                <a:solidFill>
                  <a:srgbClr val="000000"/>
                </a:solidFill>
                <a:latin typeface="Calibri" panose="020F0502020204030204" pitchFamily="34" charset="0"/>
              </a:rPr>
              <a:t>PUSH D </a:t>
            </a:r>
          </a:p>
          <a:p>
            <a:pPr>
              <a:buNone/>
            </a:pPr>
            <a:r>
              <a:rPr lang="en-US" sz="2800" dirty="0" smtClean="0">
                <a:solidFill>
                  <a:srgbClr val="000000"/>
                </a:solidFill>
                <a:latin typeface="Calibri" panose="020F0502020204030204" pitchFamily="34" charset="0"/>
              </a:rPr>
              <a:t>PUSH PSW </a:t>
            </a:r>
          </a:p>
          <a:p>
            <a:pPr>
              <a:buNone/>
            </a:pPr>
            <a:r>
              <a:rPr lang="en-US" sz="2800" dirty="0" smtClean="0">
                <a:solidFill>
                  <a:srgbClr val="000000"/>
                </a:solidFill>
                <a:latin typeface="Calibri" panose="020F0502020204030204" pitchFamily="34" charset="0"/>
              </a:rPr>
              <a:t>POP H </a:t>
            </a:r>
          </a:p>
          <a:p>
            <a:pPr>
              <a:buNone/>
            </a:pPr>
            <a:r>
              <a:rPr lang="en-US" sz="2800" dirty="0" smtClean="0">
                <a:solidFill>
                  <a:srgbClr val="000000"/>
                </a:solidFill>
                <a:latin typeface="Calibri" panose="020F0502020204030204" pitchFamily="34" charset="0"/>
              </a:rPr>
              <a:t>POP B </a:t>
            </a:r>
          </a:p>
          <a:p>
            <a:pPr>
              <a:buNone/>
            </a:pPr>
            <a:r>
              <a:rPr lang="en-US" sz="2800" dirty="0" smtClean="0">
                <a:solidFill>
                  <a:srgbClr val="000000"/>
                </a:solidFill>
                <a:latin typeface="Calibri" panose="020F0502020204030204" pitchFamily="34" charset="0"/>
              </a:rPr>
              <a:t>POP D </a:t>
            </a:r>
          </a:p>
          <a:p>
            <a:pPr>
              <a:buNone/>
            </a:pPr>
            <a:r>
              <a:rPr lang="en-US" sz="2800" dirty="0" smtClean="0">
                <a:solidFill>
                  <a:srgbClr val="000000"/>
                </a:solidFill>
                <a:latin typeface="Calibri" panose="020F0502020204030204" pitchFamily="34" charset="0"/>
              </a:rPr>
              <a:t>POP PSW </a:t>
            </a:r>
          </a:p>
          <a:p>
            <a:pPr>
              <a:buNone/>
            </a:pPr>
            <a:r>
              <a:rPr lang="en-US" sz="2800" dirty="0" smtClean="0">
                <a:solidFill>
                  <a:srgbClr val="000000"/>
                </a:solidFill>
                <a:latin typeface="Calibri" panose="020F0502020204030204" pitchFamily="34" charset="0"/>
              </a:rPr>
              <a:t>HLT</a:t>
            </a:r>
          </a:p>
          <a:p>
            <a:pPr>
              <a:buNone/>
            </a:pPr>
            <a:r>
              <a:rPr lang="en-US" sz="2800" b="1" dirty="0" smtClean="0">
                <a:solidFill>
                  <a:srgbClr val="000000"/>
                </a:solidFill>
                <a:latin typeface="Calibri" panose="020F0502020204030204" pitchFamily="34" charset="0"/>
              </a:rPr>
              <a:t>Suppose Flag(F)= 10H initially.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endParaRPr lang="en-US" dirty="0"/>
          </a:p>
        </p:txBody>
      </p:sp>
      <p:sp>
        <p:nvSpPr>
          <p:cNvPr id="3" name="Content Placeholder 2"/>
          <p:cNvSpPr>
            <a:spLocks noGrp="1"/>
          </p:cNvSpPr>
          <p:nvPr>
            <p:ph idx="1"/>
          </p:nvPr>
        </p:nvSpPr>
        <p:spPr/>
        <p:txBody>
          <a:bodyPr>
            <a:normAutofit fontScale="925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400" b="1" dirty="0" smtClean="0">
                <a:solidFill>
                  <a:srgbClr val="000000"/>
                </a:solidFill>
                <a:latin typeface="Calibri" panose="020F0502020204030204" pitchFamily="34" charset="0"/>
              </a:rPr>
              <a:t>BEORE EXECUTION </a:t>
            </a:r>
            <a:r>
              <a:rPr lang="en-US" sz="2400" dirty="0" smtClean="0">
                <a:solidFill>
                  <a:srgbClr val="000000"/>
                </a:solidFill>
                <a:latin typeface="Calibri" panose="020F0502020204030204" pitchFamily="34" charset="0"/>
              </a:rPr>
              <a:t>H= 93 L= 20 B= 47 C=32 D= AB E=CD A= 34 F= 10 </a:t>
            </a:r>
          </a:p>
          <a:p>
            <a:pPr>
              <a:buNone/>
            </a:pPr>
            <a:r>
              <a:rPr lang="en-US" sz="2400" b="1" dirty="0" smtClean="0">
                <a:solidFill>
                  <a:srgbClr val="000000"/>
                </a:solidFill>
                <a:latin typeface="Calibri" panose="020F0502020204030204" pitchFamily="34" charset="0"/>
              </a:rPr>
              <a:t>AFTER EXECUTION </a:t>
            </a:r>
            <a:r>
              <a:rPr lang="en-US" sz="2400" dirty="0" smtClean="0">
                <a:solidFill>
                  <a:srgbClr val="000000"/>
                </a:solidFill>
                <a:latin typeface="Calibri" panose="020F0502020204030204" pitchFamily="34" charset="0"/>
              </a:rPr>
              <a:t>H= 34 L=10 B=AB C=CD D= 47 E=32 A= 93 F=20 </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dirty="0"/>
          </a:p>
        </p:txBody>
      </p:sp>
      <p:graphicFrame>
        <p:nvGraphicFramePr>
          <p:cNvPr id="5" name="Table 4"/>
          <p:cNvGraphicFramePr>
            <a:graphicFrameLocks noGrp="1"/>
          </p:cNvGraphicFramePr>
          <p:nvPr/>
        </p:nvGraphicFramePr>
        <p:xfrm>
          <a:off x="2895600" y="1447800"/>
          <a:ext cx="1752600" cy="33375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370840">
                <a:tc>
                  <a:txBody>
                    <a:bodyPr/>
                    <a:lstStyle/>
                    <a:p>
                      <a:pPr algn="ctr"/>
                      <a:r>
                        <a:rPr lang="en-US" dirty="0" smtClean="0">
                          <a:latin typeface="+mj-lt"/>
                        </a:rPr>
                        <a:t>10</a:t>
                      </a:r>
                      <a:endParaRPr lang="en-US" dirty="0">
                        <a:latin typeface="+mj-lt"/>
                      </a:endParaRPr>
                    </a:p>
                  </a:txBody>
                  <a:tcPr/>
                </a:tc>
                <a:extLst>
                  <a:ext uri="{0D108BD9-81ED-4DB2-BD59-A6C34878D82A}">
                    <a16:rowId xmlns:a16="http://schemas.microsoft.com/office/drawing/2014/main" val="10000"/>
                  </a:ext>
                </a:extLst>
              </a:tr>
              <a:tr h="370840">
                <a:tc>
                  <a:txBody>
                    <a:bodyPr/>
                    <a:lstStyle/>
                    <a:p>
                      <a:pPr algn="ctr"/>
                      <a:r>
                        <a:rPr lang="en-US" dirty="0" smtClean="0">
                          <a:latin typeface="+mj-lt"/>
                        </a:rPr>
                        <a:t>34</a:t>
                      </a:r>
                      <a:endParaRPr lang="en-US" dirty="0">
                        <a:latin typeface="+mj-lt"/>
                      </a:endParaRPr>
                    </a:p>
                  </a:txBody>
                  <a:tcPr/>
                </a:tc>
                <a:extLst>
                  <a:ext uri="{0D108BD9-81ED-4DB2-BD59-A6C34878D82A}">
                    <a16:rowId xmlns:a16="http://schemas.microsoft.com/office/drawing/2014/main" val="10001"/>
                  </a:ext>
                </a:extLst>
              </a:tr>
              <a:tr h="370840">
                <a:tc>
                  <a:txBody>
                    <a:bodyPr/>
                    <a:lstStyle/>
                    <a:p>
                      <a:pPr algn="ctr"/>
                      <a:r>
                        <a:rPr lang="en-US" dirty="0" smtClean="0">
                          <a:latin typeface="+mj-lt"/>
                        </a:rPr>
                        <a:t>CD</a:t>
                      </a:r>
                      <a:endParaRPr lang="en-US" dirty="0">
                        <a:latin typeface="+mj-lt"/>
                      </a:endParaRPr>
                    </a:p>
                  </a:txBody>
                  <a:tcPr/>
                </a:tc>
                <a:extLst>
                  <a:ext uri="{0D108BD9-81ED-4DB2-BD59-A6C34878D82A}">
                    <a16:rowId xmlns:a16="http://schemas.microsoft.com/office/drawing/2014/main" val="10002"/>
                  </a:ext>
                </a:extLst>
              </a:tr>
              <a:tr h="370840">
                <a:tc>
                  <a:txBody>
                    <a:bodyPr/>
                    <a:lstStyle/>
                    <a:p>
                      <a:pPr algn="ctr"/>
                      <a:r>
                        <a:rPr lang="en-US" dirty="0" smtClean="0">
                          <a:latin typeface="+mj-lt"/>
                        </a:rPr>
                        <a:t>AB</a:t>
                      </a:r>
                      <a:endParaRPr lang="en-US" dirty="0">
                        <a:latin typeface="+mj-lt"/>
                      </a:endParaRPr>
                    </a:p>
                  </a:txBody>
                  <a:tcPr/>
                </a:tc>
                <a:extLst>
                  <a:ext uri="{0D108BD9-81ED-4DB2-BD59-A6C34878D82A}">
                    <a16:rowId xmlns:a16="http://schemas.microsoft.com/office/drawing/2014/main" val="10003"/>
                  </a:ext>
                </a:extLst>
              </a:tr>
              <a:tr h="370840">
                <a:tc>
                  <a:txBody>
                    <a:bodyPr/>
                    <a:lstStyle/>
                    <a:p>
                      <a:pPr algn="ctr"/>
                      <a:r>
                        <a:rPr lang="en-US" dirty="0" smtClean="0">
                          <a:latin typeface="+mj-lt"/>
                        </a:rPr>
                        <a:t>32</a:t>
                      </a:r>
                      <a:endParaRPr lang="en-US" dirty="0">
                        <a:latin typeface="+mj-lt"/>
                      </a:endParaRPr>
                    </a:p>
                  </a:txBody>
                  <a:tcPr/>
                </a:tc>
                <a:extLst>
                  <a:ext uri="{0D108BD9-81ED-4DB2-BD59-A6C34878D82A}">
                    <a16:rowId xmlns:a16="http://schemas.microsoft.com/office/drawing/2014/main" val="10004"/>
                  </a:ext>
                </a:extLst>
              </a:tr>
              <a:tr h="370840">
                <a:tc>
                  <a:txBody>
                    <a:bodyPr/>
                    <a:lstStyle/>
                    <a:p>
                      <a:pPr algn="ctr"/>
                      <a:r>
                        <a:rPr lang="en-US" dirty="0" smtClean="0">
                          <a:latin typeface="+mj-lt"/>
                        </a:rPr>
                        <a:t>47</a:t>
                      </a:r>
                      <a:endParaRPr lang="en-US" dirty="0">
                        <a:latin typeface="+mj-lt"/>
                      </a:endParaRPr>
                    </a:p>
                  </a:txBody>
                  <a:tcPr/>
                </a:tc>
                <a:extLst>
                  <a:ext uri="{0D108BD9-81ED-4DB2-BD59-A6C34878D82A}">
                    <a16:rowId xmlns:a16="http://schemas.microsoft.com/office/drawing/2014/main" val="10005"/>
                  </a:ext>
                </a:extLst>
              </a:tr>
              <a:tr h="370840">
                <a:tc>
                  <a:txBody>
                    <a:bodyPr/>
                    <a:lstStyle/>
                    <a:p>
                      <a:pPr algn="ctr"/>
                      <a:r>
                        <a:rPr lang="en-US" dirty="0" smtClean="0">
                          <a:latin typeface="+mj-lt"/>
                        </a:rPr>
                        <a:t>20</a:t>
                      </a:r>
                      <a:endParaRPr lang="en-US" dirty="0">
                        <a:latin typeface="+mj-lt"/>
                      </a:endParaRPr>
                    </a:p>
                  </a:txBody>
                  <a:tcPr/>
                </a:tc>
                <a:extLst>
                  <a:ext uri="{0D108BD9-81ED-4DB2-BD59-A6C34878D82A}">
                    <a16:rowId xmlns:a16="http://schemas.microsoft.com/office/drawing/2014/main" val="10006"/>
                  </a:ext>
                </a:extLst>
              </a:tr>
              <a:tr h="370840">
                <a:tc>
                  <a:txBody>
                    <a:bodyPr/>
                    <a:lstStyle/>
                    <a:p>
                      <a:pPr algn="ctr"/>
                      <a:r>
                        <a:rPr lang="en-US" dirty="0" smtClean="0">
                          <a:latin typeface="+mj-lt"/>
                        </a:rPr>
                        <a:t>93</a:t>
                      </a:r>
                      <a:endParaRPr lang="en-US" dirty="0">
                        <a:latin typeface="+mj-lt"/>
                      </a:endParaRPr>
                    </a:p>
                  </a:txBody>
                  <a:tcPr/>
                </a:tc>
                <a:extLst>
                  <a:ext uri="{0D108BD9-81ED-4DB2-BD59-A6C34878D82A}">
                    <a16:rowId xmlns:a16="http://schemas.microsoft.com/office/drawing/2014/main" val="10007"/>
                  </a:ext>
                </a:extLst>
              </a:tr>
              <a:tr h="370840">
                <a:tc>
                  <a:txBody>
                    <a:bodyPr/>
                    <a:lstStyle/>
                    <a:p>
                      <a:pPr algn="ctr"/>
                      <a:r>
                        <a:rPr lang="en-US" dirty="0" smtClean="0">
                          <a:latin typeface="+mj-lt"/>
                        </a:rPr>
                        <a:t>-</a:t>
                      </a:r>
                      <a:endParaRPr lang="en-US" dirty="0">
                        <a:latin typeface="+mj-lt"/>
                      </a:endParaRP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nvGraphicFramePr>
        <p:xfrm>
          <a:off x="4495800" y="1397000"/>
          <a:ext cx="1219200" cy="332740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tblGrid>
              <a:tr h="381319">
                <a:tc>
                  <a:txBody>
                    <a:bodyPr/>
                    <a:lstStyle/>
                    <a:p>
                      <a:pPr algn="ctr"/>
                      <a:r>
                        <a:rPr lang="en-US" dirty="0" smtClean="0">
                          <a:latin typeface="+mj-lt"/>
                        </a:rPr>
                        <a:t>1FF7</a:t>
                      </a:r>
                      <a:endParaRPr lang="en-US" dirty="0">
                        <a:latin typeface="+mj-lt"/>
                      </a:endParaRPr>
                    </a:p>
                  </a:txBody>
                  <a:tcPr/>
                </a:tc>
                <a:extLst>
                  <a:ext uri="{0D108BD9-81ED-4DB2-BD59-A6C34878D82A}">
                    <a16:rowId xmlns:a16="http://schemas.microsoft.com/office/drawing/2014/main" val="10000"/>
                  </a:ext>
                </a:extLst>
              </a:tr>
              <a:tr h="381319">
                <a:tc>
                  <a:txBody>
                    <a:bodyPr/>
                    <a:lstStyle/>
                    <a:p>
                      <a:pPr algn="ctr"/>
                      <a:r>
                        <a:rPr lang="en-US" dirty="0" smtClean="0">
                          <a:latin typeface="+mj-lt"/>
                        </a:rPr>
                        <a:t>1FF8</a:t>
                      </a:r>
                      <a:endParaRPr lang="en-US" dirty="0">
                        <a:latin typeface="+mj-lt"/>
                      </a:endParaRPr>
                    </a:p>
                  </a:txBody>
                  <a:tcPr/>
                </a:tc>
                <a:extLst>
                  <a:ext uri="{0D108BD9-81ED-4DB2-BD59-A6C34878D82A}">
                    <a16:rowId xmlns:a16="http://schemas.microsoft.com/office/drawing/2014/main" val="10001"/>
                  </a:ext>
                </a:extLst>
              </a:tr>
              <a:tr h="381319">
                <a:tc>
                  <a:txBody>
                    <a:bodyPr/>
                    <a:lstStyle/>
                    <a:p>
                      <a:pPr algn="ctr"/>
                      <a:r>
                        <a:rPr lang="en-US" dirty="0" smtClean="0">
                          <a:latin typeface="+mj-lt"/>
                        </a:rPr>
                        <a:t>1FF9</a:t>
                      </a:r>
                      <a:endParaRPr lang="en-US" dirty="0">
                        <a:latin typeface="+mj-lt"/>
                      </a:endParaRPr>
                    </a:p>
                  </a:txBody>
                  <a:tcPr/>
                </a:tc>
                <a:extLst>
                  <a:ext uri="{0D108BD9-81ED-4DB2-BD59-A6C34878D82A}">
                    <a16:rowId xmlns:a16="http://schemas.microsoft.com/office/drawing/2014/main" val="10002"/>
                  </a:ext>
                </a:extLst>
              </a:tr>
              <a:tr h="381319">
                <a:tc>
                  <a:txBody>
                    <a:bodyPr/>
                    <a:lstStyle/>
                    <a:p>
                      <a:pPr algn="ctr"/>
                      <a:r>
                        <a:rPr lang="en-US" dirty="0" smtClean="0">
                          <a:latin typeface="+mj-lt"/>
                        </a:rPr>
                        <a:t>1FFA</a:t>
                      </a:r>
                      <a:endParaRPr lang="en-US" dirty="0">
                        <a:latin typeface="+mj-lt"/>
                      </a:endParaRPr>
                    </a:p>
                  </a:txBody>
                  <a:tcPr/>
                </a:tc>
                <a:extLst>
                  <a:ext uri="{0D108BD9-81ED-4DB2-BD59-A6C34878D82A}">
                    <a16:rowId xmlns:a16="http://schemas.microsoft.com/office/drawing/2014/main" val="10003"/>
                  </a:ext>
                </a:extLst>
              </a:tr>
              <a:tr h="381319">
                <a:tc>
                  <a:txBody>
                    <a:bodyPr/>
                    <a:lstStyle/>
                    <a:p>
                      <a:pPr algn="ctr"/>
                      <a:r>
                        <a:rPr lang="en-US" dirty="0" smtClean="0">
                          <a:latin typeface="+mj-lt"/>
                        </a:rPr>
                        <a:t>1FFB</a:t>
                      </a:r>
                      <a:endParaRPr lang="en-US" dirty="0">
                        <a:latin typeface="+mj-lt"/>
                      </a:endParaRPr>
                    </a:p>
                  </a:txBody>
                  <a:tcPr/>
                </a:tc>
                <a:extLst>
                  <a:ext uri="{0D108BD9-81ED-4DB2-BD59-A6C34878D82A}">
                    <a16:rowId xmlns:a16="http://schemas.microsoft.com/office/drawing/2014/main" val="10004"/>
                  </a:ext>
                </a:extLst>
              </a:tr>
              <a:tr h="381319">
                <a:tc>
                  <a:txBody>
                    <a:bodyPr/>
                    <a:lstStyle/>
                    <a:p>
                      <a:pPr algn="ctr"/>
                      <a:r>
                        <a:rPr lang="en-US" dirty="0" smtClean="0">
                          <a:latin typeface="+mj-lt"/>
                        </a:rPr>
                        <a:t>1FFC</a:t>
                      </a:r>
                      <a:endParaRPr lang="en-US" dirty="0">
                        <a:latin typeface="+mj-lt"/>
                      </a:endParaRPr>
                    </a:p>
                  </a:txBody>
                  <a:tcPr/>
                </a:tc>
                <a:extLst>
                  <a:ext uri="{0D108BD9-81ED-4DB2-BD59-A6C34878D82A}">
                    <a16:rowId xmlns:a16="http://schemas.microsoft.com/office/drawing/2014/main" val="10005"/>
                  </a:ext>
                </a:extLst>
              </a:tr>
              <a:tr h="381319">
                <a:tc>
                  <a:txBody>
                    <a:bodyPr/>
                    <a:lstStyle/>
                    <a:p>
                      <a:pPr algn="ctr"/>
                      <a:r>
                        <a:rPr lang="en-US" dirty="0" smtClean="0">
                          <a:latin typeface="+mj-lt"/>
                        </a:rPr>
                        <a:t>1FFD</a:t>
                      </a:r>
                      <a:endParaRPr lang="en-US" dirty="0">
                        <a:latin typeface="+mj-lt"/>
                      </a:endParaRPr>
                    </a:p>
                  </a:txBody>
                  <a:tcPr/>
                </a:tc>
                <a:extLst>
                  <a:ext uri="{0D108BD9-81ED-4DB2-BD59-A6C34878D82A}">
                    <a16:rowId xmlns:a16="http://schemas.microsoft.com/office/drawing/2014/main" val="10006"/>
                  </a:ext>
                </a:extLst>
              </a:tr>
              <a:tr h="658167">
                <a:tc>
                  <a:txBody>
                    <a:bodyPr/>
                    <a:lstStyle/>
                    <a:p>
                      <a:pPr algn="ctr"/>
                      <a:r>
                        <a:rPr lang="en-US" dirty="0" smtClean="0">
                          <a:latin typeface="+mj-lt"/>
                        </a:rPr>
                        <a:t>1FFE</a:t>
                      </a:r>
                    </a:p>
                    <a:p>
                      <a:pPr algn="ctr"/>
                      <a:r>
                        <a:rPr lang="en-US" dirty="0" smtClean="0">
                          <a:latin typeface="+mj-lt"/>
                        </a:rPr>
                        <a:t>1FFF</a:t>
                      </a:r>
                      <a:endParaRPr lang="en-US" dirty="0">
                        <a:latin typeface="+mj-lt"/>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D0A6-FE29-4113-8143-A2BD90789057}"/>
              </a:ext>
            </a:extLst>
          </p:cNvPr>
          <p:cNvSpPr>
            <a:spLocks noGrp="1"/>
          </p:cNvSpPr>
          <p:nvPr>
            <p:ph type="title"/>
          </p:nvPr>
        </p:nvSpPr>
        <p:spPr>
          <a:xfrm>
            <a:off x="457200" y="704088"/>
            <a:ext cx="8229600" cy="438912"/>
          </a:xfrm>
        </p:spPr>
        <p:txBody>
          <a:bodyPr>
            <a:normAutofit fontScale="90000"/>
          </a:bodyPr>
          <a:lstStyle/>
          <a:p>
            <a:r>
              <a:rPr lang="en-US" sz="2800" dirty="0" smtClean="0"/>
              <a:t>Contd..</a:t>
            </a:r>
            <a:endParaRPr lang="en-US" sz="2800" dirty="0"/>
          </a:p>
        </p:txBody>
      </p:sp>
      <p:sp>
        <p:nvSpPr>
          <p:cNvPr id="3" name="Content Placeholder 2">
            <a:extLst>
              <a:ext uri="{FF2B5EF4-FFF2-40B4-BE49-F238E27FC236}">
                <a16:creationId xmlns:a16="http://schemas.microsoft.com/office/drawing/2014/main" id="{07A4B5DB-1CFA-4201-B754-58B099BC6C26}"/>
              </a:ext>
            </a:extLst>
          </p:cNvPr>
          <p:cNvSpPr>
            <a:spLocks noGrp="1"/>
          </p:cNvSpPr>
          <p:nvPr>
            <p:ph idx="1"/>
          </p:nvPr>
        </p:nvSpPr>
        <p:spPr/>
        <p:txBody>
          <a:bodyPr>
            <a:noAutofit/>
          </a:bodyPr>
          <a:lstStyle/>
          <a:p>
            <a:pPr>
              <a:buNone/>
            </a:pPr>
            <a:r>
              <a:rPr lang="en-US" sz="2800" b="0" i="0" u="none" strike="noStrike" baseline="0" dirty="0" smtClean="0">
                <a:solidFill>
                  <a:srgbClr val="000000"/>
                </a:solidFill>
                <a:latin typeface="Calibri" panose="020F0502020204030204" pitchFamily="34" charset="0"/>
              </a:rPr>
              <a:t>3</a:t>
            </a:r>
            <a:r>
              <a:rPr lang="en-US" sz="2800" b="0" i="0" u="none" strike="noStrike" baseline="0" dirty="0">
                <a:solidFill>
                  <a:srgbClr val="000000"/>
                </a:solidFill>
                <a:latin typeface="Calibri" panose="020F0502020204030204" pitchFamily="34" charset="0"/>
              </a:rPr>
              <a:t>. XTHL – exchanges top of stack (TOS) with HL </a:t>
            </a:r>
          </a:p>
          <a:p>
            <a:pPr>
              <a:buNone/>
            </a:pPr>
            <a:r>
              <a:rPr lang="en-US" sz="2800" b="0" i="0" u="none" strike="noStrike" baseline="0" dirty="0">
                <a:solidFill>
                  <a:srgbClr val="000000"/>
                </a:solidFill>
                <a:latin typeface="Calibri" panose="020F0502020204030204" pitchFamily="34" charset="0"/>
              </a:rPr>
              <a:t>4. SPHL – move HL to SP </a:t>
            </a:r>
          </a:p>
          <a:p>
            <a:pPr>
              <a:buNone/>
            </a:pPr>
            <a:r>
              <a:rPr lang="en-US" sz="2800" b="0" i="0" u="none" strike="noStrike" baseline="0" dirty="0">
                <a:solidFill>
                  <a:srgbClr val="000000"/>
                </a:solidFill>
                <a:latin typeface="Calibri" panose="020F0502020204030204" pitchFamily="34" charset="0"/>
              </a:rPr>
              <a:t>5. PCHL – move HL to PC </a:t>
            </a:r>
          </a:p>
          <a:p>
            <a:pPr>
              <a:buNone/>
            </a:pPr>
            <a:r>
              <a:rPr lang="en-US" sz="2800" b="0" i="0" u="none" strike="noStrike" baseline="0" dirty="0">
                <a:solidFill>
                  <a:srgbClr val="000000"/>
                </a:solidFill>
                <a:latin typeface="Calibri" panose="020F0502020204030204" pitchFamily="34" charset="0"/>
              </a:rPr>
              <a:t>Some instructions related to interrupt </a:t>
            </a:r>
            <a:endParaRPr lang="en-US" sz="2800" b="0" i="0" u="none" strike="noStrike" baseline="0" dirty="0" smtClean="0">
              <a:solidFill>
                <a:srgbClr val="000000"/>
              </a:solidFill>
              <a:latin typeface="Calibri" panose="020F0502020204030204" pitchFamily="34" charset="0"/>
            </a:endParaRPr>
          </a:p>
          <a:p>
            <a:r>
              <a:rPr lang="en-US" sz="2800" b="0" i="0" u="none" strike="noStrike" baseline="0" dirty="0" smtClean="0">
                <a:solidFill>
                  <a:srgbClr val="000000"/>
                </a:solidFill>
                <a:latin typeface="Calibri" panose="020F0502020204030204" pitchFamily="34" charset="0"/>
              </a:rPr>
              <a:t>DI </a:t>
            </a:r>
            <a:r>
              <a:rPr lang="en-US" sz="2800" b="0" i="0" u="none" strike="noStrike" baseline="0" dirty="0">
                <a:solidFill>
                  <a:srgbClr val="000000"/>
                </a:solidFill>
                <a:latin typeface="Calibri" panose="020F0502020204030204" pitchFamily="34" charset="0"/>
              </a:rPr>
              <a:t>– </a:t>
            </a:r>
            <a:r>
              <a:rPr lang="en-US" sz="2800" b="0" i="0" u="none" strike="noStrike" baseline="0" dirty="0" smtClean="0">
                <a:solidFill>
                  <a:srgbClr val="000000"/>
                </a:solidFill>
                <a:latin typeface="Calibri" panose="020F0502020204030204" pitchFamily="34" charset="0"/>
              </a:rPr>
              <a:t>Disable </a:t>
            </a:r>
            <a:r>
              <a:rPr lang="en-US" sz="2800" dirty="0">
                <a:solidFill>
                  <a:srgbClr val="000000"/>
                </a:solidFill>
                <a:latin typeface="Calibri" panose="020F0502020204030204" pitchFamily="34" charset="0"/>
              </a:rPr>
              <a:t>I</a:t>
            </a:r>
            <a:r>
              <a:rPr lang="en-US" sz="2800" b="0" i="0" u="none" strike="noStrike" baseline="0" dirty="0" smtClean="0">
                <a:solidFill>
                  <a:srgbClr val="000000"/>
                </a:solidFill>
                <a:latin typeface="Calibri" panose="020F0502020204030204" pitchFamily="34" charset="0"/>
              </a:rPr>
              <a:t>nterrupt </a:t>
            </a:r>
          </a:p>
          <a:p>
            <a:r>
              <a:rPr lang="en-US" sz="2800" b="0" i="0" u="none" strike="noStrike" baseline="0" dirty="0" smtClean="0">
                <a:solidFill>
                  <a:srgbClr val="000000"/>
                </a:solidFill>
                <a:latin typeface="Calibri" panose="020F0502020204030204" pitchFamily="34" charset="0"/>
              </a:rPr>
              <a:t>EI </a:t>
            </a:r>
            <a:r>
              <a:rPr lang="en-US" sz="2800" b="0" i="0" u="none" strike="noStrike" baseline="0" dirty="0">
                <a:solidFill>
                  <a:srgbClr val="000000"/>
                </a:solidFill>
                <a:latin typeface="Calibri" panose="020F0502020204030204" pitchFamily="34" charset="0"/>
              </a:rPr>
              <a:t>– Enable interrupt </a:t>
            </a:r>
            <a:endParaRPr lang="en-US" sz="2800" b="0" i="0" u="none" strike="noStrike" baseline="0" dirty="0" smtClean="0">
              <a:solidFill>
                <a:srgbClr val="000000"/>
              </a:solidFill>
              <a:latin typeface="Calibri" panose="020F0502020204030204" pitchFamily="34" charset="0"/>
            </a:endParaRPr>
          </a:p>
          <a:p>
            <a:r>
              <a:rPr lang="en-US" sz="2800" b="0" i="0" u="none" strike="noStrike" baseline="0" dirty="0" smtClean="0">
                <a:solidFill>
                  <a:srgbClr val="000000"/>
                </a:solidFill>
                <a:latin typeface="Calibri" panose="020F0502020204030204" pitchFamily="34" charset="0"/>
              </a:rPr>
              <a:t>SIM </a:t>
            </a:r>
            <a:r>
              <a:rPr lang="en-US" sz="2800" b="0" i="0" u="none" strike="noStrike" baseline="0" dirty="0">
                <a:solidFill>
                  <a:srgbClr val="000000"/>
                </a:solidFill>
                <a:latin typeface="Calibri" panose="020F0502020204030204" pitchFamily="34" charset="0"/>
              </a:rPr>
              <a:t>– </a:t>
            </a:r>
            <a:r>
              <a:rPr lang="en-US" sz="2800" b="0" i="0" u="none" strike="noStrike" baseline="0" dirty="0" smtClean="0">
                <a:solidFill>
                  <a:srgbClr val="000000"/>
                </a:solidFill>
                <a:latin typeface="Calibri" panose="020F0502020204030204" pitchFamily="34" charset="0"/>
              </a:rPr>
              <a:t>Set </a:t>
            </a:r>
            <a:r>
              <a:rPr lang="en-US" sz="2800" dirty="0">
                <a:solidFill>
                  <a:srgbClr val="000000"/>
                </a:solidFill>
                <a:latin typeface="Calibri" panose="020F0502020204030204" pitchFamily="34" charset="0"/>
              </a:rPr>
              <a:t>I</a:t>
            </a:r>
            <a:r>
              <a:rPr lang="en-US" sz="2800" b="0" i="0" u="none" strike="noStrike" baseline="0" dirty="0" smtClean="0">
                <a:solidFill>
                  <a:srgbClr val="000000"/>
                </a:solidFill>
                <a:latin typeface="Calibri" panose="020F0502020204030204" pitchFamily="34" charset="0"/>
              </a:rPr>
              <a:t>nterrupt </a:t>
            </a:r>
            <a:r>
              <a:rPr lang="en-US" sz="2800" dirty="0">
                <a:solidFill>
                  <a:srgbClr val="000000"/>
                </a:solidFill>
                <a:latin typeface="Calibri" panose="020F0502020204030204" pitchFamily="34" charset="0"/>
              </a:rPr>
              <a:t>M</a:t>
            </a:r>
            <a:r>
              <a:rPr lang="en-US" sz="2800" b="0" i="0" u="none" strike="noStrike" baseline="0" dirty="0" smtClean="0">
                <a:solidFill>
                  <a:srgbClr val="000000"/>
                </a:solidFill>
                <a:latin typeface="Calibri" panose="020F0502020204030204" pitchFamily="34" charset="0"/>
              </a:rPr>
              <a:t>ask </a:t>
            </a:r>
          </a:p>
          <a:p>
            <a:r>
              <a:rPr lang="en-US" sz="2800" b="0" i="0" u="none" strike="noStrike" baseline="0" dirty="0" smtClean="0">
                <a:solidFill>
                  <a:srgbClr val="000000"/>
                </a:solidFill>
                <a:latin typeface="Calibri" panose="020F0502020204030204" pitchFamily="34" charset="0"/>
              </a:rPr>
              <a:t>RIM </a:t>
            </a:r>
            <a:r>
              <a:rPr lang="en-US" sz="2800" b="0" i="0" u="none" strike="noStrike" baseline="0" dirty="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R</a:t>
            </a:r>
            <a:r>
              <a:rPr lang="en-US" sz="2800" b="0" i="0" u="none" strike="noStrike" baseline="0" dirty="0" smtClean="0">
                <a:solidFill>
                  <a:srgbClr val="000000"/>
                </a:solidFill>
                <a:latin typeface="Calibri" panose="020F0502020204030204" pitchFamily="34" charset="0"/>
              </a:rPr>
              <a:t>ead </a:t>
            </a:r>
            <a:r>
              <a:rPr lang="en-US" sz="2800" dirty="0" smtClean="0">
                <a:solidFill>
                  <a:srgbClr val="000000"/>
                </a:solidFill>
                <a:latin typeface="Calibri" panose="020F0502020204030204" pitchFamily="34" charset="0"/>
              </a:rPr>
              <a:t>I</a:t>
            </a:r>
            <a:r>
              <a:rPr lang="en-US" sz="2800" b="0" i="0" u="none" strike="noStrike" baseline="0" dirty="0" smtClean="0">
                <a:solidFill>
                  <a:srgbClr val="000000"/>
                </a:solidFill>
                <a:latin typeface="Calibri" panose="020F0502020204030204" pitchFamily="34" charset="0"/>
              </a:rPr>
              <a:t>nterrupt Mask</a:t>
            </a:r>
            <a:endParaRPr lang="en-US" sz="3600" dirty="0"/>
          </a:p>
        </p:txBody>
      </p:sp>
      <p:sp>
        <p:nvSpPr>
          <p:cNvPr id="4" name="Slide Number Placeholder 3">
            <a:extLst>
              <a:ext uri="{FF2B5EF4-FFF2-40B4-BE49-F238E27FC236}">
                <a16:creationId xmlns:a16="http://schemas.microsoft.com/office/drawing/2014/main" id="{7299532D-E94D-461E-99BD-3406F5624D5C}"/>
              </a:ext>
            </a:extLst>
          </p:cNvPr>
          <p:cNvSpPr>
            <a:spLocks noGrp="1"/>
          </p:cNvSpPr>
          <p:nvPr>
            <p:ph type="sldNum" sz="quarter" idx="12"/>
          </p:nvPr>
        </p:nvSpPr>
        <p:spPr/>
        <p:txBody>
          <a:bodyPr/>
          <a:lstStyle/>
          <a:p>
            <a:fld id="{B6F15528-21DE-4FAA-801E-634DDDAF4B2B}" type="slidenum">
              <a:rPr lang="en-US" smtClean="0"/>
              <a:pPr/>
              <a:t>69</a:t>
            </a:fld>
            <a:endParaRPr lang="en-US" dirty="0"/>
          </a:p>
        </p:txBody>
      </p:sp>
    </p:spTree>
    <p:extLst>
      <p:ext uri="{BB962C8B-B14F-4D97-AF65-F5344CB8AC3E}">
        <p14:creationId xmlns:p14="http://schemas.microsoft.com/office/powerpoint/2010/main" val="408231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sz="3200" dirty="0"/>
              <a:t>Internal Architecture(Contd..)</a:t>
            </a:r>
            <a:endParaRPr lang="en-US" sz="2800" dirty="0"/>
          </a:p>
        </p:txBody>
      </p:sp>
      <p:sp>
        <p:nvSpPr>
          <p:cNvPr id="3" name="Content Placeholder 2"/>
          <p:cNvSpPr>
            <a:spLocks noGrp="1"/>
          </p:cNvSpPr>
          <p:nvPr>
            <p:ph idx="1"/>
          </p:nvPr>
        </p:nvSpPr>
        <p:spPr>
          <a:xfrm>
            <a:off x="0" y="1219200"/>
            <a:ext cx="9144000" cy="5257800"/>
          </a:xfrm>
        </p:spPr>
        <p:txBody>
          <a:bodyPr>
            <a:normAutofit/>
          </a:bodyPr>
          <a:lstStyle/>
          <a:p>
            <a:pPr>
              <a:buNone/>
            </a:pPr>
            <a:r>
              <a:rPr lang="en-US" sz="2800" b="1" dirty="0"/>
              <a:t>6. Flags:</a:t>
            </a:r>
            <a:r>
              <a:rPr lang="en-US" sz="2800" dirty="0"/>
              <a:t/>
            </a:r>
            <a:br>
              <a:rPr lang="en-US" sz="2800" dirty="0"/>
            </a:br>
            <a:r>
              <a:rPr lang="en-US" sz="2800" dirty="0"/>
              <a:t/>
            </a:r>
            <a:br>
              <a:rPr lang="en-US" sz="2800" dirty="0"/>
            </a:br>
            <a:endParaRPr lang="en-US" sz="2800" dirty="0"/>
          </a:p>
          <a:p>
            <a:endParaRPr lang="en-US" sz="2800" dirty="0"/>
          </a:p>
          <a:p>
            <a:endParaRPr lang="en-US" sz="2800" dirty="0"/>
          </a:p>
          <a:p>
            <a:r>
              <a:rPr lang="en-US" sz="2800" dirty="0">
                <a:latin typeface="Calibri" panose="020F0502020204030204" pitchFamily="34" charset="0"/>
                <a:cs typeface="Calibri" panose="020F0502020204030204" pitchFamily="34" charset="0"/>
              </a:rPr>
              <a:t>State of flags indicates the result of arithmetic and logical operations</a:t>
            </a:r>
          </a:p>
          <a:p>
            <a:r>
              <a:rPr lang="en-US" sz="2800" dirty="0">
                <a:latin typeface="Calibri" panose="020F0502020204030204" pitchFamily="34" charset="0"/>
                <a:cs typeface="Calibri" panose="020F0502020204030204" pitchFamily="34" charset="0"/>
              </a:rPr>
              <a:t>5  flags of 8085 are:</a:t>
            </a:r>
          </a:p>
          <a:p>
            <a:pPr marL="0" indent="0">
              <a:buNone/>
            </a:pPr>
            <a:r>
              <a:rPr lang="en-US" sz="3200" b="1"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Sign(S) , Zero(Z) , Auxiliary Carry(AC ), Parity(P) , Carry(CY)</a:t>
            </a:r>
          </a:p>
          <a:p>
            <a:pPr marL="0" indent="0">
              <a:buNone/>
            </a:pPr>
            <a:endParaRPr lang="en-US" sz="2800" dirty="0">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endParaRPr lang="en-US" sz="2800" dirty="0"/>
          </a:p>
          <a:p>
            <a:endParaRPr lang="en-US" sz="2800" dirty="0"/>
          </a:p>
          <a:p>
            <a:endParaRPr lang="en-US" sz="2800" dirty="0"/>
          </a:p>
        </p:txBody>
      </p:sp>
      <p:pic>
        <p:nvPicPr>
          <p:cNvPr id="4" name="Picture 2" descr="Flag register in 8085 microprocessor - GeeksforGeeks">
            <a:extLst>
              <a:ext uri="{FF2B5EF4-FFF2-40B4-BE49-F238E27FC236}">
                <a16:creationId xmlns:a16="http://schemas.microsoft.com/office/drawing/2014/main" id="{D0F2F212-6202-4B44-AE37-63DB5923C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7239000" cy="160019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CB48658-EB0C-4DBC-8D0C-4ECE12D2C1C7}"/>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calcmode="lin" valueType="num">
                                      <p:cBhvr additive="base">
                                        <p:cTn id="2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3715512"/>
          </a:xfrm>
        </p:spPr>
        <p:txBody>
          <a:bodyPr>
            <a:normAutofit/>
          </a:bodyPr>
          <a:lstStyle/>
          <a:p>
            <a:r>
              <a:rPr lang="en-US" sz="8000" dirty="0" smtClean="0"/>
              <a:t>End of Chapter 2</a:t>
            </a:r>
            <a:endParaRPr lang="en-US" sz="8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70</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sz="2800" dirty="0"/>
              <a:t>Internal Architecture(Contd..)</a:t>
            </a:r>
          </a:p>
        </p:txBody>
      </p:sp>
      <p:sp>
        <p:nvSpPr>
          <p:cNvPr id="3" name="Content Placeholder 2"/>
          <p:cNvSpPr>
            <a:spLocks noGrp="1"/>
          </p:cNvSpPr>
          <p:nvPr>
            <p:ph idx="1"/>
          </p:nvPr>
        </p:nvSpPr>
        <p:spPr>
          <a:xfrm>
            <a:off x="457200" y="1219200"/>
            <a:ext cx="8229600" cy="5105400"/>
          </a:xfrm>
        </p:spPr>
        <p:txBody>
          <a:bodyPr>
            <a:noAutofit/>
          </a:bodyPr>
          <a:lstStyle/>
          <a:p>
            <a:pPr>
              <a:buNone/>
            </a:pPr>
            <a:r>
              <a:rPr lang="en-US" sz="2800" b="1" dirty="0">
                <a:latin typeface="+mj-lt"/>
              </a:rPr>
              <a:t>   7. Timing and Control Unit:</a:t>
            </a:r>
          </a:p>
          <a:p>
            <a:r>
              <a:rPr lang="en-US" sz="2800" dirty="0">
                <a:latin typeface="+mj-lt"/>
              </a:rPr>
              <a:t>synchronizes all µp operations with the clock.</a:t>
            </a:r>
          </a:p>
          <a:p>
            <a:r>
              <a:rPr lang="en-US" sz="2800" dirty="0">
                <a:latin typeface="+mj-lt"/>
              </a:rPr>
              <a:t>generates the control signals necessary for communication between µp and peripherals.</a:t>
            </a:r>
            <a:br>
              <a:rPr lang="en-US" sz="2800" dirty="0">
                <a:latin typeface="+mj-lt"/>
              </a:rPr>
            </a:br>
            <a:r>
              <a:rPr lang="en-US" sz="2800" b="1" dirty="0">
                <a:latin typeface="+mj-lt"/>
              </a:rPr>
              <a:t>8. Interrupt controls:</a:t>
            </a:r>
            <a:r>
              <a:rPr lang="en-US" sz="2800" dirty="0">
                <a:latin typeface="+mj-lt"/>
              </a:rPr>
              <a:t> </a:t>
            </a:r>
          </a:p>
          <a:p>
            <a:r>
              <a:rPr lang="en-US" sz="2800" dirty="0">
                <a:latin typeface="+mj-lt"/>
              </a:rPr>
              <a:t> interrupt controls signals (INTR, RST 5.5, RST 6.5, RST 7.5 and TRAP) are used to interrupt a µp .</a:t>
            </a:r>
            <a:br>
              <a:rPr lang="en-US" sz="2800" dirty="0">
                <a:latin typeface="+mj-lt"/>
              </a:rPr>
            </a:br>
            <a:r>
              <a:rPr lang="en-US" sz="2800" b="1" dirty="0">
                <a:latin typeface="+mj-lt"/>
              </a:rPr>
              <a:t>9. Serial I/O controls: </a:t>
            </a:r>
          </a:p>
          <a:p>
            <a:r>
              <a:rPr lang="en-US" sz="2800" dirty="0">
                <a:latin typeface="+mj-lt"/>
              </a:rPr>
              <a:t>serial I/O control signals (SID and SOD) are used to implement the serial data transmission.</a:t>
            </a:r>
            <a:br>
              <a:rPr lang="en-US" sz="2800" dirty="0">
                <a:latin typeface="+mj-lt"/>
              </a:rPr>
            </a:br>
            <a:r>
              <a:rPr lang="en-US" sz="2800" dirty="0">
                <a:latin typeface="+mj-lt"/>
              </a:rPr>
              <a:t/>
            </a:r>
            <a:br>
              <a:rPr lang="en-US" sz="2800" dirty="0">
                <a:latin typeface="+mj-lt"/>
              </a:rPr>
            </a:br>
            <a:endParaRPr lang="en-US" sz="2800" dirty="0">
              <a:latin typeface="+mj-lt"/>
            </a:endParaRPr>
          </a:p>
        </p:txBody>
      </p:sp>
      <p:sp>
        <p:nvSpPr>
          <p:cNvPr id="5" name="Slide Number Placeholder 4">
            <a:extLst>
              <a:ext uri="{FF2B5EF4-FFF2-40B4-BE49-F238E27FC236}">
                <a16:creationId xmlns:a16="http://schemas.microsoft.com/office/drawing/2014/main" id="{5174C55F-8813-41E6-BB94-841DCA9818BB}"/>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Characteristics (features) of 8085A microprocessor and its signals</a:t>
            </a:r>
            <a:endParaRPr lang="en-US" sz="2800" dirty="0"/>
          </a:p>
        </p:txBody>
      </p:sp>
      <p:sp>
        <p:nvSpPr>
          <p:cNvPr id="3" name="Content Placeholder 2"/>
          <p:cNvSpPr>
            <a:spLocks noGrp="1"/>
          </p:cNvSpPr>
          <p:nvPr>
            <p:ph idx="1"/>
          </p:nvPr>
        </p:nvSpPr>
        <p:spPr/>
        <p:txBody>
          <a:bodyPr>
            <a:normAutofit fontScale="85000" lnSpcReduction="10000"/>
          </a:bodyPr>
          <a:lstStyle/>
          <a:p>
            <a:r>
              <a:rPr lang="en-US" dirty="0">
                <a:latin typeface="+mj-lt"/>
              </a:rPr>
              <a:t>8085A  is a 8-bit general purpose </a:t>
            </a:r>
            <a:r>
              <a:rPr lang="en-US" sz="2400" dirty="0"/>
              <a:t>µp</a:t>
            </a:r>
            <a:r>
              <a:rPr lang="en-US" dirty="0">
                <a:latin typeface="+mj-lt"/>
              </a:rPr>
              <a:t> capable of addressing 64K of memory. </a:t>
            </a:r>
          </a:p>
          <a:p>
            <a:r>
              <a:rPr lang="en-US" dirty="0">
                <a:latin typeface="+mj-lt"/>
              </a:rPr>
              <a:t>Has 40 pins, require a +5V single power supply and can operate with a 3-MHZ, single phase clock.</a:t>
            </a:r>
          </a:p>
          <a:p>
            <a:r>
              <a:rPr lang="en-US" dirty="0">
                <a:latin typeface="+mj-lt"/>
              </a:rPr>
              <a:t>Signals associated with 8085 can be classified into 5 groups:</a:t>
            </a:r>
          </a:p>
          <a:p>
            <a:r>
              <a:rPr lang="en-US" b="1" dirty="0">
                <a:latin typeface="+mj-lt"/>
              </a:rPr>
              <a:t>1: Address bus:</a:t>
            </a:r>
          </a:p>
          <a:p>
            <a:r>
              <a:rPr lang="en-US" dirty="0">
                <a:latin typeface="+mj-lt"/>
              </a:rPr>
              <a:t> has 16 signal lines.</a:t>
            </a:r>
          </a:p>
          <a:p>
            <a:r>
              <a:rPr lang="en-US" dirty="0">
                <a:latin typeface="+mj-lt"/>
              </a:rPr>
              <a:t>split into two segments </a:t>
            </a:r>
            <a:r>
              <a:rPr lang="en-US" dirty="0"/>
              <a:t>A</a:t>
            </a:r>
            <a:r>
              <a:rPr lang="en-US" baseline="-25000" dirty="0"/>
              <a:t>15</a:t>
            </a:r>
            <a:r>
              <a:rPr lang="en-US" dirty="0"/>
              <a:t>-A</a:t>
            </a:r>
            <a:r>
              <a:rPr lang="en-US" baseline="-25000" dirty="0"/>
              <a:t>8</a:t>
            </a:r>
            <a:r>
              <a:rPr lang="en-US" dirty="0"/>
              <a:t> </a:t>
            </a:r>
            <a:r>
              <a:rPr lang="en-US" dirty="0">
                <a:latin typeface="+mj-lt"/>
              </a:rPr>
              <a:t> and </a:t>
            </a:r>
            <a:r>
              <a:rPr lang="en-US" dirty="0"/>
              <a:t>AD</a:t>
            </a:r>
            <a:r>
              <a:rPr lang="en-US" baseline="-25000" dirty="0"/>
              <a:t>7</a:t>
            </a:r>
            <a:r>
              <a:rPr lang="en-US" dirty="0"/>
              <a:t>-AD</a:t>
            </a:r>
            <a:r>
              <a:rPr lang="en-US" baseline="-25000" dirty="0"/>
              <a:t>0</a:t>
            </a:r>
            <a:r>
              <a:rPr lang="en-US" dirty="0">
                <a:latin typeface="+mj-lt"/>
              </a:rPr>
              <a:t>. The eight signals </a:t>
            </a:r>
          </a:p>
          <a:p>
            <a:pPr>
              <a:buNone/>
            </a:pPr>
            <a:r>
              <a:rPr lang="en-US" dirty="0"/>
              <a:t>A</a:t>
            </a:r>
            <a:r>
              <a:rPr lang="en-US" baseline="-25000" dirty="0"/>
              <a:t>15</a:t>
            </a:r>
            <a:r>
              <a:rPr lang="en-US" dirty="0"/>
              <a:t>-A</a:t>
            </a:r>
            <a:r>
              <a:rPr lang="en-US" baseline="-25000" dirty="0"/>
              <a:t>8</a:t>
            </a:r>
            <a:r>
              <a:rPr lang="en-US" dirty="0">
                <a:latin typeface="+mj-lt"/>
              </a:rPr>
              <a:t> are unidirectional and used as high order address bus.</a:t>
            </a:r>
            <a:br>
              <a:rPr lang="en-US" dirty="0">
                <a:latin typeface="+mj-lt"/>
              </a:rPr>
            </a:br>
            <a:r>
              <a:rPr lang="en-US" b="1" dirty="0">
                <a:latin typeface="+mj-lt"/>
              </a:rPr>
              <a:t>2. Data bus:</a:t>
            </a:r>
          </a:p>
          <a:p>
            <a:r>
              <a:rPr lang="en-US" dirty="0">
                <a:latin typeface="+mj-lt"/>
              </a:rPr>
              <a:t> signal lines </a:t>
            </a:r>
            <a:r>
              <a:rPr lang="en-US" dirty="0"/>
              <a:t>AD</a:t>
            </a:r>
            <a:r>
              <a:rPr lang="en-US" baseline="-25000" dirty="0"/>
              <a:t>7</a:t>
            </a:r>
            <a:r>
              <a:rPr lang="en-US" dirty="0"/>
              <a:t>-AD</a:t>
            </a:r>
            <a:r>
              <a:rPr lang="en-US" baseline="-25000" dirty="0"/>
              <a:t>0</a:t>
            </a:r>
            <a:r>
              <a:rPr lang="en-US" dirty="0">
                <a:latin typeface="+mj-lt"/>
              </a:rPr>
              <a:t> are bidirectional and serve a dual purpose.</a:t>
            </a:r>
          </a:p>
          <a:p>
            <a:r>
              <a:rPr lang="en-US" dirty="0">
                <a:latin typeface="+mj-lt"/>
              </a:rPr>
              <a:t> can be used as low order address bus as well as data bus.</a:t>
            </a:r>
          </a:p>
        </p:txBody>
      </p:sp>
      <p:sp>
        <p:nvSpPr>
          <p:cNvPr id="5" name="Slide Number Placeholder 4">
            <a:extLst>
              <a:ext uri="{FF2B5EF4-FFF2-40B4-BE49-F238E27FC236}">
                <a16:creationId xmlns:a16="http://schemas.microsoft.com/office/drawing/2014/main" id="{714F7948-DFCC-4C5C-96C8-4E0B0D438BD9}"/>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6972</TotalTime>
  <Words>3576</Words>
  <Application>Microsoft Office PowerPoint</Application>
  <PresentationFormat>On-screen Show (4:3)</PresentationFormat>
  <Paragraphs>1016</Paragraphs>
  <Slides>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Cambria Math</vt:lpstr>
      <vt:lpstr>Constantia</vt:lpstr>
      <vt:lpstr>Wingdings</vt:lpstr>
      <vt:lpstr>Wingdings 2</vt:lpstr>
      <vt:lpstr>Flow</vt:lpstr>
      <vt:lpstr>Chapter 2`</vt:lpstr>
      <vt:lpstr>Internal Architecture of 8085 Microprocessor</vt:lpstr>
      <vt:lpstr>Pin diagram of 8085 microprocessor</vt:lpstr>
      <vt:lpstr>Internal Architecture(Contd..)</vt:lpstr>
      <vt:lpstr>Internal Architecture(Contd..)</vt:lpstr>
      <vt:lpstr>Internal Architecture(Contd..)</vt:lpstr>
      <vt:lpstr>Internal Architecture(Contd..)</vt:lpstr>
      <vt:lpstr>Internal Architecture(Contd..)</vt:lpstr>
      <vt:lpstr>Characteristics (features) of 8085A microprocessor and its signals</vt:lpstr>
      <vt:lpstr>Characteristics contd..</vt:lpstr>
      <vt:lpstr>Characteristics contd..</vt:lpstr>
      <vt:lpstr>Characteristics contd</vt:lpstr>
      <vt:lpstr>Characteristics contd..</vt:lpstr>
      <vt:lpstr>Characteristics contd..</vt:lpstr>
      <vt:lpstr>Instruction description and format</vt:lpstr>
      <vt:lpstr>PowerPoint Presentation</vt:lpstr>
      <vt:lpstr>PowerPoint Presentation</vt:lpstr>
      <vt:lpstr>3.  Three address format (3 byte instruction): </vt:lpstr>
      <vt:lpstr>Classification of an instruction</vt:lpstr>
      <vt:lpstr>1)Data transfer group instructions:</vt:lpstr>
      <vt:lpstr>PowerPoint Presentation</vt:lpstr>
      <vt:lpstr>Write a program to load data 22H and 33 H to the registers B and C respectively and swap the data between them. Hint: swap with help of one unused register</vt:lpstr>
      <vt:lpstr>Solution:</vt:lpstr>
      <vt:lpstr>Data transfer instructions contd…</vt:lpstr>
      <vt:lpstr>Data transfer instructions contd…</vt:lpstr>
      <vt:lpstr>Data transfer instructions contd…</vt:lpstr>
      <vt:lpstr>Data transfer instruction contd</vt:lpstr>
      <vt:lpstr>Data transfer instructions contd…</vt:lpstr>
      <vt:lpstr>Data transfer instructions contd…</vt:lpstr>
      <vt:lpstr>Addressing modes:</vt:lpstr>
      <vt:lpstr>Addressing Modes Contd…</vt:lpstr>
      <vt:lpstr>Addressing Mode Contd..</vt:lpstr>
      <vt:lpstr>2)Arithmetic group Instructions</vt:lpstr>
      <vt:lpstr>Arithmetic group Instructions</vt:lpstr>
      <vt:lpstr>Arithmetic group Instructions contd..</vt:lpstr>
      <vt:lpstr>Arithmetic group Instructions contd..</vt:lpstr>
      <vt:lpstr>BCD Addition</vt:lpstr>
      <vt:lpstr>Examples:</vt:lpstr>
      <vt:lpstr>3)Logical Group Instructions:</vt:lpstr>
      <vt:lpstr>Logical Instructions contd…</vt:lpstr>
      <vt:lpstr>Logical instructions contd..</vt:lpstr>
      <vt:lpstr>Logical Instructions contd..</vt:lpstr>
      <vt:lpstr>Logical instructions contd..</vt:lpstr>
      <vt:lpstr>Logical instruction contd…</vt:lpstr>
      <vt:lpstr>Logical instructions contd..</vt:lpstr>
      <vt:lpstr>Some problems:</vt:lpstr>
      <vt:lpstr>Some problems</vt:lpstr>
      <vt:lpstr>Data Masking</vt:lpstr>
      <vt:lpstr>Contd..</vt:lpstr>
      <vt:lpstr>Complementing bits</vt:lpstr>
      <vt:lpstr>Assume register D contains A6H.WAP to set D0 bit, reset D1 and D7 bits and complement D4 and D5 bits.</vt:lpstr>
      <vt:lpstr>4. Branching Group Instructions:</vt:lpstr>
      <vt:lpstr>Branching instructions contd…</vt:lpstr>
      <vt:lpstr>Branching instructions contd…</vt:lpstr>
      <vt:lpstr>Branching Instructions contd…</vt:lpstr>
      <vt:lpstr>Problem</vt:lpstr>
      <vt:lpstr>Problem</vt:lpstr>
      <vt:lpstr>2)Call and return instructions</vt:lpstr>
      <vt:lpstr>CALL and RET instruction</vt:lpstr>
      <vt:lpstr>2)Conditional Subroutine instructions: </vt:lpstr>
      <vt:lpstr>Conditional Return</vt:lpstr>
      <vt:lpstr>WAP to add two numbers using subroutine.</vt:lpstr>
      <vt:lpstr>3. Restart Instruction: </vt:lpstr>
      <vt:lpstr>5. Miscellaneous Group Instructions:</vt:lpstr>
      <vt:lpstr>Stack instructions:</vt:lpstr>
      <vt:lpstr>Problem:</vt:lpstr>
      <vt:lpstr>Problem</vt:lpstr>
      <vt:lpstr>PowerPoint Presentation</vt:lpstr>
      <vt:lpstr>Contd..</vt:lpstr>
      <vt:lpstr>End of Chapter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Sarina</dc:creator>
  <cp:lastModifiedBy>HP</cp:lastModifiedBy>
  <cp:revision>314</cp:revision>
  <dcterms:created xsi:type="dcterms:W3CDTF">2006-08-16T00:00:00Z</dcterms:created>
  <dcterms:modified xsi:type="dcterms:W3CDTF">2023-12-13T15:13:26Z</dcterms:modified>
</cp:coreProperties>
</file>